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AAF993-0E53-4FE3-ADA1-42645F69B42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3182111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AF993-0E53-4FE3-ADA1-42645F69B42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2385708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AF993-0E53-4FE3-ADA1-42645F69B42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204708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AAF993-0E53-4FE3-ADA1-42645F69B42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334891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AAF993-0E53-4FE3-ADA1-42645F69B423}"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392321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AAF993-0E53-4FE3-ADA1-42645F69B42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1961610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AF993-0E53-4FE3-ADA1-42645F69B423}"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2518816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AAF993-0E53-4FE3-ADA1-42645F69B423}"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333728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AAF993-0E53-4FE3-ADA1-42645F69B423}"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214884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AAF993-0E53-4FE3-ADA1-42645F69B42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343304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AAF993-0E53-4FE3-ADA1-42645F69B423}"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5342C-99E8-4B5D-9D1E-EDC44F16D31A}" type="slidenum">
              <a:rPr lang="en-US" smtClean="0"/>
              <a:t>‹#›</a:t>
            </a:fld>
            <a:endParaRPr lang="en-US"/>
          </a:p>
        </p:txBody>
      </p:sp>
    </p:spTree>
    <p:extLst>
      <p:ext uri="{BB962C8B-B14F-4D97-AF65-F5344CB8AC3E}">
        <p14:creationId xmlns:p14="http://schemas.microsoft.com/office/powerpoint/2010/main" val="46288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AAF993-0E53-4FE3-ADA1-42645F69B423}" type="datetimeFigureOut">
              <a:rPr lang="en-US" smtClean="0"/>
              <a:t>9/29/2024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5342C-99E8-4B5D-9D1E-EDC44F16D31A}" type="slidenum">
              <a:rPr lang="en-US" smtClean="0"/>
              <a:t>‹#›</a:t>
            </a:fld>
            <a:endParaRPr lang="en-US"/>
          </a:p>
        </p:txBody>
      </p:sp>
    </p:spTree>
    <p:extLst>
      <p:ext uri="{BB962C8B-B14F-4D97-AF65-F5344CB8AC3E}">
        <p14:creationId xmlns:p14="http://schemas.microsoft.com/office/powerpoint/2010/main" val="690329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042319"/>
            <a:ext cx="9144000" cy="2387600"/>
          </a:xfrm>
        </p:spPr>
        <p:txBody>
          <a:bodyPr>
            <a:normAutofit fontScale="90000"/>
          </a:bodyPr>
          <a:lstStyle/>
          <a:p>
            <a:r>
              <a:rPr lang="en-IN" b="1" dirty="0" smtClean="0">
                <a:solidFill>
                  <a:srgbClr val="7030A0"/>
                </a:solidFill>
              </a:rPr>
              <a:t/>
            </a:r>
            <a:br>
              <a:rPr lang="en-IN" b="1" dirty="0" smtClean="0">
                <a:solidFill>
                  <a:srgbClr val="7030A0"/>
                </a:solidFill>
              </a:rPr>
            </a:br>
            <a:r>
              <a:rPr lang="en-IN" b="1" dirty="0">
                <a:solidFill>
                  <a:srgbClr val="7030A0"/>
                </a:solidFill>
              </a:rPr>
              <a:t/>
            </a:r>
            <a:br>
              <a:rPr lang="en-IN" b="1" dirty="0">
                <a:solidFill>
                  <a:srgbClr val="7030A0"/>
                </a:solidFill>
              </a:rPr>
            </a:br>
            <a:r>
              <a:rPr lang="en-IN" b="1" dirty="0" smtClean="0">
                <a:solidFill>
                  <a:srgbClr val="7030A0"/>
                </a:solidFill>
              </a:rPr>
              <a:t>CYBER </a:t>
            </a:r>
            <a:r>
              <a:rPr lang="en-IN" b="1" dirty="0">
                <a:solidFill>
                  <a:srgbClr val="7030A0"/>
                </a:solidFill>
              </a:rPr>
              <a:t>GYAN VIRTUAL INTERNSHIP PROGRAM</a:t>
            </a:r>
            <a:br>
              <a:rPr lang="en-IN" b="1" dirty="0">
                <a:solidFill>
                  <a:srgbClr val="7030A0"/>
                </a:solidFill>
              </a:rPr>
            </a:br>
            <a:r>
              <a:rPr lang="en-IN" b="1" dirty="0">
                <a:solidFill>
                  <a:srgbClr val="FF0000"/>
                </a:solidFill>
              </a:rPr>
              <a:t>Centre for Development of Advanced Computing (CDAC), </a:t>
            </a:r>
            <a:r>
              <a:rPr lang="en-IN" b="1" dirty="0" smtClean="0">
                <a:solidFill>
                  <a:srgbClr val="FF0000"/>
                </a:solidFill>
              </a:rPr>
              <a:t>Noida</a:t>
            </a:r>
            <a:endParaRPr lang="en-US" dirty="0"/>
          </a:p>
        </p:txBody>
      </p:sp>
      <p:sp>
        <p:nvSpPr>
          <p:cNvPr id="4" name="Rectangle 3"/>
          <p:cNvSpPr/>
          <p:nvPr/>
        </p:nvSpPr>
        <p:spPr>
          <a:xfrm>
            <a:off x="2312504" y="4429919"/>
            <a:ext cx="7566991" cy="1723549"/>
          </a:xfrm>
          <a:prstGeom prst="rect">
            <a:avLst/>
          </a:prstGeom>
        </p:spPr>
        <p:txBody>
          <a:bodyPr wrap="square">
            <a:spAutoFit/>
          </a:bodyPr>
          <a:lstStyle/>
          <a:p>
            <a:pPr algn="ctr"/>
            <a:r>
              <a:rPr lang="en-IN" sz="3200" b="1" u="sng" dirty="0" smtClean="0">
                <a:solidFill>
                  <a:schemeClr val="accent1">
                    <a:lumMod val="75000"/>
                  </a:schemeClr>
                </a:solidFill>
              </a:rPr>
              <a:t>Submitted By:</a:t>
            </a:r>
            <a:endParaRPr lang="en-IN" sz="3200" b="1" dirty="0" smtClean="0">
              <a:solidFill>
                <a:schemeClr val="accent1">
                  <a:lumMod val="75000"/>
                </a:schemeClr>
              </a:solidFill>
            </a:endParaRPr>
          </a:p>
          <a:p>
            <a:pPr algn="ctr"/>
            <a:r>
              <a:rPr lang="en-IN" sz="2800" b="1" dirty="0">
                <a:solidFill>
                  <a:srgbClr val="00B050"/>
                </a:solidFill>
              </a:rPr>
              <a:t>THUPALLI YUVASREE</a:t>
            </a:r>
          </a:p>
          <a:p>
            <a:pPr algn="ctr"/>
            <a:r>
              <a:rPr lang="en-IN" sz="2800" b="1" dirty="0">
                <a:solidFill>
                  <a:srgbClr val="00B050"/>
                </a:solidFill>
              </a:rPr>
              <a:t>Project Trainee, (August-September) 2024</a:t>
            </a:r>
          </a:p>
          <a:p>
            <a:endParaRPr lang="en-IN" dirty="0"/>
          </a:p>
        </p:txBody>
      </p:sp>
    </p:spTree>
    <p:extLst>
      <p:ext uri="{BB962C8B-B14F-4D97-AF65-F5344CB8AC3E}">
        <p14:creationId xmlns:p14="http://schemas.microsoft.com/office/powerpoint/2010/main" val="653355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1">
                    <a:lumMod val="75000"/>
                  </a:schemeClr>
                </a:solidFill>
                <a:latin typeface="Arial Rounded MT Bold" panose="020F0704030504030204" pitchFamily="34" charset="0"/>
              </a:rPr>
              <a:t>THREATS &amp; COUNTERMEASURES</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AutoNum type="arabicPeriod"/>
            </a:pPr>
            <a:r>
              <a:rPr lang="en-US" dirty="0" smtClean="0"/>
              <a:t>Unauthorized Access:</a:t>
            </a:r>
          </a:p>
          <a:p>
            <a:r>
              <a:rPr lang="en-US" b="1" dirty="0" smtClean="0"/>
              <a:t>Threat: </a:t>
            </a:r>
            <a:r>
              <a:rPr lang="en-US" dirty="0" smtClean="0"/>
              <a:t>Attackers may gain access to the Nagios server or hosts.</a:t>
            </a:r>
          </a:p>
          <a:p>
            <a:r>
              <a:rPr lang="en-US" b="1" dirty="0" smtClean="0"/>
              <a:t>Countermeasure: </a:t>
            </a:r>
            <a:r>
              <a:rPr lang="en-US" dirty="0" smtClean="0"/>
              <a:t>Implement strong password policies, multi-factor authentication (MFA), and restrict IP access.</a:t>
            </a:r>
          </a:p>
          <a:p>
            <a:pPr marL="0" indent="0">
              <a:buNone/>
            </a:pPr>
            <a:r>
              <a:rPr lang="en-US" dirty="0" smtClean="0"/>
              <a:t>2. Denial of Service (</a:t>
            </a:r>
            <a:r>
              <a:rPr lang="en-US" dirty="0" err="1" smtClean="0"/>
              <a:t>DoS</a:t>
            </a:r>
            <a:r>
              <a:rPr lang="en-US" dirty="0" smtClean="0"/>
              <a:t>/</a:t>
            </a:r>
            <a:r>
              <a:rPr lang="en-US" dirty="0" err="1" smtClean="0"/>
              <a:t>DDoS</a:t>
            </a:r>
            <a:r>
              <a:rPr lang="en-US" dirty="0" smtClean="0"/>
              <a:t>):</a:t>
            </a:r>
          </a:p>
          <a:p>
            <a:r>
              <a:rPr lang="en-US" b="1" dirty="0" smtClean="0"/>
              <a:t>Threat: </a:t>
            </a:r>
            <a:r>
              <a:rPr lang="en-US" dirty="0" smtClean="0"/>
              <a:t>Overloading the Nagios server with traffic, leading to downtime.</a:t>
            </a:r>
          </a:p>
          <a:p>
            <a:r>
              <a:rPr lang="en-US" b="1" dirty="0" smtClean="0"/>
              <a:t>Countermeasure:</a:t>
            </a:r>
            <a:r>
              <a:rPr lang="en-US" dirty="0" smtClean="0"/>
              <a:t> Use rate limiting, firewalls, and load balancers to mitigate large traffic bursts.</a:t>
            </a:r>
          </a:p>
          <a:p>
            <a:pPr marL="0" indent="0">
              <a:buNone/>
            </a:pPr>
            <a:r>
              <a:rPr lang="en-US" dirty="0" smtClean="0"/>
              <a:t>3. Man-in-the-Middle (</a:t>
            </a:r>
            <a:r>
              <a:rPr lang="en-US" dirty="0" err="1" smtClean="0"/>
              <a:t>MitM</a:t>
            </a:r>
            <a:r>
              <a:rPr lang="en-US" dirty="0" smtClean="0"/>
              <a:t>) Attacks:</a:t>
            </a:r>
          </a:p>
          <a:p>
            <a:r>
              <a:rPr lang="en-US" b="1" dirty="0" smtClean="0"/>
              <a:t>Threat: </a:t>
            </a:r>
            <a:r>
              <a:rPr lang="en-US" dirty="0" smtClean="0"/>
              <a:t>Interception of unencrypted data between server and hosts.</a:t>
            </a:r>
          </a:p>
          <a:p>
            <a:r>
              <a:rPr lang="en-US" b="1" dirty="0" smtClean="0"/>
              <a:t>Countermeasure:</a:t>
            </a:r>
            <a:r>
              <a:rPr lang="en-US" dirty="0" smtClean="0"/>
              <a:t> Secure communication using TLS/SSL, SSH tunnels, or VPNs.</a:t>
            </a:r>
            <a:endParaRPr lang="en-IN" dirty="0" smtClean="0"/>
          </a:p>
          <a:p>
            <a:pPr marL="0" indent="0">
              <a:buNone/>
            </a:pPr>
            <a:endParaRPr lang="en-US" dirty="0"/>
          </a:p>
        </p:txBody>
      </p:sp>
    </p:spTree>
    <p:extLst>
      <p:ext uri="{BB962C8B-B14F-4D97-AF65-F5344CB8AC3E}">
        <p14:creationId xmlns:p14="http://schemas.microsoft.com/office/powerpoint/2010/main" val="3682870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4886" y="771366"/>
            <a:ext cx="10310191" cy="3539430"/>
          </a:xfrm>
          <a:prstGeom prst="rect">
            <a:avLst/>
          </a:prstGeom>
        </p:spPr>
        <p:txBody>
          <a:bodyPr wrap="square">
            <a:spAutoFit/>
          </a:bodyPr>
          <a:lstStyle/>
          <a:p>
            <a:r>
              <a:rPr lang="en-US" sz="2800" dirty="0" smtClean="0"/>
              <a:t>4. Exploiting Unpatched Software:</a:t>
            </a:r>
          </a:p>
          <a:p>
            <a:r>
              <a:rPr lang="en-US" sz="2800" b="1" dirty="0" smtClean="0"/>
              <a:t>Threat: </a:t>
            </a:r>
            <a:r>
              <a:rPr lang="en-US" sz="2800" dirty="0" smtClean="0"/>
              <a:t>Vulnerabilities in outdated Nagios versions may be exploited.</a:t>
            </a:r>
          </a:p>
          <a:p>
            <a:r>
              <a:rPr lang="en-US" sz="2800" b="1" dirty="0" smtClean="0"/>
              <a:t>Countermeasure: </a:t>
            </a:r>
            <a:r>
              <a:rPr lang="en-US" sz="2800" dirty="0" smtClean="0"/>
              <a:t>Regularly update Nagios, plugins, and OS software to eliminate vulnerabilities.</a:t>
            </a:r>
          </a:p>
          <a:p>
            <a:r>
              <a:rPr lang="en-US" sz="2800" dirty="0" smtClean="0"/>
              <a:t>5. Remote Code Execution:</a:t>
            </a:r>
          </a:p>
          <a:p>
            <a:r>
              <a:rPr lang="en-US" sz="2800" b="1" dirty="0" smtClean="0"/>
              <a:t>Threat: </a:t>
            </a:r>
            <a:r>
              <a:rPr lang="en-US" sz="2800" dirty="0" smtClean="0"/>
              <a:t>Malicious code executed via insecure plugin scripts.</a:t>
            </a:r>
          </a:p>
          <a:p>
            <a:r>
              <a:rPr lang="en-US" sz="2800" b="1" dirty="0" smtClean="0"/>
              <a:t>Countermeasure: </a:t>
            </a:r>
            <a:r>
              <a:rPr lang="en-US" sz="2800" dirty="0" smtClean="0"/>
              <a:t>Audit custom scripts, enforce strict security policies (</a:t>
            </a:r>
            <a:r>
              <a:rPr lang="en-US" sz="2800" dirty="0" err="1" smtClean="0"/>
              <a:t>SELinux</a:t>
            </a:r>
            <a:r>
              <a:rPr lang="en-US" sz="2800" dirty="0" smtClean="0"/>
              <a:t>, </a:t>
            </a:r>
            <a:r>
              <a:rPr lang="en-US" sz="2800" dirty="0" err="1" smtClean="0"/>
              <a:t>AppArmor</a:t>
            </a:r>
            <a:r>
              <a:rPr lang="en-US" sz="2800" dirty="0" smtClean="0"/>
              <a:t>), and validate all inputs.</a:t>
            </a:r>
            <a:endParaRPr lang="en-US" sz="2800" dirty="0">
              <a:effectLst/>
            </a:endParaRPr>
          </a:p>
        </p:txBody>
      </p:sp>
    </p:spTree>
    <p:extLst>
      <p:ext uri="{BB962C8B-B14F-4D97-AF65-F5344CB8AC3E}">
        <p14:creationId xmlns:p14="http://schemas.microsoft.com/office/powerpoint/2010/main" val="3106039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1">
                    <a:lumMod val="75000"/>
                  </a:schemeClr>
                </a:solidFill>
                <a:latin typeface="Arial Rounded MT Bold" panose="020F0704030504030204" pitchFamily="34" charset="0"/>
              </a:rPr>
              <a:t>RECOMMENDATIONS</a:t>
            </a:r>
            <a:endParaRPr lang="en-US" dirty="0"/>
          </a:p>
        </p:txBody>
      </p:sp>
      <p:sp>
        <p:nvSpPr>
          <p:cNvPr id="3" name="Content Placeholder 2"/>
          <p:cNvSpPr>
            <a:spLocks noGrp="1"/>
          </p:cNvSpPr>
          <p:nvPr>
            <p:ph idx="1"/>
          </p:nvPr>
        </p:nvSpPr>
        <p:spPr/>
        <p:txBody>
          <a:bodyPr>
            <a:normAutofit lnSpcReduction="10000"/>
          </a:bodyPr>
          <a:lstStyle/>
          <a:p>
            <a:r>
              <a:rPr lang="en-IN" b="1" dirty="0" smtClean="0"/>
              <a:t>Encrypt Communication: </a:t>
            </a:r>
            <a:r>
              <a:rPr lang="en-IN" dirty="0" smtClean="0"/>
              <a:t>Ensure SSL/TLS is used for all server-host communication to prevent data interception.</a:t>
            </a:r>
          </a:p>
          <a:p>
            <a:r>
              <a:rPr lang="en-IN" b="1" dirty="0" smtClean="0"/>
              <a:t>Role-Based Access Control (RBAC): </a:t>
            </a:r>
            <a:r>
              <a:rPr lang="en-IN" dirty="0" smtClean="0"/>
              <a:t>Restrict administrative access to critical Nagios configurations.</a:t>
            </a:r>
          </a:p>
          <a:p>
            <a:r>
              <a:rPr lang="en-IN" b="1" dirty="0" smtClean="0"/>
              <a:t>Regular Software Updates: </a:t>
            </a:r>
            <a:r>
              <a:rPr lang="en-IN" dirty="0" smtClean="0"/>
              <a:t>Periodically update Nagios and plugins to address new vulnerabilities.</a:t>
            </a:r>
          </a:p>
          <a:p>
            <a:r>
              <a:rPr lang="en-IN" b="1" dirty="0" smtClean="0"/>
              <a:t>Backup Configurations: </a:t>
            </a:r>
            <a:r>
              <a:rPr lang="en-IN" dirty="0" smtClean="0"/>
              <a:t>Implement an automated backup strategy for Nagios configurations and logs.</a:t>
            </a:r>
          </a:p>
          <a:p>
            <a:r>
              <a:rPr lang="en-IN" b="1" dirty="0" smtClean="0"/>
              <a:t>Scalability:</a:t>
            </a:r>
            <a:r>
              <a:rPr lang="en-IN" dirty="0" smtClean="0"/>
              <a:t> As the network grows, consider load balancing and high-availability setups for Nagios.</a:t>
            </a:r>
            <a:endParaRPr lang="en-IN" dirty="0"/>
          </a:p>
        </p:txBody>
      </p:sp>
    </p:spTree>
    <p:extLst>
      <p:ext uri="{BB962C8B-B14F-4D97-AF65-F5344CB8AC3E}">
        <p14:creationId xmlns:p14="http://schemas.microsoft.com/office/powerpoint/2010/main" val="3991860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latin typeface="Arial Rounded MT Bold" panose="020F0704030504030204" pitchFamily="34" charset="0"/>
              </a:rPr>
              <a:t>CONCLUSION</a:t>
            </a:r>
            <a:endParaRPr lang="en-US" dirty="0"/>
          </a:p>
        </p:txBody>
      </p:sp>
      <p:sp>
        <p:nvSpPr>
          <p:cNvPr id="3" name="Content Placeholder 2"/>
          <p:cNvSpPr>
            <a:spLocks noGrp="1"/>
          </p:cNvSpPr>
          <p:nvPr>
            <p:ph idx="1"/>
          </p:nvPr>
        </p:nvSpPr>
        <p:spPr/>
        <p:txBody>
          <a:bodyPr/>
          <a:lstStyle/>
          <a:p>
            <a:pPr marL="0" indent="0">
              <a:buNone/>
            </a:pPr>
            <a:r>
              <a:rPr lang="en-US" dirty="0" smtClean="0"/>
              <a:t>	The </a:t>
            </a:r>
            <a:r>
              <a:rPr lang="en-US" b="1" dirty="0" smtClean="0"/>
              <a:t>Nagios Host Monitoring System</a:t>
            </a:r>
            <a:r>
              <a:rPr lang="en-US" dirty="0" smtClean="0"/>
              <a:t> provides an efficient way to monitor hosts, services, and network devices for performance and security issues. By integrating custom Linux Guardian scripts, this system can also enhance security by detecting unauthorized access attempts or suspicious activities. A well-configured Nagios environment allows network administrators to detect problems early and minimize downtime or security incidents.</a:t>
            </a:r>
            <a:endParaRPr lang="en-US" dirty="0"/>
          </a:p>
        </p:txBody>
      </p:sp>
    </p:spTree>
    <p:extLst>
      <p:ext uri="{BB962C8B-B14F-4D97-AF65-F5344CB8AC3E}">
        <p14:creationId xmlns:p14="http://schemas.microsoft.com/office/powerpoint/2010/main" val="38622726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359" y="2144404"/>
            <a:ext cx="4776244" cy="1200329"/>
          </a:xfrm>
          <a:prstGeom prst="rect">
            <a:avLst/>
          </a:prstGeom>
        </p:spPr>
        <p:txBody>
          <a:bodyPr wrap="none">
            <a:spAutoFit/>
          </a:bodyPr>
          <a:lstStyle/>
          <a:p>
            <a:pPr algn="ctr"/>
            <a:r>
              <a:rPr lang="en-IN" sz="7200" b="1" dirty="0" smtClean="0">
                <a:solidFill>
                  <a:srgbClr val="FF0000"/>
                </a:solidFill>
                <a:effectLst>
                  <a:outerShdw blurRad="38100" dist="38100" dir="2700000" algn="tl">
                    <a:srgbClr val="000000">
                      <a:alpha val="43137"/>
                    </a:srgbClr>
                  </a:outerShdw>
                </a:effectLst>
              </a:rPr>
              <a:t>THANK YOU</a:t>
            </a:r>
            <a:endParaRPr lang="en-IN" sz="7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07694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latin typeface="Arial Rounded MT Bold" panose="020F0704030504030204" pitchFamily="34" charset="0"/>
              </a:rPr>
              <a:t>TOPIC NAME</a:t>
            </a:r>
            <a:endParaRPr lang="en-US" dirty="0"/>
          </a:p>
        </p:txBody>
      </p:sp>
      <p:sp>
        <p:nvSpPr>
          <p:cNvPr id="3" name="Content Placeholder 2"/>
          <p:cNvSpPr>
            <a:spLocks noGrp="1"/>
          </p:cNvSpPr>
          <p:nvPr>
            <p:ph idx="1"/>
          </p:nvPr>
        </p:nvSpPr>
        <p:spPr/>
        <p:txBody>
          <a:bodyPr/>
          <a:lstStyle/>
          <a:p>
            <a:pPr marL="0" indent="0">
              <a:buNone/>
            </a:pPr>
            <a:r>
              <a:rPr lang="en-US" b="1" dirty="0" smtClean="0"/>
              <a:t>Performing Nagios Host Monitoring System using Linux Guardian System</a:t>
            </a:r>
          </a:p>
          <a:p>
            <a:pPr marL="0" indent="0">
              <a:buNone/>
            </a:pPr>
            <a:endParaRPr lang="en-US" dirty="0"/>
          </a:p>
        </p:txBody>
      </p:sp>
      <p:pic>
        <p:nvPicPr>
          <p:cNvPr id="4" name="Picture 3"/>
          <p:cNvPicPr/>
          <p:nvPr/>
        </p:nvPicPr>
        <p:blipFill>
          <a:blip r:embed="rId2"/>
          <a:stretch>
            <a:fillRect/>
          </a:stretch>
        </p:blipFill>
        <p:spPr>
          <a:xfrm>
            <a:off x="3402461" y="2712623"/>
            <a:ext cx="5387078" cy="3318566"/>
          </a:xfrm>
          <a:prstGeom prst="rect">
            <a:avLst/>
          </a:prstGeom>
        </p:spPr>
      </p:pic>
    </p:spTree>
    <p:extLst>
      <p:ext uri="{BB962C8B-B14F-4D97-AF65-F5344CB8AC3E}">
        <p14:creationId xmlns:p14="http://schemas.microsoft.com/office/powerpoint/2010/main" val="3355609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latin typeface="Arial Rounded MT Bold" panose="020F0704030504030204" pitchFamily="34" charset="0"/>
              </a:rPr>
              <a:t>PROBLEM STATEMENT</a:t>
            </a:r>
            <a:endParaRPr lang="en-US" dirty="0"/>
          </a:p>
        </p:txBody>
      </p:sp>
      <p:sp>
        <p:nvSpPr>
          <p:cNvPr id="3" name="Content Placeholder 2"/>
          <p:cNvSpPr>
            <a:spLocks noGrp="1"/>
          </p:cNvSpPr>
          <p:nvPr>
            <p:ph idx="1"/>
          </p:nvPr>
        </p:nvSpPr>
        <p:spPr/>
        <p:txBody>
          <a:bodyPr/>
          <a:lstStyle/>
          <a:p>
            <a:pPr marL="0" indent="0">
              <a:buNone/>
            </a:pPr>
            <a:r>
              <a:rPr lang="en-US" dirty="0" smtClean="0"/>
              <a:t>	The reliability and efficiency of network infrastructure are critical for ensuring system stability, security, and performance. Unmonitored network systems are prone to failures and security breaches, which may lead to downtime and significant operational disruption. This project addresses the challenge of implementing a host monitoring system that proactively detects and alerts administrators to potential issues within the network before they escalate into major problems.</a:t>
            </a:r>
          </a:p>
          <a:p>
            <a:pPr marL="0" indent="0">
              <a:buNone/>
            </a:pPr>
            <a:endParaRPr lang="en-US" dirty="0" smtClean="0"/>
          </a:p>
          <a:p>
            <a:pPr marL="0" indent="0">
              <a:buNone/>
            </a:pPr>
            <a:r>
              <a:rPr lang="en-US" b="1" dirty="0" smtClean="0"/>
              <a:t>PROJECT DOMAIN : </a:t>
            </a:r>
            <a:r>
              <a:rPr lang="en-US" dirty="0" smtClean="0"/>
              <a:t>Network Monitoring.</a:t>
            </a:r>
            <a:endParaRPr lang="en-US" dirty="0"/>
          </a:p>
        </p:txBody>
      </p:sp>
    </p:spTree>
    <p:extLst>
      <p:ext uri="{BB962C8B-B14F-4D97-AF65-F5344CB8AC3E}">
        <p14:creationId xmlns:p14="http://schemas.microsoft.com/office/powerpoint/2010/main" val="36637722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latin typeface="Arial Rounded MT Bold" panose="020F0704030504030204" pitchFamily="34" charset="0"/>
              </a:rPr>
              <a:t>OBJECTIVE</a:t>
            </a:r>
            <a:endParaRPr lang="en-US" dirty="0"/>
          </a:p>
        </p:txBody>
      </p:sp>
      <p:sp>
        <p:nvSpPr>
          <p:cNvPr id="3" name="Content Placeholder 2"/>
          <p:cNvSpPr>
            <a:spLocks noGrp="1"/>
          </p:cNvSpPr>
          <p:nvPr>
            <p:ph idx="1"/>
          </p:nvPr>
        </p:nvSpPr>
        <p:spPr/>
        <p:txBody>
          <a:bodyPr/>
          <a:lstStyle/>
          <a:p>
            <a:pPr marL="0" indent="0">
              <a:buNone/>
            </a:pPr>
            <a:r>
              <a:rPr lang="en-US" dirty="0" smtClean="0"/>
              <a:t>	To </a:t>
            </a:r>
            <a:r>
              <a:rPr lang="en-US" dirty="0"/>
              <a:t>implement a comprehensive monitoring solution using </a:t>
            </a:r>
            <a:r>
              <a:rPr lang="en-US" b="1" dirty="0"/>
              <a:t>Nagios Core</a:t>
            </a:r>
            <a:r>
              <a:rPr lang="en-US" dirty="0"/>
              <a:t> on </a:t>
            </a:r>
            <a:r>
              <a:rPr lang="en-US" b="1" dirty="0"/>
              <a:t>Kali Linux</a:t>
            </a:r>
            <a:r>
              <a:rPr lang="en-US" dirty="0"/>
              <a:t> that monitors hosts and services across the network. This includes extending the monitoring capabilities with custom </a:t>
            </a:r>
            <a:r>
              <a:rPr lang="en-US" b="1" dirty="0"/>
              <a:t>Linux Guardian scripts</a:t>
            </a:r>
            <a:r>
              <a:rPr lang="en-US" dirty="0"/>
              <a:t> to reinforce security and detect system anomalies such as failed SSH login attempts, service unavailability, and high system resource usage.</a:t>
            </a:r>
            <a:endParaRPr lang="en-US" dirty="0" smtClean="0">
              <a:effectLst/>
            </a:endParaRPr>
          </a:p>
          <a:p>
            <a:pPr marL="0" indent="0">
              <a:buNone/>
            </a:pPr>
            <a:endParaRPr lang="en-US" dirty="0"/>
          </a:p>
        </p:txBody>
      </p:sp>
    </p:spTree>
    <p:extLst>
      <p:ext uri="{BB962C8B-B14F-4D97-AF65-F5344CB8AC3E}">
        <p14:creationId xmlns:p14="http://schemas.microsoft.com/office/powerpoint/2010/main" val="21387509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latin typeface="Arial Rounded MT Bold" panose="020F0704030504030204" pitchFamily="34" charset="0"/>
              </a:rPr>
              <a:t>TECHNOLOGY/TOOLS TO BE USED</a:t>
            </a:r>
            <a:endParaRPr lang="en-US" dirty="0"/>
          </a:p>
        </p:txBody>
      </p:sp>
      <p:sp>
        <p:nvSpPr>
          <p:cNvPr id="3" name="Content Placeholder 2"/>
          <p:cNvSpPr>
            <a:spLocks noGrp="1"/>
          </p:cNvSpPr>
          <p:nvPr>
            <p:ph idx="1"/>
          </p:nvPr>
        </p:nvSpPr>
        <p:spPr/>
        <p:txBody>
          <a:bodyPr/>
          <a:lstStyle/>
          <a:p>
            <a:r>
              <a:rPr lang="en-US" b="1" dirty="0" smtClean="0"/>
              <a:t>Nagios Core</a:t>
            </a:r>
            <a:r>
              <a:rPr lang="en-US" dirty="0" smtClean="0"/>
              <a:t> (for monitoring hosts and services)</a:t>
            </a:r>
          </a:p>
          <a:p>
            <a:r>
              <a:rPr lang="en-US" b="1" dirty="0" smtClean="0"/>
              <a:t>NRPE (Nagios Remote Plugin Executor)</a:t>
            </a:r>
            <a:r>
              <a:rPr lang="en-US" dirty="0" smtClean="0"/>
              <a:t> (to monitor remote hosts)</a:t>
            </a:r>
          </a:p>
          <a:p>
            <a:r>
              <a:rPr lang="en-US" b="1" dirty="0" smtClean="0"/>
              <a:t>Kali Linux</a:t>
            </a:r>
            <a:r>
              <a:rPr lang="en-US" dirty="0" smtClean="0"/>
              <a:t> (as the monitoring environment)</a:t>
            </a:r>
          </a:p>
          <a:p>
            <a:r>
              <a:rPr lang="en-US" b="1" dirty="0" smtClean="0"/>
              <a:t>Linux Guardian System</a:t>
            </a:r>
            <a:r>
              <a:rPr lang="en-US" dirty="0" smtClean="0"/>
              <a:t> (custom scripts for security enhancement)</a:t>
            </a:r>
          </a:p>
          <a:p>
            <a:r>
              <a:rPr lang="en-US" b="1" dirty="0" smtClean="0"/>
              <a:t>Apache Web Server</a:t>
            </a:r>
            <a:r>
              <a:rPr lang="en-US" dirty="0" smtClean="0"/>
              <a:t> (to host Nagios Web UI)</a:t>
            </a:r>
          </a:p>
          <a:p>
            <a:r>
              <a:rPr lang="en-US" b="1" dirty="0" smtClean="0"/>
              <a:t>SSL/TLS Encryption</a:t>
            </a:r>
            <a:r>
              <a:rPr lang="en-US" dirty="0" smtClean="0"/>
              <a:t> (for secure communication between server and hosts)</a:t>
            </a:r>
          </a:p>
          <a:p>
            <a:r>
              <a:rPr lang="en-US" b="1" dirty="0" smtClean="0"/>
              <a:t>Firewalls</a:t>
            </a:r>
            <a:r>
              <a:rPr lang="en-US" dirty="0" smtClean="0"/>
              <a:t> and </a:t>
            </a:r>
            <a:r>
              <a:rPr lang="en-US" b="1" dirty="0" smtClean="0"/>
              <a:t>SSH</a:t>
            </a:r>
            <a:r>
              <a:rPr lang="en-US" dirty="0" smtClean="0"/>
              <a:t> (for secure connections)</a:t>
            </a:r>
            <a:endParaRPr lang="en-US" dirty="0"/>
          </a:p>
        </p:txBody>
      </p:sp>
    </p:spTree>
    <p:extLst>
      <p:ext uri="{BB962C8B-B14F-4D97-AF65-F5344CB8AC3E}">
        <p14:creationId xmlns:p14="http://schemas.microsoft.com/office/powerpoint/2010/main" val="1109429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solidFill>
                  <a:schemeClr val="accent1">
                    <a:lumMod val="75000"/>
                  </a:schemeClr>
                </a:solidFill>
                <a:latin typeface="Arial Rounded MT Bold" panose="020F0704030504030204" pitchFamily="34" charset="0"/>
              </a:rPr>
              <a:t>ABOUT THE PROBLEM STATEMENT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In </a:t>
            </a:r>
            <a:r>
              <a:rPr lang="en-US" dirty="0"/>
              <a:t>any modern IT environment, ensuring continuous uptime and optimal performance of network infrastructure is essential for business operations. </a:t>
            </a:r>
            <a:r>
              <a:rPr lang="en-US" b="1" dirty="0"/>
              <a:t>Manual monitoring</a:t>
            </a:r>
            <a:r>
              <a:rPr lang="en-US" dirty="0"/>
              <a:t> of network infrastructure is not feasible due to the complexity and size of most enterprise environments. Moreover, </a:t>
            </a:r>
            <a:r>
              <a:rPr lang="en-US" b="1" dirty="0"/>
              <a:t>unforeseen failures</a:t>
            </a:r>
            <a:r>
              <a:rPr lang="en-US" dirty="0"/>
              <a:t>, </a:t>
            </a:r>
            <a:r>
              <a:rPr lang="en-US" b="1" dirty="0"/>
              <a:t>security breaches</a:t>
            </a:r>
            <a:r>
              <a:rPr lang="en-US" dirty="0"/>
              <a:t>, and </a:t>
            </a:r>
            <a:r>
              <a:rPr lang="en-US" b="1" dirty="0"/>
              <a:t>resource bottlenecks</a:t>
            </a:r>
            <a:r>
              <a:rPr lang="en-US" dirty="0"/>
              <a:t> can lead to costly downtime and performance degradation.</a:t>
            </a:r>
          </a:p>
          <a:p>
            <a:pPr marL="0" indent="0">
              <a:buNone/>
            </a:pPr>
            <a:r>
              <a:rPr lang="en-US" dirty="0"/>
              <a:t>	Without an automated and reliable monitoring system in place, administrators are often </a:t>
            </a:r>
            <a:r>
              <a:rPr lang="en-US" b="1" dirty="0"/>
              <a:t>reactive</a:t>
            </a:r>
            <a:r>
              <a:rPr lang="en-US" dirty="0"/>
              <a:t> to issues rather than </a:t>
            </a:r>
            <a:r>
              <a:rPr lang="en-US" b="1" dirty="0"/>
              <a:t>proactive</a:t>
            </a:r>
            <a:r>
              <a:rPr lang="en-US" dirty="0"/>
              <a:t>, resulting in problems being identified only after they have impacted the system, leading to:</a:t>
            </a:r>
          </a:p>
          <a:p>
            <a:r>
              <a:rPr lang="en-US" b="1" dirty="0"/>
              <a:t>Network downtime</a:t>
            </a:r>
            <a:r>
              <a:rPr lang="en-US" dirty="0"/>
              <a:t> which affects productivity and services.</a:t>
            </a:r>
          </a:p>
          <a:p>
            <a:r>
              <a:rPr lang="en-US" b="1" dirty="0"/>
              <a:t>Security breaches</a:t>
            </a:r>
            <a:r>
              <a:rPr lang="en-US" dirty="0"/>
              <a:t> which may go unnoticed, potentially leading to data loss or unauthorized access.</a:t>
            </a:r>
          </a:p>
          <a:p>
            <a:r>
              <a:rPr lang="en-US" b="1" dirty="0"/>
              <a:t>Performance bottlenecks</a:t>
            </a:r>
            <a:r>
              <a:rPr lang="en-US" dirty="0"/>
              <a:t> which affect the user experience and system reliability.</a:t>
            </a:r>
          </a:p>
          <a:p>
            <a:pPr marL="0" indent="0">
              <a:buNone/>
            </a:pPr>
            <a:endParaRPr lang="en-US" dirty="0"/>
          </a:p>
        </p:txBody>
      </p:sp>
    </p:spTree>
    <p:extLst>
      <p:ext uri="{BB962C8B-B14F-4D97-AF65-F5344CB8AC3E}">
        <p14:creationId xmlns:p14="http://schemas.microsoft.com/office/powerpoint/2010/main" val="38777073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dirty="0">
                <a:solidFill>
                  <a:schemeClr val="accent1">
                    <a:lumMod val="75000"/>
                  </a:schemeClr>
                </a:solidFill>
                <a:latin typeface="Arial Rounded MT Bold" panose="020F0704030504030204" pitchFamily="34" charset="0"/>
              </a:rPr>
              <a:t>WHAT ARE THE REASONS BEHIND THE PROBLEM?</a:t>
            </a:r>
            <a:endParaRPr lang="en-US" sz="3600" dirty="0"/>
          </a:p>
        </p:txBody>
      </p:sp>
      <p:sp>
        <p:nvSpPr>
          <p:cNvPr id="3" name="Content Placeholder 2"/>
          <p:cNvSpPr>
            <a:spLocks noGrp="1"/>
          </p:cNvSpPr>
          <p:nvPr>
            <p:ph idx="1"/>
          </p:nvPr>
        </p:nvSpPr>
        <p:spPr/>
        <p:txBody>
          <a:bodyPr>
            <a:normAutofit lnSpcReduction="10000"/>
          </a:bodyPr>
          <a:lstStyle/>
          <a:p>
            <a:r>
              <a:rPr lang="en-US" b="1" dirty="0" smtClean="0"/>
              <a:t>Complexity of network environments: </a:t>
            </a:r>
            <a:r>
              <a:rPr lang="en-US" dirty="0" smtClean="0"/>
              <a:t>As businesses grow, the number of devices, applications, and servers increases exponentially, making manual monitoring impractical.</a:t>
            </a:r>
          </a:p>
          <a:p>
            <a:r>
              <a:rPr lang="en-US" b="1" dirty="0" smtClean="0"/>
              <a:t>Lack of automated solutions:</a:t>
            </a:r>
            <a:r>
              <a:rPr lang="en-US" dirty="0" smtClean="0"/>
              <a:t> Many organizations rely on legacy or manual systems for monitoring, which are inefficient and prone to errors.</a:t>
            </a:r>
          </a:p>
          <a:p>
            <a:r>
              <a:rPr lang="en-US" b="1" dirty="0" smtClean="0"/>
              <a:t>Cybersecurity risks: </a:t>
            </a:r>
            <a:r>
              <a:rPr lang="en-US" dirty="0" smtClean="0"/>
              <a:t>With the increase in cyberattacks, systems without real-time security monitoring are vulnerable to breaches.</a:t>
            </a:r>
          </a:p>
          <a:p>
            <a:r>
              <a:rPr lang="en-US" b="1" dirty="0" smtClean="0"/>
              <a:t>Resource unpredictability:</a:t>
            </a:r>
            <a:r>
              <a:rPr lang="en-US" dirty="0" smtClean="0"/>
              <a:t> Server loads fluctuate, and without proactive monitoring, resources can be depleted unexpectedly, causing outages.</a:t>
            </a:r>
            <a:endParaRPr lang="en-IN" dirty="0"/>
          </a:p>
        </p:txBody>
      </p:sp>
    </p:spTree>
    <p:extLst>
      <p:ext uri="{BB962C8B-B14F-4D97-AF65-F5344CB8AC3E}">
        <p14:creationId xmlns:p14="http://schemas.microsoft.com/office/powerpoint/2010/main" val="3764073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latin typeface="Arial Rounded MT Bold" panose="020F0704030504030204" pitchFamily="34" charset="0"/>
              </a:rPr>
              <a:t>IMPLEMENTATION DETAILS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1. Setting Up Nagios on Kali Linux</a:t>
            </a:r>
            <a:r>
              <a:rPr lang="en-US" dirty="0" smtClean="0"/>
              <a:t>:</a:t>
            </a:r>
          </a:p>
          <a:p>
            <a:pPr lvl="1"/>
            <a:r>
              <a:rPr lang="en-US" dirty="0" smtClean="0"/>
              <a:t>Install dependencies (Apache, PHP, </a:t>
            </a:r>
            <a:r>
              <a:rPr lang="en-US" dirty="0" err="1" smtClean="0"/>
              <a:t>libgd</a:t>
            </a:r>
            <a:r>
              <a:rPr lang="en-US" dirty="0" smtClean="0"/>
              <a:t>) to support the Nagios web interface.</a:t>
            </a:r>
          </a:p>
          <a:p>
            <a:pPr lvl="1"/>
            <a:r>
              <a:rPr lang="en-US" dirty="0" smtClean="0"/>
              <a:t>Download, compile, and install Nagios Core from the source.</a:t>
            </a:r>
          </a:p>
          <a:p>
            <a:pPr lvl="1"/>
            <a:r>
              <a:rPr lang="en-US" dirty="0" smtClean="0"/>
              <a:t>Configure the Nagios web interface and set up an admin user for accessing the dashboard.</a:t>
            </a:r>
          </a:p>
          <a:p>
            <a:pPr marL="0" indent="0">
              <a:buNone/>
            </a:pPr>
            <a:r>
              <a:rPr lang="en-US" b="1" dirty="0" smtClean="0"/>
              <a:t>2. Adding Monitoring Capabilities</a:t>
            </a:r>
            <a:r>
              <a:rPr lang="en-US" dirty="0" smtClean="0"/>
              <a:t>:</a:t>
            </a:r>
          </a:p>
          <a:p>
            <a:pPr lvl="1"/>
            <a:r>
              <a:rPr lang="en-US" dirty="0" smtClean="0"/>
              <a:t>Install </a:t>
            </a:r>
            <a:r>
              <a:rPr lang="en-US" b="1" dirty="0" smtClean="0"/>
              <a:t>Nagios Plugins</a:t>
            </a:r>
            <a:r>
              <a:rPr lang="en-US" dirty="0" smtClean="0"/>
              <a:t> to enable essential host and service monitoring.</a:t>
            </a:r>
          </a:p>
          <a:p>
            <a:pPr lvl="1"/>
            <a:r>
              <a:rPr lang="en-US" dirty="0" smtClean="0"/>
              <a:t>Configure </a:t>
            </a:r>
            <a:r>
              <a:rPr lang="en-US" b="1" dirty="0" smtClean="0"/>
              <a:t>NRPE</a:t>
            </a:r>
            <a:r>
              <a:rPr lang="en-US" dirty="0" smtClean="0"/>
              <a:t> on remote Linux hosts to allow Nagios to monitor system health metrics like CPU load, disk usage, and memory.</a:t>
            </a:r>
          </a:p>
          <a:p>
            <a:pPr marL="0" indent="0">
              <a:buNone/>
            </a:pPr>
            <a:r>
              <a:rPr lang="en-US" b="1" dirty="0" smtClean="0"/>
              <a:t>3. Custom Monitoring Scripts with Linux Guardian</a:t>
            </a:r>
            <a:r>
              <a:rPr lang="en-US" dirty="0" smtClean="0"/>
              <a:t>:</a:t>
            </a:r>
          </a:p>
          <a:p>
            <a:pPr lvl="1"/>
            <a:r>
              <a:rPr lang="en-US" dirty="0" smtClean="0"/>
              <a:t>Implement custom bash scripts for additional security, such as monitoring for failed SSH login attempts.</a:t>
            </a:r>
          </a:p>
          <a:p>
            <a:pPr lvl="1"/>
            <a:r>
              <a:rPr lang="en-US" dirty="0" smtClean="0"/>
              <a:t>Integrate these scripts with Nagios to automate alerts for abnormal security events.</a:t>
            </a:r>
          </a:p>
          <a:p>
            <a:pPr marL="0" indent="0">
              <a:buNone/>
            </a:pPr>
            <a:r>
              <a:rPr lang="en-US" b="1" dirty="0" smtClean="0"/>
              <a:t>4. Configuration of Hosts and Services</a:t>
            </a:r>
            <a:r>
              <a:rPr lang="en-US" dirty="0" smtClean="0"/>
              <a:t>:</a:t>
            </a:r>
          </a:p>
          <a:p>
            <a:pPr lvl="1"/>
            <a:r>
              <a:rPr lang="en-US" dirty="0" smtClean="0"/>
              <a:t>Define host and service configurations within Nagios to monitor various network devices and services. Add details like maximum check attempts, alert intervals, and notification settings.</a:t>
            </a:r>
          </a:p>
          <a:p>
            <a:pPr marL="0" indent="0">
              <a:buNone/>
            </a:pPr>
            <a:r>
              <a:rPr lang="en-US" b="1" dirty="0" smtClean="0"/>
              <a:t>5. Setting Up Secure Communication</a:t>
            </a:r>
            <a:r>
              <a:rPr lang="en-US" dirty="0" smtClean="0"/>
              <a:t>:</a:t>
            </a:r>
          </a:p>
          <a:p>
            <a:pPr lvl="1"/>
            <a:r>
              <a:rPr lang="en-US" dirty="0" smtClean="0"/>
              <a:t>Use </a:t>
            </a:r>
            <a:r>
              <a:rPr lang="en-US" b="1" dirty="0" smtClean="0"/>
              <a:t>SSL/TLS</a:t>
            </a:r>
            <a:r>
              <a:rPr lang="en-US" dirty="0" smtClean="0"/>
              <a:t> to encrypt data between the Nagios server and remote hosts.</a:t>
            </a:r>
          </a:p>
          <a:p>
            <a:pPr lvl="1"/>
            <a:r>
              <a:rPr lang="en-US" dirty="0" smtClean="0"/>
              <a:t>Secure access to the Nagios web interface using HTTPS and implement IP restrictions for admin access.</a:t>
            </a:r>
            <a:endParaRPr lang="en-US" dirty="0"/>
          </a:p>
        </p:txBody>
      </p:sp>
    </p:spTree>
    <p:extLst>
      <p:ext uri="{BB962C8B-B14F-4D97-AF65-F5344CB8AC3E}">
        <p14:creationId xmlns:p14="http://schemas.microsoft.com/office/powerpoint/2010/main" val="14234220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75000"/>
                  </a:schemeClr>
                </a:solidFill>
                <a:latin typeface="Arial Rounded MT Bold" panose="020F0704030504030204" pitchFamily="34" charset="0"/>
              </a:rPr>
              <a:t>KEY ISSUES</a:t>
            </a:r>
            <a:endParaRPr lang="en-US" dirty="0"/>
          </a:p>
        </p:txBody>
      </p:sp>
      <p:sp>
        <p:nvSpPr>
          <p:cNvPr id="3" name="Content Placeholder 2"/>
          <p:cNvSpPr>
            <a:spLocks noGrp="1"/>
          </p:cNvSpPr>
          <p:nvPr>
            <p:ph idx="1"/>
          </p:nvPr>
        </p:nvSpPr>
        <p:spPr/>
        <p:txBody>
          <a:bodyPr>
            <a:normAutofit lnSpcReduction="10000"/>
          </a:bodyPr>
          <a:lstStyle/>
          <a:p>
            <a:r>
              <a:rPr lang="en-US" b="1" dirty="0" smtClean="0"/>
              <a:t>Lack of real-time monitoring:</a:t>
            </a:r>
            <a:r>
              <a:rPr lang="en-US" dirty="0" smtClean="0"/>
              <a:t> Administrators are often unaware of critical failures until after they occur.</a:t>
            </a:r>
          </a:p>
          <a:p>
            <a:r>
              <a:rPr lang="en-US" b="1" dirty="0" smtClean="0"/>
              <a:t>Absence of proactive alerts: </a:t>
            </a:r>
            <a:r>
              <a:rPr lang="en-US" dirty="0" smtClean="0"/>
              <a:t>Without timely notifications, small issues can escalate into major problems.</a:t>
            </a:r>
          </a:p>
          <a:p>
            <a:r>
              <a:rPr lang="en-US" b="1" dirty="0" smtClean="0"/>
              <a:t>Resource exhaustion: </a:t>
            </a:r>
            <a:r>
              <a:rPr lang="en-US" dirty="0" smtClean="0"/>
              <a:t>Systems may run out of CPU, memory, or disk space without warning, causing crashes.</a:t>
            </a:r>
          </a:p>
          <a:p>
            <a:r>
              <a:rPr lang="en-US" b="1" dirty="0" smtClean="0"/>
              <a:t>Security vulnerabilities: </a:t>
            </a:r>
            <a:r>
              <a:rPr lang="en-US" dirty="0" smtClean="0"/>
              <a:t>Unauthorized access attempts, malware infections, or service disruptions may go undetected.</a:t>
            </a:r>
          </a:p>
          <a:p>
            <a:r>
              <a:rPr lang="en-US" b="1" dirty="0" smtClean="0"/>
              <a:t>Manual tracking:</a:t>
            </a:r>
            <a:r>
              <a:rPr lang="en-US" dirty="0" smtClean="0"/>
              <a:t> Trying to manually monitor servers or services leads to human errors and delayed responses.</a:t>
            </a:r>
            <a:endParaRPr lang="en-US" dirty="0"/>
          </a:p>
        </p:txBody>
      </p:sp>
    </p:spTree>
    <p:extLst>
      <p:ext uri="{BB962C8B-B14F-4D97-AF65-F5344CB8AC3E}">
        <p14:creationId xmlns:p14="http://schemas.microsoft.com/office/powerpoint/2010/main" val="15372284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754</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Rounded MT Bold</vt:lpstr>
      <vt:lpstr>Calibri</vt:lpstr>
      <vt:lpstr>Calibri Light</vt:lpstr>
      <vt:lpstr>Office Theme</vt:lpstr>
      <vt:lpstr>  CYBER GYAN VIRTUAL INTERNSHIP PROGRAM Centre for Development of Advanced Computing (CDAC), Noida</vt:lpstr>
      <vt:lpstr>TOPIC NAME</vt:lpstr>
      <vt:lpstr>PROBLEM STATEMENT</vt:lpstr>
      <vt:lpstr>OBJECTIVE</vt:lpstr>
      <vt:lpstr>TECHNOLOGY/TOOLS TO BE USED</vt:lpstr>
      <vt:lpstr>ABOUT THE PROBLEM STATEMENT</vt:lpstr>
      <vt:lpstr>WHAT ARE THE REASONS BEHIND THE PROBLEM?</vt:lpstr>
      <vt:lpstr>IMPLEMENTATION DETAILS</vt:lpstr>
      <vt:lpstr>KEY ISSUES</vt:lpstr>
      <vt:lpstr>THREATS &amp; COUNTERMEASURES</vt:lpstr>
      <vt:lpstr>PowerPoint Presentation</vt:lpstr>
      <vt:lpstr>RECOMMENDATIONS</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CYBER GYAN VIRTUAL INTERNSHIP PROGRAM Centre for Development of Advanced Computing (CDAC), Noida</dc:title>
  <dc:creator>Hemanth M</dc:creator>
  <cp:lastModifiedBy>Hemanth M</cp:lastModifiedBy>
  <cp:revision>2</cp:revision>
  <dcterms:created xsi:type="dcterms:W3CDTF">2024-09-29T13:28:01Z</dcterms:created>
  <dcterms:modified xsi:type="dcterms:W3CDTF">2024-09-29T14:19:56Z</dcterms:modified>
</cp:coreProperties>
</file>