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</p:sldMasterIdLst>
  <p:notesMasterIdLst>
    <p:notesMasterId r:id="rId26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 dirty="0"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4CD7469-A468-44AE-8F41-73C120F4E80E}" type="slidenum">
              <a:rPr lang="en-IN" sz="1400" b="0" strike="noStrike" spc="-1" smtClean="0">
                <a:latin typeface="Times New Roman"/>
              </a:rPr>
              <a:t>2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5485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99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9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50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99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0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1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2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3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04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9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0" name="PlaceHolder 1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1242000" y="1433151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7083000" y="1019843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 dirty="0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r>
              <a:rPr dirty="0"/>
              <a:t/>
            </a:r>
            <a:br>
              <a:rPr dirty="0"/>
            </a:br>
            <a:endParaRPr lang="en-IN" sz="3200" b="0" strike="noStrike" spc="-1" dirty="0">
              <a:latin typeface="Arial"/>
            </a:endParaRPr>
          </a:p>
        </p:txBody>
      </p:sp>
      <p:pic>
        <p:nvPicPr>
          <p:cNvPr id="652" name="object 9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2554560" y="3314160"/>
            <a:ext cx="8609760" cy="19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Bauhaus 93" panose="04030905020B02020C02" pitchFamily="82" charset="0"/>
                <a:ea typeface="DejaVu Sans"/>
              </a:rPr>
              <a:t>STUDENT NAME:</a:t>
            </a:r>
            <a:endParaRPr lang="en-IN" sz="2400" b="0" strike="noStrike" spc="-1" dirty="0">
              <a:latin typeface="Bauhaus 93" panose="04030905020B02020C02" pitchFamily="82" charset="0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Bauhaus 93" panose="04030905020B02020C02" pitchFamily="82" charset="0"/>
                <a:ea typeface="DejaVu Sans"/>
              </a:rPr>
              <a:t>REGISTER NO</a:t>
            </a:r>
            <a:r>
              <a:rPr lang="en-IN" sz="2400" spc="-1" dirty="0">
                <a:solidFill>
                  <a:srgbClr val="000000"/>
                </a:solidFill>
                <a:latin typeface="Bauhaus 93" panose="04030905020B02020C02" pitchFamily="82" charset="0"/>
              </a:rPr>
              <a:t>:  </a:t>
            </a:r>
            <a:r>
              <a:rPr lang="en-IN" sz="2000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ACBBA2AF9A4E2ECBC934DCB99EABBCD6</a:t>
            </a:r>
            <a:endParaRPr lang="en-IN" sz="20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Bauhaus 93" panose="04030905020B02020C02" pitchFamily="82" charset="0"/>
                <a:ea typeface="DejaVu Sans"/>
              </a:rPr>
              <a:t>DEPARTMENT:</a:t>
            </a:r>
            <a:endParaRPr lang="en-IN" sz="2400" b="0" strike="noStrike" spc="-1" dirty="0">
              <a:latin typeface="Bauhaus 93" panose="04030905020B02020C02" pitchFamily="82" charset="0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Bauhaus 93" panose="04030905020B02020C02" pitchFamily="82" charset="0"/>
                <a:ea typeface="Microsoft YaHei"/>
              </a:rPr>
              <a:t>COLLEGE</a:t>
            </a:r>
            <a:r>
              <a:rPr lang="en-IN" sz="2400" b="0" strike="noStrike" spc="-1" dirty="0">
                <a:solidFill>
                  <a:srgbClr val="000000"/>
                </a:solidFill>
                <a:latin typeface="Bauhaus 93" panose="04030905020B02020C02" pitchFamily="82" charset="0"/>
                <a:ea typeface="DejaVu Sans"/>
              </a:rPr>
              <a:t>:</a:t>
            </a:r>
            <a:endParaRPr lang="en-IN" sz="2400" b="0" strike="noStrike" spc="-1" dirty="0">
              <a:latin typeface="Bauhaus 93" panose="04030905020B02020C02" pitchFamily="82" charset="0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655" name="CustomShape 9"/>
          <p:cNvSpPr/>
          <p:nvPr/>
        </p:nvSpPr>
        <p:spPr>
          <a:xfrm>
            <a:off x="4771938" y="3322403"/>
            <a:ext cx="295164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latin typeface="Bahnschrift SemiBold SemiConden" panose="020B0502040204020203" pitchFamily="34" charset="0"/>
              </a:rPr>
              <a:t>YUVA SREE.B</a:t>
            </a:r>
          </a:p>
        </p:txBody>
      </p:sp>
      <p:sp>
        <p:nvSpPr>
          <p:cNvPr id="656" name="CustomShape 10"/>
          <p:cNvSpPr/>
          <p:nvPr/>
        </p:nvSpPr>
        <p:spPr>
          <a:xfrm>
            <a:off x="4523760" y="4104296"/>
            <a:ext cx="417564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strike="noStrike" spc="-1" dirty="0">
                <a:latin typeface="Bahnschrift SemiBold" panose="020B0502040204020203" pitchFamily="34" charset="0"/>
              </a:rPr>
              <a:t>B.COM Accounting and Finance</a:t>
            </a:r>
          </a:p>
        </p:txBody>
      </p:sp>
      <p:sp>
        <p:nvSpPr>
          <p:cNvPr id="657" name="CustomShape 11"/>
          <p:cNvSpPr/>
          <p:nvPr/>
        </p:nvSpPr>
        <p:spPr>
          <a:xfrm>
            <a:off x="3884400" y="4487625"/>
            <a:ext cx="403164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strike="noStrike" spc="-1" dirty="0" err="1">
                <a:latin typeface="Bahnschrift SemiBold" panose="020B0502040204020203" pitchFamily="34" charset="0"/>
              </a:rPr>
              <a:t>Valliammal</a:t>
            </a:r>
            <a:r>
              <a:rPr lang="en-IN" sz="2000" b="0" strike="noStrike" spc="-1" dirty="0">
                <a:latin typeface="Bahnschrift SemiBold" panose="020B0502040204020203" pitchFamily="34" charset="0"/>
              </a:rPr>
              <a:t> College for Women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739799" y="291240"/>
            <a:ext cx="5689135" cy="752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 dirty="0">
                <a:solidFill>
                  <a:srgbClr val="000000"/>
                </a:solidFill>
                <a:latin typeface="Rockwell Extra Bold" panose="02060903040505020403" pitchFamily="18" charset="0"/>
                <a:ea typeface="DejaVu Sans"/>
              </a:rPr>
              <a:t>M</a:t>
            </a:r>
            <a:r>
              <a:rPr lang="en-IN" sz="4800" b="1" strike="noStrike" spc="-1" dirty="0">
                <a:solidFill>
                  <a:srgbClr val="000000"/>
                </a:solidFill>
                <a:latin typeface="Rockwell Extra Bold" panose="02060903040505020403" pitchFamily="18" charset="0"/>
                <a:ea typeface="DejaVu Sans"/>
              </a:rPr>
              <a:t>O</a:t>
            </a:r>
            <a:r>
              <a:rPr lang="en-IN" sz="4800" b="1" strike="noStrike" spc="-15" dirty="0">
                <a:solidFill>
                  <a:srgbClr val="000000"/>
                </a:solidFill>
                <a:latin typeface="Rockwell Extra Bold" panose="02060903040505020403" pitchFamily="18" charset="0"/>
                <a:ea typeface="DejaVu Sans"/>
              </a:rPr>
              <a:t>D</a:t>
            </a:r>
            <a:r>
              <a:rPr lang="en-IN" sz="4800" b="1" strike="noStrike" spc="-35" dirty="0">
                <a:solidFill>
                  <a:srgbClr val="000000"/>
                </a:solidFill>
                <a:latin typeface="Rockwell Extra Bold" panose="02060903040505020403" pitchFamily="18" charset="0"/>
                <a:ea typeface="DejaVu Sans"/>
              </a:rPr>
              <a:t>E</a:t>
            </a:r>
            <a:r>
              <a:rPr lang="en-IN" sz="4800" b="1" strike="noStrike" spc="-32" dirty="0">
                <a:solidFill>
                  <a:srgbClr val="000000"/>
                </a:solidFill>
                <a:latin typeface="Rockwell Extra Bold" panose="02060903040505020403" pitchFamily="18" charset="0"/>
                <a:ea typeface="DejaVu Sans"/>
              </a:rPr>
              <a:t>LL</a:t>
            </a:r>
            <a:r>
              <a:rPr lang="en-IN" sz="4800" b="1" strike="noStrike" spc="-7" dirty="0">
                <a:solidFill>
                  <a:srgbClr val="000000"/>
                </a:solidFill>
                <a:latin typeface="Rockwell Extra Bold" panose="02060903040505020403" pitchFamily="18" charset="0"/>
                <a:ea typeface="DejaVu Sans"/>
              </a:rPr>
              <a:t>I</a:t>
            </a:r>
            <a:r>
              <a:rPr lang="en-IN" sz="4800" b="1" strike="noStrike" spc="26" dirty="0">
                <a:solidFill>
                  <a:srgbClr val="000000"/>
                </a:solidFill>
                <a:latin typeface="Rockwell Extra Bold" panose="02060903040505020403" pitchFamily="18" charset="0"/>
                <a:ea typeface="DejaVu Sans"/>
              </a:rPr>
              <a:t>N</a:t>
            </a:r>
            <a:r>
              <a:rPr lang="en-IN" sz="4800" b="1" strike="noStrike" spc="1" dirty="0">
                <a:solidFill>
                  <a:srgbClr val="000000"/>
                </a:solidFill>
                <a:latin typeface="Rockwell Extra Bold" panose="02060903040505020403" pitchFamily="18" charset="0"/>
                <a:ea typeface="DejaVu Sans"/>
              </a:rPr>
              <a:t>G</a:t>
            </a:r>
            <a:endParaRPr lang="en-IN" sz="4800" b="0" strike="noStrike" spc="-1" dirty="0">
              <a:latin typeface="Rockwell Extra Bold" panose="02060903040505020403" pitchFamily="18" charset="0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864000" y="1512000"/>
            <a:ext cx="5975640" cy="1598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strike="noStrike" spc="-1" dirty="0">
                <a:latin typeface="Arial Black" panose="020B0A04020102020204" pitchFamily="34" charset="0"/>
              </a:rPr>
              <a:t>DATA COLLECTION</a:t>
            </a: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</a:t>
            </a:r>
            <a:r>
              <a:rPr lang="en-IN" sz="2000" b="0" strike="noStrike" spc="-1" dirty="0">
                <a:latin typeface="Bodoni MT"/>
              </a:rPr>
              <a:t>*Identification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latin typeface="Bodoni MT"/>
              </a:rPr>
              <a:t>  *Gathering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latin typeface="Bodoni MT"/>
              </a:rPr>
              <a:t>  *Preparation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864000" y="3296271"/>
            <a:ext cx="3167640" cy="21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 Black" panose="020B0A04020102020204" pitchFamily="34" charset="0"/>
              </a:rPr>
              <a:t>DATA CLEANING</a:t>
            </a: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</a:t>
            </a:r>
            <a:r>
              <a:rPr lang="en-IN" sz="2000" b="0" strike="noStrike" spc="-1" dirty="0">
                <a:latin typeface="Bodoni MT"/>
              </a:rPr>
              <a:t>*</a:t>
            </a:r>
            <a:r>
              <a:rPr lang="en-IN" sz="2000" b="0" strike="noStrike" spc="-1" dirty="0" err="1">
                <a:latin typeface="Bodoni MT"/>
              </a:rPr>
              <a:t>Standarization</a:t>
            </a:r>
            <a:r>
              <a:rPr lang="en-IN" sz="2000" b="0" strike="noStrike" spc="-1" dirty="0">
                <a:latin typeface="Bodoni MT"/>
              </a:rPr>
              <a:t> </a:t>
            </a:r>
            <a:r>
              <a:rPr lang="en-IN" sz="2000" b="0" strike="noStrike" spc="-1" dirty="0" err="1">
                <a:latin typeface="Bodoni MT"/>
              </a:rPr>
              <a:t>dization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latin typeface="Bodoni MT"/>
              </a:rPr>
              <a:t>   *Correction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latin typeface="Bodoni MT"/>
              </a:rPr>
              <a:t>   *Validation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936000" y="4968000"/>
            <a:ext cx="7847640" cy="1814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 Black" panose="020B0A04020102020204" pitchFamily="34" charset="0"/>
              </a:rPr>
              <a:t>SUMMARY</a:t>
            </a: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</a:t>
            </a:r>
            <a:r>
              <a:rPr lang="en-IN" sz="2000" b="0" strike="noStrike" spc="-1" dirty="0">
                <a:latin typeface="Bodoni MT"/>
              </a:rPr>
              <a:t>Data analysis involves examining, transforming, and </a:t>
            </a:r>
            <a:r>
              <a:rPr lang="en-IN" sz="2000" b="0" strike="noStrike" spc="-1" dirty="0" err="1">
                <a:latin typeface="Bodoni MT"/>
              </a:rPr>
              <a:t>modeling</a:t>
            </a:r>
            <a:r>
              <a:rPr lang="en-IN" sz="2000" b="0" strike="noStrike" spc="-1" dirty="0">
                <a:latin typeface="Bodoni MT"/>
              </a:rPr>
              <a:t> data to 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latin typeface="Bodoni MT"/>
              </a:rPr>
              <a:t> Extract insights , identify patterns, and support decisions-making</a:t>
            </a:r>
            <a:r>
              <a:rPr lang="en-IN" sz="1800" b="0" strike="noStrike" spc="-1" dirty="0">
                <a:latin typeface="Bodoni MT"/>
              </a:rPr>
              <a:t>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755280" y="385560"/>
            <a:ext cx="28443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-1" dirty="0">
                <a:solidFill>
                  <a:srgbClr val="000000"/>
                </a:solidFill>
                <a:latin typeface="Rockwell Condensed" panose="02060603050405020104" pitchFamily="18" charset="0"/>
              </a:rPr>
              <a:t>R</a:t>
            </a:r>
            <a:r>
              <a:rPr lang="en-IN" sz="4800" b="1" strike="noStrike" spc="-41" dirty="0">
                <a:solidFill>
                  <a:srgbClr val="000000"/>
                </a:solidFill>
                <a:latin typeface="Rockwell Condensed" panose="02060603050405020104" pitchFamily="18" charset="0"/>
              </a:rPr>
              <a:t>E</a:t>
            </a:r>
            <a:r>
              <a:rPr lang="en-IN" sz="4800" b="1" strike="noStrike" spc="9" dirty="0">
                <a:solidFill>
                  <a:srgbClr val="000000"/>
                </a:solidFill>
                <a:latin typeface="Rockwell Condensed" panose="02060603050405020104" pitchFamily="18" charset="0"/>
              </a:rPr>
              <a:t>S</a:t>
            </a:r>
            <a:r>
              <a:rPr lang="en-IN" sz="4800" b="1" strike="noStrike" spc="-32" dirty="0">
                <a:solidFill>
                  <a:srgbClr val="000000"/>
                </a:solidFill>
                <a:latin typeface="Rockwell Condensed" panose="02060603050405020104" pitchFamily="18" charset="0"/>
              </a:rPr>
              <a:t>U</a:t>
            </a:r>
            <a:r>
              <a:rPr lang="en-IN" sz="4800" b="1" strike="noStrike" spc="-406" dirty="0">
                <a:solidFill>
                  <a:srgbClr val="000000"/>
                </a:solidFill>
                <a:latin typeface="Rockwell Condensed" panose="02060603050405020104" pitchFamily="18" charset="0"/>
              </a:rPr>
              <a:t>L</a:t>
            </a:r>
            <a:r>
              <a:rPr lang="en-IN" sz="4800" b="1" strike="noStrike" spc="-1" dirty="0">
                <a:solidFill>
                  <a:srgbClr val="000000"/>
                </a:solidFill>
                <a:latin typeface="Rockwell Condensed" panose="02060603050405020104" pitchFamily="18" charset="0"/>
              </a:rPr>
              <a:t>TS</a:t>
            </a:r>
            <a:endParaRPr lang="en-IN" sz="4800" b="0" strike="noStrike" spc="-1" dirty="0">
              <a:latin typeface="Rockwell Condensed" panose="02060603050405020104" pitchFamily="18" charset="0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275" y="1280160"/>
            <a:ext cx="6320800" cy="4538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imes New Roman"/>
              </a:rPr>
              <a:t>conclusion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3999" y="1656000"/>
            <a:ext cx="8327963" cy="41535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latin typeface="Bahnschrift Light Condensed" panose="020B0502040204020203" pitchFamily="34" charset="0"/>
              </a:rPr>
              <a:t>* IN CONCLUSION</a:t>
            </a:r>
            <a:r>
              <a:rPr lang="en-IN" sz="1800" b="0" strike="noStrike" spc="-1" dirty="0">
                <a:latin typeface="Bodoni MT"/>
              </a:rPr>
              <a:t>, </a:t>
            </a:r>
            <a:r>
              <a:rPr lang="en-IN" sz="2000" b="1" strike="noStrike" spc="-1" dirty="0">
                <a:latin typeface="Arial Black" panose="020B0A04020102020204" pitchFamily="34" charset="0"/>
              </a:rPr>
              <a:t>the employee data analysis conducted </a:t>
            </a:r>
            <a:r>
              <a:rPr lang="en-IN" sz="2000" b="1" strike="noStrike" spc="-1" dirty="0" smtClean="0">
                <a:latin typeface="Arial Black" panose="020B0A04020102020204" pitchFamily="34" charset="0"/>
              </a:rPr>
              <a:t>using Excel </a:t>
            </a:r>
            <a:endParaRPr lang="en-IN" sz="2000" b="1" strike="noStrike" spc="-1" dirty="0">
              <a:latin typeface="Arial Black" panose="020B0A04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spc="-1" dirty="0">
                <a:latin typeface="Arial Black" panose="020B0A04020102020204" pitchFamily="34" charset="0"/>
              </a:rPr>
              <a:t>    Provided valuable insights into workforce trends enabling more </a:t>
            </a:r>
          </a:p>
          <a:p>
            <a:pPr>
              <a:lnSpc>
                <a:spcPct val="100000"/>
              </a:lnSpc>
            </a:pPr>
            <a:r>
              <a:rPr lang="en-IN" sz="2000" b="1" strike="noStrike" spc="-1" dirty="0">
                <a:latin typeface="Arial Black" panose="020B0A04020102020204" pitchFamily="34" charset="0"/>
              </a:rPr>
              <a:t>    </a:t>
            </a:r>
            <a:r>
              <a:rPr lang="en-IN" sz="2000" b="1" strike="noStrike" spc="-1" dirty="0" err="1">
                <a:latin typeface="Arial Black" panose="020B0A04020102020204" pitchFamily="34" charset="0"/>
              </a:rPr>
              <a:t>Infromed</a:t>
            </a:r>
            <a:r>
              <a:rPr lang="en-IN" sz="2000" b="1" strike="noStrike" spc="-1" dirty="0">
                <a:latin typeface="Arial Black" panose="020B0A04020102020204" pitchFamily="34" charset="0"/>
              </a:rPr>
              <a:t> decision-making.</a:t>
            </a:r>
          </a:p>
          <a:p>
            <a:pPr>
              <a:lnSpc>
                <a:spcPct val="100000"/>
              </a:lnSpc>
            </a:pPr>
            <a:r>
              <a:rPr lang="en-IN" sz="2000" b="1" strike="noStrike" spc="-1" dirty="0">
                <a:latin typeface="Arial Black" panose="020B0A04020102020204" pitchFamily="34" charset="0"/>
              </a:rPr>
              <a:t>          </a:t>
            </a:r>
          </a:p>
          <a:p>
            <a:pPr>
              <a:lnSpc>
                <a:spcPct val="100000"/>
              </a:lnSpc>
            </a:pPr>
            <a:r>
              <a:rPr lang="en-IN" sz="2000" b="1" strike="noStrike" spc="-1" dirty="0">
                <a:latin typeface="Arial Black" panose="020B0A04020102020204" pitchFamily="34" charset="0"/>
              </a:rPr>
              <a:t>           The use of Excel allowed efficient data organization, visualization</a:t>
            </a:r>
          </a:p>
          <a:p>
            <a:pPr>
              <a:lnSpc>
                <a:spcPct val="100000"/>
              </a:lnSpc>
            </a:pPr>
            <a:r>
              <a:rPr lang="en-IN" sz="2000" b="1" strike="noStrike" spc="-1" dirty="0">
                <a:latin typeface="Arial Black" panose="020B0A04020102020204" pitchFamily="34" charset="0"/>
              </a:rPr>
              <a:t>    and reporting,   ultimately helping to enhance HR strategies, improve</a:t>
            </a:r>
          </a:p>
          <a:p>
            <a:pPr>
              <a:lnSpc>
                <a:spcPct val="100000"/>
              </a:lnSpc>
            </a:pPr>
            <a:r>
              <a:rPr lang="en-IN" sz="2000" b="1" strike="noStrike" spc="-1" dirty="0">
                <a:latin typeface="Arial Black" panose="020B0A04020102020204" pitchFamily="34" charset="0"/>
              </a:rPr>
              <a:t>    and employee satisfaction and optimize overall organizational </a:t>
            </a:r>
          </a:p>
          <a:p>
            <a:pPr>
              <a:lnSpc>
                <a:spcPct val="100000"/>
              </a:lnSpc>
            </a:pPr>
            <a:r>
              <a:rPr lang="en-IN" sz="2000" b="1" strike="noStrike" spc="-1" dirty="0">
                <a:latin typeface="Arial Black" panose="020B0A04020102020204" pitchFamily="34" charset="0"/>
              </a:rPr>
              <a:t>    performance.  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146852" y="72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59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6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9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739800" y="829800"/>
            <a:ext cx="6708960" cy="57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600" b="1" strike="noStrike" spc="1" dirty="0">
                <a:solidFill>
                  <a:srgbClr val="000000"/>
                </a:solidFill>
                <a:latin typeface="Berlin Sans FB Demi" panose="020E0802020502020306" pitchFamily="34" charset="0"/>
              </a:rPr>
              <a:t>PROJECT</a:t>
            </a:r>
            <a:r>
              <a:rPr lang="en-IN" sz="3600" b="1" strike="noStrike" spc="-86" dirty="0">
                <a:solidFill>
                  <a:srgbClr val="000000"/>
                </a:solidFill>
                <a:latin typeface="Berlin Sans FB Demi" panose="020E0802020502020306" pitchFamily="34" charset="0"/>
              </a:rPr>
              <a:t> </a:t>
            </a:r>
            <a:r>
              <a:rPr lang="en-IN" sz="3600" b="1" strike="noStrike" spc="21" dirty="0">
                <a:solidFill>
                  <a:srgbClr val="000000"/>
                </a:solidFill>
                <a:latin typeface="Berlin Sans FB Demi" panose="020E0802020502020306" pitchFamily="34" charset="0"/>
              </a:rPr>
              <a:t>TITLE</a:t>
            </a:r>
            <a:endParaRPr lang="en-IN" sz="3600" b="0" strike="noStrike" spc="-1" dirty="0">
              <a:latin typeface="Berlin Sans FB Demi" panose="020E0802020502020306" pitchFamily="34" charset="0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3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4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1217520" y="2123280"/>
            <a:ext cx="8592480" cy="1445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F0F0F"/>
                </a:solidFill>
                <a:latin typeface="Sitka Heading" pitchFamily="2" charset="0"/>
                <a:ea typeface="DejaVu Sans"/>
              </a:rPr>
              <a:t>Employee Performance Analysis using Excel</a:t>
            </a:r>
            <a:endParaRPr lang="en-IN" sz="4400" b="0" strike="noStrike" spc="-1" dirty="0">
              <a:latin typeface="Sitka Heading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223560" y="720"/>
            <a:ext cx="1248084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80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81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739800" y="445320"/>
            <a:ext cx="6110280" cy="752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21" dirty="0">
                <a:solidFill>
                  <a:srgbClr val="000000"/>
                </a:solidFill>
                <a:latin typeface="Wide Latin" panose="020A0A07050505020404" pitchFamily="18" charset="0"/>
              </a:rPr>
              <a:t>A</a:t>
            </a:r>
            <a:r>
              <a:rPr lang="en-IN" sz="4800" b="1" strike="noStrike" spc="-7" dirty="0">
                <a:solidFill>
                  <a:srgbClr val="000000"/>
                </a:solidFill>
                <a:latin typeface="Wide Latin" panose="020A0A07050505020404" pitchFamily="18" charset="0"/>
              </a:rPr>
              <a:t>G</a:t>
            </a:r>
            <a:r>
              <a:rPr lang="en-IN" sz="4800" b="1" strike="noStrike" spc="-35" dirty="0">
                <a:solidFill>
                  <a:srgbClr val="000000"/>
                </a:solidFill>
                <a:latin typeface="Wide Latin" panose="020A0A07050505020404" pitchFamily="18" charset="0"/>
              </a:rPr>
              <a:t>E</a:t>
            </a:r>
            <a:r>
              <a:rPr lang="en-IN" sz="4800" b="1" strike="noStrike" spc="9" dirty="0">
                <a:solidFill>
                  <a:srgbClr val="000000"/>
                </a:solidFill>
                <a:latin typeface="Wide Latin" panose="020A0A07050505020404" pitchFamily="18" charset="0"/>
              </a:rPr>
              <a:t>N</a:t>
            </a:r>
            <a:r>
              <a:rPr lang="en-IN" sz="4800" b="1" strike="noStrike" spc="-1" dirty="0">
                <a:solidFill>
                  <a:srgbClr val="000000"/>
                </a:solidFill>
                <a:latin typeface="Wide Latin" panose="020A0A07050505020404" pitchFamily="18" charset="0"/>
              </a:rPr>
              <a:t>DA</a:t>
            </a:r>
            <a:endParaRPr lang="en-IN" sz="4800" b="0" strike="noStrike" spc="-1" dirty="0">
              <a:latin typeface="Wide Latin" panose="020A0A07050505020404" pitchFamily="18" charset="0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2509920" y="1041480"/>
            <a:ext cx="5028480" cy="42458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 smtClean="0">
                <a:solidFill>
                  <a:srgbClr val="0D0D0D"/>
                </a:solidFill>
                <a:latin typeface="Script MT Bold" panose="03040602040607080904" pitchFamily="66" charset="0"/>
                <a:ea typeface="DejaVu Sans"/>
              </a:rPr>
              <a:t>Project </a:t>
            </a:r>
            <a:r>
              <a:rPr lang="en-IN" sz="2800" b="0" strike="noStrike" spc="-1" dirty="0">
                <a:solidFill>
                  <a:srgbClr val="0D0D0D"/>
                </a:solidFill>
                <a:latin typeface="Script MT Bold" panose="03040602040607080904" pitchFamily="66" charset="0"/>
                <a:ea typeface="DejaVu Sans"/>
              </a:rPr>
              <a:t>Overview</a:t>
            </a:r>
            <a:endParaRPr lang="en-IN" sz="2800" b="0" strike="noStrike" spc="-1" dirty="0">
              <a:latin typeface="Script MT Bold" panose="03040602040607080904" pitchFamily="66" charset="0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0D0D0D"/>
                </a:solidFill>
                <a:latin typeface="Script MT Bold" panose="03040602040607080904" pitchFamily="66" charset="0"/>
                <a:ea typeface="DejaVu Sans"/>
              </a:rPr>
              <a:t>End Users</a:t>
            </a:r>
            <a:endParaRPr lang="en-IN" sz="2800" b="0" strike="noStrike" spc="-1" dirty="0">
              <a:latin typeface="Script MT Bold" panose="03040602040607080904" pitchFamily="66" charset="0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0D0D0D"/>
                </a:solidFill>
                <a:latin typeface="Script MT Bold" panose="03040602040607080904" pitchFamily="66" charset="0"/>
                <a:ea typeface="DejaVu Sans"/>
              </a:rPr>
              <a:t>Our Solution and Proposition</a:t>
            </a:r>
            <a:endParaRPr lang="en-IN" sz="2800" b="0" strike="noStrike" spc="-1" dirty="0">
              <a:latin typeface="Script MT Bold" panose="03040602040607080904" pitchFamily="66" charset="0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0D0D0D"/>
                </a:solidFill>
                <a:latin typeface="Script MT Bold" panose="03040602040607080904" pitchFamily="66" charset="0"/>
                <a:ea typeface="DejaVu Sans"/>
              </a:rPr>
              <a:t>Dataset Description</a:t>
            </a:r>
            <a:endParaRPr lang="en-IN" sz="2800" b="0" strike="noStrike" spc="-1" dirty="0">
              <a:latin typeface="Script MT Bold" panose="03040602040607080904" pitchFamily="66" charset="0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0D0D0D"/>
                </a:solidFill>
                <a:latin typeface="Script MT Bold" panose="03040602040607080904" pitchFamily="66" charset="0"/>
                <a:ea typeface="DejaVu Sans"/>
              </a:rPr>
              <a:t>Modelling Approach</a:t>
            </a:r>
            <a:endParaRPr lang="en-IN" sz="2800" b="0" strike="noStrike" spc="-1" dirty="0">
              <a:latin typeface="Script MT Bold" panose="03040602040607080904" pitchFamily="66" charset="0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0D0D0D"/>
                </a:solidFill>
                <a:latin typeface="Script MT Bold" panose="03040602040607080904" pitchFamily="66" charset="0"/>
                <a:ea typeface="DejaVu Sans"/>
              </a:rPr>
              <a:t>Results and Discussion</a:t>
            </a:r>
            <a:endParaRPr lang="en-IN" sz="2800" b="0" strike="noStrike" spc="-1" dirty="0">
              <a:latin typeface="Script MT Bold" panose="03040602040607080904" pitchFamily="66" charset="0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0D0D0D"/>
                </a:solidFill>
                <a:latin typeface="Script MT Bold" panose="03040602040607080904" pitchFamily="66" charset="0"/>
                <a:ea typeface="DejaVu Sans"/>
              </a:rPr>
              <a:t>Conclusion</a:t>
            </a:r>
            <a:endParaRPr lang="en-IN" sz="2800" b="0" strike="noStrike" spc="-1" dirty="0">
              <a:latin typeface="Script MT Bold" panose="03040602040607080904" pitchFamily="66" charset="0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 smtClean="0">
                <a:solidFill>
                  <a:srgbClr val="0D0D0D"/>
                </a:solidFill>
                <a:latin typeface="Script MT Bold" panose="03040602040607080904" pitchFamily="66" charset="0"/>
                <a:ea typeface="DejaVu Sans"/>
              </a:rPr>
              <a:t>Problem Statement</a:t>
            </a:r>
            <a:endParaRPr lang="en-IN" sz="2800" b="0" strike="noStrike" spc="-1" dirty="0" smtClean="0">
              <a:latin typeface="Script MT Bold" panose="03040602040607080904" pitchFamily="66" charset="0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latin typeface="Script MT Bold" panose="030406020406070809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7834860" y="1523788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834120" y="574920"/>
            <a:ext cx="5636160" cy="6707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21" dirty="0">
                <a:solidFill>
                  <a:srgbClr val="000000"/>
                </a:solidFill>
                <a:latin typeface="Franklin Gothic Heavy" panose="020B0903020102020204" pitchFamily="34" charset="0"/>
              </a:rPr>
              <a:t>P</a:t>
            </a:r>
            <a:r>
              <a:rPr lang="en-IN" sz="4250" b="1" strike="noStrike" spc="9" dirty="0">
                <a:solidFill>
                  <a:srgbClr val="000000"/>
                </a:solidFill>
                <a:latin typeface="Franklin Gothic Heavy" panose="020B0903020102020204" pitchFamily="34" charset="0"/>
              </a:rPr>
              <a:t>ROB</a:t>
            </a:r>
            <a:r>
              <a:rPr lang="en-IN" sz="4250" b="1" strike="noStrike" spc="49" dirty="0">
                <a:solidFill>
                  <a:srgbClr val="000000"/>
                </a:solidFill>
                <a:latin typeface="Franklin Gothic Heavy" panose="020B0903020102020204" pitchFamily="34" charset="0"/>
              </a:rPr>
              <a:t>L</a:t>
            </a:r>
            <a:r>
              <a:rPr lang="en-IN" sz="4250" b="1" strike="noStrike" spc="-21" dirty="0">
                <a:solidFill>
                  <a:srgbClr val="000000"/>
                </a:solidFill>
                <a:latin typeface="Franklin Gothic Heavy" panose="020B0903020102020204" pitchFamily="34" charset="0"/>
              </a:rPr>
              <a:t>E</a:t>
            </a:r>
            <a:r>
              <a:rPr lang="en-IN" sz="4250" b="1" strike="noStrike" spc="15" dirty="0">
                <a:solidFill>
                  <a:srgbClr val="000000"/>
                </a:solidFill>
                <a:latin typeface="Franklin Gothic Heavy" panose="020B0903020102020204" pitchFamily="34" charset="0"/>
              </a:rPr>
              <a:t>M</a:t>
            </a:r>
            <a:r>
              <a:rPr lang="en-IN" sz="4250" b="1" strike="noStrike" spc="-1" dirty="0">
                <a:solidFill>
                  <a:srgbClr val="000000"/>
                </a:solidFill>
                <a:latin typeface="Franklin Gothic Heavy" panose="020B0903020102020204" pitchFamily="34" charset="0"/>
              </a:rPr>
              <a:t>	</a:t>
            </a:r>
            <a:r>
              <a:rPr lang="en-IN" sz="4250" b="1" strike="noStrike" spc="7" dirty="0">
                <a:solidFill>
                  <a:srgbClr val="000000"/>
                </a:solidFill>
                <a:latin typeface="Franklin Gothic Heavy" panose="020B0903020102020204" pitchFamily="34" charset="0"/>
              </a:rPr>
              <a:t>S</a:t>
            </a:r>
            <a:r>
              <a:rPr lang="en-IN" sz="4250" b="1" strike="noStrike" spc="-372" dirty="0">
                <a:solidFill>
                  <a:srgbClr val="000000"/>
                </a:solidFill>
                <a:latin typeface="Franklin Gothic Heavy" panose="020B0903020102020204" pitchFamily="34" charset="0"/>
              </a:rPr>
              <a:t>T</a:t>
            </a:r>
            <a:r>
              <a:rPr lang="en-IN" sz="4250" b="1" strike="noStrike" spc="-375" dirty="0">
                <a:solidFill>
                  <a:srgbClr val="000000"/>
                </a:solidFill>
                <a:latin typeface="Franklin Gothic Heavy" panose="020B0903020102020204" pitchFamily="34" charset="0"/>
              </a:rPr>
              <a:t>A</a:t>
            </a:r>
            <a:r>
              <a:rPr lang="en-IN" sz="4250" b="1" strike="noStrike" spc="9" dirty="0">
                <a:solidFill>
                  <a:srgbClr val="000000"/>
                </a:solidFill>
                <a:latin typeface="Franklin Gothic Heavy" panose="020B0903020102020204" pitchFamily="34" charset="0"/>
              </a:rPr>
              <a:t>T</a:t>
            </a:r>
            <a:r>
              <a:rPr lang="en-IN" sz="4250" b="1" strike="noStrike" spc="-12" dirty="0">
                <a:solidFill>
                  <a:srgbClr val="000000"/>
                </a:solidFill>
                <a:latin typeface="Franklin Gothic Heavy" panose="020B0903020102020204" pitchFamily="34" charset="0"/>
              </a:rPr>
              <a:t>E</a:t>
            </a:r>
            <a:r>
              <a:rPr lang="en-IN" sz="4250" b="1" strike="noStrike" spc="-21" dirty="0">
                <a:solidFill>
                  <a:srgbClr val="000000"/>
                </a:solidFill>
                <a:latin typeface="Franklin Gothic Heavy" panose="020B0903020102020204" pitchFamily="34" charset="0"/>
              </a:rPr>
              <a:t>ME</a:t>
            </a:r>
            <a:r>
              <a:rPr lang="en-IN" sz="4250" b="1" strike="noStrike" spc="7" dirty="0">
                <a:solidFill>
                  <a:srgbClr val="000000"/>
                </a:solidFill>
                <a:latin typeface="Franklin Gothic Heavy" panose="020B0903020102020204" pitchFamily="34" charset="0"/>
              </a:rPr>
              <a:t>NT</a:t>
            </a:r>
            <a:endParaRPr lang="en-IN" sz="4250" b="0" strike="noStrike" spc="-1" dirty="0">
              <a:latin typeface="Franklin Gothic Heavy" panose="020B0903020102020204" pitchFamily="34" charset="0"/>
            </a:endParaRPr>
          </a:p>
        </p:txBody>
      </p:sp>
      <p:pic>
        <p:nvPicPr>
          <p:cNvPr id="707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224000" y="1684762"/>
            <a:ext cx="676764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1800" b="0" strike="noStrike" spc="-1" dirty="0" smtClean="0">
                <a:latin typeface="Bodoni MT"/>
              </a:rPr>
              <a:t> </a:t>
            </a:r>
            <a:r>
              <a:rPr lang="en-IN" sz="1800" b="0" strike="noStrike" spc="-1" dirty="0">
                <a:latin typeface="Lucida Calligraphy" panose="03010101010101010101" pitchFamily="66" charset="0"/>
              </a:rPr>
              <a:t>Utilize Excel to </a:t>
            </a:r>
            <a:r>
              <a:rPr lang="en-IN" sz="1800" b="0" strike="noStrike" spc="-1" dirty="0" err="1">
                <a:latin typeface="Lucida Calligraphy" panose="03010101010101010101" pitchFamily="66" charset="0"/>
              </a:rPr>
              <a:t>efficently</a:t>
            </a:r>
            <a:r>
              <a:rPr lang="en-IN" sz="1800" b="0" strike="noStrike" spc="-1" dirty="0">
                <a:latin typeface="Lucida Calligraphy" panose="03010101010101010101" pitchFamily="66" charset="0"/>
              </a:rPr>
              <a:t> analyse employee data by leveraging 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Lucida Calligraphy" panose="03010101010101010101" pitchFamily="66" charset="0"/>
              </a:rPr>
              <a:t>    Function such as PIVOT TABLES, </a:t>
            </a:r>
            <a:r>
              <a:rPr lang="en-IN" sz="1800" b="0" strike="noStrike" spc="-1" dirty="0" err="1">
                <a:latin typeface="Lucida Calligraphy" panose="03010101010101010101" pitchFamily="66" charset="0"/>
              </a:rPr>
              <a:t>nad</a:t>
            </a:r>
            <a:r>
              <a:rPr lang="en-IN" sz="1800" b="0" strike="noStrike" spc="-1" dirty="0">
                <a:latin typeface="Lucida Calligraphy" panose="03010101010101010101" pitchFamily="66" charset="0"/>
              </a:rPr>
              <a:t> conditional </a:t>
            </a:r>
            <a:r>
              <a:rPr lang="en-IN" sz="1800" b="0" strike="noStrike" spc="-1" dirty="0" err="1">
                <a:latin typeface="Lucida Calligraphy" panose="03010101010101010101" pitchFamily="66" charset="0"/>
              </a:rPr>
              <a:t>formating</a:t>
            </a:r>
            <a:r>
              <a:rPr lang="en-IN" sz="1800" b="0" strike="noStrike" spc="-1" dirty="0">
                <a:latin typeface="Lucida Calligraphy" panose="03010101010101010101" pitchFamily="66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Lucida Calligraphy" panose="03010101010101010101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1800" b="0" strike="noStrike" spc="-1" dirty="0">
                <a:latin typeface="Lucida Calligraphy" panose="03010101010101010101" pitchFamily="66" charset="0"/>
              </a:rPr>
              <a:t> </a:t>
            </a:r>
            <a:r>
              <a:rPr lang="en-IN" sz="1800" b="0" strike="noStrike" spc="-1" dirty="0" smtClean="0">
                <a:latin typeface="Lucida Calligraphy" panose="03010101010101010101" pitchFamily="66" charset="0"/>
              </a:rPr>
              <a:t> </a:t>
            </a:r>
            <a:r>
              <a:rPr lang="en-IN" sz="1800" b="0" strike="noStrike" spc="-1" dirty="0">
                <a:latin typeface="Lucida Calligraphy" panose="03010101010101010101" pitchFamily="66" charset="0"/>
              </a:rPr>
              <a:t>The enables the identification of key trends, such as current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Lucida Calligraphy" panose="03010101010101010101" pitchFamily="66" charset="0"/>
              </a:rPr>
              <a:t>    Employees rates, performance levels.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Lucida Calligraphy" panose="03010101010101010101" pitchFamily="66" charset="0"/>
              </a:rPr>
              <a:t>    </a:t>
            </a:r>
            <a:r>
              <a:rPr lang="en-IN" sz="1800" b="0" strike="noStrike" spc="-1" dirty="0" err="1">
                <a:latin typeface="Lucida Calligraphy" panose="03010101010101010101" pitchFamily="66" charset="0"/>
              </a:rPr>
              <a:t>Desicion</a:t>
            </a:r>
            <a:r>
              <a:rPr lang="en-IN" sz="1800" b="0" strike="noStrike" spc="-1" dirty="0">
                <a:latin typeface="Lucida Calligraphy" panose="03010101010101010101" pitchFamily="66" charset="0"/>
              </a:rPr>
              <a:t>-making processes by visualization this data through 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Lucida Calligraphy" panose="03010101010101010101" pitchFamily="66" charset="0"/>
              </a:rPr>
              <a:t>    Pie chart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Lucida Calligraphy" panose="03010101010101010101" pitchFamily="66" charset="0"/>
              </a:rPr>
              <a:t>   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Lucida Calligraphy" panose="03010101010101010101" pitchFamily="66" charset="0"/>
              </a:rPr>
              <a:t>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676440" y="216720"/>
            <a:ext cx="5262840" cy="1324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 dirty="0">
                <a:solidFill>
                  <a:srgbClr val="000000"/>
                </a:solidFill>
                <a:latin typeface="Stencil" panose="040409050D0802020404" pitchFamily="82" charset="0"/>
              </a:rPr>
              <a:t>PROJECT	</a:t>
            </a:r>
            <a:r>
              <a:rPr lang="en-IN" sz="4250" b="1" strike="noStrike" spc="-21" dirty="0">
                <a:solidFill>
                  <a:srgbClr val="000000"/>
                </a:solidFill>
                <a:latin typeface="Stencil" panose="040409050D0802020404" pitchFamily="82" charset="0"/>
              </a:rPr>
              <a:t>OVERVIEW</a:t>
            </a:r>
            <a:endParaRPr lang="en-IN" sz="4250" b="0" strike="noStrike" spc="-1" dirty="0">
              <a:latin typeface="Stencil" panose="040409050D0802020404" pitchFamily="82" charset="0"/>
            </a:endParaRPr>
          </a:p>
        </p:txBody>
      </p:sp>
      <p:pic>
        <p:nvPicPr>
          <p:cNvPr id="716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260" indent="-342900">
              <a:lnSpc>
                <a:spcPct val="100000"/>
              </a:lnSpc>
              <a:buClr>
                <a:srgbClr val="0D0D0D"/>
              </a:buClr>
              <a:buFont typeface="Wingdings" panose="05000000000000000000" pitchFamily="2" charset="2"/>
              <a:buChar char="ü"/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791225" y="1695600"/>
            <a:ext cx="7631640" cy="47998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IN" b="0" strike="noStrike" spc="-1" dirty="0">
                <a:latin typeface="Lucida Calligraphy" panose="03010101010101010101" pitchFamily="66" charset="0"/>
              </a:rPr>
              <a:t>This project focuses on analysing employee data to identify trends and</a:t>
            </a: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latin typeface="Lucida Calligraphy" panose="03010101010101010101" pitchFamily="66" charset="0"/>
              </a:rPr>
              <a:t>And insights that can drive better decision</a:t>
            </a:r>
            <a:r>
              <a:rPr lang="en-IN" b="0" strike="noStrike" spc="-1" dirty="0" smtClean="0">
                <a:latin typeface="Lucida Calligraphy" panose="03010101010101010101" pitchFamily="66" charset="0"/>
              </a:rPr>
              <a:t>.</a:t>
            </a:r>
            <a:endParaRPr lang="en-IN" b="0" strike="noStrike" spc="-1" dirty="0">
              <a:latin typeface="Lucida Calligraphy" panose="03010101010101010101" pitchFamily="66" charset="0"/>
            </a:endParaRPr>
          </a:p>
          <a:p>
            <a:pPr>
              <a:lnSpc>
                <a:spcPct val="100000"/>
              </a:lnSpc>
            </a:pPr>
            <a:endParaRPr lang="en-IN" b="0" strike="noStrike" spc="-1" dirty="0">
              <a:latin typeface="Lucida Calligraphy" panose="03010101010101010101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IN" b="0" strike="noStrike" spc="-1" dirty="0">
                <a:latin typeface="Lucida Calligraphy" panose="03010101010101010101" pitchFamily="66" charset="0"/>
              </a:rPr>
              <a:t>Excel will be used to clean, organize, and </a:t>
            </a:r>
            <a:r>
              <a:rPr lang="en-IN" b="0" strike="noStrike" spc="-1" dirty="0" err="1">
                <a:latin typeface="Lucida Calligraphy" panose="03010101010101010101" pitchFamily="66" charset="0"/>
              </a:rPr>
              <a:t>visuzalise</a:t>
            </a:r>
            <a:r>
              <a:rPr lang="en-IN" b="0" strike="noStrike" spc="-1" dirty="0">
                <a:latin typeface="Lucida Calligraphy" panose="03010101010101010101" pitchFamily="66" charset="0"/>
              </a:rPr>
              <a:t> </a:t>
            </a:r>
            <a:r>
              <a:rPr lang="en-IN" b="0" strike="noStrike" spc="-1" dirty="0" err="1">
                <a:latin typeface="Lucida Calligraphy" panose="03010101010101010101" pitchFamily="66" charset="0"/>
              </a:rPr>
              <a:t>kry</a:t>
            </a:r>
            <a:r>
              <a:rPr lang="en-IN" b="0" strike="noStrike" spc="-1" dirty="0">
                <a:latin typeface="Lucida Calligraphy" panose="03010101010101010101" pitchFamily="66" charset="0"/>
              </a:rPr>
              <a:t> metrics such as</a:t>
            </a: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latin typeface="Lucida Calligraphy" panose="03010101010101010101" pitchFamily="66" charset="0"/>
              </a:rPr>
              <a:t>Employee demographics, performance, and </a:t>
            </a:r>
            <a:r>
              <a:rPr lang="en-IN" b="0" strike="noStrike" spc="-1" dirty="0" err="1">
                <a:latin typeface="Lucida Calligraphy" panose="03010101010101010101" pitchFamily="66" charset="0"/>
              </a:rPr>
              <a:t>rention</a:t>
            </a:r>
            <a:r>
              <a:rPr lang="en-IN" b="0" strike="noStrike" spc="-1" dirty="0">
                <a:latin typeface="Lucida Calligraphy" panose="03010101010101010101" pitchFamily="66" charset="0"/>
              </a:rPr>
              <a:t> rates.</a:t>
            </a:r>
          </a:p>
          <a:p>
            <a:pPr>
              <a:lnSpc>
                <a:spcPct val="100000"/>
              </a:lnSpc>
            </a:pPr>
            <a:endParaRPr lang="en-IN" b="0" strike="noStrike" spc="-1" dirty="0">
              <a:latin typeface="Lucida Calligraphy" panose="03010101010101010101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IN" b="0" strike="noStrike" spc="-1" dirty="0">
                <a:latin typeface="Lucida Calligraphy" panose="03010101010101010101" pitchFamily="66" charset="0"/>
              </a:rPr>
              <a:t>The analysis will highlights areas of </a:t>
            </a:r>
            <a:r>
              <a:rPr lang="en-IN" b="0" strike="noStrike" spc="-1" dirty="0" err="1">
                <a:latin typeface="Lucida Calligraphy" panose="03010101010101010101" pitchFamily="66" charset="0"/>
              </a:rPr>
              <a:t>improvemnet</a:t>
            </a:r>
            <a:r>
              <a:rPr lang="en-IN" b="0" strike="noStrike" spc="-1" dirty="0">
                <a:latin typeface="Lucida Calligraphy" panose="03010101010101010101" pitchFamily="66" charset="0"/>
              </a:rPr>
              <a:t> in workforce management</a:t>
            </a: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latin typeface="Lucida Calligraphy" panose="03010101010101010101" pitchFamily="66" charset="0"/>
              </a:rPr>
              <a:t>Helping to optimize resource allocation.</a:t>
            </a:r>
          </a:p>
          <a:p>
            <a:pPr>
              <a:lnSpc>
                <a:spcPct val="100000"/>
              </a:lnSpc>
            </a:pPr>
            <a:endParaRPr lang="en-IN" b="0" strike="noStrike" spc="-1" dirty="0">
              <a:latin typeface="Lucida Calligraphy" panose="03010101010101010101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IN" b="0" strike="noStrike" spc="-1" dirty="0">
                <a:latin typeface="Lucida Calligraphy" panose="03010101010101010101" pitchFamily="66" charset="0"/>
              </a:rPr>
              <a:t>Outcomes will </a:t>
            </a:r>
            <a:r>
              <a:rPr lang="en-IN" b="0" strike="noStrike" spc="-1" dirty="0" err="1">
                <a:latin typeface="Lucida Calligraphy" panose="03010101010101010101" pitchFamily="66" charset="0"/>
              </a:rPr>
              <a:t>iclude</a:t>
            </a:r>
            <a:r>
              <a:rPr lang="en-IN" b="0" strike="noStrike" spc="-1" dirty="0">
                <a:latin typeface="Lucida Calligraphy" panose="03010101010101010101" pitchFamily="66" charset="0"/>
              </a:rPr>
              <a:t> detailed reports and dashboard for management</a:t>
            </a: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latin typeface="Lucida Calligraphy" panose="03010101010101010101" pitchFamily="66" charset="0"/>
              </a:rPr>
              <a:t>Review.</a:t>
            </a:r>
          </a:p>
          <a:p>
            <a:pPr>
              <a:lnSpc>
                <a:spcPct val="100000"/>
              </a:lnSpc>
            </a:pPr>
            <a:endParaRPr lang="en-IN" b="0" strike="noStrike" spc="-1" dirty="0">
              <a:latin typeface="Lucida Calligraphy" panose="03010101010101010101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IN" b="0" strike="noStrike" spc="-1" dirty="0">
                <a:latin typeface="Lucida Calligraphy" panose="03010101010101010101" pitchFamily="66" charset="0"/>
              </a:rPr>
              <a:t>The finding aim to support </a:t>
            </a:r>
            <a:r>
              <a:rPr lang="en-IN" b="0" strike="noStrike" spc="-1" dirty="0" err="1">
                <a:latin typeface="Lucida Calligraphy" panose="03010101010101010101" pitchFamily="66" charset="0"/>
              </a:rPr>
              <a:t>stratergic</a:t>
            </a:r>
            <a:r>
              <a:rPr lang="en-IN" b="0" strike="noStrike" spc="-1" dirty="0">
                <a:latin typeface="Lucida Calligraphy" panose="03010101010101010101" pitchFamily="66" charset="0"/>
              </a:rPr>
              <a:t> planning.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1532632" y="891720"/>
            <a:ext cx="7231539" cy="5091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 dirty="0">
                <a:solidFill>
                  <a:srgbClr val="000000"/>
                </a:solidFill>
                <a:latin typeface="Snap ITC" panose="04040A07060A02020202" pitchFamily="82" charset="0"/>
              </a:rPr>
              <a:t>W</a:t>
            </a:r>
            <a:r>
              <a:rPr lang="en-IN" sz="3200" b="1" strike="noStrike" spc="-21" dirty="0">
                <a:solidFill>
                  <a:srgbClr val="000000"/>
                </a:solidFill>
                <a:latin typeface="Snap ITC" panose="04040A07060A02020202" pitchFamily="82" charset="0"/>
              </a:rPr>
              <a:t>H</a:t>
            </a:r>
            <a:r>
              <a:rPr lang="en-IN" sz="3200" b="1" strike="noStrike" spc="15" dirty="0">
                <a:solidFill>
                  <a:srgbClr val="000000"/>
                </a:solidFill>
                <a:latin typeface="Snap ITC" panose="04040A07060A02020202" pitchFamily="82" charset="0"/>
              </a:rPr>
              <a:t>O</a:t>
            </a:r>
            <a:r>
              <a:rPr lang="en-IN" sz="3200" b="1" strike="noStrike" spc="-236" dirty="0">
                <a:solidFill>
                  <a:srgbClr val="000000"/>
                </a:solidFill>
                <a:latin typeface="Snap ITC" panose="04040A07060A02020202" pitchFamily="82" charset="0"/>
              </a:rPr>
              <a:t> </a:t>
            </a:r>
            <a:r>
              <a:rPr lang="en-IN" sz="3200" b="1" strike="noStrike" spc="-12" dirty="0">
                <a:solidFill>
                  <a:srgbClr val="000000"/>
                </a:solidFill>
                <a:latin typeface="Snap ITC" panose="04040A07060A02020202" pitchFamily="82" charset="0"/>
              </a:rPr>
              <a:t>AR</a:t>
            </a:r>
            <a:r>
              <a:rPr lang="en-IN" sz="3200" b="1" strike="noStrike" spc="9" dirty="0">
                <a:solidFill>
                  <a:srgbClr val="000000"/>
                </a:solidFill>
                <a:latin typeface="Snap ITC" panose="04040A07060A02020202" pitchFamily="82" charset="0"/>
              </a:rPr>
              <a:t>E</a:t>
            </a:r>
            <a:r>
              <a:rPr lang="en-IN" sz="3200" b="1" strike="noStrike" spc="-35" dirty="0">
                <a:solidFill>
                  <a:srgbClr val="000000"/>
                </a:solidFill>
                <a:latin typeface="Snap ITC" panose="04040A07060A02020202" pitchFamily="82" charset="0"/>
              </a:rPr>
              <a:t> </a:t>
            </a:r>
            <a:r>
              <a:rPr lang="en-IN" sz="3200" b="1" strike="noStrike" spc="-12" dirty="0">
                <a:solidFill>
                  <a:srgbClr val="000000"/>
                </a:solidFill>
                <a:latin typeface="Snap ITC" panose="04040A07060A02020202" pitchFamily="82" charset="0"/>
              </a:rPr>
              <a:t>T</a:t>
            </a:r>
            <a:r>
              <a:rPr lang="en-IN" sz="3200" b="1" strike="noStrike" spc="-15" dirty="0">
                <a:solidFill>
                  <a:srgbClr val="000000"/>
                </a:solidFill>
                <a:latin typeface="Snap ITC" panose="04040A07060A02020202" pitchFamily="82" charset="0"/>
              </a:rPr>
              <a:t>H</a:t>
            </a:r>
            <a:r>
              <a:rPr lang="en-IN" sz="3200" b="1" strike="noStrike" spc="9" dirty="0">
                <a:solidFill>
                  <a:srgbClr val="000000"/>
                </a:solidFill>
                <a:latin typeface="Snap ITC" panose="04040A07060A02020202" pitchFamily="82" charset="0"/>
              </a:rPr>
              <a:t>E</a:t>
            </a:r>
            <a:r>
              <a:rPr lang="en-IN" sz="3200" b="1" strike="noStrike" spc="-35" dirty="0">
                <a:solidFill>
                  <a:srgbClr val="000000"/>
                </a:solidFill>
                <a:latin typeface="Snap ITC" panose="04040A07060A02020202" pitchFamily="82" charset="0"/>
              </a:rPr>
              <a:t> </a:t>
            </a:r>
            <a:r>
              <a:rPr lang="en-IN" sz="3200" b="1" strike="noStrike" spc="-21" dirty="0">
                <a:solidFill>
                  <a:srgbClr val="000000"/>
                </a:solidFill>
                <a:latin typeface="Snap ITC" panose="04040A07060A02020202" pitchFamily="82" charset="0"/>
              </a:rPr>
              <a:t>E</a:t>
            </a:r>
            <a:r>
              <a:rPr lang="en-IN" sz="3200" b="1" strike="noStrike" spc="26" dirty="0">
                <a:solidFill>
                  <a:srgbClr val="000000"/>
                </a:solidFill>
                <a:latin typeface="Snap ITC" panose="04040A07060A02020202" pitchFamily="82" charset="0"/>
              </a:rPr>
              <a:t>N</a:t>
            </a:r>
            <a:r>
              <a:rPr lang="en-IN" sz="3200" b="1" strike="noStrike" spc="9" dirty="0">
                <a:solidFill>
                  <a:srgbClr val="000000"/>
                </a:solidFill>
                <a:latin typeface="Snap ITC" panose="04040A07060A02020202" pitchFamily="82" charset="0"/>
              </a:rPr>
              <a:t>D</a:t>
            </a:r>
            <a:r>
              <a:rPr lang="en-IN" sz="3200" b="1" strike="noStrike" spc="-46" dirty="0">
                <a:solidFill>
                  <a:srgbClr val="000000"/>
                </a:solidFill>
                <a:latin typeface="Snap ITC" panose="04040A07060A02020202" pitchFamily="82" charset="0"/>
              </a:rPr>
              <a:t> </a:t>
            </a:r>
            <a:r>
              <a:rPr lang="en-IN" sz="3200" b="1" strike="noStrike" spc="-1" dirty="0">
                <a:solidFill>
                  <a:srgbClr val="000000"/>
                </a:solidFill>
                <a:latin typeface="Snap ITC" panose="04040A07060A02020202" pitchFamily="82" charset="0"/>
              </a:rPr>
              <a:t>U</a:t>
            </a:r>
            <a:r>
              <a:rPr lang="en-IN" sz="3200" b="1" strike="noStrike" spc="7" dirty="0">
                <a:solidFill>
                  <a:srgbClr val="000000"/>
                </a:solidFill>
                <a:latin typeface="Snap ITC" panose="04040A07060A02020202" pitchFamily="82" charset="0"/>
              </a:rPr>
              <a:t>S</a:t>
            </a:r>
            <a:r>
              <a:rPr lang="en-IN" sz="3200" b="1" strike="noStrike" spc="-26" dirty="0">
                <a:solidFill>
                  <a:srgbClr val="000000"/>
                </a:solidFill>
                <a:latin typeface="Snap ITC" panose="04040A07060A02020202" pitchFamily="82" charset="0"/>
              </a:rPr>
              <a:t>E</a:t>
            </a:r>
            <a:r>
              <a:rPr lang="en-IN" sz="3200" b="1" strike="noStrike" spc="-12" dirty="0">
                <a:solidFill>
                  <a:srgbClr val="000000"/>
                </a:solidFill>
                <a:latin typeface="Snap ITC" panose="04040A07060A02020202" pitchFamily="82" charset="0"/>
              </a:rPr>
              <a:t>R</a:t>
            </a:r>
            <a:r>
              <a:rPr lang="en-IN" sz="3200" b="1" strike="noStrike" spc="1" dirty="0">
                <a:solidFill>
                  <a:srgbClr val="000000"/>
                </a:solidFill>
                <a:latin typeface="Snap ITC" panose="04040A07060A02020202" pitchFamily="82" charset="0"/>
              </a:rPr>
              <a:t>S?</a:t>
            </a:r>
            <a:endParaRPr lang="en-IN" sz="3200" b="0" strike="noStrike" spc="-1" dirty="0">
              <a:latin typeface="Snap ITC" panose="04040A07060A02020202" pitchFamily="82" charset="0"/>
            </a:endParaRPr>
          </a:p>
        </p:txBody>
      </p:sp>
      <p:pic>
        <p:nvPicPr>
          <p:cNvPr id="724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533211" y="1597384"/>
            <a:ext cx="8475120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IN" sz="2000" b="0" strike="noStrike" spc="-1" dirty="0">
                <a:latin typeface="Bodoni MT"/>
              </a:rPr>
              <a:t>The end users of the employee data employee data analysis are HR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 smtClean="0">
                <a:latin typeface="Bodoni MT"/>
              </a:rPr>
              <a:t>      Managers </a:t>
            </a:r>
            <a:r>
              <a:rPr lang="en-IN" sz="2000" b="0" strike="noStrike" spc="-1" dirty="0">
                <a:latin typeface="Bodoni MT"/>
              </a:rPr>
              <a:t>team leads and senior management. </a:t>
            </a:r>
            <a:endParaRPr lang="en-IN" sz="20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IN" sz="2000" b="0" strike="noStrike" spc="-1" dirty="0">
              <a:latin typeface="Arial"/>
            </a:endParaRPr>
          </a:p>
        </p:txBody>
      </p:sp>
      <p:pic>
        <p:nvPicPr>
          <p:cNvPr id="727" name="Picture 726"/>
          <p:cNvPicPr/>
          <p:nvPr/>
        </p:nvPicPr>
        <p:blipFill>
          <a:blip r:embed="rId3"/>
          <a:stretch/>
        </p:blipFill>
        <p:spPr>
          <a:xfrm rot="21596400">
            <a:off x="1534353" y="2612420"/>
            <a:ext cx="5371165" cy="328647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2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307938" y="581605"/>
            <a:ext cx="9762480" cy="4443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2800" b="1" strike="noStrike" spc="7" dirty="0">
                <a:solidFill>
                  <a:srgbClr val="000000"/>
                </a:solidFill>
                <a:latin typeface="Elephant" panose="02020904090505020303" pitchFamily="18" charset="0"/>
              </a:rPr>
              <a:t>O</a:t>
            </a:r>
            <a:r>
              <a:rPr lang="en-IN" sz="2800" b="1" strike="noStrike" spc="21" dirty="0">
                <a:solidFill>
                  <a:srgbClr val="000000"/>
                </a:solidFill>
                <a:latin typeface="Elephant" panose="02020904090505020303" pitchFamily="18" charset="0"/>
              </a:rPr>
              <a:t>U</a:t>
            </a:r>
            <a:r>
              <a:rPr lang="en-IN" sz="2800" b="1" strike="noStrike" spc="-1" dirty="0">
                <a:solidFill>
                  <a:srgbClr val="000000"/>
                </a:solidFill>
                <a:latin typeface="Elephant" panose="02020904090505020303" pitchFamily="18" charset="0"/>
              </a:rPr>
              <a:t>R</a:t>
            </a:r>
            <a:r>
              <a:rPr lang="en-IN" sz="2800" b="1" strike="noStrike" spc="1" dirty="0">
                <a:solidFill>
                  <a:srgbClr val="000000"/>
                </a:solidFill>
                <a:latin typeface="Elephant" panose="02020904090505020303" pitchFamily="18" charset="0"/>
              </a:rPr>
              <a:t> </a:t>
            </a:r>
            <a:r>
              <a:rPr lang="en-IN" sz="2800" b="1" strike="noStrike" spc="21" dirty="0">
                <a:solidFill>
                  <a:srgbClr val="000000"/>
                </a:solidFill>
                <a:latin typeface="Elephant" panose="02020904090505020303" pitchFamily="18" charset="0"/>
              </a:rPr>
              <a:t>S</a:t>
            </a:r>
            <a:r>
              <a:rPr lang="en-IN" sz="2800" b="1" strike="noStrike" spc="7" dirty="0">
                <a:solidFill>
                  <a:srgbClr val="000000"/>
                </a:solidFill>
                <a:latin typeface="Elephant" panose="02020904090505020303" pitchFamily="18" charset="0"/>
              </a:rPr>
              <a:t>O</a:t>
            </a:r>
            <a:r>
              <a:rPr lang="en-IN" sz="2800" b="1" strike="noStrike" spc="21" dirty="0">
                <a:solidFill>
                  <a:srgbClr val="000000"/>
                </a:solidFill>
                <a:latin typeface="Elephant" panose="02020904090505020303" pitchFamily="18" charset="0"/>
              </a:rPr>
              <a:t>LU</a:t>
            </a:r>
            <a:r>
              <a:rPr lang="en-IN" sz="2800" b="1" strike="noStrike" spc="-35" dirty="0">
                <a:solidFill>
                  <a:srgbClr val="000000"/>
                </a:solidFill>
                <a:latin typeface="Elephant" panose="02020904090505020303" pitchFamily="18" charset="0"/>
              </a:rPr>
              <a:t>T</a:t>
            </a:r>
            <a:r>
              <a:rPr lang="en-IN" sz="2800" b="1" strike="noStrike" spc="-32" dirty="0">
                <a:solidFill>
                  <a:srgbClr val="000000"/>
                </a:solidFill>
                <a:latin typeface="Elephant" panose="02020904090505020303" pitchFamily="18" charset="0"/>
              </a:rPr>
              <a:t>I</a:t>
            </a:r>
            <a:r>
              <a:rPr lang="en-IN" sz="2800" b="1" strike="noStrike" spc="7" dirty="0">
                <a:solidFill>
                  <a:srgbClr val="000000"/>
                </a:solidFill>
                <a:latin typeface="Elephant" panose="02020904090505020303" pitchFamily="18" charset="0"/>
              </a:rPr>
              <a:t>O</a:t>
            </a:r>
            <a:r>
              <a:rPr lang="en-IN" sz="2800" b="1" strike="noStrike" spc="-1" dirty="0">
                <a:solidFill>
                  <a:srgbClr val="000000"/>
                </a:solidFill>
                <a:latin typeface="Elephant" panose="02020904090505020303" pitchFamily="18" charset="0"/>
              </a:rPr>
              <a:t>N</a:t>
            </a:r>
            <a:r>
              <a:rPr lang="en-IN" sz="2800" b="1" strike="noStrike" spc="-347" dirty="0">
                <a:solidFill>
                  <a:srgbClr val="000000"/>
                </a:solidFill>
                <a:latin typeface="Elephant" panose="02020904090505020303" pitchFamily="18" charset="0"/>
              </a:rPr>
              <a:t> </a:t>
            </a:r>
            <a:r>
              <a:rPr lang="en-IN" sz="2800" b="1" strike="noStrike" spc="-35" dirty="0">
                <a:solidFill>
                  <a:srgbClr val="000000"/>
                </a:solidFill>
                <a:latin typeface="Elephant" panose="02020904090505020303" pitchFamily="18" charset="0"/>
              </a:rPr>
              <a:t>A</a:t>
            </a:r>
            <a:r>
              <a:rPr lang="en-IN" sz="2800" b="1" strike="noStrike" spc="-7" dirty="0">
                <a:solidFill>
                  <a:srgbClr val="000000"/>
                </a:solidFill>
                <a:latin typeface="Elephant" panose="02020904090505020303" pitchFamily="18" charset="0"/>
              </a:rPr>
              <a:t>N</a:t>
            </a:r>
            <a:r>
              <a:rPr lang="en-IN" sz="2800" b="1" strike="noStrike" spc="-1" dirty="0">
                <a:solidFill>
                  <a:srgbClr val="000000"/>
                </a:solidFill>
                <a:latin typeface="Elephant" panose="02020904090505020303" pitchFamily="18" charset="0"/>
              </a:rPr>
              <a:t>D</a:t>
            </a:r>
            <a:r>
              <a:rPr lang="en-IN" sz="2800" b="1" strike="noStrike" spc="29" dirty="0">
                <a:solidFill>
                  <a:srgbClr val="000000"/>
                </a:solidFill>
                <a:latin typeface="Elephant" panose="02020904090505020303" pitchFamily="18" charset="0"/>
              </a:rPr>
              <a:t> </a:t>
            </a:r>
            <a:r>
              <a:rPr lang="en-IN" sz="2800" b="1" strike="noStrike" spc="-32" dirty="0">
                <a:solidFill>
                  <a:srgbClr val="000000"/>
                </a:solidFill>
                <a:latin typeface="Elephant" panose="02020904090505020303" pitchFamily="18" charset="0"/>
              </a:rPr>
              <a:t>I</a:t>
            </a:r>
            <a:r>
              <a:rPr lang="en-IN" sz="2800" b="1" strike="noStrike" spc="-35" dirty="0">
                <a:solidFill>
                  <a:srgbClr val="000000"/>
                </a:solidFill>
                <a:latin typeface="Elephant" panose="02020904090505020303" pitchFamily="18" charset="0"/>
              </a:rPr>
              <a:t>T</a:t>
            </a:r>
            <a:r>
              <a:rPr lang="en-IN" sz="2800" b="1" strike="noStrike" spc="-1" dirty="0">
                <a:solidFill>
                  <a:srgbClr val="000000"/>
                </a:solidFill>
                <a:latin typeface="Elephant" panose="02020904090505020303" pitchFamily="18" charset="0"/>
              </a:rPr>
              <a:t>S</a:t>
            </a:r>
            <a:r>
              <a:rPr lang="en-IN" sz="2800" b="1" strike="noStrike" spc="55" dirty="0">
                <a:solidFill>
                  <a:srgbClr val="000000"/>
                </a:solidFill>
                <a:latin typeface="Elephant" panose="02020904090505020303" pitchFamily="18" charset="0"/>
              </a:rPr>
              <a:t> </a:t>
            </a:r>
            <a:r>
              <a:rPr lang="en-IN" sz="2800" b="1" strike="noStrike" spc="-296" dirty="0">
                <a:solidFill>
                  <a:srgbClr val="000000"/>
                </a:solidFill>
                <a:latin typeface="Elephant" panose="02020904090505020303" pitchFamily="18" charset="0"/>
              </a:rPr>
              <a:t>V</a:t>
            </a:r>
            <a:r>
              <a:rPr lang="en-IN" sz="2800" b="1" strike="noStrike" spc="-35" dirty="0">
                <a:solidFill>
                  <a:srgbClr val="000000"/>
                </a:solidFill>
                <a:latin typeface="Elephant" panose="02020904090505020303" pitchFamily="18" charset="0"/>
              </a:rPr>
              <a:t>A</a:t>
            </a:r>
            <a:r>
              <a:rPr lang="en-IN" sz="2800" b="1" strike="noStrike" spc="21" dirty="0">
                <a:solidFill>
                  <a:srgbClr val="000000"/>
                </a:solidFill>
                <a:latin typeface="Elephant" panose="02020904090505020303" pitchFamily="18" charset="0"/>
              </a:rPr>
              <a:t>LU</a:t>
            </a:r>
            <a:r>
              <a:rPr lang="en-IN" sz="2800" b="1" strike="noStrike" spc="-1" dirty="0">
                <a:solidFill>
                  <a:srgbClr val="000000"/>
                </a:solidFill>
                <a:latin typeface="Elephant" panose="02020904090505020303" pitchFamily="18" charset="0"/>
              </a:rPr>
              <a:t>E</a:t>
            </a:r>
            <a:r>
              <a:rPr lang="en-IN" sz="2800" b="1" strike="noStrike" spc="-66" dirty="0">
                <a:solidFill>
                  <a:srgbClr val="000000"/>
                </a:solidFill>
                <a:latin typeface="Elephant" panose="02020904090505020303" pitchFamily="18" charset="0"/>
              </a:rPr>
              <a:t> </a:t>
            </a:r>
            <a:r>
              <a:rPr lang="en-IN" sz="2800" b="1" strike="noStrike" spc="-15" dirty="0">
                <a:solidFill>
                  <a:srgbClr val="000000"/>
                </a:solidFill>
                <a:latin typeface="Elephant" panose="02020904090505020303" pitchFamily="18" charset="0"/>
              </a:rPr>
              <a:t>P</a:t>
            </a:r>
            <a:r>
              <a:rPr lang="en-IN" sz="2800" b="1" strike="noStrike" spc="-32" dirty="0">
                <a:solidFill>
                  <a:srgbClr val="000000"/>
                </a:solidFill>
                <a:latin typeface="Elephant" panose="02020904090505020303" pitchFamily="18" charset="0"/>
              </a:rPr>
              <a:t>R</a:t>
            </a:r>
            <a:r>
              <a:rPr lang="en-IN" sz="2800" b="1" strike="noStrike" spc="7" dirty="0">
                <a:solidFill>
                  <a:srgbClr val="000000"/>
                </a:solidFill>
                <a:latin typeface="Elephant" panose="02020904090505020303" pitchFamily="18" charset="0"/>
              </a:rPr>
              <a:t>O</a:t>
            </a:r>
            <a:r>
              <a:rPr lang="en-IN" sz="2800" b="1" strike="noStrike" spc="-15" dirty="0">
                <a:solidFill>
                  <a:srgbClr val="000000"/>
                </a:solidFill>
                <a:latin typeface="Elephant" panose="02020904090505020303" pitchFamily="18" charset="0"/>
              </a:rPr>
              <a:t>P</a:t>
            </a:r>
            <a:r>
              <a:rPr lang="en-IN" sz="2800" b="1" strike="noStrike" spc="7" dirty="0">
                <a:solidFill>
                  <a:srgbClr val="000000"/>
                </a:solidFill>
                <a:latin typeface="Elephant" panose="02020904090505020303" pitchFamily="18" charset="0"/>
              </a:rPr>
              <a:t>O</a:t>
            </a:r>
            <a:r>
              <a:rPr lang="en-IN" sz="2800" b="1" strike="noStrike" spc="21" dirty="0">
                <a:solidFill>
                  <a:srgbClr val="000000"/>
                </a:solidFill>
                <a:latin typeface="Elephant" panose="02020904090505020303" pitchFamily="18" charset="0"/>
              </a:rPr>
              <a:t>S</a:t>
            </a:r>
            <a:r>
              <a:rPr lang="en-IN" sz="2800" b="1" strike="noStrike" spc="-32" dirty="0">
                <a:solidFill>
                  <a:srgbClr val="000000"/>
                </a:solidFill>
                <a:latin typeface="Elephant" panose="02020904090505020303" pitchFamily="18" charset="0"/>
              </a:rPr>
              <a:t>I</a:t>
            </a:r>
            <a:r>
              <a:rPr lang="en-IN" sz="2800" b="1" strike="noStrike" spc="-35" dirty="0">
                <a:solidFill>
                  <a:srgbClr val="000000"/>
                </a:solidFill>
                <a:latin typeface="Elephant" panose="02020904090505020303" pitchFamily="18" charset="0"/>
              </a:rPr>
              <a:t>T</a:t>
            </a:r>
            <a:r>
              <a:rPr lang="en-IN" sz="2800" b="1" strike="noStrike" spc="-32" dirty="0">
                <a:solidFill>
                  <a:srgbClr val="000000"/>
                </a:solidFill>
                <a:latin typeface="Elephant" panose="02020904090505020303" pitchFamily="18" charset="0"/>
              </a:rPr>
              <a:t>I</a:t>
            </a:r>
            <a:r>
              <a:rPr lang="en-IN" sz="2800" b="1" strike="noStrike" spc="7" dirty="0">
                <a:solidFill>
                  <a:srgbClr val="000000"/>
                </a:solidFill>
                <a:latin typeface="Elephant" panose="02020904090505020303" pitchFamily="18" charset="0"/>
              </a:rPr>
              <a:t>O</a:t>
            </a:r>
            <a:r>
              <a:rPr lang="en-IN" sz="2800" b="1" strike="noStrike" spc="-1" dirty="0">
                <a:solidFill>
                  <a:srgbClr val="000000"/>
                </a:solidFill>
                <a:latin typeface="Elephant" panose="02020904090505020303" pitchFamily="18" charset="0"/>
              </a:rPr>
              <a:t>N</a:t>
            </a:r>
            <a:endParaRPr lang="en-IN" sz="2800" b="0" strike="noStrike" spc="-1" dirty="0">
              <a:latin typeface="Elephant" panose="02020904090505020303" pitchFamily="18" charset="0"/>
            </a:endParaRPr>
          </a:p>
        </p:txBody>
      </p:sp>
      <p:pic>
        <p:nvPicPr>
          <p:cNvPr id="733" name="object 7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18800" y="1578362"/>
            <a:ext cx="6191640" cy="37841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latin typeface="Bahnschrift SemiBold SemiConden" panose="020B0502040204020203" pitchFamily="34" charset="0"/>
              </a:rPr>
              <a:t>Conditional formatting – highligths missing cells </a:t>
            </a: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Bahnschrift SemiBold SemiConden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latin typeface="Bahnschrift SemiBold SemiConden" panose="020B0502040204020203" pitchFamily="34" charset="0"/>
              </a:rPr>
              <a:t>Filter – helps to remove the empty cells</a:t>
            </a: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Bahnschrift SemiBold SemiConden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latin typeface="Bahnschrift SemiBold SemiConden" panose="020B0502040204020203" pitchFamily="34" charset="0"/>
              </a:rPr>
              <a:t>Formulas – helps to identify the performance of emloyees</a:t>
            </a: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Bahnschrift SemiBold SemiConden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latin typeface="Bahnschrift SemiBold SemiConden" panose="020B0502040204020203" pitchFamily="34" charset="0"/>
              </a:rPr>
              <a:t>Pivot table – helps summarize </a:t>
            </a: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Bahnschrift SemiBold SemiConden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latin typeface="Bahnschrift SemiBold SemiConden" panose="020B0502040204020203" pitchFamily="34" charset="0"/>
              </a:rPr>
              <a:t>Pie chart – shows the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 dirty="0">
                <a:solidFill>
                  <a:srgbClr val="000000"/>
                </a:solidFill>
                <a:latin typeface="Sitka Small" pitchFamily="2" charset="0"/>
              </a:rPr>
              <a:t>Dataset Description</a:t>
            </a:r>
            <a:endParaRPr lang="en-IN" sz="4800" b="0" strike="noStrike" spc="-1" dirty="0">
              <a:latin typeface="Sitka Small" pitchFamily="2" charset="0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96135" y="1632101"/>
            <a:ext cx="5183640" cy="43997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800" b="0" strike="noStrike" spc="-1" dirty="0">
                <a:latin typeface="Berlin Sans FB Demi" panose="020E0802020502020306" pitchFamily="34" charset="0"/>
              </a:rPr>
              <a:t>1</a:t>
            </a:r>
            <a:r>
              <a:rPr lang="en-IN" sz="2800" b="0" strike="noStrike" spc="-1" dirty="0" smtClean="0">
                <a:latin typeface="Berlin Sans FB Demi" panose="020E0802020502020306" pitchFamily="34" charset="0"/>
                <a:ea typeface="Cascadia Mono" panose="020B0609020000020004" pitchFamily="49" charset="0"/>
                <a:cs typeface="Cascadia Mono" panose="020B0609020000020004" pitchFamily="49" charset="0"/>
              </a:rPr>
              <a:t>. Employee </a:t>
            </a:r>
            <a:r>
              <a:rPr lang="en-IN" sz="2800" b="0" strike="noStrike" spc="-1" dirty="0">
                <a:latin typeface="Berlin Sans FB Demi" panose="020E0802020502020306" pitchFamily="34" charset="0"/>
                <a:ea typeface="Cascadia Mono" panose="020B0609020000020004" pitchFamily="49" charset="0"/>
                <a:cs typeface="Cascadia Mono" panose="020B0609020000020004" pitchFamily="49" charset="0"/>
              </a:rPr>
              <a:t>ID</a:t>
            </a: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latin typeface="Berlin Sans FB Demi" panose="020E0802020502020306" pitchFamily="34" charset="0"/>
                <a:ea typeface="Cascadia Mono" panose="020B0609020000020004" pitchFamily="49" charset="0"/>
                <a:cs typeface="Cascadia Mono" panose="020B0609020000020004" pitchFamily="49" charset="0"/>
              </a:rPr>
              <a:t>2. First name </a:t>
            </a: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latin typeface="Berlin Sans FB Demi" panose="020E0802020502020306" pitchFamily="34" charset="0"/>
                <a:ea typeface="Cascadia Mono" panose="020B0609020000020004" pitchFamily="49" charset="0"/>
                <a:cs typeface="Cascadia Mono" panose="020B0609020000020004" pitchFamily="49" charset="0"/>
              </a:rPr>
              <a:t>3. Last name</a:t>
            </a: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latin typeface="Berlin Sans FB Demi" panose="020E0802020502020306" pitchFamily="34" charset="0"/>
                <a:ea typeface="Cascadia Mono" panose="020B0609020000020004" pitchFamily="49" charset="0"/>
                <a:cs typeface="Cascadia Mono" panose="020B0609020000020004" pitchFamily="49" charset="0"/>
              </a:rPr>
              <a:t>4. Business unit</a:t>
            </a: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latin typeface="Berlin Sans FB Demi" panose="020E0802020502020306" pitchFamily="34" charset="0"/>
                <a:ea typeface="Cascadia Mono" panose="020B0609020000020004" pitchFamily="49" charset="0"/>
                <a:cs typeface="Cascadia Mono" panose="020B0609020000020004" pitchFamily="49" charset="0"/>
              </a:rPr>
              <a:t>5. Employee classification type</a:t>
            </a: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latin typeface="Berlin Sans FB Demi" panose="020E0802020502020306" pitchFamily="34" charset="0"/>
                <a:ea typeface="Cascadia Mono" panose="020B0609020000020004" pitchFamily="49" charset="0"/>
                <a:cs typeface="Cascadia Mono" panose="020B0609020000020004" pitchFamily="49" charset="0"/>
              </a:rPr>
              <a:t>6. Employee type</a:t>
            </a: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latin typeface="Berlin Sans FB Demi" panose="020E0802020502020306" pitchFamily="34" charset="0"/>
                <a:ea typeface="Cascadia Mono" panose="020B0609020000020004" pitchFamily="49" charset="0"/>
                <a:cs typeface="Cascadia Mono" panose="020B0609020000020004" pitchFamily="49" charset="0"/>
              </a:rPr>
              <a:t>7. </a:t>
            </a:r>
            <a:r>
              <a:rPr lang="en-IN" sz="2800" b="0" strike="noStrike" spc="-1" dirty="0" smtClean="0">
                <a:latin typeface="Berlin Sans FB Demi" panose="020E0802020502020306" pitchFamily="34" charset="0"/>
                <a:ea typeface="Cascadia Mono" panose="020B0609020000020004" pitchFamily="49" charset="0"/>
                <a:cs typeface="Cascadia Mono" panose="020B0609020000020004" pitchFamily="49" charset="0"/>
              </a:rPr>
              <a:t>Gender</a:t>
            </a:r>
            <a:endParaRPr lang="en-IN" sz="2800" b="0" strike="noStrike" spc="-1" dirty="0">
              <a:latin typeface="Berlin Sans FB Demi" panose="020E0802020502020306" pitchFamily="34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latin typeface="Berlin Sans FB Demi" panose="020E0802020502020306" pitchFamily="34" charset="0"/>
                <a:ea typeface="Cascadia Mono" panose="020B0609020000020004" pitchFamily="49" charset="0"/>
                <a:cs typeface="Cascadia Mono" panose="020B0609020000020004" pitchFamily="49" charset="0"/>
              </a:rPr>
              <a:t>8. Performance score</a:t>
            </a: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latin typeface="Berlin Sans FB Demi" panose="020E0802020502020306" pitchFamily="34" charset="0"/>
                <a:ea typeface="Cascadia Mono" panose="020B0609020000020004" pitchFamily="49" charset="0"/>
                <a:cs typeface="Cascadia Mono" panose="020B0609020000020004" pitchFamily="49" charset="0"/>
              </a:rPr>
              <a:t>9. Current employee rate</a:t>
            </a: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latin typeface="Berlin Sans FB Demi" panose="020E0802020502020306" pitchFamily="34" charset="0"/>
                <a:ea typeface="Cascadia Mono" panose="020B0609020000020004" pitchFamily="49" charset="0"/>
                <a:cs typeface="Cascadia Mono" panose="020B0609020000020004" pitchFamily="49" charset="0"/>
              </a:rPr>
              <a:t>10. Performance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2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739800" y="654840"/>
            <a:ext cx="8479800" cy="6938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400" b="1" strike="noStrike" spc="9" dirty="0">
                <a:solidFill>
                  <a:srgbClr val="000000"/>
                </a:solidFill>
                <a:latin typeface="Stencil" panose="040409050D0802020404" pitchFamily="82" charset="0"/>
              </a:rPr>
              <a:t>THE</a:t>
            </a:r>
            <a:r>
              <a:rPr lang="en-IN" sz="4400" b="1" strike="noStrike" spc="15" dirty="0">
                <a:solidFill>
                  <a:srgbClr val="000000"/>
                </a:solidFill>
                <a:latin typeface="Stencil" panose="040409050D0802020404" pitchFamily="82" charset="0"/>
              </a:rPr>
              <a:t> "</a:t>
            </a:r>
            <a:r>
              <a:rPr lang="en-IN" sz="4400" b="1" strike="noStrike" spc="7" dirty="0">
                <a:solidFill>
                  <a:srgbClr val="000000"/>
                </a:solidFill>
                <a:latin typeface="Stencil" panose="040409050D0802020404" pitchFamily="82" charset="0"/>
              </a:rPr>
              <a:t>WOW"</a:t>
            </a:r>
            <a:r>
              <a:rPr lang="en-IN" sz="4400" b="1" strike="noStrike" spc="80" dirty="0">
                <a:solidFill>
                  <a:srgbClr val="000000"/>
                </a:solidFill>
                <a:latin typeface="Stencil" panose="040409050D0802020404" pitchFamily="82" charset="0"/>
              </a:rPr>
              <a:t> </a:t>
            </a:r>
            <a:r>
              <a:rPr lang="en-IN" sz="4400" b="1" strike="noStrike" spc="7" dirty="0">
                <a:solidFill>
                  <a:srgbClr val="000000"/>
                </a:solidFill>
                <a:latin typeface="Stencil" panose="040409050D0802020404" pitchFamily="82" charset="0"/>
              </a:rPr>
              <a:t>IN</a:t>
            </a:r>
            <a:r>
              <a:rPr lang="en-IN" sz="4400" b="1" strike="noStrike" spc="-7" dirty="0">
                <a:solidFill>
                  <a:srgbClr val="000000"/>
                </a:solidFill>
                <a:latin typeface="Stencil" panose="040409050D0802020404" pitchFamily="82" charset="0"/>
              </a:rPr>
              <a:t> </a:t>
            </a:r>
            <a:r>
              <a:rPr lang="en-IN" sz="4400" b="1" strike="noStrike" spc="9" dirty="0">
                <a:solidFill>
                  <a:srgbClr val="000000"/>
                </a:solidFill>
                <a:latin typeface="Stencil" panose="040409050D0802020404" pitchFamily="82" charset="0"/>
              </a:rPr>
              <a:t>OUR</a:t>
            </a:r>
            <a:r>
              <a:rPr lang="en-IN" sz="4400" b="1" strike="noStrike" spc="-12" dirty="0">
                <a:solidFill>
                  <a:srgbClr val="000000"/>
                </a:solidFill>
                <a:latin typeface="Stencil" panose="040409050D0802020404" pitchFamily="82" charset="0"/>
              </a:rPr>
              <a:t> </a:t>
            </a:r>
            <a:r>
              <a:rPr lang="en-IN" sz="4400" b="1" strike="noStrike" spc="15" dirty="0">
                <a:solidFill>
                  <a:srgbClr val="000000"/>
                </a:solidFill>
                <a:latin typeface="Stencil" panose="040409050D0802020404" pitchFamily="82" charset="0"/>
              </a:rPr>
              <a:t>SOLUTION</a:t>
            </a:r>
            <a:endParaRPr lang="en-IN" sz="4400" b="0" strike="noStrike" spc="-1" dirty="0">
              <a:latin typeface="Stencil" panose="040409050D0802020404" pitchFamily="82" charset="0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252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Arial Black" panose="020B0A04020102020204" pitchFamily="34" charset="0"/>
                <a:ea typeface="DejaVu Sans"/>
              </a:rPr>
              <a:t>Performance level</a:t>
            </a:r>
            <a:endParaRPr lang="en-IN" sz="2800" b="0" strike="noStrike" spc="-1" dirty="0">
              <a:latin typeface="Arial Black" panose="020B0A04020102020204" pitchFamily="34" charset="0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=</a:t>
            </a:r>
            <a:r>
              <a:rPr lang="en-IN" sz="2800" b="0" strike="noStrike" spc="-1" dirty="0">
                <a:solidFill>
                  <a:schemeClr val="tx2"/>
                </a:solidFill>
                <a:latin typeface="Times New Roman"/>
                <a:ea typeface="DejaVu Sans"/>
              </a:rPr>
              <a:t>IFS(Z8&gt;=5,”VERYHIGH”,Z8&gt;=4,”HIGH”,</a:t>
            </a:r>
            <a:endParaRPr lang="en-IN" sz="2800" b="0" strike="noStrike" spc="-1" dirty="0">
              <a:solidFill>
                <a:schemeClr val="tx2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chemeClr val="tx2"/>
                </a:solidFill>
                <a:latin typeface="Times New Roman"/>
                <a:ea typeface="DejaVu Sans"/>
              </a:rPr>
              <a:t>  Z8&gt;=3,”MED”,TRUE,”LOW”)</a:t>
            </a:r>
            <a:endParaRPr lang="en-IN" sz="2800" b="0" strike="noStrike" spc="-1" dirty="0">
              <a:solidFill>
                <a:schemeClr val="tx2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456</Words>
  <Application>Microsoft Office PowerPoint</Application>
  <PresentationFormat>Widescreen</PresentationFormat>
  <Paragraphs>116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28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12</vt:i4>
      </vt:variant>
    </vt:vector>
  </HeadingPairs>
  <TitlesOfParts>
    <vt:vector size="53" baseType="lpstr">
      <vt:lpstr>Microsoft YaHei</vt:lpstr>
      <vt:lpstr>Arial</vt:lpstr>
      <vt:lpstr>Arial Black</vt:lpstr>
      <vt:lpstr>Bahnschrift Condensed</vt:lpstr>
      <vt:lpstr>Bahnschrift Light Condensed</vt:lpstr>
      <vt:lpstr>Bahnschrift SemiBold</vt:lpstr>
      <vt:lpstr>Bahnschrift SemiBold SemiConden</vt:lpstr>
      <vt:lpstr>Bauhaus 93</vt:lpstr>
      <vt:lpstr>Berlin Sans FB Demi</vt:lpstr>
      <vt:lpstr>Bodoni MT</vt:lpstr>
      <vt:lpstr>Calibri</vt:lpstr>
      <vt:lpstr>Cascadia Mono</vt:lpstr>
      <vt:lpstr>DejaVu Sans</vt:lpstr>
      <vt:lpstr>Elephant</vt:lpstr>
      <vt:lpstr>Franklin Gothic Heavy</vt:lpstr>
      <vt:lpstr>Lucida Calligraphy</vt:lpstr>
      <vt:lpstr>Rockwell Condensed</vt:lpstr>
      <vt:lpstr>Rockwell Extra Bold</vt:lpstr>
      <vt:lpstr>Script MT Bold</vt:lpstr>
      <vt:lpstr>Sitka Heading</vt:lpstr>
      <vt:lpstr>Sitka Small</vt:lpstr>
      <vt:lpstr>Snap ITC</vt:lpstr>
      <vt:lpstr>Stencil</vt:lpstr>
      <vt:lpstr>Symbol</vt:lpstr>
      <vt:lpstr>Times New Roman</vt:lpstr>
      <vt:lpstr>Trebuchet MS</vt:lpstr>
      <vt:lpstr>Wide Latin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subject/>
  <dc:creator>Konduru Narasimha</dc:creator>
  <dc:description/>
  <cp:lastModifiedBy>A New</cp:lastModifiedBy>
  <cp:revision>45</cp:revision>
  <dcterms:created xsi:type="dcterms:W3CDTF">2024-03-29T15:07:22Z</dcterms:created>
  <dcterms:modified xsi:type="dcterms:W3CDTF">2024-08-29T09:51:55Z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