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39" r:id="rId1"/>
  </p:sldMasterIdLst>
  <p:notesMasterIdLst>
    <p:notesMasterId r:id="rId19"/>
  </p:notesMasterIdLst>
  <p:sldIdLst>
    <p:sldId id="256" r:id="rId2"/>
    <p:sldId id="270" r:id="rId3"/>
    <p:sldId id="271" r:id="rId4"/>
    <p:sldId id="259" r:id="rId5"/>
    <p:sldId id="260" r:id="rId6"/>
    <p:sldId id="261" r:id="rId7"/>
    <p:sldId id="262" r:id="rId8"/>
    <p:sldId id="272" r:id="rId9"/>
    <p:sldId id="269" r:id="rId10"/>
    <p:sldId id="273" r:id="rId11"/>
    <p:sldId id="263" r:id="rId12"/>
    <p:sldId id="264" r:id="rId13"/>
    <p:sldId id="274" r:id="rId14"/>
    <p:sldId id="275" r:id="rId15"/>
    <p:sldId id="276" r:id="rId16"/>
    <p:sldId id="265" r:id="rId17"/>
    <p:sldId id="268" r:id="rId18"/>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Yuvasree\AppData\Local\Microsoft\Windows\INetCache\IE\XYBZMOEF\data_set%5b1%5d.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[data_set(1).xlsx]Sheet5!PivotTable6</c:name>
    <c:fmtId val="21"/>
  </c:pivotSource>
  <c:chart>
    <c:title>
      <c:tx>
        <c:rich>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r>
              <a:rPr lang="en-IN"/>
              <a:t>Employee performance Dashboard</a:t>
            </a:r>
          </a:p>
        </c:rich>
      </c:tx>
      <c:layout>
        <c:manualLayout>
          <c:xMode val="edge"/>
          <c:yMode val="edge"/>
          <c:x val="0.26314566929133859"/>
          <c:y val="6.277340332458442E-2"/>
        </c:manualLayout>
      </c:layout>
      <c:overlay val="0"/>
      <c:spPr>
        <a:noFill/>
        <a:ln>
          <a:noFill/>
        </a:ln>
        <a:effectLst/>
      </c:spPr>
      <c:txPr>
        <a:bodyPr rot="0" spcFirstLastPara="1" vertOverflow="ellipsis" vert="horz" wrap="square" anchor="ctr" anchorCtr="1"/>
        <a:lstStyle/>
        <a:p>
          <a:pPr>
            <a:defRPr sz="1600" b="0" i="0" u="none" strike="noStrike" kern="1200" cap="none"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circle"/>
          <c:size val="6"/>
          <c:spPr>
            <a:solidFill>
              <a:schemeClr val="accent2">
                <a:shade val="58000"/>
                <a:alpha val="70000"/>
              </a:schemeClr>
            </a:solidFill>
            <a:ln>
              <a:solidFill>
                <a:schemeClr val="accent2">
                  <a:shade val="58000"/>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circle"/>
          <c:size val="6"/>
          <c:spPr>
            <a:solidFill>
              <a:schemeClr val="accent2">
                <a:shade val="86000"/>
                <a:alpha val="70000"/>
              </a:schemeClr>
            </a:solidFill>
            <a:ln>
              <a:solidFill>
                <a:schemeClr val="accent2">
                  <a:shade val="86000"/>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circle"/>
          <c:size val="6"/>
          <c:spPr>
            <a:solidFill>
              <a:schemeClr val="accent2">
                <a:tint val="86000"/>
                <a:alpha val="70000"/>
              </a:schemeClr>
            </a:solidFill>
            <a:ln>
              <a:solidFill>
                <a:schemeClr val="accent2">
                  <a:tint val="86000"/>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circle"/>
          <c:size val="6"/>
          <c:spPr>
            <a:solidFill>
              <a:schemeClr val="accent2">
                <a:tint val="58000"/>
                <a:alpha val="70000"/>
              </a:schemeClr>
            </a:solidFill>
            <a:ln>
              <a:solidFill>
                <a:schemeClr val="accent2">
                  <a:tint val="58000"/>
                  <a:lumMod val="75000"/>
                </a:schemeClr>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2"/>
          </a:solidFill>
          <a:ln>
            <a:solidFill>
              <a:schemeClr val="accent2">
                <a:lumMod val="75000"/>
              </a:schemeClr>
            </a:solidFill>
          </a:ln>
          <a:effectLst/>
          <a:scene3d>
            <a:camera prst="orthographicFront"/>
            <a:lightRig rig="threePt" dir="t"/>
          </a:scene3d>
          <a:sp3d prstMaterial="translucentPowder">
            <a:contourClr>
              <a:schemeClr val="accent2">
                <a:lumMod val="75000"/>
              </a:schemeClr>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50000"/>
                      <a:lumOff val="50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solidFill>
          <a:schemeClr val="lt1">
            <a:alpha val="27000"/>
          </a:schemeClr>
        </a:solid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Sheet5!$B$3:$B$4</c:f>
              <c:strCache>
                <c:ptCount val="1"/>
                <c:pt idx="0">
                  <c:v>HIGH</c:v>
                </c:pt>
              </c:strCache>
            </c:strRef>
          </c:tx>
          <c:spPr>
            <a:solidFill>
              <a:schemeClr val="accent2">
                <a:shade val="58000"/>
              </a:schemeClr>
            </a:solidFill>
            <a:ln>
              <a:solidFill>
                <a:schemeClr val="accent2">
                  <a:shade val="58000"/>
                  <a:lumMod val="75000"/>
                </a:schemeClr>
              </a:solidFill>
            </a:ln>
            <a:effectLst/>
            <a:scene3d>
              <a:camera prst="orthographicFront"/>
              <a:lightRig rig="threePt" dir="t"/>
            </a:scene3d>
            <a:sp3d prstMaterial="translucentPowder">
              <a:contourClr>
                <a:schemeClr val="accent2">
                  <a:shade val="58000"/>
                  <a:lumMod val="75000"/>
                </a:schemeClr>
              </a:contourClr>
            </a:sp3d>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Sheet5!$B$5:$B$15</c:f>
              <c:numCache>
                <c:formatCode>General</c:formatCode>
                <c:ptCount val="10"/>
                <c:pt idx="0">
                  <c:v>16</c:v>
                </c:pt>
                <c:pt idx="1">
                  <c:v>18</c:v>
                </c:pt>
                <c:pt idx="2">
                  <c:v>21</c:v>
                </c:pt>
                <c:pt idx="3">
                  <c:v>17</c:v>
                </c:pt>
                <c:pt idx="4">
                  <c:v>21</c:v>
                </c:pt>
                <c:pt idx="5">
                  <c:v>29</c:v>
                </c:pt>
                <c:pt idx="6">
                  <c:v>26</c:v>
                </c:pt>
                <c:pt idx="7">
                  <c:v>26</c:v>
                </c:pt>
                <c:pt idx="8">
                  <c:v>21</c:v>
                </c:pt>
                <c:pt idx="9">
                  <c:v>25</c:v>
                </c:pt>
              </c:numCache>
            </c:numRef>
          </c:val>
          <c:extLst>
            <c:ext xmlns:c16="http://schemas.microsoft.com/office/drawing/2014/chart" uri="{C3380CC4-5D6E-409C-BE32-E72D297353CC}">
              <c16:uniqueId val="{00000000-9C89-4654-869C-DAD1360BE514}"/>
            </c:ext>
          </c:extLst>
        </c:ser>
        <c:ser>
          <c:idx val="1"/>
          <c:order val="1"/>
          <c:tx>
            <c:strRef>
              <c:f>Sheet5!$C$3:$C$4</c:f>
              <c:strCache>
                <c:ptCount val="1"/>
                <c:pt idx="0">
                  <c:v>LOW</c:v>
                </c:pt>
              </c:strCache>
            </c:strRef>
          </c:tx>
          <c:spPr>
            <a:solidFill>
              <a:schemeClr val="accent2">
                <a:shade val="86000"/>
              </a:schemeClr>
            </a:solidFill>
            <a:ln>
              <a:solidFill>
                <a:schemeClr val="accent2">
                  <a:shade val="86000"/>
                  <a:lumMod val="75000"/>
                </a:schemeClr>
              </a:solidFill>
            </a:ln>
            <a:effectLst/>
            <a:scene3d>
              <a:camera prst="orthographicFront"/>
              <a:lightRig rig="threePt" dir="t"/>
            </a:scene3d>
            <a:sp3d prstMaterial="translucentPowder">
              <a:contourClr>
                <a:schemeClr val="accent2">
                  <a:shade val="86000"/>
                  <a:lumMod val="75000"/>
                </a:schemeClr>
              </a:contourClr>
            </a:sp3d>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Sheet5!$C$5:$C$15</c:f>
              <c:numCache>
                <c:formatCode>General</c:formatCode>
                <c:ptCount val="10"/>
                <c:pt idx="0">
                  <c:v>34</c:v>
                </c:pt>
                <c:pt idx="1">
                  <c:v>47</c:v>
                </c:pt>
                <c:pt idx="2">
                  <c:v>41</c:v>
                </c:pt>
                <c:pt idx="3">
                  <c:v>39</c:v>
                </c:pt>
                <c:pt idx="4">
                  <c:v>41</c:v>
                </c:pt>
                <c:pt idx="5">
                  <c:v>33</c:v>
                </c:pt>
                <c:pt idx="6">
                  <c:v>41</c:v>
                </c:pt>
                <c:pt idx="7">
                  <c:v>43</c:v>
                </c:pt>
                <c:pt idx="8">
                  <c:v>45</c:v>
                </c:pt>
                <c:pt idx="9">
                  <c:v>34</c:v>
                </c:pt>
              </c:numCache>
            </c:numRef>
          </c:val>
          <c:extLst>
            <c:ext xmlns:c16="http://schemas.microsoft.com/office/drawing/2014/chart" uri="{C3380CC4-5D6E-409C-BE32-E72D297353CC}">
              <c16:uniqueId val="{00000001-9C89-4654-869C-DAD1360BE514}"/>
            </c:ext>
          </c:extLst>
        </c:ser>
        <c:ser>
          <c:idx val="2"/>
          <c:order val="2"/>
          <c:tx>
            <c:strRef>
              <c:f>Sheet5!$D$3:$D$4</c:f>
              <c:strCache>
                <c:ptCount val="1"/>
                <c:pt idx="0">
                  <c:v>MED</c:v>
                </c:pt>
              </c:strCache>
            </c:strRef>
          </c:tx>
          <c:spPr>
            <a:solidFill>
              <a:schemeClr val="accent2">
                <a:tint val="86000"/>
              </a:schemeClr>
            </a:solidFill>
            <a:ln>
              <a:solidFill>
                <a:schemeClr val="accent2">
                  <a:tint val="86000"/>
                  <a:lumMod val="75000"/>
                </a:schemeClr>
              </a:solidFill>
            </a:ln>
            <a:effectLst/>
            <a:scene3d>
              <a:camera prst="orthographicFront"/>
              <a:lightRig rig="threePt" dir="t"/>
            </a:scene3d>
            <a:sp3d prstMaterial="translucentPowder">
              <a:contourClr>
                <a:schemeClr val="accent2">
                  <a:tint val="86000"/>
                  <a:lumMod val="75000"/>
                </a:schemeClr>
              </a:contourClr>
            </a:sp3d>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Sheet5!$D$5:$D$15</c:f>
              <c:numCache>
                <c:formatCode>General</c:formatCode>
                <c:ptCount val="10"/>
                <c:pt idx="0">
                  <c:v>85</c:v>
                </c:pt>
                <c:pt idx="1">
                  <c:v>65</c:v>
                </c:pt>
                <c:pt idx="2">
                  <c:v>78</c:v>
                </c:pt>
                <c:pt idx="3">
                  <c:v>92</c:v>
                </c:pt>
                <c:pt idx="4">
                  <c:v>77</c:v>
                </c:pt>
                <c:pt idx="5">
                  <c:v>69</c:v>
                </c:pt>
                <c:pt idx="6">
                  <c:v>75</c:v>
                </c:pt>
                <c:pt idx="7">
                  <c:v>82</c:v>
                </c:pt>
                <c:pt idx="8">
                  <c:v>71</c:v>
                </c:pt>
                <c:pt idx="9">
                  <c:v>84</c:v>
                </c:pt>
              </c:numCache>
            </c:numRef>
          </c:val>
          <c:extLst>
            <c:ext xmlns:c16="http://schemas.microsoft.com/office/drawing/2014/chart" uri="{C3380CC4-5D6E-409C-BE32-E72D297353CC}">
              <c16:uniqueId val="{00000002-9C89-4654-869C-DAD1360BE514}"/>
            </c:ext>
          </c:extLst>
        </c:ser>
        <c:ser>
          <c:idx val="3"/>
          <c:order val="3"/>
          <c:tx>
            <c:strRef>
              <c:f>Sheet5!$E$3:$E$4</c:f>
              <c:strCache>
                <c:ptCount val="1"/>
                <c:pt idx="0">
                  <c:v>VERY HIGH</c:v>
                </c:pt>
              </c:strCache>
            </c:strRef>
          </c:tx>
          <c:spPr>
            <a:solidFill>
              <a:schemeClr val="accent2">
                <a:tint val="58000"/>
              </a:schemeClr>
            </a:solidFill>
            <a:ln>
              <a:solidFill>
                <a:schemeClr val="accent2">
                  <a:tint val="58000"/>
                  <a:lumMod val="75000"/>
                </a:schemeClr>
              </a:solidFill>
            </a:ln>
            <a:effectLst/>
            <a:scene3d>
              <a:camera prst="orthographicFront"/>
              <a:lightRig rig="threePt" dir="t"/>
            </a:scene3d>
            <a:sp3d prstMaterial="translucentPowder">
              <a:contourClr>
                <a:schemeClr val="accent2">
                  <a:tint val="58000"/>
                  <a:lumMod val="75000"/>
                </a:schemeClr>
              </a:contourClr>
            </a:sp3d>
          </c:spPr>
          <c:invertIfNegative val="0"/>
          <c:cat>
            <c:strRef>
              <c:f>Sheet5!$A$5:$A$15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Sheet5!$E$5:$E$15</c:f>
              <c:numCache>
                <c:formatCode>General</c:formatCode>
                <c:ptCount val="10"/>
                <c:pt idx="0">
                  <c:v>15</c:v>
                </c:pt>
                <c:pt idx="1">
                  <c:v>15</c:v>
                </c:pt>
                <c:pt idx="2">
                  <c:v>14</c:v>
                </c:pt>
                <c:pt idx="3">
                  <c:v>9</c:v>
                </c:pt>
                <c:pt idx="4">
                  <c:v>15</c:v>
                </c:pt>
                <c:pt idx="5">
                  <c:v>12</c:v>
                </c:pt>
                <c:pt idx="6">
                  <c:v>15</c:v>
                </c:pt>
                <c:pt idx="7">
                  <c:v>16</c:v>
                </c:pt>
                <c:pt idx="8">
                  <c:v>13</c:v>
                </c:pt>
                <c:pt idx="9">
                  <c:v>13</c:v>
                </c:pt>
              </c:numCache>
            </c:numRef>
          </c:val>
          <c:extLst>
            <c:ext xmlns:c16="http://schemas.microsoft.com/office/drawing/2014/chart" uri="{C3380CC4-5D6E-409C-BE32-E72D297353CC}">
              <c16:uniqueId val="{00000003-9C89-4654-869C-DAD1360BE514}"/>
            </c:ext>
          </c:extLst>
        </c:ser>
        <c:dLbls>
          <c:showLegendKey val="0"/>
          <c:showVal val="0"/>
          <c:showCatName val="0"/>
          <c:showSerName val="0"/>
          <c:showPercent val="0"/>
          <c:showBubbleSize val="0"/>
        </c:dLbls>
        <c:gapWidth val="150"/>
        <c:shape val="box"/>
        <c:axId val="966152368"/>
        <c:axId val="966149968"/>
        <c:axId val="0"/>
      </c:bar3DChart>
      <c:catAx>
        <c:axId val="9661523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966149968"/>
        <c:crosses val="autoZero"/>
        <c:auto val="1"/>
        <c:lblAlgn val="ctr"/>
        <c:lblOffset val="100"/>
        <c:noMultiLvlLbl val="0"/>
      </c:catAx>
      <c:valAx>
        <c:axId val="966149968"/>
        <c:scaling>
          <c:orientation val="minMax"/>
        </c:scaling>
        <c:delete val="0"/>
        <c:axPos val="b"/>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crossAx val="9661523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92">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lumMod val="75000"/>
          </a:schemeClr>
        </a:solidFill>
      </a:ln>
    </cs:spPr>
  </cs:dataPoint>
  <cs:dataPoint3D>
    <cs:lnRef idx="0">
      <cs:styleClr val="auto"/>
    </cs:lnRef>
    <cs:fillRef idx="0">
      <cs:styleClr val="auto"/>
    </cs:fillRef>
    <cs:effectRef idx="0"/>
    <cs:fontRef idx="minor">
      <a:schemeClr val="tx1"/>
    </cs:fontRef>
    <cs:spPr>
      <a:solidFill>
        <a:schemeClr val="phClr"/>
      </a:solidFill>
      <a:ln>
        <a:solidFill>
          <a:schemeClr val="phClr">
            <a:lumMod val="75000"/>
          </a:schemeClr>
        </a:solidFill>
      </a:ln>
      <a:scene3d>
        <a:camera prst="orthographicFront"/>
        <a:lightRig rig="threePt" dir="t"/>
      </a:scene3d>
      <a:sp3d prstMaterial="translucentPowder"/>
    </cs:spPr>
  </cs:dataPoint3D>
  <cs:dataPointLine>
    <cs:lnRef idx="0">
      <cs:styleClr val="auto"/>
    </cs:lnRef>
    <cs:fillRef idx="0"/>
    <cs:effectRef idx="0"/>
    <cs:fontRef idx="minor">
      <a:schemeClr val="tx1"/>
    </cs:fontRef>
    <cs:spPr>
      <a:ln w="28575" cap="rnd">
        <a:solidFill>
          <a:schemeClr val="phClr">
            <a:alpha val="70000"/>
          </a:schemeClr>
        </a:solidFill>
        <a:round/>
      </a:ln>
    </cs:spPr>
  </cs:dataPointLine>
  <cs:dataPointMarker>
    <cs:lnRef idx="0">
      <cs:styleClr val="auto"/>
    </cs:lnRef>
    <cs:fillRef idx="0">
      <cs:styleClr val="auto"/>
    </cs:fillRef>
    <cs:effectRef idx="0"/>
    <cs:fontRef idx="minor">
      <a:schemeClr val="dk1"/>
    </cs:fontRef>
    <cs:spPr>
      <a:solidFill>
        <a:schemeClr val="phClr">
          <a:alpha val="70000"/>
        </a:schemeClr>
      </a:solidFill>
      <a:ln>
        <a:solidFill>
          <a:schemeClr val="phClr">
            <a:lumMod val="75000"/>
          </a:schemeClr>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tx1"/>
    </cs:fontRef>
    <cs:spPr>
      <a:solidFill>
        <a:schemeClr val="lt1">
          <a:alpha val="27000"/>
        </a:schemeClr>
      </a:solidFill>
      <a:sp3d/>
    </cs:spPr>
  </cs:floor>
  <cs:gridlineMajor>
    <cs:lnRef idx="0"/>
    <cs:fillRef idx="0"/>
    <cs:effectRef idx="0"/>
    <cs:fontRef idx="minor">
      <a:schemeClr val="tx1"/>
    </cs:fontRef>
    <cs:spPr>
      <a:ln w="9525" cap="flat" cmpd="sng" algn="ctr">
        <a:solidFill>
          <a:schemeClr val="tx1">
            <a:lumMod val="5000"/>
            <a:lumOff val="95000"/>
          </a:schemeClr>
        </a:solidFill>
        <a:round/>
      </a:ln>
    </cs:spPr>
  </cs:gridlineMajor>
  <cs:gridlineMinor>
    <cs:lnRef idx="0"/>
    <cs:fillRef idx="0"/>
    <cs:effectRef idx="0"/>
    <cs:fontRef idx="minor">
      <a:schemeClr val="tx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1600" b="0" kern="1200" cap="none" spc="5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tx1"/>
    </cs:fontRef>
    <cs:spPr>
      <a:sp3d/>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9</a:t>
            </a:fld>
            <a:endParaRPr lang="en-IN"/>
          </a:p>
        </p:txBody>
      </p:sp>
    </p:spTree>
    <p:extLst>
      <p:ext uri="{BB962C8B-B14F-4D97-AF65-F5344CB8AC3E}">
        <p14:creationId xmlns:p14="http://schemas.microsoft.com/office/powerpoint/2010/main" val="1935666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00864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649169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5803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1699240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88270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174675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748908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827459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45294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0233548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8/31/2024</a:t>
            </a:fld>
            <a:endParaRPr lang="en-US"/>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96562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37811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8/31/2024</a:t>
            </a:fld>
            <a:endParaRPr lang="en-US"/>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021106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8/31/2024</a:t>
            </a:fld>
            <a:endParaRPr lang="en-US"/>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688546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8/31/2024</a:t>
            </a:fld>
            <a:endParaRPr lang="en-US"/>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755185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255160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8/31/2024</a:t>
            </a:fld>
            <a:endParaRPr lang="en-US"/>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3217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8/31/2024</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2058687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2" r:id="rId13"/>
    <p:sldLayoutId id="2147483753" r:id="rId14"/>
    <p:sldLayoutId id="2147483754" r:id="rId15"/>
    <p:sldLayoutId id="2147483755" r:id="rId16"/>
    <p:sldLayoutId id="2147483756" r:id="rId17"/>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457200" y="970344"/>
            <a:ext cx="9982200" cy="1001556"/>
          </a:xfrm>
          <a:prstGeom prst="rect">
            <a:avLst/>
          </a:prstGeom>
        </p:spPr>
        <p:txBody>
          <a:bodyPr vert="horz" wrap="square" lIns="0" tIns="16510" rIns="0" bIns="0" rtlCol="0">
            <a:spAutoFit/>
          </a:bodyPr>
          <a:lstStyle/>
          <a:p>
            <a:pPr marL="3213735" algn="ctr">
              <a:spcBef>
                <a:spcPts val="130"/>
              </a:spcBef>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Employee Data Analysis using Excel</a:t>
            </a:r>
            <a:r>
              <a:rPr lang="en-US" b="1" i="0" dirty="0">
                <a:solidFill>
                  <a:schemeClr val="tx1">
                    <a:lumMod val="95000"/>
                    <a:lumOff val="5000"/>
                  </a:schemeClr>
                </a:solidFill>
                <a:effectLst/>
                <a:latin typeface="Times New Roman" panose="02020603050405020304" pitchFamily="18" charset="0"/>
                <a:cs typeface="Times New Roman" panose="02020603050405020304" pitchFamily="18" charset="0"/>
              </a:rPr>
              <a:t> </a:t>
            </a:r>
            <a:br>
              <a:rPr lang="en-US" b="1" i="0" dirty="0">
                <a:solidFill>
                  <a:schemeClr val="tx1">
                    <a:lumMod val="95000"/>
                    <a:lumOff val="5000"/>
                  </a:schemeClr>
                </a:solidFill>
                <a:effectLst/>
                <a:latin typeface="Roboto" panose="020F0502020204030204" pitchFamily="2" charset="0"/>
              </a:rPr>
            </a:br>
            <a:endParaRPr spc="15" dirty="0">
              <a:solidFill>
                <a:schemeClr val="tx1">
                  <a:lumMod val="95000"/>
                  <a:lumOff val="5000"/>
                </a:schemeClr>
              </a:solidFill>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048000" y="2514600"/>
            <a:ext cx="8610600" cy="2308324"/>
          </a:xfrm>
          <a:prstGeom prst="rect">
            <a:avLst/>
          </a:prstGeom>
          <a:noFill/>
        </p:spPr>
        <p:txBody>
          <a:bodyPr wrap="square" rtlCol="0">
            <a:spAutoFit/>
          </a:bodyPr>
          <a:lstStyle/>
          <a:p>
            <a:r>
              <a:rPr lang="en-US" sz="2400" dirty="0"/>
              <a:t>STUDENT NAME: S.YUVASREE</a:t>
            </a:r>
          </a:p>
          <a:p>
            <a:r>
              <a:rPr lang="en-US" sz="2400" dirty="0"/>
              <a:t>REGISTER NO: 312209031</a:t>
            </a:r>
          </a:p>
          <a:p>
            <a:r>
              <a:rPr lang="en-US" sz="2400" dirty="0"/>
              <a:t>DEPARTMENT: B.COM GENERAL </a:t>
            </a:r>
          </a:p>
          <a:p>
            <a:r>
              <a:rPr lang="en-US" sz="2400" dirty="0"/>
              <a:t>COLLEGE: CHEVALIER T.THOMAS ELIZABETH COLLEGE WOMEN</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85D5227-13E8-7956-2EDA-DB359780E641}"/>
              </a:ext>
            </a:extLst>
          </p:cNvPr>
          <p:cNvSpPr txBox="1"/>
          <p:nvPr/>
        </p:nvSpPr>
        <p:spPr>
          <a:xfrm>
            <a:off x="2133600" y="1142999"/>
            <a:ext cx="9372600" cy="4524315"/>
          </a:xfrm>
          <a:prstGeom prst="rect">
            <a:avLst/>
          </a:prstGeom>
          <a:noFill/>
        </p:spPr>
        <p:txBody>
          <a:bodyPr wrap="square" rtlCol="0">
            <a:spAutoFit/>
          </a:bodyPr>
          <a:lstStyle/>
          <a:p>
            <a:r>
              <a:rPr lang="en-US" b="1" dirty="0"/>
              <a:t>6. Employee Rating:</a:t>
            </a:r>
            <a:r>
              <a:rPr lang="en-US" dirty="0"/>
              <a:t> A numerical score assigned to each employee based on their performance evaluation, which helps in ranking and comparing employee performance.</a:t>
            </a:r>
          </a:p>
          <a:p>
            <a:r>
              <a:rPr lang="en-US" b="1" dirty="0"/>
              <a:t>7. Business Unit: </a:t>
            </a:r>
            <a:r>
              <a:rPr lang="en-US" dirty="0"/>
              <a:t>A categorical feature representing the specific business unit or department, used to analyze performance variations across different organizational sectors</a:t>
            </a:r>
          </a:p>
          <a:p>
            <a:r>
              <a:rPr lang="en-US" b="1" dirty="0"/>
              <a:t>.8. Employee Status: </a:t>
            </a:r>
            <a:r>
              <a:rPr lang="en-US" dirty="0"/>
              <a:t>A categorical variable indicating the current employment status (e.g., active, on leave), providing context for performance data.</a:t>
            </a:r>
          </a:p>
          <a:p>
            <a:r>
              <a:rPr lang="en-US" b="1" dirty="0"/>
              <a:t>9. Employee Classification Type: </a:t>
            </a:r>
            <a:r>
              <a:rPr lang="en-US" dirty="0"/>
              <a:t>A categorical classification of employees into types (e.g., executive, staff), which aids in segmenting performance data for more detailed analysis.</a:t>
            </a:r>
          </a:p>
          <a:p>
            <a:r>
              <a:rPr lang="en-US" b="1" dirty="0"/>
              <a:t>10. Performance Score</a:t>
            </a:r>
            <a:r>
              <a:rPr lang="en-US" dirty="0"/>
              <a:t>: A categorical summary score that aggregates performance metrics into a single indicator, crucial for overall performance </a:t>
            </a:r>
            <a:r>
              <a:rPr lang="en-US" dirty="0" err="1"/>
              <a:t>evaluation.By</a:t>
            </a:r>
            <a:r>
              <a:rPr lang="en-US" dirty="0"/>
              <a:t> focusing on these nine features, we were able to streamline our analysis and obtain actionable insights into employee performance across various dimensions.</a:t>
            </a:r>
            <a:endParaRPr lang="en-IN" dirty="0"/>
          </a:p>
        </p:txBody>
      </p:sp>
    </p:spTree>
    <p:extLst>
      <p:ext uri="{BB962C8B-B14F-4D97-AF65-F5344CB8AC3E}">
        <p14:creationId xmlns:p14="http://schemas.microsoft.com/office/powerpoint/2010/main" val="41610442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9434512" y="2582175"/>
            <a:ext cx="2466975" cy="3419475"/>
          </a:xfrm>
          <a:prstGeom prst="rect">
            <a:avLst/>
          </a:prstGeom>
        </p:spPr>
      </p:pic>
      <p:sp>
        <p:nvSpPr>
          <p:cNvPr id="7" name="object 7"/>
          <p:cNvSpPr txBox="1">
            <a:spLocks noGrp="1"/>
          </p:cNvSpPr>
          <p:nvPr>
            <p:ph type="title"/>
          </p:nvPr>
        </p:nvSpPr>
        <p:spPr>
          <a:xfrm>
            <a:off x="1600200" y="234963"/>
            <a:ext cx="8480425" cy="670696"/>
          </a:xfrm>
          <a:prstGeom prst="rect">
            <a:avLst/>
          </a:prstGeom>
        </p:spPr>
        <p:txBody>
          <a:bodyPr vert="horz" wrap="square" lIns="0" tIns="16510" rIns="0" bIns="0" rtlCol="0">
            <a:spAutoFit/>
          </a:bodyPr>
          <a:lstStyle/>
          <a:p>
            <a:pPr marL="12700">
              <a:lnSpc>
                <a:spcPct val="100000"/>
              </a:lnSpc>
              <a:spcBef>
                <a:spcPts val="130"/>
              </a:spcBef>
            </a:pPr>
            <a:r>
              <a:rPr sz="4250" b="1" spc="15" dirty="0"/>
              <a:t>THE</a:t>
            </a:r>
            <a:r>
              <a:rPr sz="4250" b="1" spc="20" dirty="0"/>
              <a:t> </a:t>
            </a:r>
            <a:r>
              <a:rPr lang="en-US" sz="4250" b="1" spc="20" dirty="0"/>
              <a:t>"</a:t>
            </a:r>
            <a:r>
              <a:rPr sz="4250" b="1" spc="10" dirty="0"/>
              <a:t>WOW</a:t>
            </a:r>
            <a:r>
              <a:rPr lang="en-US" sz="4250" b="1" spc="10" dirty="0"/>
              <a:t>"</a:t>
            </a:r>
            <a:r>
              <a:rPr sz="4250" b="1" spc="85" dirty="0"/>
              <a:t> </a:t>
            </a:r>
            <a:r>
              <a:rPr sz="4250" b="1" spc="10" dirty="0"/>
              <a:t>IN</a:t>
            </a:r>
            <a:r>
              <a:rPr sz="4250" b="1" spc="-5" dirty="0"/>
              <a:t> </a:t>
            </a:r>
            <a:r>
              <a:rPr sz="4250" b="1" spc="15" dirty="0"/>
              <a:t>OUR</a:t>
            </a:r>
            <a:r>
              <a:rPr sz="4250" b="1" spc="-10" dirty="0"/>
              <a:t> </a:t>
            </a:r>
            <a:r>
              <a:rPr sz="4250" b="1" spc="20" dirty="0"/>
              <a:t>SOLUTION</a:t>
            </a:r>
            <a:endParaRPr sz="4250" b="1"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33009482-8901-F980-6E3A-61223E8E31B8}"/>
              </a:ext>
            </a:extLst>
          </p:cNvPr>
          <p:cNvSpPr txBox="1"/>
          <p:nvPr/>
        </p:nvSpPr>
        <p:spPr>
          <a:xfrm>
            <a:off x="1295400" y="1371600"/>
            <a:ext cx="7924800" cy="3970318"/>
          </a:xfrm>
          <a:prstGeom prst="rect">
            <a:avLst/>
          </a:prstGeom>
          <a:noFill/>
        </p:spPr>
        <p:txBody>
          <a:bodyPr wrap="square" rtlCol="0">
            <a:spAutoFit/>
          </a:bodyPr>
          <a:lstStyle/>
          <a:p>
            <a:r>
              <a:rPr lang="en-US" dirty="0"/>
              <a:t>A key highlight of our project is the innovative use of Excel’s IFS function to classify employee performance. We applied the following formula to systematically categorize performance scores: excel Copy code=IFS(Z24&gt;=5,"VERY HIGH", Z24&gt;=4,"HIGH", Z24&gt;=3,"MEDIUM", TRUE,"LOW")This formula evaluates the performance score in cell Z24 and classifies it into one of four distinct categories: "VERY HIGH": Assigned to scores of 5 or greater, indicating top-tier performance. "HIGH": Applied to scores between 4 and just below 5, denoting above-average performance. "MEDIUM": For scores ranging from 3 to just below 4, reflecting satisfactory performance. "LOW": For scores below 3, highlighting areas needing improvement. By leveraging this formula, we provide a clear and structured performance classification, enhancing our ability to analyze and address employee performance across different levels.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2" name="TextBox 1">
            <a:extLst>
              <a:ext uri="{FF2B5EF4-FFF2-40B4-BE49-F238E27FC236}">
                <a16:creationId xmlns:a16="http://schemas.microsoft.com/office/drawing/2014/main" id="{9AC3CEEC-CBA5-F83D-131C-8CABAB6C132F}"/>
              </a:ext>
            </a:extLst>
          </p:cNvPr>
          <p:cNvSpPr txBox="1"/>
          <p:nvPr/>
        </p:nvSpPr>
        <p:spPr>
          <a:xfrm>
            <a:off x="914400" y="1143000"/>
            <a:ext cx="10287000" cy="4801314"/>
          </a:xfrm>
          <a:prstGeom prst="rect">
            <a:avLst/>
          </a:prstGeom>
          <a:noFill/>
        </p:spPr>
        <p:txBody>
          <a:bodyPr wrap="square" rtlCol="0">
            <a:spAutoFit/>
          </a:bodyPr>
          <a:lstStyle/>
          <a:p>
            <a:r>
              <a:rPr lang="en-US" sz="2400" dirty="0"/>
              <a:t>Step-by-Step Process to Analyze Employee Performance in Excel</a:t>
            </a:r>
          </a:p>
          <a:p>
            <a:endParaRPr lang="en-US" sz="2400" dirty="0"/>
          </a:p>
          <a:p>
            <a:r>
              <a:rPr lang="en-US" sz="2400" dirty="0"/>
              <a:t>To achieve the desired analysis as described, follow these </a:t>
            </a:r>
            <a:r>
              <a:rPr lang="en-US" sz="2400" dirty="0" err="1"/>
              <a:t>ste</a:t>
            </a:r>
            <a:endParaRPr lang="en-US" sz="2400" dirty="0"/>
          </a:p>
          <a:p>
            <a:r>
              <a:rPr lang="en-US" sz="2400" dirty="0"/>
              <a:t> </a:t>
            </a:r>
            <a:r>
              <a:rPr lang="en-US" sz="2400" b="1" dirty="0"/>
              <a:t>1.Data Collection</a:t>
            </a:r>
          </a:p>
          <a:p>
            <a:r>
              <a:rPr lang="en-US" sz="2400" dirty="0"/>
              <a:t>   Download Data: Obtain the raw employee performance data from the </a:t>
            </a:r>
            <a:r>
              <a:rPr lang="en-US" sz="2400" dirty="0" err="1"/>
              <a:t>Edunet</a:t>
            </a:r>
            <a:r>
              <a:rPr lang="en-US" sz="2400" dirty="0"/>
              <a:t> dashboard and save it as an Excel file.</a:t>
            </a:r>
          </a:p>
          <a:p>
            <a:endParaRPr lang="en-US" sz="2400" dirty="0"/>
          </a:p>
          <a:p>
            <a:r>
              <a:rPr lang="en-US" sz="2400" dirty="0"/>
              <a:t> </a:t>
            </a:r>
            <a:r>
              <a:rPr lang="en-US" sz="2400" b="1" dirty="0"/>
              <a:t>2. Identify Relevant Features</a:t>
            </a:r>
          </a:p>
          <a:p>
            <a:r>
              <a:rPr lang="en-US" sz="2400" dirty="0"/>
              <a:t>   Select Features: Open the Excel file and identify the columns (features) that are relevant for performance analysis. Key columns might include `Employee ID`, `Name`, `Business Unit`, `Gender`, `Current Rating`, and other related metrics.</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2FCA0A-8A0B-559B-2026-10EFBA69B6E5}"/>
              </a:ext>
            </a:extLst>
          </p:cNvPr>
          <p:cNvSpPr txBox="1"/>
          <p:nvPr/>
        </p:nvSpPr>
        <p:spPr>
          <a:xfrm>
            <a:off x="1905000" y="533400"/>
            <a:ext cx="8915400" cy="6463308"/>
          </a:xfrm>
          <a:prstGeom prst="rect">
            <a:avLst/>
          </a:prstGeom>
          <a:noFill/>
        </p:spPr>
        <p:txBody>
          <a:bodyPr wrap="square" rtlCol="0">
            <a:spAutoFit/>
          </a:bodyPr>
          <a:lstStyle/>
          <a:p>
            <a:r>
              <a:rPr lang="en-US" dirty="0"/>
              <a:t> </a:t>
            </a:r>
            <a:r>
              <a:rPr lang="en-US" b="1" dirty="0"/>
              <a:t>3. Data Cleaning</a:t>
            </a:r>
          </a:p>
          <a:p>
            <a:r>
              <a:rPr lang="en-US" dirty="0"/>
              <a:t>   Identify Missing Values: Use Excel's "Conditional Formatting" to highlight missing values or blank cells. Alternatively, apply a filter to each column and check for `(Blanks)`.</a:t>
            </a:r>
          </a:p>
          <a:p>
            <a:r>
              <a:rPr lang="en-US" dirty="0"/>
              <a:t>   Filter and Handle Missing Cells:</a:t>
            </a:r>
          </a:p>
          <a:p>
            <a:r>
              <a:rPr lang="en-US" dirty="0"/>
              <a:t>     - Remove or fill missing values based on your analysis requirements.</a:t>
            </a:r>
          </a:p>
          <a:p>
            <a:r>
              <a:rPr lang="en-US" dirty="0"/>
              <a:t>     - For numerical data, consider using the "Replace" function or the `=IF(ISBLANK(cell), 0, cell)` formula to handle missing values.</a:t>
            </a:r>
          </a:p>
          <a:p>
            <a:r>
              <a:rPr lang="en-US" dirty="0"/>
              <a:t>     - For text data, use the "Find &amp; Replace" function or manually filter and handle missing data.</a:t>
            </a:r>
          </a:p>
          <a:p>
            <a:endParaRPr lang="en-US" dirty="0"/>
          </a:p>
          <a:p>
            <a:r>
              <a:rPr lang="en-US" dirty="0"/>
              <a:t> 4</a:t>
            </a:r>
            <a:r>
              <a:rPr lang="en-US" b="1" dirty="0"/>
              <a:t>. Calculate Performance Level</a:t>
            </a:r>
          </a:p>
          <a:p>
            <a:r>
              <a:rPr lang="en-US" dirty="0"/>
              <a:t>   Define the Formula: Create a new column titled `Performance Level`.</a:t>
            </a:r>
          </a:p>
          <a:p>
            <a:r>
              <a:rPr lang="en-US" dirty="0"/>
              <a:t>   Apply Formula: Use an Excel formula that calculates the performance level based on the current employee rating. For example, if the rating is in column `E`, you might use:</a:t>
            </a:r>
          </a:p>
          <a:p>
            <a:r>
              <a:rPr lang="en-US" dirty="0"/>
              <a:t>     ```excel</a:t>
            </a:r>
          </a:p>
          <a:p>
            <a:r>
              <a:rPr lang="en-US" dirty="0"/>
              <a:t>     =IF(E2&gt;=90, "VERY HIGH", IF(E2&gt;=70, "HIGH", IF(E2&gt;=50, "MED", "LOW")))</a:t>
            </a:r>
          </a:p>
          <a:p>
            <a:r>
              <a:rPr lang="en-US" dirty="0"/>
              <a:t>     ```</a:t>
            </a:r>
          </a:p>
          <a:p>
            <a:r>
              <a:rPr lang="en-US" dirty="0"/>
              <a:t>   - Drag the formula down to calculate the performance level for all employees.</a:t>
            </a:r>
          </a:p>
          <a:p>
            <a:endParaRPr lang="en-US" dirty="0"/>
          </a:p>
          <a:p>
            <a:endParaRPr lang="en-IN" dirty="0"/>
          </a:p>
        </p:txBody>
      </p:sp>
    </p:spTree>
    <p:extLst>
      <p:ext uri="{BB962C8B-B14F-4D97-AF65-F5344CB8AC3E}">
        <p14:creationId xmlns:p14="http://schemas.microsoft.com/office/powerpoint/2010/main" val="911492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EA8BA48-A31C-5ABF-931B-A1D9EE5AB6F5}"/>
              </a:ext>
            </a:extLst>
          </p:cNvPr>
          <p:cNvSpPr txBox="1"/>
          <p:nvPr/>
        </p:nvSpPr>
        <p:spPr>
          <a:xfrm>
            <a:off x="2057400" y="609600"/>
            <a:ext cx="8534400" cy="5632311"/>
          </a:xfrm>
          <a:prstGeom prst="rect">
            <a:avLst/>
          </a:prstGeom>
          <a:noFill/>
        </p:spPr>
        <p:txBody>
          <a:bodyPr wrap="square" rtlCol="0">
            <a:spAutoFit/>
          </a:bodyPr>
          <a:lstStyle/>
          <a:p>
            <a:r>
              <a:rPr lang="en-US" sz="2000" dirty="0"/>
              <a:t> 5</a:t>
            </a:r>
            <a:r>
              <a:rPr lang="en-US" sz="2000" b="1" dirty="0"/>
              <a:t>. Create a Pivot Table</a:t>
            </a:r>
          </a:p>
          <a:p>
            <a:r>
              <a:rPr lang="en-US" sz="2000" dirty="0"/>
              <a:t>   Insert Pivot Table: Select the data range and go to `Insert &gt; PivotTable`.</a:t>
            </a:r>
          </a:p>
          <a:p>
            <a:r>
              <a:rPr lang="en-US" sz="2000" dirty="0"/>
              <a:t>   Set Up the Pivot Table:</a:t>
            </a:r>
          </a:p>
          <a:p>
            <a:r>
              <a:rPr lang="en-US" sz="2000" dirty="0"/>
              <a:t>     Rows Drag the `Business Unit` field into the Rows area.</a:t>
            </a:r>
          </a:p>
          <a:p>
            <a:r>
              <a:rPr lang="en-US" sz="2000" dirty="0"/>
              <a:t>     Columns: Drag the `Performance Level` field into the Columns area.</a:t>
            </a:r>
          </a:p>
          <a:p>
            <a:r>
              <a:rPr lang="en-US" sz="2000" dirty="0"/>
              <a:t>     Values Drag the `Employee Name` or `Employee ID` field into the Values area and set it to "Count" to display the number of employees in each performance level per business unit.</a:t>
            </a:r>
          </a:p>
          <a:p>
            <a:endParaRPr lang="en-US" sz="2000" dirty="0"/>
          </a:p>
          <a:p>
            <a:r>
              <a:rPr lang="en-US" sz="2000" dirty="0"/>
              <a:t> </a:t>
            </a:r>
            <a:r>
              <a:rPr lang="en-US" sz="2000" b="1" dirty="0"/>
              <a:t>6. Create a Bar Chart</a:t>
            </a:r>
          </a:p>
          <a:p>
            <a:r>
              <a:rPr lang="en-US" sz="2000" dirty="0"/>
              <a:t>   Generate Chart: With the pivot table selected, go to `Insert &gt; Bar Chart` to create a bar chart that visualizes the summarized data.</a:t>
            </a:r>
          </a:p>
          <a:p>
            <a:r>
              <a:rPr lang="en-US" sz="2000" dirty="0"/>
              <a:t>   Customize Chart: Adjust chart elements like titles, labels, and colors to make the chart more informative and visually appealing.</a:t>
            </a:r>
          </a:p>
          <a:p>
            <a:endParaRPr lang="en-US" sz="2000" dirty="0"/>
          </a:p>
          <a:p>
            <a:endParaRPr lang="en-IN" sz="2000" dirty="0"/>
          </a:p>
        </p:txBody>
      </p:sp>
    </p:spTree>
    <p:extLst>
      <p:ext uri="{BB962C8B-B14F-4D97-AF65-F5344CB8AC3E}">
        <p14:creationId xmlns:p14="http://schemas.microsoft.com/office/powerpoint/2010/main" val="3057938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B531027-BCFA-4A11-20BD-E4AAFD1F5EF4}"/>
              </a:ext>
            </a:extLst>
          </p:cNvPr>
          <p:cNvSpPr txBox="1"/>
          <p:nvPr/>
        </p:nvSpPr>
        <p:spPr>
          <a:xfrm>
            <a:off x="2286000" y="762000"/>
            <a:ext cx="7543800" cy="4154984"/>
          </a:xfrm>
          <a:prstGeom prst="rect">
            <a:avLst/>
          </a:prstGeom>
          <a:noFill/>
        </p:spPr>
        <p:txBody>
          <a:bodyPr wrap="square" rtlCol="0">
            <a:spAutoFit/>
          </a:bodyPr>
          <a:lstStyle/>
          <a:p>
            <a:r>
              <a:rPr lang="en-US" sz="2400" dirty="0"/>
              <a:t> </a:t>
            </a:r>
            <a:r>
              <a:rPr lang="en-US" sz="2400" b="1" dirty="0"/>
              <a:t>7. Analyze Performance</a:t>
            </a:r>
          </a:p>
          <a:p>
            <a:r>
              <a:rPr lang="en-US" sz="2400" dirty="0"/>
              <a:t>   Interpret the Results: Use the bar chart to analyze the distribution of performance levels across different business units. Identify high-performing units and those needing improvement.</a:t>
            </a:r>
          </a:p>
          <a:p>
            <a:endParaRPr lang="en-US" sz="2400" dirty="0"/>
          </a:p>
          <a:p>
            <a:r>
              <a:rPr lang="en-US" sz="2400" dirty="0"/>
              <a:t>By following these steps, you can effectively analyze employee performance data in Excel using a structured approach.</a:t>
            </a:r>
            <a:endParaRPr lang="en-IN" sz="2400" dirty="0"/>
          </a:p>
          <a:p>
            <a:endParaRPr lang="en-IN" sz="2400" dirty="0"/>
          </a:p>
        </p:txBody>
      </p:sp>
    </p:spTree>
    <p:extLst>
      <p:ext uri="{BB962C8B-B14F-4D97-AF65-F5344CB8AC3E}">
        <p14:creationId xmlns:p14="http://schemas.microsoft.com/office/powerpoint/2010/main" val="4073552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905000" y="609600"/>
            <a:ext cx="2437130" cy="567463"/>
          </a:xfrm>
          <a:prstGeom prst="rect">
            <a:avLst/>
          </a:prstGeom>
        </p:spPr>
        <p:txBody>
          <a:bodyPr vert="horz" wrap="square" lIns="0" tIns="13335" rIns="0" bIns="0" rtlCol="0">
            <a:spAutoFit/>
          </a:bodyPr>
          <a:lstStyle/>
          <a:p>
            <a:pPr marL="12700">
              <a:lnSpc>
                <a:spcPct val="100000"/>
              </a:lnSpc>
              <a:spcBef>
                <a:spcPts val="105"/>
              </a:spcBef>
            </a:pPr>
            <a:r>
              <a:rPr b="1" dirty="0"/>
              <a:t>R</a:t>
            </a:r>
            <a:r>
              <a:rPr b="1" spc="-40" dirty="0"/>
              <a:t>E</a:t>
            </a:r>
            <a:r>
              <a:rPr b="1" spc="15" dirty="0"/>
              <a:t>S</a:t>
            </a:r>
            <a:r>
              <a:rPr b="1" spc="-30" dirty="0"/>
              <a:t>U</a:t>
            </a:r>
            <a:r>
              <a:rPr b="1" spc="-405" dirty="0"/>
              <a:t>L</a:t>
            </a:r>
            <a:r>
              <a:rPr b="1"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16</a:t>
            </a:fld>
            <a:endParaRPr sz="1100">
              <a:latin typeface="Trebuchet MS"/>
              <a:cs typeface="Trebuchet MS"/>
            </a:endParaRPr>
          </a:p>
        </p:txBody>
      </p:sp>
      <p:graphicFrame>
        <p:nvGraphicFramePr>
          <p:cNvPr id="8" name="Chart 7">
            <a:extLst>
              <a:ext uri="{FF2B5EF4-FFF2-40B4-BE49-F238E27FC236}">
                <a16:creationId xmlns:a16="http://schemas.microsoft.com/office/drawing/2014/main" id="{4D0EBFB6-C729-5F7E-253C-A39DB621935F}"/>
              </a:ext>
            </a:extLst>
          </p:cNvPr>
          <p:cNvGraphicFramePr>
            <a:graphicFrameLocks/>
          </p:cNvGraphicFramePr>
          <p:nvPr>
            <p:extLst>
              <p:ext uri="{D42A27DB-BD31-4B8C-83A1-F6EECF244321}">
                <p14:modId xmlns:p14="http://schemas.microsoft.com/office/powerpoint/2010/main" val="1045941059"/>
              </p:ext>
            </p:extLst>
          </p:nvPr>
        </p:nvGraphicFramePr>
        <p:xfrm>
          <a:off x="2895600" y="1187041"/>
          <a:ext cx="7029450" cy="449389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1640156" y="381000"/>
            <a:ext cx="8911687" cy="1280890"/>
          </a:xfrm>
        </p:spPr>
        <p:txBody>
          <a:bodyPr/>
          <a:lstStyle/>
          <a:p>
            <a:r>
              <a:rPr lang="en-US" b="1" dirty="0">
                <a:latin typeface="Times New Roman" panose="02020603050405020304" pitchFamily="18" charset="0"/>
                <a:cs typeface="Times New Roman" panose="02020603050405020304" pitchFamily="18" charset="0"/>
              </a:rPr>
              <a:t>conclusion</a:t>
            </a: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3CA3A58-4277-7F48-3103-84040D8F9A11}"/>
              </a:ext>
            </a:extLst>
          </p:cNvPr>
          <p:cNvSpPr txBox="1"/>
          <p:nvPr/>
        </p:nvSpPr>
        <p:spPr>
          <a:xfrm>
            <a:off x="1828800" y="1752600"/>
            <a:ext cx="8911687" cy="2308324"/>
          </a:xfrm>
          <a:prstGeom prst="rect">
            <a:avLst/>
          </a:prstGeom>
          <a:noFill/>
        </p:spPr>
        <p:txBody>
          <a:bodyPr wrap="square" rtlCol="0">
            <a:spAutoFit/>
          </a:bodyPr>
          <a:lstStyle/>
          <a:p>
            <a:r>
              <a:rPr lang="en-US" dirty="0"/>
              <a:t>The "Employee Performance Dashboard" reveals a diverse range of employee performance across different business units. Units such as "BPC" and "TNS" show a high concentration of employees at the "Very High" performance level, suggesting strong overall performance in these areas. In contrast, units like "NEL" and "MSC" have fewer employees at the "Very High" level and more in the "Low" category, indicating potential areas for performance improvement. Overall, the chart highlights both strengths and opportunities across various teams, providing insights for targeted development efforts.</a:t>
            </a:r>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CA02-DFAD-C094-0911-7FFC59CEB034}"/>
              </a:ext>
            </a:extLst>
          </p:cNvPr>
          <p:cNvSpPr>
            <a:spLocks noGrp="1"/>
          </p:cNvSpPr>
          <p:nvPr>
            <p:ph type="ctrTitle"/>
          </p:nvPr>
        </p:nvSpPr>
        <p:spPr/>
        <p:txBody>
          <a:bodyPr>
            <a:normAutofit fontScale="90000"/>
          </a:bodyPr>
          <a:lstStyle/>
          <a:p>
            <a:br>
              <a:rPr lang="en-US" sz="5400" b="1" dirty="0">
                <a:solidFill>
                  <a:srgbClr val="0F0F0F"/>
                </a:solidFill>
                <a:latin typeface="Times New Roman" panose="02020603050405020304" pitchFamily="18" charset="0"/>
                <a:cs typeface="Times New Roman" panose="02020603050405020304" pitchFamily="18" charset="0"/>
              </a:rPr>
            </a:br>
            <a:br>
              <a:rPr lang="en-US" sz="5400" b="1" dirty="0">
                <a:solidFill>
                  <a:srgbClr val="0F0F0F"/>
                </a:solidFill>
                <a:latin typeface="Times New Roman" panose="02020603050405020304" pitchFamily="18" charset="0"/>
                <a:cs typeface="Times New Roman" panose="02020603050405020304" pitchFamily="18" charset="0"/>
              </a:rPr>
            </a:br>
            <a:r>
              <a:rPr lang="en-US" sz="5400" b="1" dirty="0">
                <a:solidFill>
                  <a:srgbClr val="0F0F0F"/>
                </a:solidFill>
                <a:latin typeface="Times New Roman" panose="02020603050405020304" pitchFamily="18" charset="0"/>
                <a:cs typeface="Times New Roman" panose="02020603050405020304" pitchFamily="18" charset="0"/>
              </a:rPr>
              <a:t>PROJECT TITLE</a:t>
            </a:r>
            <a:br>
              <a:rPr lang="en-US" sz="5400" b="1" dirty="0">
                <a:solidFill>
                  <a:srgbClr val="0F0F0F"/>
                </a:solidFill>
                <a:latin typeface="Times New Roman" panose="02020603050405020304" pitchFamily="18" charset="0"/>
                <a:cs typeface="Times New Roman" panose="02020603050405020304" pitchFamily="18" charset="0"/>
              </a:rPr>
            </a:br>
            <a:br>
              <a:rPr lang="en-US" sz="5400" b="1" dirty="0">
                <a:solidFill>
                  <a:srgbClr val="0F0F0F"/>
                </a:solidFill>
                <a:latin typeface="Times New Roman" panose="02020603050405020304" pitchFamily="18" charset="0"/>
                <a:cs typeface="Times New Roman" panose="02020603050405020304" pitchFamily="18" charset="0"/>
              </a:rPr>
            </a:br>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br>
              <a:rPr lang="en-IN" sz="4400" dirty="0">
                <a:solidFill>
                  <a:srgbClr val="7030A0"/>
                </a:solidFill>
                <a:latin typeface="Times New Roman" panose="02020603050405020304" pitchFamily="18" charset="0"/>
                <a:cs typeface="Times New Roman" panose="02020603050405020304" pitchFamily="18" charset="0"/>
              </a:rPr>
            </a:br>
            <a:endParaRPr lang="en-IN" sz="4400" dirty="0"/>
          </a:p>
        </p:txBody>
      </p:sp>
      <p:sp>
        <p:nvSpPr>
          <p:cNvPr id="3" name="Subtitle 2">
            <a:extLst>
              <a:ext uri="{FF2B5EF4-FFF2-40B4-BE49-F238E27FC236}">
                <a16:creationId xmlns:a16="http://schemas.microsoft.com/office/drawing/2014/main" id="{29366BB7-F056-3090-9678-BCE1E76DD89A}"/>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61372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DAFB8-9DA0-D68A-4731-F446EBCC5A72}"/>
              </a:ext>
            </a:extLst>
          </p:cNvPr>
          <p:cNvSpPr>
            <a:spLocks noGrp="1"/>
          </p:cNvSpPr>
          <p:nvPr>
            <p:ph type="title"/>
          </p:nvPr>
        </p:nvSpPr>
        <p:spPr>
          <a:xfrm>
            <a:off x="2592925" y="609600"/>
            <a:ext cx="8911687" cy="1280890"/>
          </a:xfrm>
        </p:spPr>
        <p:txBody>
          <a:bodyPr/>
          <a:lstStyle/>
          <a:p>
            <a:r>
              <a:rPr lang="en-IN" b="1" spc="25" dirty="0"/>
              <a:t>A</a:t>
            </a:r>
            <a:r>
              <a:rPr lang="en-IN" b="1" spc="-5" dirty="0"/>
              <a:t>G</a:t>
            </a:r>
            <a:r>
              <a:rPr lang="en-IN" b="1" spc="-35" dirty="0"/>
              <a:t>E</a:t>
            </a:r>
            <a:r>
              <a:rPr lang="en-IN" b="1" spc="15" dirty="0"/>
              <a:t>N</a:t>
            </a:r>
            <a:r>
              <a:rPr lang="en-IN" b="1" dirty="0"/>
              <a:t>DA</a:t>
            </a:r>
          </a:p>
        </p:txBody>
      </p:sp>
      <p:sp>
        <p:nvSpPr>
          <p:cNvPr id="3" name="Content Placeholder 2">
            <a:extLst>
              <a:ext uri="{FF2B5EF4-FFF2-40B4-BE49-F238E27FC236}">
                <a16:creationId xmlns:a16="http://schemas.microsoft.com/office/drawing/2014/main" id="{34D5D482-CEA7-1E7A-8A4C-9AE5489152EF}"/>
              </a:ext>
            </a:extLst>
          </p:cNvPr>
          <p:cNvSpPr>
            <a:spLocks noGrp="1"/>
          </p:cNvSpPr>
          <p:nvPr>
            <p:ph idx="1"/>
          </p:nvPr>
        </p:nvSpPr>
        <p:spPr>
          <a:xfrm>
            <a:off x="2589212" y="1066800"/>
            <a:ext cx="8915400" cy="4844422"/>
          </a:xfrm>
        </p:spPr>
        <p:txBody>
          <a:bodyPr>
            <a:noAutofit/>
          </a:bodyPr>
          <a:lstStyle/>
          <a:p>
            <a:pPr marL="0" indent="0" algn="l">
              <a:buNone/>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a:p>
            <a:pPr marL="0" indent="0">
              <a:buNone/>
            </a:pPr>
            <a:endParaRPr lang="en-IN" sz="2800" dirty="0"/>
          </a:p>
        </p:txBody>
      </p:sp>
      <p:pic>
        <p:nvPicPr>
          <p:cNvPr id="6" name="object 20">
            <a:extLst>
              <a:ext uri="{FF2B5EF4-FFF2-40B4-BE49-F238E27FC236}">
                <a16:creationId xmlns:a16="http://schemas.microsoft.com/office/drawing/2014/main" id="{B7B87DAA-A7A7-80CE-CD61-2746C7D4055D}"/>
              </a:ext>
            </a:extLst>
          </p:cNvPr>
          <p:cNvPicPr/>
          <p:nvPr/>
        </p:nvPicPr>
        <p:blipFill>
          <a:blip r:embed="rId2" cstate="print"/>
          <a:stretch>
            <a:fillRect/>
          </a:stretch>
        </p:blipFill>
        <p:spPr>
          <a:xfrm>
            <a:off x="9602788" y="3489011"/>
            <a:ext cx="1733550" cy="3009898"/>
          </a:xfrm>
          <a:prstGeom prst="rect">
            <a:avLst/>
          </a:prstGeom>
        </p:spPr>
      </p:pic>
    </p:spTree>
    <p:extLst>
      <p:ext uri="{BB962C8B-B14F-4D97-AF65-F5344CB8AC3E}">
        <p14:creationId xmlns:p14="http://schemas.microsoft.com/office/powerpoint/2010/main" val="423357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1779792" y="448692"/>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t>P</a:t>
            </a:r>
            <a:r>
              <a:rPr sz="4250" b="1" spc="15" dirty="0"/>
              <a:t>ROB</a:t>
            </a:r>
            <a:r>
              <a:rPr sz="4250" b="1" spc="55" dirty="0"/>
              <a:t>L</a:t>
            </a:r>
            <a:r>
              <a:rPr sz="4250" b="1" spc="-20" dirty="0"/>
              <a:t>E</a:t>
            </a:r>
            <a:r>
              <a:rPr sz="4250" b="1" spc="20" dirty="0"/>
              <a:t>M</a:t>
            </a:r>
            <a:r>
              <a:rPr sz="4250" b="1" dirty="0"/>
              <a:t>	</a:t>
            </a:r>
            <a:r>
              <a:rPr sz="4250" b="1" spc="10" dirty="0"/>
              <a:t>S</a:t>
            </a:r>
            <a:r>
              <a:rPr sz="4250" b="1" spc="-370" dirty="0"/>
              <a:t>T</a:t>
            </a:r>
            <a:r>
              <a:rPr sz="4250" b="1" spc="-375" dirty="0"/>
              <a:t>A</a:t>
            </a:r>
            <a:r>
              <a:rPr sz="4250" b="1" spc="15" dirty="0"/>
              <a:t>T</a:t>
            </a:r>
            <a:r>
              <a:rPr sz="4250" b="1" spc="-10" dirty="0"/>
              <a:t>E</a:t>
            </a:r>
            <a:r>
              <a:rPr sz="4250" b="1" spc="-20" dirty="0"/>
              <a:t>ME</a:t>
            </a:r>
            <a:r>
              <a:rPr sz="4250" b="1" spc="10" dirty="0"/>
              <a:t>NT</a:t>
            </a:r>
            <a:endParaRPr sz="4250" b="1" dirty="0"/>
          </a:p>
        </p:txBody>
      </p:sp>
      <p:sp>
        <p:nvSpPr>
          <p:cNvPr id="9" name="TextBox 8">
            <a:extLst>
              <a:ext uri="{FF2B5EF4-FFF2-40B4-BE49-F238E27FC236}">
                <a16:creationId xmlns:a16="http://schemas.microsoft.com/office/drawing/2014/main" id="{09C9C7F0-98C9-1B30-6AC1-DEF038686564}"/>
              </a:ext>
            </a:extLst>
          </p:cNvPr>
          <p:cNvSpPr txBox="1"/>
          <p:nvPr/>
        </p:nvSpPr>
        <p:spPr>
          <a:xfrm>
            <a:off x="1409700" y="1676400"/>
            <a:ext cx="9372600" cy="3785652"/>
          </a:xfrm>
          <a:prstGeom prst="rect">
            <a:avLst/>
          </a:prstGeom>
          <a:noFill/>
        </p:spPr>
        <p:txBody>
          <a:bodyPr wrap="square" rtlCol="0">
            <a:spAutoFit/>
          </a:bodyPr>
          <a:lstStyle/>
          <a:p>
            <a:pPr marL="342900" indent="-342900">
              <a:buAutoNum type="arabicPeriod"/>
            </a:pPr>
            <a:r>
              <a:rPr lang="en-US" sz="2400" b="1" dirty="0"/>
              <a:t>Spot Strengths and Weaknesses:</a:t>
            </a:r>
            <a:r>
              <a:rPr lang="en-US" sz="2400" dirty="0"/>
              <a:t> Highlight areas to enhance and leverage strong points.</a:t>
            </a:r>
          </a:p>
          <a:p>
            <a:r>
              <a:rPr lang="en-US" sz="2400" dirty="0"/>
              <a:t> </a:t>
            </a:r>
            <a:r>
              <a:rPr lang="en-US" sz="2400" b="1" dirty="0"/>
              <a:t>2. Increase Efficiency:</a:t>
            </a:r>
            <a:r>
              <a:rPr lang="en-US" sz="2400" dirty="0"/>
              <a:t> Address performance issues to boost overall productivity.</a:t>
            </a:r>
          </a:p>
          <a:p>
            <a:r>
              <a:rPr lang="en-US" sz="2400" b="1" dirty="0"/>
              <a:t> 3. Ensure Goal Alignment:</a:t>
            </a:r>
            <a:r>
              <a:rPr lang="en-US" sz="2400" dirty="0"/>
              <a:t> Align employee efforts with the company’s strategic goals. </a:t>
            </a:r>
          </a:p>
          <a:p>
            <a:r>
              <a:rPr lang="en-US" sz="2400" dirty="0"/>
              <a:t> </a:t>
            </a:r>
            <a:r>
              <a:rPr lang="en-US" sz="2400" b="1" dirty="0"/>
              <a:t>4. Provide Rewards: </a:t>
            </a:r>
            <a:r>
              <a:rPr lang="en-US" sz="2400" dirty="0"/>
              <a:t>Identify and reward top performers for their contributions.</a:t>
            </a:r>
          </a:p>
          <a:p>
            <a:r>
              <a:rPr lang="en-US" sz="2400" b="1" dirty="0"/>
              <a:t>5. Support Career Growth: </a:t>
            </a:r>
            <a:r>
              <a:rPr lang="en-US" sz="2400" dirty="0"/>
              <a:t>Use insights to guide promotions and career advancements.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657475"/>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1747838" y="526924"/>
            <a:ext cx="6329362"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t>PROJECT	</a:t>
            </a:r>
            <a:r>
              <a:rPr sz="4250" b="1" spc="-20" dirty="0"/>
              <a:t>OVERVIEW</a:t>
            </a:r>
            <a:endParaRPr sz="4250" b="1"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endParaRPr lang="en-US" sz="2400" b="0" i="0" dirty="0">
              <a:solidFill>
                <a:srgbClr val="0D0D0D"/>
              </a:solidFill>
              <a:effectLst/>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7C922E80-210D-2A6C-5A9F-3CED8AC61A94}"/>
              </a:ext>
            </a:extLst>
          </p:cNvPr>
          <p:cNvSpPr txBox="1"/>
          <p:nvPr/>
        </p:nvSpPr>
        <p:spPr>
          <a:xfrm>
            <a:off x="1828800" y="2178312"/>
            <a:ext cx="7162800" cy="3970318"/>
          </a:xfrm>
          <a:prstGeom prst="rect">
            <a:avLst/>
          </a:prstGeom>
          <a:noFill/>
        </p:spPr>
        <p:txBody>
          <a:bodyPr wrap="square" rtlCol="0">
            <a:spAutoFit/>
          </a:bodyPr>
          <a:lstStyle/>
          <a:p>
            <a:r>
              <a:rPr lang="en-US" sz="2800" b="1" dirty="0"/>
              <a:t>This project involves a detailed analysis of employee performance, focusing on factors such as business unit, performance score, current employee rating, gender, and employee type. The analysis offers critical insights into how these variables impact overall performance across various employee groups.</a:t>
            </a:r>
            <a:endParaRPr lang="en-IN" sz="28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2209800" y="528702"/>
            <a:ext cx="5014595" cy="509114"/>
          </a:xfrm>
          <a:prstGeom prst="rect">
            <a:avLst/>
          </a:prstGeom>
        </p:spPr>
        <p:txBody>
          <a:bodyPr vert="horz" wrap="square" lIns="0" tIns="16510" rIns="0" bIns="0" rtlCol="0">
            <a:spAutoFit/>
          </a:bodyPr>
          <a:lstStyle/>
          <a:p>
            <a:pPr marL="12700">
              <a:lnSpc>
                <a:spcPct val="100000"/>
              </a:lnSpc>
              <a:spcBef>
                <a:spcPts val="130"/>
              </a:spcBef>
            </a:pPr>
            <a:r>
              <a:rPr sz="3200" b="1" spc="25" dirty="0"/>
              <a:t>W</a:t>
            </a:r>
            <a:r>
              <a:rPr sz="3200" b="1" spc="-20" dirty="0"/>
              <a:t>H</a:t>
            </a:r>
            <a:r>
              <a:rPr sz="3200" b="1" spc="20" dirty="0"/>
              <a:t>O</a:t>
            </a:r>
            <a:r>
              <a:rPr sz="3200" b="1" spc="-235" dirty="0"/>
              <a:t> </a:t>
            </a:r>
            <a:r>
              <a:rPr sz="3200" b="1" spc="-10" dirty="0"/>
              <a:t>AR</a:t>
            </a:r>
            <a:r>
              <a:rPr sz="3200" b="1" spc="15" dirty="0"/>
              <a:t>E</a:t>
            </a:r>
            <a:r>
              <a:rPr sz="3200" b="1" spc="-35" dirty="0"/>
              <a:t> </a:t>
            </a:r>
            <a:r>
              <a:rPr sz="3200" b="1" spc="-10" dirty="0"/>
              <a:t>T</a:t>
            </a:r>
            <a:r>
              <a:rPr sz="3200" b="1" spc="-15" dirty="0"/>
              <a:t>H</a:t>
            </a:r>
            <a:r>
              <a:rPr sz="3200" b="1" spc="15" dirty="0"/>
              <a:t>E</a:t>
            </a:r>
            <a:r>
              <a:rPr sz="3200" b="1" spc="-35" dirty="0"/>
              <a:t> </a:t>
            </a:r>
            <a:r>
              <a:rPr sz="3200" b="1" spc="-20" dirty="0"/>
              <a:t>E</a:t>
            </a:r>
            <a:r>
              <a:rPr sz="3200" b="1" spc="30" dirty="0"/>
              <a:t>N</a:t>
            </a:r>
            <a:r>
              <a:rPr sz="3200" b="1" spc="15" dirty="0"/>
              <a:t>D</a:t>
            </a:r>
            <a:r>
              <a:rPr sz="3200" b="1" spc="-45" dirty="0"/>
              <a:t> </a:t>
            </a:r>
            <a:r>
              <a:rPr sz="3200" b="1" dirty="0"/>
              <a:t>U</a:t>
            </a:r>
            <a:r>
              <a:rPr sz="3200" b="1" spc="10" dirty="0"/>
              <a:t>S</a:t>
            </a:r>
            <a:r>
              <a:rPr sz="3200" b="1" spc="-25" dirty="0"/>
              <a:t>E</a:t>
            </a:r>
            <a:r>
              <a:rPr sz="3200" b="1" spc="-10" dirty="0"/>
              <a:t>R</a:t>
            </a:r>
            <a:r>
              <a:rPr sz="3200" b="1" spc="5" dirty="0"/>
              <a:t>S?</a:t>
            </a:r>
            <a:endParaRPr sz="3200" b="1"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A21AD764-0D29-CF7B-3D1F-CE269FC3807A}"/>
              </a:ext>
            </a:extLst>
          </p:cNvPr>
          <p:cNvSpPr txBox="1"/>
          <p:nvPr/>
        </p:nvSpPr>
        <p:spPr>
          <a:xfrm>
            <a:off x="1752600" y="1876425"/>
            <a:ext cx="9677400" cy="3170099"/>
          </a:xfrm>
          <a:prstGeom prst="rect">
            <a:avLst/>
          </a:prstGeom>
          <a:noFill/>
        </p:spPr>
        <p:txBody>
          <a:bodyPr wrap="square" rtlCol="0">
            <a:spAutoFit/>
          </a:bodyPr>
          <a:lstStyle/>
          <a:p>
            <a:pPr marL="342900" indent="-342900">
              <a:buAutoNum type="arabicPeriod"/>
            </a:pPr>
            <a:r>
              <a:rPr lang="en-US" sz="2000" b="1" dirty="0"/>
              <a:t>Training and Development Teams</a:t>
            </a:r>
            <a:r>
              <a:rPr lang="en-US" sz="2000" dirty="0"/>
              <a:t>: Use the analysis to identify skill gaps and design targeted training programs. </a:t>
            </a:r>
          </a:p>
          <a:p>
            <a:pPr marL="342900" indent="-342900">
              <a:buAutoNum type="arabicPeriod"/>
            </a:pPr>
            <a:r>
              <a:rPr lang="en-US" sz="2000" b="1" dirty="0"/>
              <a:t>Compensation and Benefits Teams: </a:t>
            </a:r>
            <a:r>
              <a:rPr lang="en-US" sz="2000" dirty="0"/>
              <a:t>Utilize performance data to ensure fair and merit-based compensation and incentives.</a:t>
            </a:r>
          </a:p>
          <a:p>
            <a:pPr marL="342900" indent="-342900">
              <a:buAutoNum type="arabicPeriod"/>
            </a:pPr>
            <a:r>
              <a:rPr lang="en-US" sz="2000" b="1" dirty="0"/>
              <a:t>Project Managers: </a:t>
            </a:r>
            <a:r>
              <a:rPr lang="en-US" sz="2000" dirty="0"/>
              <a:t>Rely on performance insights to assign roles and responsibilities based on individual strengths.</a:t>
            </a:r>
          </a:p>
          <a:p>
            <a:pPr marL="342900" indent="-342900">
              <a:buAutoNum type="arabicPeriod"/>
            </a:pPr>
            <a:r>
              <a:rPr lang="en-US" sz="2000" b="1" dirty="0"/>
              <a:t>Compliance and Legal Teams: </a:t>
            </a:r>
            <a:r>
              <a:rPr lang="en-US" sz="2000" dirty="0"/>
              <a:t>Ensure that performance evaluations are conducted fairly and align with legal and regulatory requirements</a:t>
            </a:r>
          </a:p>
          <a:p>
            <a:pPr marL="342900" indent="-342900">
              <a:buAutoNum type="arabicPeriod"/>
            </a:pPr>
            <a:r>
              <a:rPr lang="en-US" sz="2000" b="1" dirty="0"/>
              <a:t>Board of Directors: </a:t>
            </a:r>
            <a:r>
              <a:rPr lang="en-US" sz="2000" dirty="0"/>
              <a:t>Review performance trends to assess overall organizational health and make high-level strategic decisions.</a:t>
            </a:r>
            <a:endParaRPr lang="en-IN"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76106" y="3962400"/>
            <a:ext cx="2695574" cy="2819400"/>
          </a:xfrm>
          <a:prstGeom prst="rect">
            <a:avLst/>
          </a:prstGeom>
        </p:spPr>
      </p:pic>
      <p:sp>
        <p:nvSpPr>
          <p:cNvPr id="6" name="object 6"/>
          <p:cNvSpPr txBox="1">
            <a:spLocks noGrp="1"/>
          </p:cNvSpPr>
          <p:nvPr>
            <p:ph type="title"/>
          </p:nvPr>
        </p:nvSpPr>
        <p:spPr>
          <a:xfrm>
            <a:off x="1600200" y="682689"/>
            <a:ext cx="9763125" cy="575310"/>
          </a:xfrm>
          <a:prstGeom prst="rect">
            <a:avLst/>
          </a:prstGeom>
        </p:spPr>
        <p:txBody>
          <a:bodyPr vert="horz" wrap="square" lIns="0" tIns="13335" rIns="0" bIns="0" rtlCol="0">
            <a:spAutoFit/>
          </a:bodyPr>
          <a:lstStyle/>
          <a:p>
            <a:pPr marL="12700">
              <a:lnSpc>
                <a:spcPct val="100000"/>
              </a:lnSpc>
              <a:spcBef>
                <a:spcPts val="105"/>
              </a:spcBef>
            </a:pPr>
            <a:r>
              <a:rPr sz="3600" b="1" spc="10" dirty="0"/>
              <a:t>O</a:t>
            </a:r>
            <a:r>
              <a:rPr sz="3600" b="1" spc="25" dirty="0"/>
              <a:t>U</a:t>
            </a:r>
            <a:r>
              <a:rPr sz="3600" b="1" dirty="0"/>
              <a:t>R</a:t>
            </a:r>
            <a:r>
              <a:rPr sz="3600" b="1" spc="5" dirty="0"/>
              <a:t> </a:t>
            </a:r>
            <a:r>
              <a:rPr sz="3600" b="1" spc="25" dirty="0"/>
              <a:t>S</a:t>
            </a:r>
            <a:r>
              <a:rPr sz="3600" b="1" spc="10" dirty="0"/>
              <a:t>O</a:t>
            </a:r>
            <a:r>
              <a:rPr sz="3600" b="1" spc="25" dirty="0"/>
              <a:t>LU</a:t>
            </a:r>
            <a:r>
              <a:rPr sz="3600" b="1" spc="-35" dirty="0"/>
              <a:t>T</a:t>
            </a:r>
            <a:r>
              <a:rPr sz="3600" b="1" spc="-30" dirty="0"/>
              <a:t>I</a:t>
            </a:r>
            <a:r>
              <a:rPr sz="3600" b="1" spc="10" dirty="0"/>
              <a:t>O</a:t>
            </a:r>
            <a:r>
              <a:rPr sz="3600" b="1" dirty="0"/>
              <a:t>N</a:t>
            </a:r>
            <a:r>
              <a:rPr sz="3600" b="1" spc="-345" dirty="0"/>
              <a:t> </a:t>
            </a:r>
            <a:r>
              <a:rPr sz="3600" b="1" spc="-35" dirty="0"/>
              <a:t>A</a:t>
            </a:r>
            <a:r>
              <a:rPr sz="3600" b="1" spc="-5" dirty="0"/>
              <a:t>N</a:t>
            </a:r>
            <a:r>
              <a:rPr sz="3600" b="1" dirty="0"/>
              <a:t>D</a:t>
            </a:r>
            <a:r>
              <a:rPr sz="3600" b="1" spc="35" dirty="0"/>
              <a:t> </a:t>
            </a:r>
            <a:r>
              <a:rPr sz="3600" b="1" spc="-30" dirty="0"/>
              <a:t>I</a:t>
            </a:r>
            <a:r>
              <a:rPr sz="3600" b="1" spc="-35" dirty="0"/>
              <a:t>T</a:t>
            </a:r>
            <a:r>
              <a:rPr sz="3600" b="1" dirty="0"/>
              <a:t>S</a:t>
            </a:r>
            <a:r>
              <a:rPr sz="3600" b="1" spc="60" dirty="0"/>
              <a:t> </a:t>
            </a:r>
            <a:r>
              <a:rPr sz="3600" b="1" spc="-295" dirty="0"/>
              <a:t>V</a:t>
            </a:r>
            <a:r>
              <a:rPr sz="3600" b="1" spc="-35" dirty="0"/>
              <a:t>A</a:t>
            </a:r>
            <a:r>
              <a:rPr sz="3600" b="1" spc="25" dirty="0"/>
              <a:t>LU</a:t>
            </a:r>
            <a:r>
              <a:rPr sz="3600" b="1" dirty="0"/>
              <a:t>E</a:t>
            </a:r>
            <a:r>
              <a:rPr sz="3600" b="1" spc="-65" dirty="0"/>
              <a:t> </a:t>
            </a:r>
            <a:r>
              <a:rPr sz="3600" b="1" spc="-15" dirty="0"/>
              <a:t>P</a:t>
            </a:r>
            <a:r>
              <a:rPr sz="3600" b="1" spc="-30" dirty="0"/>
              <a:t>R</a:t>
            </a:r>
            <a:r>
              <a:rPr sz="3600" b="1" spc="10" dirty="0"/>
              <a:t>O</a:t>
            </a:r>
            <a:r>
              <a:rPr sz="3600" b="1" spc="-15" dirty="0"/>
              <a:t>P</a:t>
            </a:r>
            <a:r>
              <a:rPr sz="3600" b="1" spc="10" dirty="0"/>
              <a:t>O</a:t>
            </a:r>
            <a:r>
              <a:rPr sz="3600" b="1" spc="25" dirty="0"/>
              <a:t>S</a:t>
            </a:r>
            <a:r>
              <a:rPr sz="3600" b="1" spc="-30" dirty="0"/>
              <a:t>I</a:t>
            </a:r>
            <a:r>
              <a:rPr sz="3600" b="1" spc="-35" dirty="0"/>
              <a:t>T</a:t>
            </a:r>
            <a:r>
              <a:rPr sz="3600" b="1" spc="-30" dirty="0"/>
              <a:t>I</a:t>
            </a:r>
            <a:r>
              <a:rPr sz="3600" b="1" spc="10" dirty="0"/>
              <a:t>O</a:t>
            </a:r>
            <a:r>
              <a:rPr sz="3600" b="1" dirty="0"/>
              <a:t>N</a:t>
            </a:r>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1" name="TextBox 10">
            <a:extLst>
              <a:ext uri="{FF2B5EF4-FFF2-40B4-BE49-F238E27FC236}">
                <a16:creationId xmlns:a16="http://schemas.microsoft.com/office/drawing/2014/main" id="{49D12CB5-805A-6CC3-A93B-2A0B45BAB651}"/>
              </a:ext>
            </a:extLst>
          </p:cNvPr>
          <p:cNvSpPr txBox="1"/>
          <p:nvPr/>
        </p:nvSpPr>
        <p:spPr>
          <a:xfrm>
            <a:off x="1981200" y="2232779"/>
            <a:ext cx="6858000" cy="3139321"/>
          </a:xfrm>
          <a:prstGeom prst="rect">
            <a:avLst/>
          </a:prstGeom>
          <a:noFill/>
        </p:spPr>
        <p:txBody>
          <a:bodyPr wrap="square" rtlCol="0">
            <a:spAutoFit/>
          </a:bodyPr>
          <a:lstStyle/>
          <a:p>
            <a:r>
              <a:rPr lang="en-US" b="1" dirty="0"/>
              <a:t>Certainly! Here's another version:1. Conditional Formatting*: We applied conditional formatting to the dataset to highlight any missing or blank cells. This step was crucial in quickly identifying and addressing incomplete data, ensuring that our analysis was based on a complete and accurate dataset</a:t>
            </a:r>
          </a:p>
          <a:p>
            <a:r>
              <a:rPr lang="en-US" b="1" dirty="0"/>
              <a:t>.2. Filter: The filter function was used to sift through the data, removing any irrelevant or unnecessary entries. By doing this, we could concentrate on the specific data points that were essential for our performance analysis, leading to more precise results.</a:t>
            </a:r>
            <a:endParaRPr lang="en-IN"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CF425D-0629-7A20-ED99-AFADC61F2AB7}"/>
              </a:ext>
            </a:extLst>
          </p:cNvPr>
          <p:cNvSpPr>
            <a:spLocks noGrp="1"/>
          </p:cNvSpPr>
          <p:nvPr>
            <p:ph idx="1"/>
          </p:nvPr>
        </p:nvSpPr>
        <p:spPr>
          <a:xfrm>
            <a:off x="2057400" y="663889"/>
            <a:ext cx="8915400" cy="5530222"/>
          </a:xfrm>
        </p:spPr>
        <p:txBody>
          <a:bodyPr>
            <a:normAutofit/>
          </a:bodyPr>
          <a:lstStyle/>
          <a:p>
            <a:pPr marL="0" indent="0">
              <a:buNone/>
            </a:pPr>
            <a:r>
              <a:rPr lang="en-US" b="1" dirty="0"/>
              <a:t>3. Formula: We used Excel formulas to rank employees according to their performance scores, categorizing them from very high to low. This automated approach provided a consistent and objective method for evaluating employee performance across the organization.</a:t>
            </a:r>
          </a:p>
          <a:p>
            <a:pPr marL="0" indent="0">
              <a:buNone/>
            </a:pPr>
            <a:r>
              <a:rPr lang="en-US" b="1" dirty="0"/>
              <a:t>4. Pivot Table: Pivot tables were utilized to condense and summarize the large dataset. This allowed us to easily compare performance metrics across different dimensions, such as business unit or employee type, enabling a clear and concise overview of the data.</a:t>
            </a:r>
          </a:p>
          <a:p>
            <a:pPr marL="0" indent="0">
              <a:buNone/>
            </a:pPr>
            <a:r>
              <a:rPr lang="en-US" b="1" dirty="0"/>
              <a:t>5. Graph: To enhance data interpretation, we created graphs that visually represented the analyzed data. These charts and graphs made it easier to identify key trends and insights at a glance, facilitating effective communication of the findings to </a:t>
            </a:r>
            <a:r>
              <a:rPr lang="en-US" b="1" dirty="0" err="1"/>
              <a:t>stakeholders.This</a:t>
            </a:r>
            <a:r>
              <a:rPr lang="en-US" b="1" dirty="0"/>
              <a:t> structured approach in Excel ensured that our analysis was comprehensive, accurate, and presented in a way that was easy to understand and act upon.</a:t>
            </a:r>
            <a:endParaRPr lang="en-IN" b="1" dirty="0"/>
          </a:p>
        </p:txBody>
      </p:sp>
    </p:spTree>
    <p:extLst>
      <p:ext uri="{BB962C8B-B14F-4D97-AF65-F5344CB8AC3E}">
        <p14:creationId xmlns:p14="http://schemas.microsoft.com/office/powerpoint/2010/main" val="743104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752600" y="609600"/>
            <a:ext cx="8911687" cy="914400"/>
          </a:xfrm>
        </p:spPr>
        <p:txBody>
          <a:bodyPr/>
          <a:lstStyle/>
          <a:p>
            <a:r>
              <a:rPr lang="en-IN" sz="3200" b="1" dirty="0"/>
              <a:t>Dataset</a:t>
            </a:r>
            <a:r>
              <a:rPr lang="en-IN" b="1" dirty="0"/>
              <a:t> Description</a:t>
            </a:r>
          </a:p>
        </p:txBody>
      </p:sp>
      <p:sp>
        <p:nvSpPr>
          <p:cNvPr id="3" name="TextBox 2">
            <a:extLst>
              <a:ext uri="{FF2B5EF4-FFF2-40B4-BE49-F238E27FC236}">
                <a16:creationId xmlns:a16="http://schemas.microsoft.com/office/drawing/2014/main" id="{DD013EBA-ECB8-B624-F941-8B04F7866131}"/>
              </a:ext>
            </a:extLst>
          </p:cNvPr>
          <p:cNvSpPr txBox="1"/>
          <p:nvPr/>
        </p:nvSpPr>
        <p:spPr>
          <a:xfrm>
            <a:off x="1752600" y="1752600"/>
            <a:ext cx="9448800" cy="3970318"/>
          </a:xfrm>
          <a:prstGeom prst="rect">
            <a:avLst/>
          </a:prstGeom>
          <a:noFill/>
        </p:spPr>
        <p:txBody>
          <a:bodyPr wrap="square" rtlCol="0">
            <a:spAutoFit/>
          </a:bodyPr>
          <a:lstStyle/>
          <a:p>
            <a:r>
              <a:rPr lang="en-US" b="1" dirty="0"/>
              <a:t>We sourced a dataset from Kaggle comprising 26 features, from which we utilized 9 key attributes for our analysis</a:t>
            </a:r>
          </a:p>
          <a:p>
            <a:pPr marL="342900" indent="-342900">
              <a:buAutoNum type="arabicPeriod"/>
            </a:pPr>
            <a:r>
              <a:rPr lang="en-US" b="1" dirty="0"/>
              <a:t>Employee ID: </a:t>
            </a:r>
            <a:r>
              <a:rPr lang="en-US" dirty="0"/>
              <a:t>A numerical identifier assigned to each employee, essential for unique identification and tracking individual performance metrics.</a:t>
            </a:r>
          </a:p>
          <a:p>
            <a:pPr marL="342900" indent="-342900">
              <a:buAutoNum type="arabicPeriod"/>
            </a:pPr>
            <a:r>
              <a:rPr lang="en-US" b="1" dirty="0"/>
              <a:t>Name</a:t>
            </a:r>
            <a:r>
              <a:rPr lang="en-US" dirty="0"/>
              <a:t>: Textual data representing each employee's name, which aids in personalizing and linking performance data.</a:t>
            </a:r>
          </a:p>
          <a:p>
            <a:r>
              <a:rPr lang="en-US" b="1" dirty="0"/>
              <a:t>3. Employee Type</a:t>
            </a:r>
            <a:r>
              <a:rPr lang="en-US" dirty="0"/>
              <a:t>: A categorical attribute that specifies the type of employment (e.g., full-time, part-time), crucial for differentiating performance analysis across employment categories.</a:t>
            </a:r>
          </a:p>
          <a:p>
            <a:r>
              <a:rPr lang="en-US" b="1" dirty="0"/>
              <a:t>4. Performance Level</a:t>
            </a:r>
            <a:r>
              <a:rPr lang="en-US" dirty="0"/>
              <a:t>: A categorical indicator of employee performance tiers (e.g., exceptional, meets expectations, below expectations), used to assess and compare performance levels.</a:t>
            </a:r>
          </a:p>
          <a:p>
            <a:r>
              <a:rPr lang="en-US" b="1" dirty="0"/>
              <a:t>5. Gender: A </a:t>
            </a:r>
            <a:r>
              <a:rPr lang="en-US" dirty="0"/>
              <a:t>categorical variable denoting the gender of each employee, allowing us to analyze performance trends and disparities across gender groups</a:t>
            </a:r>
            <a:r>
              <a:rPr lang="en-US" b="1" dirty="0"/>
              <a:t>.</a:t>
            </a:r>
            <a:endParaRPr lang="en-IN" b="1"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417</TotalTime>
  <Words>1701</Words>
  <Application>Microsoft Office PowerPoint</Application>
  <PresentationFormat>Widescreen</PresentationFormat>
  <Paragraphs>100</Paragraphs>
  <Slides>17</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Century Gothic</vt:lpstr>
      <vt:lpstr>Roboto</vt:lpstr>
      <vt:lpstr>Times New Roman</vt:lpstr>
      <vt:lpstr>Trebuchet MS</vt:lpstr>
      <vt:lpstr>Wingdings 3</vt:lpstr>
      <vt:lpstr>Wisp</vt:lpstr>
      <vt:lpstr>Employee Data Analysis using Excel  </vt:lpstr>
      <vt:lpstr>  PROJECT TITLE  Employee Performance Analysis using Excel </vt:lpstr>
      <vt:lpstr>AGENDA</vt:lpstr>
      <vt:lpstr>PROBLEM STATEMENT</vt:lpstr>
      <vt:lpstr>PROJECT OVERVIEW</vt:lpstr>
      <vt:lpstr>WHO ARE THE END USERS?</vt:lpstr>
      <vt:lpstr>OUR SOLUTION AND ITS VALUE PROPOSITION</vt:lpstr>
      <vt:lpstr>PowerPoint Presentation</vt:lpstr>
      <vt:lpstr>Dataset Description</vt:lpstr>
      <vt:lpstr>PowerPoint Presentation</vt:lpstr>
      <vt:lpstr>THE "WOW" IN OUR SOLUTION</vt:lpstr>
      <vt:lpstr>PowerPoint Presentation</vt:lpstr>
      <vt:lpstr>PowerPoint Presentation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Yuvashree S</cp:lastModifiedBy>
  <cp:revision>13</cp:revision>
  <dcterms:created xsi:type="dcterms:W3CDTF">2024-03-29T15:07:22Z</dcterms:created>
  <dcterms:modified xsi:type="dcterms:W3CDTF">2024-08-31T14:34:28Z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