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yaminifx2020@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ommentAuthors" Target="commentAuthor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ew2\Downloads\SUBHA%20NAN%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335870516185477"/>
          <c:y val="0.19486111111111112"/>
          <c:w val="0.8521968503937007"/>
          <c:h val="0.7208876494604841"/>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val>
            <c:numRef>
              <c:f>Sheet1!$E$2:$E$20</c:f>
              <c:numCache>
                <c:formatCode>General</c:formatCode>
                <c:ptCount val="19"/>
                <c:pt idx="0">
                  <c:v>37902.35</c:v>
                </c:pt>
                <c:pt idx="1">
                  <c:v>39969.72</c:v>
                </c:pt>
                <c:pt idx="2">
                  <c:v>42314.39</c:v>
                </c:pt>
                <c:pt idx="3">
                  <c:v>52748.63</c:v>
                </c:pt>
                <c:pt idx="4">
                  <c:v>54137.05</c:v>
                </c:pt>
                <c:pt idx="5">
                  <c:v>57002.02</c:v>
                </c:pt>
                <c:pt idx="6">
                  <c:v>61214.26</c:v>
                </c:pt>
                <c:pt idx="7">
                  <c:v>66017.18</c:v>
                </c:pt>
                <c:pt idx="8">
                  <c:v>68980.52</c:v>
                </c:pt>
                <c:pt idx="9">
                  <c:v>69192.85</c:v>
                </c:pt>
                <c:pt idx="10">
                  <c:v>69913.39</c:v>
                </c:pt>
                <c:pt idx="11">
                  <c:v>74279.01</c:v>
                </c:pt>
                <c:pt idx="12">
                  <c:v>85879.23</c:v>
                </c:pt>
                <c:pt idx="13">
                  <c:v>88360.79</c:v>
                </c:pt>
                <c:pt idx="14">
                  <c:v>93128.34</c:v>
                </c:pt>
                <c:pt idx="15">
                  <c:v>104802.63</c:v>
                </c:pt>
                <c:pt idx="16">
                  <c:v>105468.7</c:v>
                </c:pt>
                <c:pt idx="17">
                  <c:v>114425.19</c:v>
                </c:pt>
                <c:pt idx="18">
                  <c:v>118976.16</c:v>
                </c:pt>
              </c:numCache>
            </c:numRef>
          </c:val>
          <c:smooth val="0"/>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701188976"/>
        <c:axId val="1701180240"/>
      </c:lineChart>
      <c:catAx>
        <c:axId val="17011889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701180240"/>
        <c:crosses val="autoZero"/>
        <c:auto val="1"/>
        <c:lblAlgn val="ctr"/>
        <c:lblOffset val="100"/>
        <c:noMultiLvlLbl val="0"/>
      </c:catAx>
      <c:valAx>
        <c:axId val="1701180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011889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7" name=""/>
          <p:cNvSpPr txBox="1"/>
          <p:nvPr/>
        </p:nvSpPr>
        <p:spPr>
          <a:xfrm rot="21595068">
            <a:off x="876660" y="2006935"/>
            <a:ext cx="9315730" cy="1767840"/>
          </a:xfrm>
          <a:prstGeom prst="rect"/>
        </p:spPr>
        <p:txBody>
          <a:bodyPr rtlCol="0" wrap="square">
            <a:spAutoFit/>
          </a:bodyPr>
          <a:p>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ENT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Y</a:t>
            </a:r>
            <a:r>
              <a:rPr sz="2800" lang="en-US">
                <a:solidFill>
                  <a:srgbClr val="000000"/>
                </a:solidFill>
              </a:rPr>
              <a:t>U</a:t>
            </a:r>
            <a:r>
              <a:rPr sz="2800" lang="en-US">
                <a:solidFill>
                  <a:srgbClr val="000000"/>
                </a:solidFill>
              </a:rPr>
              <a:t>V</a:t>
            </a:r>
            <a:r>
              <a:rPr sz="2800" lang="en-US">
                <a:solidFill>
                  <a:srgbClr val="000000"/>
                </a:solidFill>
              </a:rPr>
              <a:t>A</a:t>
            </a:r>
            <a:r>
              <a:rPr sz="2800" lang="en-US">
                <a:solidFill>
                  <a:srgbClr val="000000"/>
                </a:solidFill>
              </a:rPr>
              <a:t>S</a:t>
            </a:r>
            <a:r>
              <a:rPr sz="2800" lang="en-US">
                <a:solidFill>
                  <a:srgbClr val="000000"/>
                </a:solidFill>
              </a:rPr>
              <a:t>R</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Y</a:t>
            </a:r>
            <a:r>
              <a:rPr sz="2800" lang="en-US">
                <a:solidFill>
                  <a:srgbClr val="000000"/>
                </a:solidFill>
              </a:rPr>
              <a:t>A</a:t>
            </a:r>
            <a:r>
              <a:rPr sz="2800" lang="en-US">
                <a:solidFill>
                  <a:srgbClr val="000000"/>
                </a:solidFill>
              </a:rPr>
              <a:t>M</a:t>
            </a:r>
            <a:r>
              <a:rPr sz="2800" lang="en-US">
                <a:solidFill>
                  <a:srgbClr val="000000"/>
                </a:solidFill>
              </a:rPr>
              <a:t>U</a:t>
            </a:r>
            <a:r>
              <a:rPr sz="2800" lang="en-US">
                <a:solidFill>
                  <a:srgbClr val="000000"/>
                </a:solidFill>
              </a:rPr>
              <a:t>N</a:t>
            </a:r>
            <a:r>
              <a:rPr sz="2800" lang="en-US">
                <a:solidFill>
                  <a:srgbClr val="000000"/>
                </a:solidFill>
              </a:rPr>
              <a:t>A</a:t>
            </a:r>
            <a:r>
              <a:rPr sz="2800" lang="en-US">
                <a:solidFill>
                  <a:srgbClr val="000000"/>
                </a:solidFill>
              </a:rPr>
              <a:t> </a:t>
            </a:r>
            <a:r>
              <a:rPr sz="2800" lang="en-US">
                <a:solidFill>
                  <a:srgbClr val="000000"/>
                </a:solidFill>
              </a:rPr>
              <a:t>K</a:t>
            </a:r>
            <a:endParaRPr sz="2800" lang="en-IN">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ISTER</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0</a:t>
            </a:r>
            <a:r>
              <a:rPr sz="2800" lang="en-US">
                <a:solidFill>
                  <a:srgbClr val="000000"/>
                </a:solidFill>
              </a:rPr>
              <a:t>0</a:t>
            </a:r>
            <a:r>
              <a:rPr sz="2800" lang="en-US">
                <a:solidFill>
                  <a:srgbClr val="000000"/>
                </a:solidFill>
              </a:rPr>
              <a:t>9</a:t>
            </a:r>
            <a:r>
              <a:rPr sz="2800" lang="en-US">
                <a:solidFill>
                  <a:srgbClr val="000000"/>
                </a:solidFill>
              </a:rPr>
              <a:t>0</a:t>
            </a:r>
            <a:endParaRPr sz="2800" lang="en-IN">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ARTMENT</a:t>
            </a:r>
            <a:r>
              <a:rPr sz="2800" lang="en-US">
                <a:solidFill>
                  <a:srgbClr val="000000"/>
                </a:solidFill>
              </a:rPr>
              <a:t>:</a:t>
            </a:r>
            <a:r>
              <a:rPr sz="2800" lang="en-US">
                <a:solidFill>
                  <a:srgbClr val="000000"/>
                </a:solidFill>
              </a:rPr>
              <a:t>B</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ERAL</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a:t>
            </a:r>
            <a:endParaRPr sz="2800" lang="en-IN">
              <a:solidFill>
                <a:srgbClr val="000000"/>
              </a:solidFill>
            </a:endParaRPr>
          </a:p>
        </p:txBody>
      </p:sp>
      <p:sp>
        <p:nvSpPr>
          <p:cNvPr id="1048722" name=""/>
          <p:cNvSpPr txBox="1"/>
          <p:nvPr/>
        </p:nvSpPr>
        <p:spPr>
          <a:xfrm>
            <a:off x="2619374" y="3264217"/>
            <a:ext cx="6259267" cy="510540"/>
          </a:xfrm>
          <a:prstGeom prst="rect"/>
        </p:spPr>
        <p:txBody>
          <a:bodyPr rtlCol="0" wrap="square">
            <a:spAutoFit/>
          </a:bodyPr>
          <a:p>
            <a:r>
              <a:rPr sz="2800" lang="en-US">
                <a:solidFill>
                  <a:srgbClr val="000000"/>
                </a:solidFill>
              </a:rPr>
              <a:t>VALLIAMMAL</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M</a:t>
            </a:r>
            <a:r>
              <a:rPr sz="2800" lang="en-US">
                <a:solidFill>
                  <a:srgbClr val="000000"/>
                </a:solidFill>
              </a:rPr>
              <a:t>EN</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p>
            <a:r>
              <a:rPr b="0" dirty="0" lang="en-IN"/>
              <a:t>MODELLING </a:t>
            </a:r>
            <a:endParaRPr b="0" dirty="0" lang="en-US"/>
          </a:p>
        </p:txBody>
      </p:sp>
      <p:sp>
        <p:nvSpPr>
          <p:cNvPr id="1048685" name="TextBox 2"/>
          <p:cNvSpPr txBox="1"/>
          <p:nvPr/>
        </p:nvSpPr>
        <p:spPr>
          <a:xfrm>
            <a:off x="919757" y="1209577"/>
            <a:ext cx="8251031" cy="4358640"/>
          </a:xfrm>
          <a:prstGeom prst="rect"/>
          <a:noFill/>
        </p:spPr>
        <p:txBody>
          <a:bodyPr rtlCol="0" wrap="square">
            <a:spAutoFit/>
          </a:bodyPr>
          <a:p>
            <a:pPr algn="l"/>
            <a:r>
              <a:rPr dirty="0" sz="2400" lang="en-IN"/>
              <a:t>DATA COLLECTION </a:t>
            </a:r>
          </a:p>
          <a:p>
            <a:pPr algn="l" indent="-285750" marL="285750">
              <a:buFont typeface="Arial" panose="020B0604020202020204" pitchFamily="34" charset="0"/>
              <a:buChar char="•"/>
            </a:pPr>
            <a:r>
              <a:rPr dirty="0" sz="2400" lang="en-IN"/>
              <a:t>Identification </a:t>
            </a:r>
          </a:p>
          <a:p>
            <a:pPr algn="l" indent="-285750" marL="285750">
              <a:buFont typeface="Arial" panose="020B0604020202020204" pitchFamily="34" charset="0"/>
              <a:buChar char="•"/>
            </a:pPr>
            <a:r>
              <a:rPr dirty="0" sz="2400" lang="en-IN"/>
              <a:t>Gathering </a:t>
            </a:r>
          </a:p>
          <a:p>
            <a:pPr algn="l" indent="-285750" marL="285750">
              <a:buFont typeface="Arial" panose="020B0604020202020204" pitchFamily="34" charset="0"/>
              <a:buChar char="•"/>
            </a:pPr>
            <a:r>
              <a:rPr dirty="0" sz="2400" lang="en-IN"/>
              <a:t>Preparation</a:t>
            </a:r>
          </a:p>
          <a:p>
            <a:pPr algn="l"/>
            <a:r>
              <a:rPr dirty="0" sz="2400" lang="en-IN"/>
              <a:t>DATA CLEANING</a:t>
            </a:r>
          </a:p>
          <a:p>
            <a:pPr algn="l" indent="-342900" marL="342900">
              <a:buFont typeface="Arial" panose="020B0604020202020204" pitchFamily="34" charset="0"/>
              <a:buChar char="•"/>
            </a:pPr>
            <a:r>
              <a:rPr dirty="0" sz="2400" lang="en-IN"/>
              <a:t>Standardization </a:t>
            </a:r>
          </a:p>
          <a:p>
            <a:pPr algn="l" indent="-342900" marL="342900">
              <a:buFont typeface="Arial" panose="020B0604020202020204" pitchFamily="34" charset="0"/>
              <a:buChar char="•"/>
            </a:pPr>
            <a:r>
              <a:rPr dirty="0" sz="2400" lang="en-IN"/>
              <a:t>Correction</a:t>
            </a:r>
          </a:p>
          <a:p>
            <a:pPr algn="l" indent="-342900" marL="342900">
              <a:buFont typeface="Arial" panose="020B0604020202020204" pitchFamily="34" charset="0"/>
              <a:buChar char="•"/>
            </a:pPr>
            <a:r>
              <a:rPr dirty="0" sz="2400" lang="en-IN"/>
              <a:t>Validation </a:t>
            </a:r>
          </a:p>
          <a:p>
            <a:pPr algn="l"/>
            <a:r>
              <a:rPr dirty="0" sz="2400" lang="en-IN"/>
              <a:t>SUMMARY</a:t>
            </a:r>
          </a:p>
          <a:p>
            <a:pPr algn="l"/>
            <a:r>
              <a:rPr dirty="0" sz="2400" lang="en-IN"/>
              <a:t>Data analysis involves examining, transforming, and modeling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TextBox 1"/>
          <p:cNvSpPr txBox="1"/>
          <p:nvPr/>
        </p:nvSpPr>
        <p:spPr>
          <a:xfrm>
            <a:off x="1403747" y="2413337"/>
            <a:ext cx="5606653" cy="358141"/>
          </a:xfrm>
          <a:prstGeom prst="rect"/>
          <a:noFill/>
        </p:spPr>
        <p:txBody>
          <a:bodyPr rtlCol="0" wrap="square">
            <a:spAutoFit/>
          </a:bodyPr>
          <a:p>
            <a:pPr algn="l"/>
            <a:endParaRPr dirty="0" lang="en-US"/>
          </a:p>
        </p:txBody>
      </p:sp>
      <p:graphicFrame>
        <p:nvGraphicFramePr>
          <p:cNvPr id="4194304" name="Chart 9"/>
          <p:cNvGraphicFramePr>
            <a:graphicFrameLocks/>
          </p:cNvGraphicFramePr>
          <p:nvPr/>
        </p:nvGraphicFramePr>
        <p:xfrm>
          <a:off x="1905000" y="1066799"/>
          <a:ext cx="6858000" cy="4829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982265" y="2032001"/>
            <a:ext cx="7844235" cy="2246769"/>
          </a:xfrm>
          <a:prstGeom prst="rect"/>
          <a:noFill/>
        </p:spPr>
        <p:txBody>
          <a:bodyPr rtlCol="0" wrap="square">
            <a:spAutoFit/>
          </a:bodyPr>
          <a:p>
            <a:pPr algn="just" indent="-342900" marL="342900">
              <a:buFont typeface="Arial" panose="020B0604020202020204" pitchFamily="34" charset="0"/>
              <a:buChar char="•"/>
            </a:pPr>
            <a:r>
              <a:rPr dirty="0" sz="2000" lang="en-IN"/>
              <a:t>In conclusion, the employee data analysis conducted using Excel provided valuable insights into workforce trends, enabling more informed decision-making. </a:t>
            </a:r>
          </a:p>
          <a:p>
            <a:pPr algn="just" indent="-342900" marL="342900">
              <a:buFont typeface="Arial" panose="020B0604020202020204" pitchFamily="34" charset="0"/>
              <a:buChar char="•"/>
            </a:pPr>
            <a:r>
              <a:rPr dirty="0" sz="2000" lang="en-IN"/>
              <a:t>The use of Excel allowed for efficient data organization, visualization, and reporting, ultimately helping to enhance HR strategies, improve employee satisfaction, and optimize overall organizational performance.</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flipV="1">
            <a:off x="1385411" y="575055"/>
            <a:ext cx="5636895" cy="358141"/>
          </a:xfrm>
          <a:prstGeom prst="rect"/>
          <a:noFill/>
        </p:spPr>
        <p:txBody>
          <a:bodyPr rtlCol="0" wrap="square">
            <a:spAutoFit/>
          </a:bodyPr>
          <a:p>
            <a:pPr algn="l"/>
            <a:endParaRPr dirty="0" lang="en-US"/>
          </a:p>
        </p:txBody>
      </p:sp>
      <p:sp>
        <p:nvSpPr>
          <p:cNvPr id="1048650" name="TextBox 10"/>
          <p:cNvSpPr txBox="1"/>
          <p:nvPr/>
        </p:nvSpPr>
        <p:spPr>
          <a:xfrm>
            <a:off x="834072" y="2019300"/>
            <a:ext cx="6739573" cy="2936240"/>
          </a:xfrm>
          <a:prstGeom prst="rect"/>
          <a:noFill/>
        </p:spPr>
        <p:txBody>
          <a:bodyPr rtlCol="0" wrap="square">
            <a:spAutoFit/>
          </a:bodyPr>
          <a:p>
            <a:pPr algn="just" indent="-457200" marL="45720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
        <p:nvSpPr>
          <p:cNvPr id="1048651" name="TextBox 11"/>
          <p:cNvSpPr txBox="1"/>
          <p:nvPr/>
        </p:nvSpPr>
        <p:spPr>
          <a:xfrm>
            <a:off x="5193506" y="2523529"/>
            <a:ext cx="1828800" cy="358141"/>
          </a:xfrm>
          <a:prstGeom prst="rect"/>
          <a:noFill/>
        </p:spPr>
        <p:txBody>
          <a:bodyPr rtlCol="0" wrap="square">
            <a:spAutoFit/>
          </a:bodyPr>
          <a:p>
            <a:pPr algn="l"/>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8"/>
          <p:cNvSpPr txBox="1"/>
          <p:nvPr/>
        </p:nvSpPr>
        <p:spPr>
          <a:xfrm>
            <a:off x="1589722" y="3244334"/>
            <a:ext cx="5263515"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58" name="TextBox 13"/>
          <p:cNvSpPr txBox="1"/>
          <p:nvPr/>
        </p:nvSpPr>
        <p:spPr>
          <a:xfrm>
            <a:off x="5184576" y="2519065"/>
            <a:ext cx="1828800" cy="369332"/>
          </a:xfrm>
          <a:prstGeom prst="rect"/>
          <a:noFill/>
        </p:spPr>
        <p:txBody>
          <a:bodyPr rtlCol="0" wrap="square">
            <a:spAutoFit/>
          </a:bodyPr>
          <a:p>
            <a:pPr algn="l"/>
            <a:endParaRPr dirty="0" lang="en-US">
              <a:latin typeface="Times New Roman" panose="02020603050405020304" pitchFamily="18" charset="0"/>
              <a:cs typeface="Times New Roman" panose="02020603050405020304" pitchFamily="18" charset="0"/>
            </a:endParaRPr>
          </a:p>
        </p:txBody>
      </p:sp>
      <p:sp>
        <p:nvSpPr>
          <p:cNvPr id="1048659" name="TextBox 15"/>
          <p:cNvSpPr txBox="1"/>
          <p:nvPr/>
        </p:nvSpPr>
        <p:spPr>
          <a:xfrm>
            <a:off x="946547" y="1695450"/>
            <a:ext cx="7572375" cy="4358641"/>
          </a:xfrm>
          <a:prstGeom prst="rect"/>
          <a:noFill/>
        </p:spPr>
        <p:txBody>
          <a:bodyPr rtlCol="0" wrap="square">
            <a:spAutoFit/>
          </a:bodyPr>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algn="l" indent="-342900" marL="342900">
              <a:buFont typeface="Arial" panose="020B0604020202020204" pitchFamily="34" charset="0"/>
              <a:buChar char="•"/>
            </a:pPr>
            <a:r>
              <a:rPr b="0" dirty="0" sz="2400" i="0" lang="en-IN">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TextBox 6"/>
          <p:cNvSpPr txBox="1"/>
          <p:nvPr/>
        </p:nvSpPr>
        <p:spPr>
          <a:xfrm>
            <a:off x="723900" y="1695450"/>
            <a:ext cx="6759178" cy="707886"/>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000" lang="en-US">
              <a:latin typeface="Times New Roman" panose="02020603050405020304" pitchFamily="18" charset="0"/>
              <a:cs typeface="Times New Roman" panose="02020603050405020304" pitchFamily="18" charset="0"/>
            </a:endParaRPr>
          </a:p>
        </p:txBody>
      </p:sp>
      <p:pic>
        <p:nvPicPr>
          <p:cNvPr id="2097163" name="Picture 8"/>
          <p:cNvPicPr>
            <a:picLocks noChangeAspect="1"/>
          </p:cNvPicPr>
          <p:nvPr/>
        </p:nvPicPr>
        <p:blipFill>
          <a:blip xmlns:r="http://schemas.openxmlformats.org/officeDocument/2006/relationships" r:embed="rId2"/>
          <a:stretch>
            <a:fillRect/>
          </a:stretch>
        </p:blipFill>
        <p:spPr>
          <a:xfrm>
            <a:off x="1589484" y="2971031"/>
            <a:ext cx="5893594" cy="292494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7"/>
          <p:cNvSpPr txBox="1"/>
          <p:nvPr/>
        </p:nvSpPr>
        <p:spPr>
          <a:xfrm>
            <a:off x="5193506" y="2523529"/>
            <a:ext cx="1828800" cy="358141"/>
          </a:xfrm>
          <a:prstGeom prst="rect"/>
          <a:noFill/>
        </p:spPr>
        <p:txBody>
          <a:bodyPr rtlCol="0" wrap="square">
            <a:spAutoFit/>
          </a:bodyPr>
          <a:p>
            <a:pPr algn="l"/>
            <a:endParaRPr dirty="0" lang="en-US"/>
          </a:p>
        </p:txBody>
      </p:sp>
      <p:sp>
        <p:nvSpPr>
          <p:cNvPr id="1048672" name="TextBox 9"/>
          <p:cNvSpPr txBox="1"/>
          <p:nvPr/>
        </p:nvSpPr>
        <p:spPr>
          <a:xfrm flipV="1">
            <a:off x="3125391" y="-1178718"/>
            <a:ext cx="3896915" cy="369332"/>
          </a:xfrm>
          <a:prstGeom prst="rect"/>
          <a:noFill/>
        </p:spPr>
        <p:txBody>
          <a:bodyPr rtlCol="0" wrap="square">
            <a:spAutoFit/>
          </a:bodyPr>
          <a:p>
            <a:pPr algn="l" indent="-342900" marL="342900">
              <a:buFont typeface="+mj-lt"/>
              <a:buAutoNum type="arabicPeriod"/>
            </a:pPr>
            <a:r>
              <a:rPr dirty="0" lang="en-IN"/>
              <a:t>Conditional formatting </a:t>
            </a:r>
            <a:endParaRPr dirty="0" lang="en-US"/>
          </a:p>
        </p:txBody>
      </p:sp>
      <p:sp>
        <p:nvSpPr>
          <p:cNvPr id="1048673" name="TextBox 10"/>
          <p:cNvSpPr txBox="1"/>
          <p:nvPr/>
        </p:nvSpPr>
        <p:spPr>
          <a:xfrm>
            <a:off x="3125391" y="2281555"/>
            <a:ext cx="6685359" cy="2186940"/>
          </a:xfrm>
          <a:prstGeom prst="rect"/>
          <a:noFill/>
        </p:spPr>
        <p:txBody>
          <a:bodyPr rtlCol="0" wrap="square">
            <a:spAutoFit/>
          </a:bodyPr>
          <a:p>
            <a:pPr algn="l"/>
            <a:r>
              <a:rPr dirty="0" sz="2000" lang="en-IN">
                <a:latin typeface="Times New Roman" panose="02020603050405020304" pitchFamily="18" charset="0"/>
                <a:cs typeface="Times New Roman" panose="02020603050405020304" pitchFamily="18" charset="0"/>
              </a:rPr>
              <a:t>Conditional formatting – highlights missing cells </a:t>
            </a:r>
          </a:p>
          <a:p>
            <a:pPr algn="l"/>
            <a:r>
              <a:rPr dirty="0" sz="2000" lang="en-IN">
                <a:latin typeface="Times New Roman" panose="02020603050405020304" pitchFamily="18" charset="0"/>
                <a:cs typeface="Times New Roman" panose="02020603050405020304" pitchFamily="18" charset="0"/>
              </a:rPr>
              <a:t>Filter- helps to remove the empty cells </a:t>
            </a:r>
          </a:p>
          <a:p>
            <a:pPr algn="l"/>
            <a:r>
              <a:rPr dirty="0" sz="2000" lang="en-IN">
                <a:latin typeface="Times New Roman" panose="02020603050405020304" pitchFamily="18" charset="0"/>
                <a:cs typeface="Times New Roman" panose="02020603050405020304" pitchFamily="18" charset="0"/>
              </a:rPr>
              <a:t>Formula – helps to identify the performance of employees </a:t>
            </a:r>
          </a:p>
          <a:p>
            <a:pPr algn="l"/>
            <a:r>
              <a:rPr dirty="0" sz="2000" lang="en-IN">
                <a:latin typeface="Times New Roman" panose="02020603050405020304" pitchFamily="18" charset="0"/>
                <a:cs typeface="Times New Roman" panose="02020603050405020304" pitchFamily="18" charset="0"/>
              </a:rPr>
              <a:t>Pivot table – helps to summarise </a:t>
            </a:r>
          </a:p>
          <a:p>
            <a:pPr algn="l"/>
            <a:r>
              <a:rPr dirty="0" sz="2000" lang="en-IN">
                <a:latin typeface="Times New Roman" panose="02020603050405020304" pitchFamily="18" charset="0"/>
                <a:cs typeface="Times New Roman" panose="02020603050405020304" pitchFamily="18" charset="0"/>
              </a:rPr>
              <a:t>Pie chart – shows the data</a:t>
            </a:r>
          </a:p>
          <a:p>
            <a:pPr algn="l"/>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p:txBody>
          <a:bodyPr/>
          <a:p>
            <a:r>
              <a:rPr dirty="0" lang="en-IN"/>
              <a:t>Dataset Description</a:t>
            </a:r>
          </a:p>
        </p:txBody>
      </p:sp>
      <p:sp>
        <p:nvSpPr>
          <p:cNvPr id="1048675" name="TextBox 2"/>
          <p:cNvSpPr txBox="1"/>
          <p:nvPr/>
        </p:nvSpPr>
        <p:spPr>
          <a:xfrm>
            <a:off x="2746772" y="1582340"/>
            <a:ext cx="4164806" cy="3025141"/>
          </a:xfrm>
          <a:prstGeom prst="rect"/>
          <a:noFill/>
        </p:spPr>
        <p:txBody>
          <a:bodyPr rtlCol="0" wrap="square">
            <a:spAutoFit/>
          </a:bodyPr>
          <a:p>
            <a:pPr algn="l" indent="-342900" marL="342900">
              <a:buAutoNum type="arabicPeriod"/>
            </a:pPr>
            <a:r>
              <a:rPr dirty="0" lang="en-IN"/>
              <a:t>EMPLOYEE ID </a:t>
            </a:r>
          </a:p>
          <a:p>
            <a:pPr algn="l" indent="-342900" marL="342900">
              <a:buAutoNum type="arabicPeriod"/>
            </a:pPr>
            <a:r>
              <a:rPr dirty="0" lang="en-IN"/>
              <a:t>FIRST NAME</a:t>
            </a:r>
          </a:p>
          <a:p>
            <a:pPr algn="l" indent="-342900" marL="342900">
              <a:buAutoNum type="arabicPeriod"/>
            </a:pPr>
            <a:r>
              <a:rPr dirty="0" lang="en-IN"/>
              <a:t>LAST NAME</a:t>
            </a:r>
          </a:p>
          <a:p>
            <a:pPr algn="l" indent="-342900" marL="342900">
              <a:buAutoNum type="arabicPeriod"/>
            </a:pPr>
            <a:r>
              <a:rPr dirty="0" lang="en-IN"/>
              <a:t>BUSINESS UNIT </a:t>
            </a:r>
          </a:p>
          <a:p>
            <a:pPr algn="l" indent="-342900" marL="342900">
              <a:buAutoNum type="arabicPeriod"/>
            </a:pPr>
            <a:r>
              <a:rPr dirty="0" lang="en-IN"/>
              <a:t>EMPLOYEE TYPE</a:t>
            </a:r>
          </a:p>
          <a:p>
            <a:pPr algn="l" indent="-342900" marL="342900">
              <a:buAutoNum type="arabicPeriod"/>
            </a:pPr>
            <a:r>
              <a:rPr dirty="0" lang="en-IN"/>
              <a:t>EMPLOYEE CLASSIFICATION TYPE</a:t>
            </a:r>
          </a:p>
          <a:p>
            <a:pPr algn="l" indent="-342900" marL="342900">
              <a:buAutoNum type="arabicPeriod"/>
            </a:pPr>
            <a:r>
              <a:rPr dirty="0" lang="en-IN"/>
              <a:t>GENDER</a:t>
            </a:r>
          </a:p>
          <a:p>
            <a:pPr algn="l" indent="-342900" marL="342900">
              <a:buAutoNum type="arabicPeriod"/>
            </a:pPr>
            <a:r>
              <a:rPr dirty="0" lang="en-IN"/>
              <a:t>PERFORMANCE SCORE</a:t>
            </a:r>
          </a:p>
          <a:p>
            <a:pPr algn="l" indent="-342900" marL="342900">
              <a:buAutoNum type="arabicPeriod"/>
            </a:pPr>
            <a:r>
              <a:rPr dirty="0" lang="en-IN"/>
              <a:t>CURRENT EMPLOYEE RATE</a:t>
            </a:r>
          </a:p>
          <a:p>
            <a:pPr algn="l" indent="-342900" marL="342900">
              <a:buAutoNum type="arabicPeriod"/>
            </a:pPr>
            <a:r>
              <a:rPr dirty="0" lang="en-IN"/>
              <a:t>PERFORMANCE LEVEL</a:t>
            </a:r>
          </a:p>
          <a:p>
            <a:pPr algn="l" indent="-342900" marL="342900">
              <a:buAutoNum type="arabicPeriod"/>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TextBox 9"/>
          <p:cNvSpPr txBox="1"/>
          <p:nvPr/>
        </p:nvSpPr>
        <p:spPr>
          <a:xfrm>
            <a:off x="2533650" y="2523529"/>
            <a:ext cx="5360194" cy="1958341"/>
          </a:xfrm>
          <a:prstGeom prst="rect"/>
          <a:noFill/>
          <a:ln>
            <a:solidFill>
              <a:schemeClr val="bg2"/>
            </a:solidFill>
          </a:ln>
        </p:spPr>
        <p:txBody>
          <a:bodyPr rtlCol="0" wrap="square">
            <a:spAutoFit/>
          </a:bodyPr>
          <a:p>
            <a:pPr algn="l"/>
            <a:r>
              <a:rPr dirty="0" sz="2800" lang="en-IN">
                <a:latin typeface="Algerian" pitchFamily="82" charset="0"/>
              </a:rPr>
              <a:t>Performance level</a:t>
            </a:r>
            <a:r>
              <a:rPr dirty="0" lang="en-IN"/>
              <a:t>
</a:t>
            </a:r>
            <a:r>
              <a:rPr dirty="0" sz="3200" lang="en-IN">
                <a:solidFill>
                  <a:schemeClr val="accent2"/>
                </a:solidFill>
              </a:rPr>
              <a:t>=IFS(Z9&gt;=5,”VERY HIGH”,Z9&gt;=4,”HIGH”,Z9&gt;=3,”MED”,TRUE,”LOW”)</a:t>
            </a:r>
            <a:endParaRPr dirty="0" sz="3200" lang="en-US">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 New</cp:lastModifiedBy>
  <dcterms:created xsi:type="dcterms:W3CDTF">2024-03-29T04:07:22Z</dcterms:created>
  <dcterms:modified xsi:type="dcterms:W3CDTF">2024-08-30T13:54:34Z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938727f7239b4722bfd9615df6a789fd</vt:lpwstr>
  </property>
</Properties>
</file>