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1" r:id="rId6"/>
    <p:sldId id="262" r:id="rId7"/>
    <p:sldId id="263" r:id="rId8"/>
    <p:sldId id="265"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
        <p:cNvGrpSpPr/>
        <p:nvPr/>
      </p:nvGrpSpPr>
      <p:grpSpPr>
        <a:xfrm>
          <a:off x="0" y="0"/>
          <a:ext cx="0" cy="0"/>
          <a:chOff x="0" y="0"/>
          <a:chExt cx="0" cy="0"/>
        </a:xfrm>
      </p:grpSpPr>
      <p:sp>
        <p:nvSpPr>
          <p:cNvPr id="27" name="Google Shape;27;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 name="Google Shape;30;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31" name="Google Shape;31;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p2"/>
          <p:cNvSpPr/>
          <p:nvPr/>
        </p:nvSpPr>
        <p:spPr>
          <a:xfrm>
            <a:off x="446534" y="3085764"/>
            <a:ext cx="11298900" cy="3338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txBox="1">
            <a:spLocks noGrp="1"/>
          </p:cNvSpPr>
          <p:nvPr>
            <p:ph type="ctrTitle"/>
          </p:nvPr>
        </p:nvSpPr>
        <p:spPr>
          <a:xfrm>
            <a:off x="581191" y="1020431"/>
            <a:ext cx="10993500" cy="14751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2"/>
          <p:cNvSpPr txBox="1">
            <a:spLocks noGrp="1"/>
          </p:cNvSpPr>
          <p:nvPr>
            <p:ph type="subTitle" idx="1"/>
          </p:nvPr>
        </p:nvSpPr>
        <p:spPr>
          <a:xfrm>
            <a:off x="581194" y="2495445"/>
            <a:ext cx="10993500" cy="590400"/>
          </a:xfrm>
          <a:prstGeom prst="rect">
            <a:avLst/>
          </a:prstGeom>
          <a:noFill/>
          <a:ln>
            <a:noFill/>
          </a:ln>
        </p:spPr>
        <p:txBody>
          <a:bodyPr spcFirstLastPara="1" wrap="square" lIns="91425" tIns="45700" rIns="91425" bIns="45700" anchor="t" anchorCtr="0">
            <a:normAutofit/>
          </a:bodyPr>
          <a:lstStyle>
            <a:lvl1pPr lvl="0" algn="l" rtl="0">
              <a:lnSpc>
                <a:spcPct val="110000"/>
              </a:lnSpc>
              <a:spcBef>
                <a:spcPts val="320"/>
              </a:spcBef>
              <a:spcAft>
                <a:spcPts val="0"/>
              </a:spcAft>
              <a:buSzPts val="1472"/>
              <a:buNone/>
              <a:defRPr sz="1600" cap="none">
                <a:solidFill>
                  <a:schemeClr val="accent1"/>
                </a:solidFill>
              </a:defRPr>
            </a:lvl1pPr>
            <a:lvl2pPr lvl="1" algn="ctr" rtl="0">
              <a:spcBef>
                <a:spcPts val="600"/>
              </a:spcBef>
              <a:spcAft>
                <a:spcPts val="0"/>
              </a:spcAft>
              <a:buSzPts val="1288"/>
              <a:buNone/>
              <a:defRPr>
                <a:solidFill>
                  <a:srgbClr val="888888"/>
                </a:solidFill>
              </a:defRPr>
            </a:lvl2pPr>
            <a:lvl3pPr lvl="2" algn="ctr" rtl="0">
              <a:spcBef>
                <a:spcPts val="600"/>
              </a:spcBef>
              <a:spcAft>
                <a:spcPts val="0"/>
              </a:spcAft>
              <a:buSzPts val="1196"/>
              <a:buNone/>
              <a:defRPr>
                <a:solidFill>
                  <a:srgbClr val="888888"/>
                </a:solidFill>
              </a:defRPr>
            </a:lvl3pPr>
            <a:lvl4pPr lvl="3" algn="ctr" rtl="0">
              <a:spcBef>
                <a:spcPts val="600"/>
              </a:spcBef>
              <a:spcAft>
                <a:spcPts val="0"/>
              </a:spcAft>
              <a:buSzPts val="1012"/>
              <a:buNone/>
              <a:defRPr>
                <a:solidFill>
                  <a:srgbClr val="888888"/>
                </a:solidFill>
              </a:defRPr>
            </a:lvl4pPr>
            <a:lvl5pPr lvl="4" algn="ctr" rtl="0">
              <a:spcBef>
                <a:spcPts val="600"/>
              </a:spcBef>
              <a:spcAft>
                <a:spcPts val="0"/>
              </a:spcAft>
              <a:buSzPts val="1012"/>
              <a:buNone/>
              <a:defRPr>
                <a:solidFill>
                  <a:srgbClr val="888888"/>
                </a:solidFill>
              </a:defRPr>
            </a:lvl5pPr>
            <a:lvl6pPr lvl="5" algn="ctr" rtl="0">
              <a:spcBef>
                <a:spcPts val="600"/>
              </a:spcBef>
              <a:spcAft>
                <a:spcPts val="0"/>
              </a:spcAft>
              <a:buSzPts val="1104"/>
              <a:buNone/>
              <a:defRPr>
                <a:solidFill>
                  <a:srgbClr val="888888"/>
                </a:solidFill>
              </a:defRPr>
            </a:lvl6pPr>
            <a:lvl7pPr lvl="6" algn="ctr" rtl="0">
              <a:spcBef>
                <a:spcPts val="600"/>
              </a:spcBef>
              <a:spcAft>
                <a:spcPts val="0"/>
              </a:spcAft>
              <a:buSzPts val="1104"/>
              <a:buNone/>
              <a:defRPr>
                <a:solidFill>
                  <a:srgbClr val="888888"/>
                </a:solidFill>
              </a:defRPr>
            </a:lvl7pPr>
            <a:lvl8pPr lvl="7" algn="ctr" rtl="0">
              <a:spcBef>
                <a:spcPts val="600"/>
              </a:spcBef>
              <a:spcAft>
                <a:spcPts val="0"/>
              </a:spcAft>
              <a:buSzPts val="1104"/>
              <a:buNone/>
              <a:defRPr>
                <a:solidFill>
                  <a:srgbClr val="888888"/>
                </a:solidFill>
              </a:defRPr>
            </a:lvl8pPr>
            <a:lvl9pPr lvl="8" algn="ctr" rtl="0">
              <a:spcBef>
                <a:spcPts val="600"/>
              </a:spcBef>
              <a:spcAft>
                <a:spcPts val="600"/>
              </a:spcAft>
              <a:buSzPts val="1104"/>
              <a:buNone/>
              <a:defRPr>
                <a:solidFill>
                  <a:srgbClr val="888888"/>
                </a:solidFill>
              </a:defRPr>
            </a:lvl9pPr>
          </a:lstStyle>
          <a:p>
            <a:endParaRPr/>
          </a:p>
        </p:txBody>
      </p:sp>
      <p:sp>
        <p:nvSpPr>
          <p:cNvPr id="46" name="Google Shape;46;p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7" name="Google Shape;47;p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8" name="Google Shape;48;p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2"/>
        <p:cNvGrpSpPr/>
        <p:nvPr/>
      </p:nvGrpSpPr>
      <p:grpSpPr>
        <a:xfrm>
          <a:off x="0" y="0"/>
          <a:ext cx="0" cy="0"/>
          <a:chOff x="0" y="0"/>
          <a:chExt cx="0" cy="0"/>
        </a:xfrm>
      </p:grpSpPr>
      <p:sp>
        <p:nvSpPr>
          <p:cNvPr id="103" name="Google Shape;103;p11"/>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11"/>
          <p:cNvSpPr txBox="1">
            <a:spLocks noGrp="1"/>
          </p:cNvSpPr>
          <p:nvPr>
            <p:ph type="body" idx="1"/>
          </p:nvPr>
        </p:nvSpPr>
        <p:spPr>
          <a:xfrm rot="5400000">
            <a:off x="4270108" y="-1352798"/>
            <a:ext cx="3651900" cy="11029500"/>
          </a:xfrm>
          <a:prstGeom prst="rect">
            <a:avLst/>
          </a:prstGeom>
          <a:noFill/>
          <a:ln>
            <a:noFill/>
          </a:ln>
        </p:spPr>
        <p:txBody>
          <a:bodyPr spcFirstLastPara="1" wrap="square" lIns="91425" tIns="45700" rIns="91425" bIns="45700" anchor="t" anchorCtr="0">
            <a:normAutofit/>
          </a:bodyPr>
          <a:lstStyle>
            <a:lvl1pPr marL="457200" lvl="0" indent="-327914" algn="l" rtl="0">
              <a:lnSpc>
                <a:spcPct val="110000"/>
              </a:lnSpc>
              <a:spcBef>
                <a:spcPts val="340"/>
              </a:spcBef>
              <a:spcAft>
                <a:spcPts val="0"/>
              </a:spcAft>
              <a:buSzPts val="1564"/>
              <a:buChar char="◼"/>
              <a:defRPr/>
            </a:lvl1pPr>
            <a:lvl2pPr marL="914400" lvl="1" indent="-310387" algn="l" rtl="0">
              <a:spcBef>
                <a:spcPts val="600"/>
              </a:spcBef>
              <a:spcAft>
                <a:spcPts val="0"/>
              </a:spcAft>
              <a:buSzPts val="1288"/>
              <a:buChar char="◼"/>
              <a:defRPr/>
            </a:lvl2pPr>
            <a:lvl3pPr marL="1371600" lvl="2" indent="-304546" algn="l" rtl="0">
              <a:spcBef>
                <a:spcPts val="600"/>
              </a:spcBef>
              <a:spcAft>
                <a:spcPts val="0"/>
              </a:spcAft>
              <a:buSzPts val="1196"/>
              <a:buChar char="◼"/>
              <a:defRPr/>
            </a:lvl3pPr>
            <a:lvl4pPr marL="1828800" lvl="3" indent="-292861" algn="l" rtl="0">
              <a:spcBef>
                <a:spcPts val="600"/>
              </a:spcBef>
              <a:spcAft>
                <a:spcPts val="0"/>
              </a:spcAft>
              <a:buSzPts val="1012"/>
              <a:buChar char="◼"/>
              <a:defRPr/>
            </a:lvl4pPr>
            <a:lvl5pPr marL="2286000" lvl="4" indent="-292861" algn="l" rtl="0">
              <a:spcBef>
                <a:spcPts val="600"/>
              </a:spcBef>
              <a:spcAft>
                <a:spcPts val="0"/>
              </a:spcAft>
              <a:buSzPts val="1012"/>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105" name="Google Shape;105;p1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6" name="Google Shape;106;p11"/>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7" name="Google Shape;107;p1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8"/>
        <p:cNvGrpSpPr/>
        <p:nvPr/>
      </p:nvGrpSpPr>
      <p:grpSpPr>
        <a:xfrm>
          <a:off x="0" y="0"/>
          <a:ext cx="0" cy="0"/>
          <a:chOff x="0" y="0"/>
          <a:chExt cx="0" cy="0"/>
        </a:xfrm>
      </p:grpSpPr>
      <p:sp>
        <p:nvSpPr>
          <p:cNvPr id="109" name="Google Shape;109;p12"/>
          <p:cNvSpPr/>
          <p:nvPr/>
        </p:nvSpPr>
        <p:spPr>
          <a:xfrm>
            <a:off x="8058151" y="599725"/>
            <a:ext cx="3687300" cy="58170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2"/>
          <p:cNvSpPr txBox="1">
            <a:spLocks noGrp="1"/>
          </p:cNvSpPr>
          <p:nvPr>
            <p:ph type="title"/>
          </p:nvPr>
        </p:nvSpPr>
        <p:spPr>
          <a:xfrm rot="5400000">
            <a:off x="7362700" y="1705100"/>
            <a:ext cx="4807200" cy="3124200"/>
          </a:xfrm>
          <a:prstGeom prst="rect">
            <a:avLst/>
          </a:prstGeom>
          <a:noFill/>
          <a:ln>
            <a:noFill/>
          </a:ln>
        </p:spPr>
        <p:txBody>
          <a:bodyPr spcFirstLastPara="1" wrap="square" lIns="91425" tIns="45700" rIns="91425" bIns="45700" anchor="ctr" anchorCtr="0">
            <a:normAutofit/>
          </a:bodyPr>
          <a:lstStyle>
            <a:lvl1pPr lvl="0" algn="l" rtl="0">
              <a:lnSpc>
                <a:spcPct val="100000"/>
              </a:lnSpc>
              <a:spcBef>
                <a:spcPts val="0"/>
              </a:spcBef>
              <a:spcAft>
                <a:spcPts val="0"/>
              </a:spcAft>
              <a:buClr>
                <a:srgbClr val="FFFFFF"/>
              </a:buClr>
              <a:buSzPts val="2800"/>
              <a:buFont typeface="Franklin Gothic"/>
              <a:buNone/>
              <a:defRPr>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12"/>
          <p:cNvSpPr txBox="1">
            <a:spLocks noGrp="1"/>
          </p:cNvSpPr>
          <p:nvPr>
            <p:ph type="body" idx="1"/>
          </p:nvPr>
        </p:nvSpPr>
        <p:spPr>
          <a:xfrm rot="5400000">
            <a:off x="1952148" y="-313600"/>
            <a:ext cx="4807200" cy="71616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112" name="Google Shape;112;p12"/>
          <p:cNvSpPr/>
          <p:nvPr/>
        </p:nvSpPr>
        <p:spPr>
          <a:xfrm>
            <a:off x="446534" y="457200"/>
            <a:ext cx="3703200" cy="951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2"/>
          <p:cNvSpPr/>
          <p:nvPr/>
        </p:nvSpPr>
        <p:spPr>
          <a:xfrm>
            <a:off x="8042147" y="453643"/>
            <a:ext cx="3703200" cy="987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2"/>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6" name="Google Shape;116;p1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1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p3"/>
          <p:cNvSpPr txBox="1">
            <a:spLocks noGrp="1"/>
          </p:cNvSpPr>
          <p:nvPr>
            <p:ph type="title"/>
          </p:nvPr>
        </p:nvSpPr>
        <p:spPr>
          <a:xfrm>
            <a:off x="581192" y="702156"/>
            <a:ext cx="11029500" cy="11886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3"/>
          <p:cNvSpPr txBox="1">
            <a:spLocks noGrp="1"/>
          </p:cNvSpPr>
          <p:nvPr>
            <p:ph type="body" idx="1"/>
          </p:nvPr>
        </p:nvSpPr>
        <p:spPr>
          <a:xfrm>
            <a:off x="581192" y="2340864"/>
            <a:ext cx="11029500" cy="36345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2" name="Google Shape;52;p3"/>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3"/>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3"/>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5"/>
        <p:cNvGrpSpPr/>
        <p:nvPr/>
      </p:nvGrpSpPr>
      <p:grpSpPr>
        <a:xfrm>
          <a:off x="0" y="0"/>
          <a:ext cx="0" cy="0"/>
          <a:chOff x="0" y="0"/>
          <a:chExt cx="0" cy="0"/>
        </a:xfrm>
      </p:grpSpPr>
      <p:sp>
        <p:nvSpPr>
          <p:cNvPr id="56" name="Google Shape;56;p4"/>
          <p:cNvSpPr/>
          <p:nvPr/>
        </p:nvSpPr>
        <p:spPr>
          <a:xfrm>
            <a:off x="447817" y="5141974"/>
            <a:ext cx="11290800" cy="12588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txBox="1">
            <a:spLocks noGrp="1"/>
          </p:cNvSpPr>
          <p:nvPr>
            <p:ph type="title"/>
          </p:nvPr>
        </p:nvSpPr>
        <p:spPr>
          <a:xfrm>
            <a:off x="581193" y="2393950"/>
            <a:ext cx="11029500" cy="2147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4"/>
          <p:cNvSpPr txBox="1">
            <a:spLocks noGrp="1"/>
          </p:cNvSpPr>
          <p:nvPr>
            <p:ph type="body" idx="1"/>
          </p:nvPr>
        </p:nvSpPr>
        <p:spPr>
          <a:xfrm>
            <a:off x="581192" y="4541417"/>
            <a:ext cx="11029500" cy="6006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60"/>
              </a:spcBef>
              <a:spcAft>
                <a:spcPts val="0"/>
              </a:spcAft>
              <a:buSzPts val="1656"/>
              <a:buNone/>
              <a:defRPr sz="1800" cap="none">
                <a:solidFill>
                  <a:schemeClr val="accent1"/>
                </a:solidFill>
              </a:defRPr>
            </a:lvl1pPr>
            <a:lvl2pPr marL="914400" lvl="1" indent="-228600" algn="l" rtl="0">
              <a:spcBef>
                <a:spcPts val="600"/>
              </a:spcBef>
              <a:spcAft>
                <a:spcPts val="0"/>
              </a:spcAft>
              <a:buSzPts val="1656"/>
              <a:buNone/>
              <a:defRPr sz="1800">
                <a:solidFill>
                  <a:srgbClr val="888888"/>
                </a:solidFill>
              </a:defRPr>
            </a:lvl2pPr>
            <a:lvl3pPr marL="1371600" lvl="2" indent="-228600" algn="l" rtl="0">
              <a:spcBef>
                <a:spcPts val="600"/>
              </a:spcBef>
              <a:spcAft>
                <a:spcPts val="0"/>
              </a:spcAft>
              <a:buSzPts val="1472"/>
              <a:buNone/>
              <a:defRPr sz="1600">
                <a:solidFill>
                  <a:srgbClr val="888888"/>
                </a:solidFill>
              </a:defRPr>
            </a:lvl3pPr>
            <a:lvl4pPr marL="1828800" lvl="3" indent="-228600" algn="l" rtl="0">
              <a:spcBef>
                <a:spcPts val="600"/>
              </a:spcBef>
              <a:spcAft>
                <a:spcPts val="0"/>
              </a:spcAft>
              <a:buSzPts val="1288"/>
              <a:buNone/>
              <a:defRPr sz="1400">
                <a:solidFill>
                  <a:srgbClr val="888888"/>
                </a:solidFill>
              </a:defRPr>
            </a:lvl4pPr>
            <a:lvl5pPr marL="2286000" lvl="4" indent="-228600" algn="l" rtl="0">
              <a:spcBef>
                <a:spcPts val="600"/>
              </a:spcBef>
              <a:spcAft>
                <a:spcPts val="0"/>
              </a:spcAft>
              <a:buSzPts val="1288"/>
              <a:buNone/>
              <a:defRPr sz="1400">
                <a:solidFill>
                  <a:srgbClr val="888888"/>
                </a:solidFill>
              </a:defRPr>
            </a:lvl5pPr>
            <a:lvl6pPr marL="2743200" lvl="5" indent="-228600" algn="l" rtl="0">
              <a:spcBef>
                <a:spcPts val="600"/>
              </a:spcBef>
              <a:spcAft>
                <a:spcPts val="0"/>
              </a:spcAft>
              <a:buSzPts val="1288"/>
              <a:buNone/>
              <a:defRPr sz="1400">
                <a:solidFill>
                  <a:srgbClr val="888888"/>
                </a:solidFill>
              </a:defRPr>
            </a:lvl6pPr>
            <a:lvl7pPr marL="3200400" lvl="6" indent="-228600" algn="l" rtl="0">
              <a:spcBef>
                <a:spcPts val="600"/>
              </a:spcBef>
              <a:spcAft>
                <a:spcPts val="0"/>
              </a:spcAft>
              <a:buSzPts val="1288"/>
              <a:buNone/>
              <a:defRPr sz="1400">
                <a:solidFill>
                  <a:srgbClr val="888888"/>
                </a:solidFill>
              </a:defRPr>
            </a:lvl7pPr>
            <a:lvl8pPr marL="3657600" lvl="7" indent="-228600" algn="l" rtl="0">
              <a:spcBef>
                <a:spcPts val="600"/>
              </a:spcBef>
              <a:spcAft>
                <a:spcPts val="0"/>
              </a:spcAft>
              <a:buSzPts val="1288"/>
              <a:buNone/>
              <a:defRPr sz="1400">
                <a:solidFill>
                  <a:srgbClr val="888888"/>
                </a:solidFill>
              </a:defRPr>
            </a:lvl8pPr>
            <a:lvl9pPr marL="4114800" lvl="8" indent="-228600" algn="l" rtl="0">
              <a:spcBef>
                <a:spcPts val="600"/>
              </a:spcBef>
              <a:spcAft>
                <a:spcPts val="600"/>
              </a:spcAft>
              <a:buSzPts val="1288"/>
              <a:buNone/>
              <a:defRPr sz="1400">
                <a:solidFill>
                  <a:srgbClr val="888888"/>
                </a:solidFill>
              </a:defRPr>
            </a:lvl9pPr>
          </a:lstStyle>
          <a:p>
            <a:endParaRPr/>
          </a:p>
        </p:txBody>
      </p:sp>
      <p:sp>
        <p:nvSpPr>
          <p:cNvPr id="59" name="Google Shape;59;p4"/>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4"/>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4"/>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2"/>
        <p:cNvGrpSpPr/>
        <p:nvPr/>
      </p:nvGrpSpPr>
      <p:grpSpPr>
        <a:xfrm>
          <a:off x="0" y="0"/>
          <a:ext cx="0" cy="0"/>
          <a:chOff x="0" y="0"/>
          <a:chExt cx="0" cy="0"/>
        </a:xfrm>
      </p:grpSpPr>
      <p:sp>
        <p:nvSpPr>
          <p:cNvPr id="63" name="Google Shape;63;p5"/>
          <p:cNvSpPr txBox="1">
            <a:spLocks noGrp="1"/>
          </p:cNvSpPr>
          <p:nvPr>
            <p:ph type="title"/>
          </p:nvPr>
        </p:nvSpPr>
        <p:spPr>
          <a:xfrm>
            <a:off x="581193" y="729658"/>
            <a:ext cx="11029500" cy="988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5"/>
          <p:cNvSpPr txBox="1">
            <a:spLocks noGrp="1"/>
          </p:cNvSpPr>
          <p:nvPr>
            <p:ph type="body" idx="1"/>
          </p:nvPr>
        </p:nvSpPr>
        <p:spPr>
          <a:xfrm>
            <a:off x="581193" y="2228003"/>
            <a:ext cx="5194800" cy="36330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65" name="Google Shape;65;p5"/>
          <p:cNvSpPr txBox="1">
            <a:spLocks noGrp="1"/>
          </p:cNvSpPr>
          <p:nvPr>
            <p:ph type="body" idx="2"/>
          </p:nvPr>
        </p:nvSpPr>
        <p:spPr>
          <a:xfrm>
            <a:off x="6416039" y="2228003"/>
            <a:ext cx="5194800" cy="36330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66" name="Google Shape;66;p5"/>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5"/>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8" name="Google Shape;68;p5"/>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9"/>
        <p:cNvGrpSpPr/>
        <p:nvPr/>
      </p:nvGrpSpPr>
      <p:grpSpPr>
        <a:xfrm>
          <a:off x="0" y="0"/>
          <a:ext cx="0" cy="0"/>
          <a:chOff x="0" y="0"/>
          <a:chExt cx="0" cy="0"/>
        </a:xfrm>
      </p:grpSpPr>
      <p:sp>
        <p:nvSpPr>
          <p:cNvPr id="70" name="Google Shape;70;p6"/>
          <p:cNvSpPr txBox="1">
            <a:spLocks noGrp="1"/>
          </p:cNvSpPr>
          <p:nvPr>
            <p:ph type="title"/>
          </p:nvPr>
        </p:nvSpPr>
        <p:spPr>
          <a:xfrm>
            <a:off x="581193" y="729658"/>
            <a:ext cx="11029500" cy="988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1" name="Google Shape;71;p6"/>
          <p:cNvSpPr txBox="1">
            <a:spLocks noGrp="1"/>
          </p:cNvSpPr>
          <p:nvPr>
            <p:ph type="body" idx="1"/>
          </p:nvPr>
        </p:nvSpPr>
        <p:spPr>
          <a:xfrm>
            <a:off x="581191" y="2250891"/>
            <a:ext cx="5194800" cy="557700"/>
          </a:xfrm>
          <a:prstGeom prst="rect">
            <a:avLst/>
          </a:prstGeom>
          <a:noFill/>
          <a:ln>
            <a:noFill/>
          </a:ln>
        </p:spPr>
        <p:txBody>
          <a:bodyPr spcFirstLastPara="1" wrap="square" lIns="91425" tIns="45700" rIns="91425" bIns="45700" anchor="ctr" anchorCtr="0">
            <a:noAutofit/>
          </a:bodyPr>
          <a:lstStyle>
            <a:lvl1pPr marL="457200" lvl="0" indent="-228600" algn="l" rtl="0">
              <a:lnSpc>
                <a:spcPct val="110000"/>
              </a:lnSpc>
              <a:spcBef>
                <a:spcPts val="400"/>
              </a:spcBef>
              <a:spcAft>
                <a:spcPts val="0"/>
              </a:spcAft>
              <a:buSzPts val="1840"/>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72" name="Google Shape;72;p6"/>
          <p:cNvSpPr txBox="1">
            <a:spLocks noGrp="1"/>
          </p:cNvSpPr>
          <p:nvPr>
            <p:ph type="body" idx="2"/>
          </p:nvPr>
        </p:nvSpPr>
        <p:spPr>
          <a:xfrm>
            <a:off x="581194"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73" name="Google Shape;73;p6"/>
          <p:cNvSpPr txBox="1">
            <a:spLocks noGrp="1"/>
          </p:cNvSpPr>
          <p:nvPr>
            <p:ph type="body" idx="3"/>
          </p:nvPr>
        </p:nvSpPr>
        <p:spPr>
          <a:xfrm>
            <a:off x="6416039" y="2250892"/>
            <a:ext cx="5194800" cy="5535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74" name="Google Shape;74;p6"/>
          <p:cNvSpPr txBox="1">
            <a:spLocks noGrp="1"/>
          </p:cNvSpPr>
          <p:nvPr>
            <p:ph type="body" idx="4"/>
          </p:nvPr>
        </p:nvSpPr>
        <p:spPr>
          <a:xfrm>
            <a:off x="6416037"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75" name="Google Shape;75;p6"/>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6"/>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6"/>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8"/>
        <p:cNvGrpSpPr/>
        <p:nvPr/>
      </p:nvGrpSpPr>
      <p:grpSpPr>
        <a:xfrm>
          <a:off x="0" y="0"/>
          <a:ext cx="0" cy="0"/>
          <a:chOff x="0" y="0"/>
          <a:chExt cx="0" cy="0"/>
        </a:xfrm>
      </p:grpSpPr>
      <p:sp>
        <p:nvSpPr>
          <p:cNvPr id="79" name="Google Shape;79;p7"/>
          <p:cNvSpPr txBox="1">
            <a:spLocks noGrp="1"/>
          </p:cNvSpPr>
          <p:nvPr>
            <p:ph type="title"/>
          </p:nvPr>
        </p:nvSpPr>
        <p:spPr>
          <a:xfrm>
            <a:off x="575894" y="729658"/>
            <a:ext cx="11029500" cy="988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7"/>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7"/>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7"/>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3"/>
        <p:cNvGrpSpPr/>
        <p:nvPr/>
      </p:nvGrpSpPr>
      <p:grpSpPr>
        <a:xfrm>
          <a:off x="0" y="0"/>
          <a:ext cx="0" cy="0"/>
          <a:chOff x="0" y="0"/>
          <a:chExt cx="0" cy="0"/>
        </a:xfrm>
      </p:grpSpPr>
      <p:sp>
        <p:nvSpPr>
          <p:cNvPr id="84" name="Google Shape;84;p8"/>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5" name="Google Shape;85;p8"/>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6" name="Google Shape;86;p8"/>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7"/>
        <p:cNvGrpSpPr/>
        <p:nvPr/>
      </p:nvGrpSpPr>
      <p:grpSpPr>
        <a:xfrm>
          <a:off x="0" y="0"/>
          <a:ext cx="0" cy="0"/>
          <a:chOff x="0" y="0"/>
          <a:chExt cx="0" cy="0"/>
        </a:xfrm>
      </p:grpSpPr>
      <p:sp>
        <p:nvSpPr>
          <p:cNvPr id="88" name="Google Shape;88;p9"/>
          <p:cNvSpPr/>
          <p:nvPr/>
        </p:nvSpPr>
        <p:spPr>
          <a:xfrm>
            <a:off x="447817" y="601200"/>
            <a:ext cx="3682800" cy="58155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txBox="1">
            <a:spLocks noGrp="1"/>
          </p:cNvSpPr>
          <p:nvPr>
            <p:ph type="title"/>
          </p:nvPr>
        </p:nvSpPr>
        <p:spPr>
          <a:xfrm>
            <a:off x="767857" y="933450"/>
            <a:ext cx="3031800" cy="17223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FFFFFF"/>
              </a:buClr>
              <a:buSzPts val="2400"/>
              <a:buFont typeface="Franklin Gothic"/>
              <a:buNone/>
              <a:defRPr sz="2400" b="0">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9"/>
          <p:cNvSpPr txBox="1">
            <a:spLocks noGrp="1"/>
          </p:cNvSpPr>
          <p:nvPr>
            <p:ph type="body" idx="1"/>
          </p:nvPr>
        </p:nvSpPr>
        <p:spPr>
          <a:xfrm>
            <a:off x="4900928" y="1179829"/>
            <a:ext cx="6651000" cy="4658100"/>
          </a:xfrm>
          <a:prstGeom prst="rect">
            <a:avLst/>
          </a:prstGeom>
          <a:noFill/>
          <a:ln>
            <a:noFill/>
          </a:ln>
        </p:spPr>
        <p:txBody>
          <a:bodyPr spcFirstLastPara="1" wrap="square" lIns="91425" tIns="45700" rIns="91425" bIns="45700" anchor="ctr" anchorCtr="0">
            <a:normAutofit/>
          </a:bodyPr>
          <a:lstStyle>
            <a:lvl1pPr marL="457200" lvl="0" indent="-345440" algn="l" rtl="0">
              <a:lnSpc>
                <a:spcPct val="110000"/>
              </a:lnSpc>
              <a:spcBef>
                <a:spcPts val="400"/>
              </a:spcBef>
              <a:spcAft>
                <a:spcPts val="0"/>
              </a:spcAft>
              <a:buSzPts val="1840"/>
              <a:buChar char="◼"/>
              <a:defRPr sz="2000">
                <a:solidFill>
                  <a:schemeClr val="dk2"/>
                </a:solidFill>
              </a:defRPr>
            </a:lvl1pPr>
            <a:lvl2pPr marL="914400" lvl="1" indent="-333756" algn="l" rtl="0">
              <a:spcBef>
                <a:spcPts val="600"/>
              </a:spcBef>
              <a:spcAft>
                <a:spcPts val="0"/>
              </a:spcAft>
              <a:buSzPts val="1656"/>
              <a:buChar char="◼"/>
              <a:defRPr sz="1800">
                <a:solidFill>
                  <a:schemeClr val="dk2"/>
                </a:solidFill>
              </a:defRPr>
            </a:lvl2pPr>
            <a:lvl3pPr marL="1371600" lvl="2" indent="-322072" algn="l" rtl="0">
              <a:spcBef>
                <a:spcPts val="600"/>
              </a:spcBef>
              <a:spcAft>
                <a:spcPts val="0"/>
              </a:spcAft>
              <a:buSzPts val="1472"/>
              <a:buChar char="◼"/>
              <a:defRPr sz="1600">
                <a:solidFill>
                  <a:schemeClr val="dk2"/>
                </a:solidFill>
              </a:defRPr>
            </a:lvl3pPr>
            <a:lvl4pPr marL="1828800" lvl="3" indent="-310388" algn="l" rtl="0">
              <a:spcBef>
                <a:spcPts val="600"/>
              </a:spcBef>
              <a:spcAft>
                <a:spcPts val="0"/>
              </a:spcAft>
              <a:buSzPts val="1288"/>
              <a:buChar char="◼"/>
              <a:defRPr sz="1400">
                <a:solidFill>
                  <a:schemeClr val="dk2"/>
                </a:solidFill>
              </a:defRPr>
            </a:lvl4pPr>
            <a:lvl5pPr marL="2286000" lvl="4" indent="-310388" algn="l" rtl="0">
              <a:spcBef>
                <a:spcPts val="600"/>
              </a:spcBef>
              <a:spcAft>
                <a:spcPts val="0"/>
              </a:spcAft>
              <a:buSzPts val="1288"/>
              <a:buChar char="◼"/>
              <a:defRPr sz="1400">
                <a:solidFill>
                  <a:schemeClr val="dk2"/>
                </a:solidFill>
              </a:defRPr>
            </a:lvl5pPr>
            <a:lvl6pPr marL="2743200" lvl="5" indent="-310388" algn="l" rtl="0">
              <a:spcBef>
                <a:spcPts val="600"/>
              </a:spcBef>
              <a:spcAft>
                <a:spcPts val="0"/>
              </a:spcAft>
              <a:buSzPts val="1288"/>
              <a:buChar char="◼"/>
              <a:defRPr sz="1400">
                <a:solidFill>
                  <a:schemeClr val="dk2"/>
                </a:solidFill>
              </a:defRPr>
            </a:lvl6pPr>
            <a:lvl7pPr marL="3200400" lvl="6" indent="-310388" algn="l" rtl="0">
              <a:spcBef>
                <a:spcPts val="600"/>
              </a:spcBef>
              <a:spcAft>
                <a:spcPts val="0"/>
              </a:spcAft>
              <a:buSzPts val="1288"/>
              <a:buChar char="◼"/>
              <a:defRPr sz="1400">
                <a:solidFill>
                  <a:schemeClr val="dk2"/>
                </a:solidFill>
              </a:defRPr>
            </a:lvl7pPr>
            <a:lvl8pPr marL="3657600" lvl="7" indent="-310388" algn="l" rtl="0">
              <a:spcBef>
                <a:spcPts val="600"/>
              </a:spcBef>
              <a:spcAft>
                <a:spcPts val="0"/>
              </a:spcAft>
              <a:buSzPts val="1288"/>
              <a:buChar char="◼"/>
              <a:defRPr sz="1400">
                <a:solidFill>
                  <a:schemeClr val="dk2"/>
                </a:solidFill>
              </a:defRPr>
            </a:lvl8pPr>
            <a:lvl9pPr marL="4114800" lvl="8" indent="-310388" algn="l" rtl="0">
              <a:spcBef>
                <a:spcPts val="600"/>
              </a:spcBef>
              <a:spcAft>
                <a:spcPts val="600"/>
              </a:spcAft>
              <a:buSzPts val="1288"/>
              <a:buChar char="◼"/>
              <a:defRPr sz="1400">
                <a:solidFill>
                  <a:schemeClr val="dk2"/>
                </a:solidFill>
              </a:defRPr>
            </a:lvl9pPr>
          </a:lstStyle>
          <a:p>
            <a:endParaRPr/>
          </a:p>
        </p:txBody>
      </p:sp>
      <p:sp>
        <p:nvSpPr>
          <p:cNvPr id="91" name="Google Shape;91;p9"/>
          <p:cNvSpPr txBox="1">
            <a:spLocks noGrp="1"/>
          </p:cNvSpPr>
          <p:nvPr>
            <p:ph type="body" idx="2"/>
          </p:nvPr>
        </p:nvSpPr>
        <p:spPr>
          <a:xfrm>
            <a:off x="767857" y="2836654"/>
            <a:ext cx="3031800" cy="30015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solidFill>
                  <a:srgbClr val="FFFFFF"/>
                </a:solidFill>
              </a:defRPr>
            </a:lvl1pPr>
            <a:lvl2pPr marL="914400" lvl="1" indent="-228600" algn="l" rtl="0">
              <a:spcBef>
                <a:spcPts val="600"/>
              </a:spcBef>
              <a:spcAft>
                <a:spcPts val="0"/>
              </a:spcAft>
              <a:buSzPts val="1012"/>
              <a:buNone/>
              <a:defRPr sz="11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92" name="Google Shape;92;p9"/>
          <p:cNvSpPr txBox="1">
            <a:spLocks noGrp="1"/>
          </p:cNvSpPr>
          <p:nvPr>
            <p:ph type="dt" idx="10"/>
          </p:nvPr>
        </p:nvSpPr>
        <p:spPr>
          <a:xfrm>
            <a:off x="7605951" y="6456916"/>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9"/>
          <p:cNvSpPr txBox="1">
            <a:spLocks noGrp="1"/>
          </p:cNvSpPr>
          <p:nvPr>
            <p:ph type="ftr" idx="11"/>
          </p:nvPr>
        </p:nvSpPr>
        <p:spPr>
          <a:xfrm>
            <a:off x="581192" y="6452590"/>
            <a:ext cx="69171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4" name="Google Shape;94;p9"/>
          <p:cNvSpPr txBox="1">
            <a:spLocks noGrp="1"/>
          </p:cNvSpPr>
          <p:nvPr>
            <p:ph type="sldNum" idx="12"/>
          </p:nvPr>
        </p:nvSpPr>
        <p:spPr>
          <a:xfrm>
            <a:off x="10558300" y="6456916"/>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5"/>
        <p:cNvGrpSpPr/>
        <p:nvPr/>
      </p:nvGrpSpPr>
      <p:grpSpPr>
        <a:xfrm>
          <a:off x="0" y="0"/>
          <a:ext cx="0" cy="0"/>
          <a:chOff x="0" y="0"/>
          <a:chExt cx="0" cy="0"/>
        </a:xfrm>
      </p:grpSpPr>
      <p:sp>
        <p:nvSpPr>
          <p:cNvPr id="96" name="Google Shape;96;p10"/>
          <p:cNvSpPr txBox="1">
            <a:spLocks noGrp="1"/>
          </p:cNvSpPr>
          <p:nvPr>
            <p:ph type="title"/>
          </p:nvPr>
        </p:nvSpPr>
        <p:spPr>
          <a:xfrm>
            <a:off x="581193" y="4693389"/>
            <a:ext cx="11029500" cy="566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2400"/>
              <a:buFont typeface="Franklin Gothic"/>
              <a:buNone/>
              <a:defRPr sz="2400" b="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7" name="Google Shape;97;p10"/>
          <p:cNvSpPr>
            <a:spLocks noGrp="1"/>
          </p:cNvSpPr>
          <p:nvPr>
            <p:ph type="pic" idx="2"/>
          </p:nvPr>
        </p:nvSpPr>
        <p:spPr>
          <a:xfrm>
            <a:off x="447817" y="641350"/>
            <a:ext cx="11290800" cy="3651300"/>
          </a:xfrm>
          <a:prstGeom prst="rect">
            <a:avLst/>
          </a:prstGeom>
          <a:noFill/>
          <a:ln>
            <a:noFill/>
          </a:ln>
        </p:spPr>
      </p:sp>
      <p:sp>
        <p:nvSpPr>
          <p:cNvPr id="98" name="Google Shape;98;p10"/>
          <p:cNvSpPr txBox="1">
            <a:spLocks noGrp="1"/>
          </p:cNvSpPr>
          <p:nvPr>
            <p:ph type="body" idx="1"/>
          </p:nvPr>
        </p:nvSpPr>
        <p:spPr>
          <a:xfrm>
            <a:off x="581192" y="5260127"/>
            <a:ext cx="11029500" cy="9981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lvl1pPr>
            <a:lvl2pPr marL="914400" lvl="1" indent="-228600" algn="l" rtl="0">
              <a:spcBef>
                <a:spcPts val="600"/>
              </a:spcBef>
              <a:spcAft>
                <a:spcPts val="0"/>
              </a:spcAft>
              <a:buSzPts val="1104"/>
              <a:buNone/>
              <a:defRPr sz="12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99" name="Google Shape;99;p10"/>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0" name="Google Shape;100;p10"/>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1" name="Google Shape;101;p10"/>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
        <p:cNvGrpSpPr/>
        <p:nvPr/>
      </p:nvGrpSpPr>
      <p:grpSpPr>
        <a:xfrm>
          <a:off x="0" y="0"/>
          <a:ext cx="0" cy="0"/>
          <a:chOff x="0" y="0"/>
          <a:chExt cx="0" cy="0"/>
        </a:xfrm>
      </p:grpSpPr>
      <p:sp>
        <p:nvSpPr>
          <p:cNvPr id="34" name="Google Shape;34;p1"/>
          <p:cNvSpPr txBox="1">
            <a:spLocks noGrp="1"/>
          </p:cNvSpPr>
          <p:nvPr>
            <p:ph type="title"/>
          </p:nvPr>
        </p:nvSpPr>
        <p:spPr>
          <a:xfrm>
            <a:off x="581192" y="705124"/>
            <a:ext cx="11029500" cy="118950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5" name="Google Shape;35;p1"/>
          <p:cNvSpPr txBox="1">
            <a:spLocks noGrp="1"/>
          </p:cNvSpPr>
          <p:nvPr>
            <p:ph type="body" idx="1"/>
          </p:nvPr>
        </p:nvSpPr>
        <p:spPr>
          <a:xfrm>
            <a:off x="581192" y="2336002"/>
            <a:ext cx="11029500" cy="3651900"/>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36" name="Google Shape;36;p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1"/>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8" name="Google Shape;38;p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1"/>
          <p:cNvSpPr/>
          <p:nvPr/>
        </p:nvSpPr>
        <p:spPr>
          <a:xfrm>
            <a:off x="446534" y="457200"/>
            <a:ext cx="3703200" cy="95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
          <p:cNvSpPr/>
          <p:nvPr/>
        </p:nvSpPr>
        <p:spPr>
          <a:xfrm>
            <a:off x="8042147" y="453643"/>
            <a:ext cx="3703200" cy="987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1"/>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sp>
        <p:nvSpPr>
          <p:cNvPr id="123" name="Google Shape;123;p1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24" name="Google Shape;124;p13"/>
          <p:cNvSpPr txBox="1">
            <a:spLocks noGrp="1"/>
          </p:cNvSpPr>
          <p:nvPr>
            <p:ph type="ctrTitle"/>
          </p:nvPr>
        </p:nvSpPr>
        <p:spPr>
          <a:xfrm>
            <a:off x="599226" y="47029"/>
            <a:ext cx="10993500" cy="14751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3F3F3F"/>
              </a:buClr>
              <a:buSzPts val="3600"/>
              <a:buFont typeface="Franklin Gothic"/>
              <a:buNone/>
            </a:pPr>
            <a:r>
              <a:rPr lang="en-US" dirty="0"/>
              <a:t>AI INTERIOR DESIGN ASSISTANT </a:t>
            </a:r>
            <a:endParaRPr dirty="0"/>
          </a:p>
        </p:txBody>
      </p:sp>
      <p:sp>
        <p:nvSpPr>
          <p:cNvPr id="125" name="Google Shape;125;p13"/>
          <p:cNvSpPr txBox="1">
            <a:spLocks noGrp="1"/>
          </p:cNvSpPr>
          <p:nvPr>
            <p:ph type="subTitle" idx="1"/>
          </p:nvPr>
        </p:nvSpPr>
        <p:spPr>
          <a:xfrm>
            <a:off x="668594" y="2117418"/>
            <a:ext cx="10906100" cy="2221832"/>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SzPts val="1472"/>
              <a:buNone/>
            </a:pPr>
            <a:endParaRPr lang="en-US" b="1" dirty="0">
              <a:latin typeface="Times New Roman"/>
              <a:ea typeface="Times New Roman"/>
              <a:cs typeface="Times New Roman"/>
              <a:sym typeface="Times New Roman"/>
            </a:endParaRPr>
          </a:p>
          <a:p>
            <a:pPr marL="0" lvl="0" indent="0" algn="l" rtl="0">
              <a:lnSpc>
                <a:spcPct val="110000"/>
              </a:lnSpc>
              <a:spcBef>
                <a:spcPts val="0"/>
              </a:spcBef>
              <a:spcAft>
                <a:spcPts val="0"/>
              </a:spcAft>
              <a:buSzPts val="1472"/>
              <a:buNone/>
            </a:pPr>
            <a:r>
              <a:rPr lang="en-US" b="1" dirty="0">
                <a:latin typeface="Times New Roman"/>
                <a:ea typeface="Times New Roman"/>
                <a:cs typeface="Times New Roman"/>
                <a:sym typeface="Times New Roman"/>
              </a:rPr>
              <a:t>PRESENTED BY:</a:t>
            </a:r>
            <a:endParaRPr dirty="0"/>
          </a:p>
          <a:p>
            <a:pPr marL="0" lvl="0" indent="0" algn="l" rtl="0">
              <a:lnSpc>
                <a:spcPct val="110000"/>
              </a:lnSpc>
              <a:spcBef>
                <a:spcPts val="920"/>
              </a:spcBef>
              <a:spcAft>
                <a:spcPts val="0"/>
              </a:spcAft>
              <a:buSzPts val="1472"/>
              <a:buNone/>
            </a:pPr>
            <a:r>
              <a:rPr lang="en-US" dirty="0"/>
              <a:t>                       </a:t>
            </a:r>
            <a:r>
              <a:rPr lang="en-US" sz="1400" b="1" dirty="0">
                <a:latin typeface="Times New Roman"/>
                <a:ea typeface="Times New Roman"/>
                <a:cs typeface="Times New Roman"/>
                <a:sym typeface="Times New Roman"/>
              </a:rPr>
              <a:t>NAME   </a:t>
            </a:r>
            <a:r>
              <a:rPr lang="en-US" sz="1400" b="1" dirty="0">
                <a:solidFill>
                  <a:srgbClr val="595959"/>
                </a:solidFill>
                <a:latin typeface="Times New Roman"/>
                <a:ea typeface="Times New Roman"/>
                <a:cs typeface="Times New Roman"/>
                <a:sym typeface="Times New Roman"/>
              </a:rPr>
              <a:t>:  YUVASRI S	</a:t>
            </a:r>
            <a:endParaRPr dirty="0"/>
          </a:p>
          <a:p>
            <a:pPr marL="0" lvl="0" indent="0" rtl="0">
              <a:lnSpc>
                <a:spcPct val="110000"/>
              </a:lnSpc>
              <a:spcBef>
                <a:spcPts val="920"/>
              </a:spcBef>
              <a:spcAft>
                <a:spcPts val="0"/>
              </a:spcAft>
              <a:buSzPts val="1288"/>
              <a:buNone/>
            </a:pPr>
            <a:r>
              <a:rPr lang="en-US" sz="1400" b="1" dirty="0">
                <a:latin typeface="Times New Roman"/>
                <a:ea typeface="Times New Roman"/>
                <a:cs typeface="Times New Roman"/>
                <a:sym typeface="Times New Roman"/>
              </a:rPr>
              <a:t>                       NAAN MUDHALVAN REGISTER NUMBER : </a:t>
            </a:r>
            <a:r>
              <a:rPr lang="en-US" b="1" cap="none" dirty="0">
                <a:solidFill>
                  <a:srgbClr val="595959"/>
                </a:solidFill>
                <a:latin typeface="Times New Roman"/>
                <a:ea typeface="Times New Roman"/>
                <a:cs typeface="Times New Roman"/>
                <a:sym typeface="Times New Roman"/>
              </a:rPr>
              <a:t>au</a:t>
            </a:r>
            <a:r>
              <a:rPr lang="en-US" b="1" dirty="0">
                <a:solidFill>
                  <a:srgbClr val="595959"/>
                </a:solidFill>
                <a:latin typeface="Times New Roman"/>
                <a:ea typeface="Times New Roman"/>
                <a:cs typeface="Times New Roman"/>
                <a:sym typeface="Times New Roman"/>
              </a:rPr>
              <a:t>211521243189</a:t>
            </a:r>
            <a:endParaRPr dirty="0"/>
          </a:p>
          <a:p>
            <a:pPr marL="0" lvl="0" indent="0" rtl="0">
              <a:lnSpc>
                <a:spcPct val="110000"/>
              </a:lnSpc>
              <a:spcBef>
                <a:spcPts val="880"/>
              </a:spcBef>
              <a:spcAft>
                <a:spcPts val="0"/>
              </a:spcAft>
              <a:buSzPts val="1288"/>
              <a:buNone/>
            </a:pPr>
            <a:r>
              <a:rPr lang="en-US" sz="1400" b="1" dirty="0">
                <a:latin typeface="Times New Roman"/>
                <a:ea typeface="Times New Roman"/>
                <a:cs typeface="Times New Roman"/>
                <a:sym typeface="Times New Roman"/>
              </a:rPr>
              <a:t>                       BRANCH  :   </a:t>
            </a:r>
            <a:r>
              <a:rPr lang="en-US" sz="1400" b="1" dirty="0">
                <a:solidFill>
                  <a:srgbClr val="595959"/>
                </a:solidFill>
                <a:latin typeface="Times New Roman"/>
                <a:ea typeface="Times New Roman"/>
                <a:cs typeface="Times New Roman"/>
                <a:sym typeface="Times New Roman"/>
              </a:rPr>
              <a:t>B.TECH</a:t>
            </a:r>
            <a:r>
              <a:rPr lang="en-US" sz="1400" b="1" dirty="0">
                <a:latin typeface="Times New Roman"/>
                <a:ea typeface="Times New Roman"/>
                <a:cs typeface="Times New Roman"/>
                <a:sym typeface="Times New Roman"/>
              </a:rPr>
              <a:t>  (</a:t>
            </a:r>
            <a:r>
              <a:rPr lang="en-US" sz="1400" b="1" dirty="0">
                <a:solidFill>
                  <a:srgbClr val="595959"/>
                </a:solidFill>
                <a:latin typeface="Times New Roman"/>
                <a:ea typeface="Times New Roman"/>
                <a:cs typeface="Times New Roman"/>
                <a:sym typeface="Times New Roman"/>
              </a:rPr>
              <a:t>ARTIFICIAL</a:t>
            </a:r>
            <a:r>
              <a:rPr lang="en-US" sz="1400" b="1" dirty="0">
                <a:latin typeface="Times New Roman"/>
                <a:ea typeface="Times New Roman"/>
                <a:cs typeface="Times New Roman"/>
                <a:sym typeface="Times New Roman"/>
              </a:rPr>
              <a:t> </a:t>
            </a:r>
            <a:r>
              <a:rPr lang="en-US" sz="1400" b="1" dirty="0">
                <a:solidFill>
                  <a:srgbClr val="595959"/>
                </a:solidFill>
                <a:latin typeface="Times New Roman"/>
                <a:ea typeface="Times New Roman"/>
                <a:cs typeface="Times New Roman"/>
                <a:sym typeface="Times New Roman"/>
              </a:rPr>
              <a:t>INTELLIGENCE</a:t>
            </a:r>
            <a:r>
              <a:rPr lang="en-US" sz="1400" b="1" dirty="0">
                <a:latin typeface="Times New Roman"/>
                <a:ea typeface="Times New Roman"/>
                <a:cs typeface="Times New Roman"/>
                <a:sym typeface="Times New Roman"/>
              </a:rPr>
              <a:t> </a:t>
            </a:r>
            <a:r>
              <a:rPr lang="en-US" sz="1400" b="1" dirty="0">
                <a:solidFill>
                  <a:srgbClr val="595959"/>
                </a:solidFill>
                <a:latin typeface="Times New Roman"/>
                <a:ea typeface="Times New Roman"/>
                <a:cs typeface="Times New Roman"/>
                <a:sym typeface="Times New Roman"/>
              </a:rPr>
              <a:t>AND</a:t>
            </a:r>
            <a:r>
              <a:rPr lang="en-US" sz="1400" b="1" dirty="0">
                <a:latin typeface="Times New Roman"/>
                <a:ea typeface="Times New Roman"/>
                <a:cs typeface="Times New Roman"/>
                <a:sym typeface="Times New Roman"/>
              </a:rPr>
              <a:t> </a:t>
            </a:r>
            <a:r>
              <a:rPr lang="en-US" sz="1400" b="1" dirty="0">
                <a:solidFill>
                  <a:srgbClr val="595959"/>
                </a:solidFill>
                <a:latin typeface="Times New Roman"/>
                <a:ea typeface="Times New Roman"/>
                <a:cs typeface="Times New Roman"/>
                <a:sym typeface="Times New Roman"/>
              </a:rPr>
              <a:t>DATA</a:t>
            </a:r>
            <a:r>
              <a:rPr lang="en-US" sz="1400" b="1" dirty="0">
                <a:latin typeface="Times New Roman"/>
                <a:ea typeface="Times New Roman"/>
                <a:cs typeface="Times New Roman"/>
                <a:sym typeface="Times New Roman"/>
              </a:rPr>
              <a:t> </a:t>
            </a:r>
            <a:r>
              <a:rPr lang="en-US" sz="1400" b="1" dirty="0">
                <a:solidFill>
                  <a:srgbClr val="595959"/>
                </a:solidFill>
                <a:latin typeface="Times New Roman"/>
                <a:ea typeface="Times New Roman"/>
                <a:cs typeface="Times New Roman"/>
                <a:sym typeface="Times New Roman"/>
              </a:rPr>
              <a:t>SCIENCE</a:t>
            </a:r>
            <a:r>
              <a:rPr lang="en-US" sz="1400" b="1" dirty="0">
                <a:latin typeface="Times New Roman"/>
                <a:ea typeface="Times New Roman"/>
                <a:cs typeface="Times New Roman"/>
                <a:sym typeface="Times New Roman"/>
              </a:rPr>
              <a:t>)</a:t>
            </a:r>
            <a:endParaRPr dirty="0"/>
          </a:p>
          <a:p>
            <a:pPr marL="0" lvl="0" indent="0" rtl="0">
              <a:lnSpc>
                <a:spcPct val="110000"/>
              </a:lnSpc>
              <a:spcBef>
                <a:spcPts val="880"/>
              </a:spcBef>
              <a:spcAft>
                <a:spcPts val="0"/>
              </a:spcAft>
              <a:buSzPts val="1288"/>
              <a:buNone/>
            </a:pPr>
            <a:r>
              <a:rPr lang="en-US" sz="1400" b="1" dirty="0">
                <a:latin typeface="Times New Roman"/>
                <a:ea typeface="Times New Roman"/>
                <a:cs typeface="Times New Roman"/>
                <a:sym typeface="Times New Roman"/>
              </a:rPr>
              <a:t>                   	  COLLEGE NAME :   </a:t>
            </a:r>
            <a:r>
              <a:rPr lang="en-US" sz="1400" b="1" dirty="0">
                <a:solidFill>
                  <a:srgbClr val="595959"/>
                </a:solidFill>
                <a:latin typeface="Times New Roman"/>
                <a:ea typeface="Times New Roman"/>
                <a:cs typeface="Times New Roman"/>
                <a:sym typeface="Times New Roman"/>
              </a:rPr>
              <a:t>PANIMALAR</a:t>
            </a:r>
            <a:r>
              <a:rPr lang="en-US" sz="1400" b="1" dirty="0">
                <a:latin typeface="Times New Roman"/>
                <a:ea typeface="Times New Roman"/>
                <a:cs typeface="Times New Roman"/>
                <a:sym typeface="Times New Roman"/>
              </a:rPr>
              <a:t> </a:t>
            </a:r>
            <a:r>
              <a:rPr lang="en-US" sz="1400" b="1" dirty="0">
                <a:solidFill>
                  <a:srgbClr val="595959"/>
                </a:solidFill>
                <a:latin typeface="Times New Roman"/>
                <a:ea typeface="Times New Roman"/>
                <a:cs typeface="Times New Roman"/>
                <a:sym typeface="Times New Roman"/>
              </a:rPr>
              <a:t>INSTITUTE</a:t>
            </a:r>
            <a:r>
              <a:rPr lang="en-US" sz="1400" b="1" dirty="0">
                <a:latin typeface="Times New Roman"/>
                <a:ea typeface="Times New Roman"/>
                <a:cs typeface="Times New Roman"/>
                <a:sym typeface="Times New Roman"/>
              </a:rPr>
              <a:t> </a:t>
            </a:r>
            <a:r>
              <a:rPr lang="en-US" sz="1400" b="1" dirty="0">
                <a:solidFill>
                  <a:srgbClr val="595959"/>
                </a:solidFill>
                <a:latin typeface="Times New Roman"/>
                <a:ea typeface="Times New Roman"/>
                <a:cs typeface="Times New Roman"/>
                <a:sym typeface="Times New Roman"/>
              </a:rPr>
              <a:t>OF</a:t>
            </a:r>
            <a:r>
              <a:rPr lang="en-US" sz="1400" b="1" dirty="0">
                <a:latin typeface="Times New Roman"/>
                <a:ea typeface="Times New Roman"/>
                <a:cs typeface="Times New Roman"/>
                <a:sym typeface="Times New Roman"/>
              </a:rPr>
              <a:t> </a:t>
            </a:r>
            <a:r>
              <a:rPr lang="en-US" sz="1400" b="1" dirty="0">
                <a:solidFill>
                  <a:srgbClr val="595959"/>
                </a:solidFill>
                <a:latin typeface="Times New Roman"/>
                <a:ea typeface="Times New Roman"/>
                <a:cs typeface="Times New Roman"/>
                <a:sym typeface="Times New Roman"/>
              </a:rPr>
              <a:t>TECHONOLOGY</a:t>
            </a:r>
            <a:endParaRPr sz="1400" b="1" dirty="0">
              <a:solidFill>
                <a:srgbClr val="595959"/>
              </a:solidFill>
              <a:latin typeface="Times New Roman"/>
              <a:ea typeface="Times New Roman"/>
              <a:cs typeface="Times New Roman"/>
              <a:sym typeface="Times New Roman"/>
            </a:endParaRPr>
          </a:p>
        </p:txBody>
      </p:sp>
      <p:sp>
        <p:nvSpPr>
          <p:cNvPr id="126" name="Google Shape;126;p13"/>
          <p:cNvSpPr/>
          <p:nvPr/>
        </p:nvSpPr>
        <p:spPr>
          <a:xfrm>
            <a:off x="446534" y="457200"/>
            <a:ext cx="3703200" cy="95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8042147" y="453643"/>
            <a:ext cx="3703200" cy="987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9" name="Google Shape;129;p13" descr="abstract image"/>
          <p:cNvPicPr preferRelativeResize="0"/>
          <p:nvPr/>
        </p:nvPicPr>
        <p:blipFill rotWithShape="1">
          <a:blip r:embed="rId3">
            <a:alphaModFix/>
          </a:blip>
          <a:srcRect/>
          <a:stretch/>
        </p:blipFill>
        <p:spPr>
          <a:xfrm>
            <a:off x="446534" y="4435967"/>
            <a:ext cx="11260669" cy="1964832"/>
          </a:xfrm>
          <a:prstGeom prst="rect">
            <a:avLst/>
          </a:prstGeom>
          <a:noFill/>
          <a:ln>
            <a:noFill/>
          </a:ln>
        </p:spPr>
      </p:pic>
      <p:sp>
        <p:nvSpPr>
          <p:cNvPr id="130" name="Google Shape;130;p13"/>
          <p:cNvSpPr txBox="1"/>
          <p:nvPr/>
        </p:nvSpPr>
        <p:spPr>
          <a:xfrm>
            <a:off x="2590800" y="1748118"/>
            <a:ext cx="6831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Libre Franklin"/>
                <a:ea typeface="Libre Franklin"/>
                <a:cs typeface="Libre Franklin"/>
                <a:sym typeface="Libre Franklin"/>
              </a:rPr>
              <a:t>                         </a:t>
            </a:r>
            <a:r>
              <a:rPr lang="en-US" sz="1800" b="0" i="0" u="none" strike="noStrike" cap="none">
                <a:solidFill>
                  <a:schemeClr val="dk1"/>
                </a:solidFill>
                <a:latin typeface="Arial"/>
                <a:ea typeface="Arial"/>
                <a:cs typeface="Arial"/>
                <a:sym typeface="Arial"/>
              </a:rPr>
              <a:t>NAAN MUDHALVAN PROJECT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581192" y="702156"/>
            <a:ext cx="11029500" cy="11886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4000"/>
              <a:buFont typeface="Franklin Gothic"/>
              <a:buNone/>
            </a:pPr>
            <a:r>
              <a:rPr lang="en-US" sz="4000" dirty="0"/>
              <a:t>OUTLINE</a:t>
            </a:r>
            <a:endParaRPr dirty="0"/>
          </a:p>
        </p:txBody>
      </p:sp>
      <p:sp>
        <p:nvSpPr>
          <p:cNvPr id="136" name="Google Shape;136;p14"/>
          <p:cNvSpPr txBox="1">
            <a:spLocks noGrp="1"/>
          </p:cNvSpPr>
          <p:nvPr>
            <p:ph type="body" idx="1"/>
          </p:nvPr>
        </p:nvSpPr>
        <p:spPr>
          <a:xfrm>
            <a:off x="581192" y="2340864"/>
            <a:ext cx="11029500" cy="3634500"/>
          </a:xfrm>
          <a:prstGeom prst="rect">
            <a:avLst/>
          </a:prstGeom>
          <a:noFill/>
          <a:ln>
            <a:noFill/>
          </a:ln>
        </p:spPr>
        <p:txBody>
          <a:bodyPr spcFirstLastPara="1" wrap="square" lIns="91425" tIns="45700" rIns="91425" bIns="45700" anchor="ctr" anchorCtr="0">
            <a:normAutofit/>
          </a:bodyPr>
          <a:lstStyle/>
          <a:p>
            <a:pPr marL="1601999" lvl="4" indent="-169738" algn="l" rtl="0">
              <a:spcBef>
                <a:spcPts val="0"/>
              </a:spcBef>
              <a:spcAft>
                <a:spcPts val="0"/>
              </a:spcAft>
              <a:buSzPts val="1012"/>
              <a:buNone/>
            </a:pPr>
            <a:endParaRPr/>
          </a:p>
          <a:p>
            <a:pPr marL="1601999" lvl="4" indent="-169738" algn="l" rtl="0">
              <a:spcBef>
                <a:spcPts val="820"/>
              </a:spcBef>
              <a:spcAft>
                <a:spcPts val="0"/>
              </a:spcAft>
              <a:buSzPts val="1012"/>
              <a:buNone/>
            </a:pPr>
            <a:endParaRPr/>
          </a:p>
          <a:p>
            <a:pPr marL="1601999" lvl="4" indent="-169738" algn="l" rtl="0">
              <a:spcBef>
                <a:spcPts val="820"/>
              </a:spcBef>
              <a:spcAft>
                <a:spcPts val="0"/>
              </a:spcAft>
              <a:buSzPts val="1012"/>
              <a:buNone/>
            </a:pPr>
            <a:endParaRPr/>
          </a:p>
          <a:p>
            <a:pPr marL="1601999" lvl="4" indent="-169738" algn="l" rtl="0">
              <a:spcBef>
                <a:spcPts val="820"/>
              </a:spcBef>
              <a:spcAft>
                <a:spcPts val="0"/>
              </a:spcAft>
              <a:buSzPts val="1012"/>
              <a:buNone/>
            </a:pPr>
            <a:endParaRPr/>
          </a:p>
          <a:p>
            <a:pPr marL="1601999" lvl="4" indent="-169738" algn="l" rtl="0">
              <a:spcBef>
                <a:spcPts val="820"/>
              </a:spcBef>
              <a:spcAft>
                <a:spcPts val="0"/>
              </a:spcAft>
              <a:buSzPts val="1012"/>
              <a:buNone/>
            </a:pPr>
            <a:endParaRPr/>
          </a:p>
          <a:p>
            <a:pPr marL="1601999" lvl="4" indent="-169738" algn="l" rtl="0">
              <a:spcBef>
                <a:spcPts val="820"/>
              </a:spcBef>
              <a:spcAft>
                <a:spcPts val="0"/>
              </a:spcAft>
              <a:buSzPts val="1012"/>
              <a:buNone/>
            </a:pPr>
            <a:endParaRPr/>
          </a:p>
          <a:p>
            <a:pPr marL="1601999" lvl="4" indent="-169738" algn="l" rtl="0">
              <a:spcBef>
                <a:spcPts val="820"/>
              </a:spcBef>
              <a:spcAft>
                <a:spcPts val="0"/>
              </a:spcAft>
              <a:buSzPts val="1012"/>
              <a:buNone/>
            </a:pPr>
            <a:endParaRPr/>
          </a:p>
          <a:p>
            <a:pPr marL="1601999" lvl="4" indent="-169738" algn="l" rtl="0">
              <a:spcBef>
                <a:spcPts val="820"/>
              </a:spcBef>
              <a:spcAft>
                <a:spcPts val="0"/>
              </a:spcAft>
              <a:buSzPts val="1012"/>
              <a:buNone/>
            </a:pPr>
            <a:endParaRPr/>
          </a:p>
          <a:p>
            <a:pPr marL="1601999" lvl="4" indent="-169738" algn="l" rtl="0">
              <a:spcBef>
                <a:spcPts val="820"/>
              </a:spcBef>
              <a:spcAft>
                <a:spcPts val="0"/>
              </a:spcAft>
              <a:buSzPts val="1012"/>
              <a:buNone/>
            </a:pPr>
            <a:endParaRPr/>
          </a:p>
          <a:p>
            <a:pPr marL="1601999" lvl="4" indent="-169738" algn="l" rtl="0">
              <a:spcBef>
                <a:spcPts val="820"/>
              </a:spcBef>
              <a:spcAft>
                <a:spcPts val="0"/>
              </a:spcAft>
              <a:buSzPts val="1012"/>
              <a:buNone/>
            </a:pPr>
            <a:endParaRPr/>
          </a:p>
          <a:p>
            <a:pPr marL="1601999" lvl="4" indent="-169738" algn="l" rtl="0">
              <a:spcBef>
                <a:spcPts val="820"/>
              </a:spcBef>
              <a:spcAft>
                <a:spcPts val="0"/>
              </a:spcAft>
              <a:buSzPts val="1012"/>
              <a:buNone/>
            </a:pPr>
            <a:endParaRPr/>
          </a:p>
          <a:p>
            <a:pPr marL="1601999" lvl="4" indent="-169738" algn="l" rtl="0">
              <a:spcBef>
                <a:spcPts val="820"/>
              </a:spcBef>
              <a:spcAft>
                <a:spcPts val="0"/>
              </a:spcAft>
              <a:buSzPts val="1012"/>
              <a:buNone/>
            </a:pPr>
            <a:endParaRPr/>
          </a:p>
        </p:txBody>
      </p:sp>
      <p:sp>
        <p:nvSpPr>
          <p:cNvPr id="137" name="Google Shape;137;p14"/>
          <p:cNvSpPr txBox="1"/>
          <p:nvPr/>
        </p:nvSpPr>
        <p:spPr>
          <a:xfrm>
            <a:off x="1504950" y="2417713"/>
            <a:ext cx="6801000" cy="3693278"/>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2800"/>
            </a:pPr>
            <a:endParaRPr sz="2800" dirty="0">
              <a:solidFill>
                <a:schemeClr val="dk1"/>
              </a:solidFill>
              <a:latin typeface="Franklin Gothic"/>
              <a:ea typeface="Franklin Gothic"/>
              <a:cs typeface="Franklin Gothic"/>
              <a:sym typeface="Franklin Gothic"/>
            </a:endParaRPr>
          </a:p>
          <a:p>
            <a:pPr marL="285750" marR="0" lvl="0" indent="-285750" algn="l" rtl="0">
              <a:spcBef>
                <a:spcPts val="0"/>
              </a:spcBef>
              <a:spcAft>
                <a:spcPts val="0"/>
              </a:spcAft>
              <a:buClr>
                <a:schemeClr val="dk1"/>
              </a:buClr>
              <a:buSzPts val="2800"/>
              <a:buFont typeface="Noto Sans Symbols"/>
              <a:buChar char="▪"/>
            </a:pPr>
            <a:r>
              <a:rPr lang="en-US" sz="3200" dirty="0">
                <a:solidFill>
                  <a:schemeClr val="dk1"/>
                </a:solidFill>
                <a:latin typeface="Franklin Gothic"/>
                <a:ea typeface="Franklin Gothic"/>
                <a:cs typeface="Franklin Gothic"/>
                <a:sym typeface="Franklin Gothic"/>
              </a:rPr>
              <a:t>PROBLEM STATEMENT</a:t>
            </a:r>
          </a:p>
          <a:p>
            <a:pPr marL="285750" marR="0" lvl="0" indent="-285750" algn="l" rtl="0">
              <a:spcBef>
                <a:spcPts val="0"/>
              </a:spcBef>
              <a:spcAft>
                <a:spcPts val="0"/>
              </a:spcAft>
              <a:buClr>
                <a:schemeClr val="dk1"/>
              </a:buClr>
              <a:buSzPts val="2800"/>
              <a:buFont typeface="Noto Sans Symbols"/>
              <a:buChar char="▪"/>
            </a:pPr>
            <a:r>
              <a:rPr lang="en-US" sz="3200" dirty="0">
                <a:solidFill>
                  <a:schemeClr val="dk1"/>
                </a:solidFill>
                <a:latin typeface="Franklin Gothic"/>
                <a:sym typeface="Franklin Gothic"/>
              </a:rPr>
              <a:t>PROPOSED SOLUTION</a:t>
            </a:r>
            <a:endParaRPr sz="1600" dirty="0"/>
          </a:p>
          <a:p>
            <a:pPr marL="285750" marR="0" lvl="0" indent="-285750" algn="l" rtl="0">
              <a:spcBef>
                <a:spcPts val="0"/>
              </a:spcBef>
              <a:spcAft>
                <a:spcPts val="0"/>
              </a:spcAft>
              <a:buClr>
                <a:schemeClr val="dk1"/>
              </a:buClr>
              <a:buSzPts val="2800"/>
              <a:buFont typeface="Noto Sans Symbols"/>
              <a:buChar char="▪"/>
            </a:pPr>
            <a:r>
              <a:rPr lang="en-US" sz="3200" dirty="0">
                <a:solidFill>
                  <a:schemeClr val="dk1"/>
                </a:solidFill>
                <a:latin typeface="Franklin Gothic"/>
                <a:ea typeface="Franklin Gothic"/>
                <a:cs typeface="Franklin Gothic"/>
                <a:sym typeface="Franklin Gothic"/>
              </a:rPr>
              <a:t>SYSTEM DEVELOPMENT APPROACH</a:t>
            </a:r>
            <a:endParaRPr sz="1600" dirty="0"/>
          </a:p>
          <a:p>
            <a:pPr marL="285750" marR="0" lvl="0" indent="-285750" algn="l" rtl="0">
              <a:spcBef>
                <a:spcPts val="0"/>
              </a:spcBef>
              <a:spcAft>
                <a:spcPts val="0"/>
              </a:spcAft>
              <a:buClr>
                <a:schemeClr val="dk1"/>
              </a:buClr>
              <a:buSzPts val="2800"/>
              <a:buFont typeface="Noto Sans Symbols"/>
              <a:buChar char="▪"/>
            </a:pPr>
            <a:r>
              <a:rPr lang="en-US" sz="3200" dirty="0">
                <a:solidFill>
                  <a:schemeClr val="dk1"/>
                </a:solidFill>
                <a:latin typeface="Franklin Gothic"/>
                <a:ea typeface="Franklin Gothic"/>
                <a:cs typeface="Franklin Gothic"/>
                <a:sym typeface="Franklin Gothic"/>
              </a:rPr>
              <a:t>ALGORITHM</a:t>
            </a:r>
            <a:endParaRPr sz="1600" dirty="0"/>
          </a:p>
          <a:p>
            <a:pPr marL="285750" marR="0" lvl="0" indent="-285750" algn="l" rtl="0">
              <a:spcBef>
                <a:spcPts val="0"/>
              </a:spcBef>
              <a:spcAft>
                <a:spcPts val="0"/>
              </a:spcAft>
              <a:buClr>
                <a:schemeClr val="dk1"/>
              </a:buClr>
              <a:buSzPts val="2800"/>
              <a:buFont typeface="Noto Sans Symbols"/>
              <a:buChar char="▪"/>
            </a:pPr>
            <a:r>
              <a:rPr lang="en-US" sz="3200" dirty="0">
                <a:solidFill>
                  <a:schemeClr val="dk1"/>
                </a:solidFill>
                <a:latin typeface="Franklin Gothic"/>
                <a:ea typeface="Franklin Gothic"/>
                <a:cs typeface="Franklin Gothic"/>
                <a:sym typeface="Franklin Gothic"/>
              </a:rPr>
              <a:t>RESULT</a:t>
            </a:r>
            <a:endParaRPr sz="1600" dirty="0"/>
          </a:p>
          <a:p>
            <a:pPr marR="0" lvl="0" algn="l" rtl="0">
              <a:spcBef>
                <a:spcPts val="0"/>
              </a:spcBef>
              <a:spcAft>
                <a:spcPts val="0"/>
              </a:spcAft>
              <a:buClr>
                <a:schemeClr val="dk1"/>
              </a:buClr>
              <a:buSzPts val="2800"/>
            </a:pPr>
            <a:endParaRPr dirty="0"/>
          </a:p>
          <a:p>
            <a:pPr marR="0" lvl="0" algn="l" rtl="0">
              <a:spcBef>
                <a:spcPts val="0"/>
              </a:spcBef>
              <a:spcAft>
                <a:spcPts val="0"/>
              </a:spcAft>
              <a:buClr>
                <a:schemeClr val="dk1"/>
              </a:buClr>
              <a:buSzPts val="2800"/>
            </a:pPr>
            <a:endParaRPr dirty="0"/>
          </a:p>
          <a:p>
            <a:pPr marL="285750" marR="0" lvl="0" indent="-171450" algn="l" rtl="0">
              <a:spcBef>
                <a:spcPts val="0"/>
              </a:spcBef>
              <a:spcAft>
                <a:spcPts val="0"/>
              </a:spcAft>
              <a:buClr>
                <a:schemeClr val="dk1"/>
              </a:buClr>
              <a:buSzPts val="1800"/>
              <a:buFont typeface="Noto Sans Symbols"/>
              <a:buNone/>
            </a:pPr>
            <a:endParaRPr sz="1800" dirty="0">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5"/>
          <p:cNvSpPr txBox="1">
            <a:spLocks noGrp="1"/>
          </p:cNvSpPr>
          <p:nvPr>
            <p:ph type="title"/>
          </p:nvPr>
        </p:nvSpPr>
        <p:spPr>
          <a:xfrm>
            <a:off x="581192" y="702156"/>
            <a:ext cx="11029500" cy="11886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a:t>PROBLEM STATEMENT</a:t>
            </a:r>
            <a:endParaRPr/>
          </a:p>
        </p:txBody>
      </p:sp>
      <p:sp>
        <p:nvSpPr>
          <p:cNvPr id="143" name="Google Shape;143;p15"/>
          <p:cNvSpPr txBox="1">
            <a:spLocks noGrp="1"/>
          </p:cNvSpPr>
          <p:nvPr>
            <p:ph type="body" idx="1"/>
          </p:nvPr>
        </p:nvSpPr>
        <p:spPr>
          <a:xfrm>
            <a:off x="1838492" y="7915275"/>
            <a:ext cx="11029500" cy="1308000"/>
          </a:xfrm>
          <a:prstGeom prst="rect">
            <a:avLst/>
          </a:prstGeom>
          <a:noFill/>
          <a:ln>
            <a:noFill/>
          </a:ln>
        </p:spPr>
        <p:txBody>
          <a:bodyPr spcFirstLastPara="1" wrap="square" lIns="91425" tIns="45700" rIns="91425" bIns="45700" anchor="ctr" anchorCtr="0">
            <a:normAutofit/>
          </a:bodyPr>
          <a:lstStyle/>
          <a:p>
            <a:pPr marL="306000" lvl="0" indent="-206686" algn="l" rtl="0">
              <a:lnSpc>
                <a:spcPct val="110000"/>
              </a:lnSpc>
              <a:spcBef>
                <a:spcPts val="0"/>
              </a:spcBef>
              <a:spcAft>
                <a:spcPts val="0"/>
              </a:spcAft>
              <a:buSzPts val="1564"/>
              <a:buNone/>
            </a:pPr>
            <a:endParaRPr dirty="0"/>
          </a:p>
        </p:txBody>
      </p:sp>
      <p:sp>
        <p:nvSpPr>
          <p:cNvPr id="144" name="Google Shape;144;p15"/>
          <p:cNvSpPr txBox="1"/>
          <p:nvPr/>
        </p:nvSpPr>
        <p:spPr>
          <a:xfrm>
            <a:off x="923926" y="2314575"/>
            <a:ext cx="10439400" cy="304694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dirty="0">
                <a:solidFill>
                  <a:schemeClr val="dk1"/>
                </a:solidFill>
                <a:latin typeface="Times New Roman"/>
                <a:ea typeface="Times New Roman"/>
                <a:cs typeface="Times New Roman"/>
                <a:sym typeface="Times New Roman"/>
              </a:rPr>
              <a:t>Interior design is a highly personalized and complex process, often requiring a delicate balance of aesthetics, functionality, and personal taste. However, many individuals and professionals alike face challenges in conceptualizing, planning, and executing designs that align with their vision. Traditional methods of design ideation can be time-consuming, costly, and may not always yield satisfactory results.</a:t>
            </a:r>
          </a:p>
          <a:p>
            <a:pPr marL="0" marR="0" lvl="0" indent="0" algn="just" rtl="0">
              <a:spcBef>
                <a:spcPts val="0"/>
              </a:spcBef>
              <a:spcAft>
                <a:spcPts val="0"/>
              </a:spcAft>
              <a:buNone/>
            </a:pPr>
            <a:r>
              <a:rPr lang="en-US" sz="2400" dirty="0">
                <a:solidFill>
                  <a:schemeClr val="dk1"/>
                </a:solidFill>
                <a:latin typeface="Times New Roman"/>
                <a:ea typeface="Times New Roman"/>
                <a:cs typeface="Times New Roman"/>
                <a:sym typeface="Times New Roman"/>
              </a:rPr>
              <a:t>The aim of this project is to develop a cutting-edge AI-driven interior design assistant that revolutionizes the way spaces are conceived and curated.</a:t>
            </a:r>
            <a:endParaRPr lang="en-IN" sz="24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6"/>
          <p:cNvSpPr txBox="1">
            <a:spLocks noGrp="1"/>
          </p:cNvSpPr>
          <p:nvPr>
            <p:ph type="title"/>
          </p:nvPr>
        </p:nvSpPr>
        <p:spPr>
          <a:xfrm>
            <a:off x="343516" y="342932"/>
            <a:ext cx="11029500" cy="11886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dirty="0"/>
              <a:t>PROPOSED SOLUTION</a:t>
            </a:r>
            <a:endParaRPr dirty="0"/>
          </a:p>
        </p:txBody>
      </p:sp>
      <p:sp>
        <p:nvSpPr>
          <p:cNvPr id="150" name="Google Shape;150;p16"/>
          <p:cNvSpPr txBox="1">
            <a:spLocks noGrp="1"/>
          </p:cNvSpPr>
          <p:nvPr>
            <p:ph type="body" idx="1"/>
          </p:nvPr>
        </p:nvSpPr>
        <p:spPr>
          <a:xfrm>
            <a:off x="1838492" y="7915275"/>
            <a:ext cx="11029500" cy="1308000"/>
          </a:xfrm>
          <a:prstGeom prst="rect">
            <a:avLst/>
          </a:prstGeom>
          <a:noFill/>
          <a:ln>
            <a:noFill/>
          </a:ln>
        </p:spPr>
        <p:txBody>
          <a:bodyPr spcFirstLastPara="1" wrap="square" lIns="91425" tIns="45700" rIns="91425" bIns="45700" anchor="ctr" anchorCtr="0">
            <a:normAutofit/>
          </a:bodyPr>
          <a:lstStyle/>
          <a:p>
            <a:pPr marL="306000" lvl="0" indent="-206686" algn="l" rtl="0">
              <a:lnSpc>
                <a:spcPct val="110000"/>
              </a:lnSpc>
              <a:spcBef>
                <a:spcPts val="0"/>
              </a:spcBef>
              <a:spcAft>
                <a:spcPts val="0"/>
              </a:spcAft>
              <a:buSzPts val="1564"/>
              <a:buNone/>
            </a:pPr>
            <a:endParaRPr/>
          </a:p>
        </p:txBody>
      </p:sp>
      <p:sp>
        <p:nvSpPr>
          <p:cNvPr id="151" name="Google Shape;151;p16"/>
          <p:cNvSpPr txBox="1"/>
          <p:nvPr/>
        </p:nvSpPr>
        <p:spPr>
          <a:xfrm>
            <a:off x="343516" y="1910189"/>
            <a:ext cx="11706300" cy="341627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dirty="0">
                <a:solidFill>
                  <a:schemeClr val="dk1"/>
                </a:solidFill>
                <a:latin typeface="Times New Roman"/>
                <a:ea typeface="Times New Roman"/>
                <a:cs typeface="Times New Roman"/>
                <a:sym typeface="Times New Roman"/>
              </a:rPr>
              <a:t>"The proposed solution for the AI interior design assistant is a generative model trained on a vast dataset of interior design styles, furniture layouts, and user preferences. Leveraging advanced deep learning techniques, the system will analyze user input such as room dimensions, desired style, color schemes, and budget constraints. It will then generate multiple design suggestions, complete with 3D visualizations, furniture placement options, and material recommendations. Users can interact with the AI to refine designs, exploring various configurations until they find the perfect match for their space. Additionally, the system will continuously learn and improve its recommendations based on user feedback, creating a personalized and intuitive interior design experience."</a:t>
            </a:r>
            <a:endParaRPr sz="24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476417" y="0"/>
            <a:ext cx="11029500" cy="11886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dirty="0"/>
              <a:t>SYSTEM APPROACH</a:t>
            </a:r>
            <a:endParaRPr dirty="0"/>
          </a:p>
        </p:txBody>
      </p:sp>
      <p:sp>
        <p:nvSpPr>
          <p:cNvPr id="164" name="Google Shape;164;p18"/>
          <p:cNvSpPr txBox="1">
            <a:spLocks noGrp="1"/>
          </p:cNvSpPr>
          <p:nvPr>
            <p:ph type="body" idx="1"/>
          </p:nvPr>
        </p:nvSpPr>
        <p:spPr>
          <a:xfrm>
            <a:off x="1838492" y="7915275"/>
            <a:ext cx="11029500" cy="1308000"/>
          </a:xfrm>
          <a:prstGeom prst="rect">
            <a:avLst/>
          </a:prstGeom>
          <a:noFill/>
          <a:ln>
            <a:noFill/>
          </a:ln>
        </p:spPr>
        <p:txBody>
          <a:bodyPr spcFirstLastPara="1" wrap="square" lIns="91425" tIns="45700" rIns="91425" bIns="45700" anchor="ctr" anchorCtr="0">
            <a:normAutofit/>
          </a:bodyPr>
          <a:lstStyle/>
          <a:p>
            <a:pPr marL="306000" lvl="0" indent="-206686" algn="l" rtl="0">
              <a:lnSpc>
                <a:spcPct val="110000"/>
              </a:lnSpc>
              <a:spcBef>
                <a:spcPts val="0"/>
              </a:spcBef>
              <a:spcAft>
                <a:spcPts val="0"/>
              </a:spcAft>
              <a:buSzPts val="1564"/>
              <a:buNone/>
            </a:pPr>
            <a:endParaRPr/>
          </a:p>
        </p:txBody>
      </p:sp>
      <p:sp>
        <p:nvSpPr>
          <p:cNvPr id="165" name="Google Shape;165;p18"/>
          <p:cNvSpPr txBox="1"/>
          <p:nvPr/>
        </p:nvSpPr>
        <p:spPr>
          <a:xfrm>
            <a:off x="686083" y="1188600"/>
            <a:ext cx="11106000" cy="56322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rgbClr val="1482AB"/>
                </a:solidFill>
                <a:latin typeface="Times New Roman"/>
                <a:ea typeface="Times New Roman"/>
                <a:cs typeface="Times New Roman"/>
                <a:sym typeface="Times New Roman"/>
              </a:rPr>
              <a:t>Systems requirements:</a:t>
            </a:r>
            <a:endParaRPr dirty="0"/>
          </a:p>
          <a:p>
            <a:pPr marR="0" lvl="0" algn="l" rtl="0">
              <a:spcBef>
                <a:spcPts val="0"/>
              </a:spcBef>
              <a:spcAft>
                <a:spcPts val="0"/>
              </a:spcAft>
            </a:pPr>
            <a:r>
              <a:rPr lang="en-US" sz="2400" b="1" i="0" dirty="0">
                <a:solidFill>
                  <a:srgbClr val="0D0D0D"/>
                </a:solidFill>
                <a:latin typeface="Times New Roman"/>
                <a:ea typeface="Times New Roman"/>
                <a:cs typeface="Times New Roman"/>
                <a:sym typeface="Times New Roman"/>
              </a:rPr>
              <a:t>	Hardware Requirements:</a:t>
            </a:r>
          </a:p>
          <a:p>
            <a:pPr lvl="3"/>
            <a:r>
              <a:rPr lang="en-US" sz="2400" b="1" i="0" dirty="0">
                <a:solidFill>
                  <a:srgbClr val="0D0D0D"/>
                </a:solidFill>
                <a:latin typeface="Times New Roman"/>
                <a:ea typeface="Times New Roman"/>
                <a:cs typeface="Times New Roman"/>
                <a:sym typeface="Times New Roman"/>
              </a:rPr>
              <a:t>		</a:t>
            </a:r>
            <a:r>
              <a:rPr lang="en-US" sz="2000" b="1" i="0" dirty="0">
                <a:solidFill>
                  <a:srgbClr val="0D0D0D"/>
                </a:solidFill>
                <a:latin typeface="Times New Roman"/>
                <a:ea typeface="Times New Roman"/>
                <a:cs typeface="Times New Roman"/>
                <a:sym typeface="Times New Roman"/>
              </a:rPr>
              <a:t>1. Processor: Minimum Intel Core i5 or equivalent.</a:t>
            </a:r>
          </a:p>
          <a:p>
            <a:pPr lvl="3"/>
            <a:r>
              <a:rPr lang="en-US" sz="2000" b="1" dirty="0">
                <a:solidFill>
                  <a:srgbClr val="0D0D0D"/>
                </a:solidFill>
                <a:latin typeface="Times New Roman"/>
                <a:ea typeface="Times New Roman"/>
                <a:cs typeface="Times New Roman"/>
                <a:sym typeface="Times New Roman"/>
              </a:rPr>
              <a:t>		2. </a:t>
            </a:r>
            <a:r>
              <a:rPr lang="en-US" sz="2000" b="1" i="0" dirty="0">
                <a:solidFill>
                  <a:srgbClr val="0D0D0D"/>
                </a:solidFill>
                <a:latin typeface="Times New Roman"/>
                <a:ea typeface="Times New Roman"/>
                <a:cs typeface="Times New Roman"/>
                <a:sym typeface="Times New Roman"/>
              </a:rPr>
              <a:t>RAM: 8 GB or higher.</a:t>
            </a:r>
          </a:p>
          <a:p>
            <a:pPr lvl="3"/>
            <a:r>
              <a:rPr lang="en-US" sz="2000" b="1" dirty="0">
                <a:solidFill>
                  <a:srgbClr val="0D0D0D"/>
                </a:solidFill>
                <a:latin typeface="Times New Roman"/>
                <a:ea typeface="Times New Roman"/>
                <a:cs typeface="Times New Roman"/>
                <a:sym typeface="Times New Roman"/>
              </a:rPr>
              <a:t>		3. </a:t>
            </a:r>
            <a:r>
              <a:rPr lang="en-US" sz="2000" b="1" i="0" dirty="0">
                <a:solidFill>
                  <a:srgbClr val="0D0D0D"/>
                </a:solidFill>
                <a:latin typeface="Times New Roman"/>
                <a:ea typeface="Times New Roman"/>
                <a:cs typeface="Times New Roman"/>
                <a:sym typeface="Times New Roman"/>
              </a:rPr>
              <a:t>Storage: SSD with at least 256 GB.</a:t>
            </a:r>
          </a:p>
          <a:p>
            <a:pPr lvl="3"/>
            <a:r>
              <a:rPr lang="en-US" sz="2000" b="1" dirty="0">
                <a:solidFill>
                  <a:srgbClr val="0D0D0D"/>
                </a:solidFill>
                <a:latin typeface="Times New Roman"/>
                <a:ea typeface="Times New Roman"/>
                <a:cs typeface="Times New Roman"/>
                <a:sym typeface="Times New Roman"/>
              </a:rPr>
              <a:t>		4.</a:t>
            </a:r>
            <a:r>
              <a:rPr lang="en-US" sz="2000" b="1" i="0" dirty="0">
                <a:solidFill>
                  <a:srgbClr val="0D0D0D"/>
                </a:solidFill>
                <a:latin typeface="Times New Roman"/>
                <a:ea typeface="Times New Roman"/>
                <a:cs typeface="Times New Roman"/>
                <a:sym typeface="Times New Roman"/>
              </a:rPr>
              <a:t>Internet Connection: Required for updates and cloud-based services.</a:t>
            </a:r>
          </a:p>
          <a:p>
            <a:pPr lvl="3"/>
            <a:r>
              <a:rPr lang="en-US" sz="2400" b="1" i="0" dirty="0">
                <a:solidFill>
                  <a:srgbClr val="0D0D0D"/>
                </a:solidFill>
                <a:latin typeface="Times New Roman"/>
                <a:ea typeface="Times New Roman"/>
                <a:cs typeface="Times New Roman"/>
                <a:sym typeface="Times New Roman"/>
              </a:rPr>
              <a:t>	Software Requirements:</a:t>
            </a:r>
            <a:endParaRPr lang="en-US" sz="2400" dirty="0"/>
          </a:p>
          <a:p>
            <a:pPr lvl="3"/>
            <a:r>
              <a:rPr lang="en-US" sz="2000" b="1" i="0" dirty="0">
                <a:solidFill>
                  <a:srgbClr val="0D0D0D"/>
                </a:solidFill>
                <a:latin typeface="Times New Roman"/>
                <a:ea typeface="Times New Roman"/>
                <a:cs typeface="Times New Roman"/>
                <a:sym typeface="Times New Roman"/>
              </a:rPr>
              <a:t>		1. Operating System: Windows 10, macOS, or Linux.</a:t>
            </a:r>
          </a:p>
          <a:p>
            <a:pPr lvl="3"/>
            <a:r>
              <a:rPr lang="en-US" sz="2000" b="1" i="0" dirty="0">
                <a:solidFill>
                  <a:srgbClr val="0D0D0D"/>
                </a:solidFill>
                <a:latin typeface="Times New Roman"/>
                <a:ea typeface="Times New Roman"/>
                <a:cs typeface="Times New Roman"/>
                <a:sym typeface="Times New Roman"/>
              </a:rPr>
              <a:t>		2.Development Environment: Python 3.x.</a:t>
            </a:r>
          </a:p>
          <a:p>
            <a:pPr lvl="3"/>
            <a:r>
              <a:rPr lang="en-US" sz="2000" b="1" i="0" dirty="0">
                <a:solidFill>
                  <a:srgbClr val="0D0D0D"/>
                </a:solidFill>
                <a:latin typeface="Times New Roman"/>
                <a:ea typeface="Times New Roman"/>
                <a:cs typeface="Times New Roman"/>
                <a:sym typeface="Times New Roman"/>
              </a:rPr>
              <a:t>		3.Machine Learning Frameworks: TensorFlow, </a:t>
            </a:r>
            <a:r>
              <a:rPr lang="en-US" sz="2000" b="1" i="0" dirty="0" err="1">
                <a:solidFill>
                  <a:srgbClr val="0D0D0D"/>
                </a:solidFill>
                <a:latin typeface="Times New Roman"/>
                <a:ea typeface="Times New Roman"/>
                <a:cs typeface="Times New Roman"/>
                <a:sym typeface="Times New Roman"/>
              </a:rPr>
              <a:t>PyTorch</a:t>
            </a:r>
            <a:r>
              <a:rPr lang="en-US" sz="2000" b="1" i="0" dirty="0">
                <a:solidFill>
                  <a:srgbClr val="0D0D0D"/>
                </a:solidFill>
                <a:latin typeface="Times New Roman"/>
                <a:ea typeface="Times New Roman"/>
                <a:cs typeface="Times New Roman"/>
                <a:sym typeface="Times New Roman"/>
              </a:rPr>
              <a:t>.</a:t>
            </a:r>
          </a:p>
          <a:p>
            <a:pPr lvl="3"/>
            <a:r>
              <a:rPr lang="en-US" sz="2000" b="1" i="0" dirty="0">
                <a:solidFill>
                  <a:srgbClr val="0D0D0D"/>
                </a:solidFill>
                <a:latin typeface="Times New Roman"/>
                <a:ea typeface="Times New Roman"/>
                <a:cs typeface="Times New Roman"/>
                <a:sym typeface="Times New Roman"/>
              </a:rPr>
              <a:t>		4.Libraries: NumPy, pandas, OpenCV.</a:t>
            </a:r>
          </a:p>
          <a:p>
            <a:pPr lvl="3"/>
            <a:r>
              <a:rPr lang="en-US" sz="2000" b="1" i="0" dirty="0">
                <a:solidFill>
                  <a:srgbClr val="0D0D0D"/>
                </a:solidFill>
                <a:latin typeface="Times New Roman"/>
                <a:ea typeface="Times New Roman"/>
                <a:cs typeface="Times New Roman"/>
                <a:sym typeface="Times New Roman"/>
              </a:rPr>
              <a:t>		5.Database: PostgreSQL or MongoDB for data storage.</a:t>
            </a:r>
          </a:p>
          <a:p>
            <a:pPr lvl="3"/>
            <a:r>
              <a:rPr lang="en-US" sz="2000" b="1" i="0" dirty="0">
                <a:solidFill>
                  <a:srgbClr val="0D0D0D"/>
                </a:solidFill>
                <a:latin typeface="Times New Roman"/>
                <a:ea typeface="Times New Roman"/>
                <a:cs typeface="Times New Roman"/>
                <a:sym typeface="Times New Roman"/>
              </a:rPr>
              <a:t>		6.Frontend: ReactJS, Angular, or Vue.js for user interface.</a:t>
            </a:r>
          </a:p>
          <a:p>
            <a:pPr lvl="3"/>
            <a:r>
              <a:rPr lang="en-US" sz="2000" b="1" i="0" dirty="0">
                <a:solidFill>
                  <a:srgbClr val="0D0D0D"/>
                </a:solidFill>
                <a:latin typeface="Times New Roman"/>
                <a:ea typeface="Times New Roman"/>
                <a:cs typeface="Times New Roman"/>
                <a:sym typeface="Times New Roman"/>
              </a:rPr>
              <a:t>		7.Backend: Flask or Django for server-side processing.</a:t>
            </a:r>
          </a:p>
          <a:p>
            <a:pPr lvl="3"/>
            <a:r>
              <a:rPr lang="en-US" sz="2000" b="1" i="0" dirty="0">
                <a:solidFill>
                  <a:srgbClr val="0D0D0D"/>
                </a:solidFill>
                <a:latin typeface="Times New Roman"/>
                <a:ea typeface="Times New Roman"/>
                <a:cs typeface="Times New Roman"/>
                <a:sym typeface="Times New Roman"/>
              </a:rPr>
              <a:t>		8.API Development: RESTful API for communication between frontend and 		backend.</a:t>
            </a:r>
          </a:p>
          <a:p>
            <a:pPr lvl="3"/>
            <a:endParaRPr lang="en-US" sz="2400" dirty="0">
              <a:solidFill>
                <a:srgbClr val="0D0D0D"/>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476417" y="0"/>
            <a:ext cx="11029500" cy="11886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a:t>SYSTEM APPROACH</a:t>
            </a:r>
            <a:endParaRPr/>
          </a:p>
        </p:txBody>
      </p:sp>
      <p:sp>
        <p:nvSpPr>
          <p:cNvPr id="171" name="Google Shape;171;p19"/>
          <p:cNvSpPr txBox="1">
            <a:spLocks noGrp="1"/>
          </p:cNvSpPr>
          <p:nvPr>
            <p:ph type="body" idx="1"/>
          </p:nvPr>
        </p:nvSpPr>
        <p:spPr>
          <a:xfrm>
            <a:off x="1838492" y="7915275"/>
            <a:ext cx="11029500" cy="1308000"/>
          </a:xfrm>
          <a:prstGeom prst="rect">
            <a:avLst/>
          </a:prstGeom>
          <a:noFill/>
          <a:ln>
            <a:noFill/>
          </a:ln>
        </p:spPr>
        <p:txBody>
          <a:bodyPr spcFirstLastPara="1" wrap="square" lIns="91425" tIns="45700" rIns="91425" bIns="45700" anchor="ctr" anchorCtr="0">
            <a:normAutofit/>
          </a:bodyPr>
          <a:lstStyle/>
          <a:p>
            <a:pPr marL="306000" lvl="0" indent="-206686" algn="l" rtl="0">
              <a:lnSpc>
                <a:spcPct val="110000"/>
              </a:lnSpc>
              <a:spcBef>
                <a:spcPts val="0"/>
              </a:spcBef>
              <a:spcAft>
                <a:spcPts val="0"/>
              </a:spcAft>
              <a:buSzPts val="1564"/>
              <a:buNone/>
            </a:pPr>
            <a:endParaRPr/>
          </a:p>
        </p:txBody>
      </p:sp>
      <p:sp>
        <p:nvSpPr>
          <p:cNvPr id="172" name="Google Shape;172;p19"/>
          <p:cNvSpPr txBox="1"/>
          <p:nvPr/>
        </p:nvSpPr>
        <p:spPr>
          <a:xfrm>
            <a:off x="476417" y="1329136"/>
            <a:ext cx="11106000" cy="55707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rgbClr val="1482AB"/>
                </a:solidFill>
                <a:latin typeface="Times New Roman"/>
                <a:ea typeface="Times New Roman"/>
                <a:cs typeface="Times New Roman"/>
                <a:sym typeface="Times New Roman"/>
              </a:rPr>
              <a:t>Systems requirements:</a:t>
            </a:r>
            <a:endParaRPr dirty="0"/>
          </a:p>
          <a:p>
            <a:pPr marL="0" marR="0" lvl="0" indent="0" algn="l" rtl="0">
              <a:spcBef>
                <a:spcPts val="0"/>
              </a:spcBef>
              <a:spcAft>
                <a:spcPts val="0"/>
              </a:spcAft>
              <a:buNone/>
            </a:pPr>
            <a:endParaRPr sz="1800" dirty="0">
              <a:solidFill>
                <a:schemeClr val="dk1"/>
              </a:solidFill>
              <a:latin typeface="Libre Franklin"/>
              <a:ea typeface="Libre Franklin"/>
              <a:cs typeface="Libre Franklin"/>
              <a:sym typeface="Libre Franklin"/>
            </a:endParaRPr>
          </a:p>
          <a:p>
            <a:pPr marL="0" marR="0" lvl="0" indent="0" algn="l" rtl="0">
              <a:spcBef>
                <a:spcPts val="0"/>
              </a:spcBef>
              <a:spcAft>
                <a:spcPts val="0"/>
              </a:spcAft>
              <a:buNone/>
            </a:pPr>
            <a:r>
              <a:rPr lang="en-IN" sz="2400" b="1" dirty="0">
                <a:latin typeface="Times New Roman" panose="02020603050405020304" pitchFamily="18" charset="0"/>
                <a:cs typeface="Times New Roman" panose="02020603050405020304" pitchFamily="18" charset="0"/>
              </a:rPr>
              <a:t>AI Models and Tools:</a:t>
            </a:r>
          </a:p>
          <a:p>
            <a:pPr marL="0" marR="0" lvl="0" indent="0" algn="l" rtl="0">
              <a:spcBef>
                <a:spcPts val="0"/>
              </a:spcBef>
              <a:spcAft>
                <a:spcPts val="0"/>
              </a:spcAft>
              <a:buNone/>
            </a:pPr>
            <a:endParaRPr lang="en-IN" dirty="0"/>
          </a:p>
          <a:p>
            <a:pPr marR="0" lvl="0" algn="l" rtl="0">
              <a:spcBef>
                <a:spcPts val="0"/>
              </a:spcBef>
              <a:spcAft>
                <a:spcPts val="0"/>
              </a:spcAft>
            </a:pPr>
            <a:r>
              <a:rPr lang="en-IN" sz="24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1. Generative Adversarial Networks (GANs) for generating interior design layouts.</a:t>
            </a:r>
          </a:p>
          <a:p>
            <a:pPr marL="0" marR="0" lvl="0" indent="0" algn="l" rtl="0">
              <a:spcBef>
                <a:spcPts val="0"/>
              </a:spcBef>
              <a:spcAft>
                <a:spcPts val="0"/>
              </a:spcAft>
              <a:buNone/>
            </a:pPr>
            <a:r>
              <a:rPr lang="en-IN" sz="2000" dirty="0">
                <a:latin typeface="Times New Roman" panose="02020603050405020304" pitchFamily="18" charset="0"/>
                <a:cs typeface="Times New Roman" panose="02020603050405020304" pitchFamily="18" charset="0"/>
              </a:rPr>
              <a:t>	2. Convolutional Neural Networks (CNNs) for image processing and object detection (furniture 	recognition).</a:t>
            </a:r>
          </a:p>
          <a:p>
            <a:pPr marL="0" marR="0" lvl="0" indent="0" algn="l" rtl="0">
              <a:spcBef>
                <a:spcPts val="0"/>
              </a:spcBef>
              <a:spcAft>
                <a:spcPts val="0"/>
              </a:spcAft>
              <a:buNone/>
            </a:pPr>
            <a:r>
              <a:rPr lang="en-IN" sz="2000" dirty="0">
                <a:latin typeface="Times New Roman" panose="02020603050405020304" pitchFamily="18" charset="0"/>
                <a:cs typeface="Times New Roman" panose="02020603050405020304" pitchFamily="18" charset="0"/>
              </a:rPr>
              <a:t>	3. Natural Language Processing (NLP) for understanding user input and preferences.</a:t>
            </a:r>
          </a:p>
          <a:p>
            <a:pPr marL="0" marR="0" lvl="0" indent="0" algn="l" rtl="0">
              <a:spcBef>
                <a:spcPts val="0"/>
              </a:spcBef>
              <a:spcAft>
                <a:spcPts val="0"/>
              </a:spcAft>
              <a:buNone/>
            </a:pPr>
            <a:r>
              <a:rPr lang="en-IN" sz="2000" dirty="0">
                <a:latin typeface="Times New Roman" panose="02020603050405020304" pitchFamily="18" charset="0"/>
                <a:cs typeface="Times New Roman" panose="02020603050405020304" pitchFamily="18" charset="0"/>
              </a:rPr>
              <a:t>	4. Recommender Systems for suggesting furniture, colours and decor styles.</a:t>
            </a:r>
          </a:p>
          <a:p>
            <a:pPr marL="0" marR="0" lvl="0" indent="0" algn="l" rtl="0">
              <a:spcBef>
                <a:spcPts val="0"/>
              </a:spcBef>
              <a:spcAft>
                <a:spcPts val="0"/>
              </a:spcAft>
              <a:buNone/>
            </a:pPr>
            <a:r>
              <a:rPr lang="en-IN" sz="2000" dirty="0">
                <a:latin typeface="Times New Roman" panose="02020603050405020304" pitchFamily="18" charset="0"/>
                <a:cs typeface="Times New Roman" panose="02020603050405020304" pitchFamily="18" charset="0"/>
              </a:rPr>
              <a:t>	Data Annotation Tools for </a:t>
            </a:r>
            <a:r>
              <a:rPr lang="en-IN" sz="2000" dirty="0" err="1">
                <a:latin typeface="Times New Roman" panose="02020603050405020304" pitchFamily="18" charset="0"/>
                <a:cs typeface="Times New Roman" panose="02020603050405020304" pitchFamily="18" charset="0"/>
              </a:rPr>
              <a:t>labeling</a:t>
            </a:r>
            <a:r>
              <a:rPr lang="en-IN" sz="2000" dirty="0">
                <a:latin typeface="Times New Roman" panose="02020603050405020304" pitchFamily="18" charset="0"/>
                <a:cs typeface="Times New Roman" panose="02020603050405020304" pitchFamily="18" charset="0"/>
              </a:rPr>
              <a:t> images and training data.</a:t>
            </a:r>
          </a:p>
          <a:p>
            <a:pPr marL="0" marR="0" lvl="0" indent="0" algn="l" rtl="0">
              <a:spcBef>
                <a:spcPts val="0"/>
              </a:spcBef>
              <a:spcAft>
                <a:spcPts val="0"/>
              </a:spcAft>
              <a:buNone/>
            </a:pPr>
            <a:endParaRPr lang="en-US" sz="20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400" b="1" dirty="0">
                <a:latin typeface="Times New Roman" panose="02020603050405020304" pitchFamily="18" charset="0"/>
                <a:cs typeface="Times New Roman" panose="02020603050405020304" pitchFamily="18" charset="0"/>
              </a:rPr>
              <a:t>Data Sources and APIs:</a:t>
            </a:r>
          </a:p>
          <a:p>
            <a:pPr marL="0" marR="0" lvl="0" indent="0" algn="l" rtl="0">
              <a:spcBef>
                <a:spcPts val="0"/>
              </a:spcBef>
              <a:spcAft>
                <a:spcPts val="0"/>
              </a:spcAft>
              <a:buNone/>
            </a:pPr>
            <a:r>
              <a:rPr lang="en-US" sz="24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 Furniture Catalog API: Integration with furniture suppliers for real-time product availability 	and pricing.</a:t>
            </a:r>
          </a:p>
          <a:p>
            <a:pPr marL="0" marR="0" lvl="0" indent="0" algn="l" rtl="0">
              <a:spcBef>
                <a:spcPts val="0"/>
              </a:spcBef>
              <a:spcAft>
                <a:spcPts val="0"/>
              </a:spcAft>
              <a:buNone/>
            </a:pPr>
            <a:r>
              <a:rPr lang="en-US" sz="2000" dirty="0">
                <a:latin typeface="Times New Roman" panose="02020603050405020304" pitchFamily="18" charset="0"/>
                <a:cs typeface="Times New Roman" panose="02020603050405020304" pitchFamily="18" charset="0"/>
              </a:rPr>
              <a:t>	2. Image Databases: Access to extensive image datasets for training AI models.</a:t>
            </a:r>
          </a:p>
          <a:p>
            <a:pPr marL="0" marR="0" lvl="0" indent="0" algn="l" rtl="0">
              <a:spcBef>
                <a:spcPts val="0"/>
              </a:spcBef>
              <a:spcAft>
                <a:spcPts val="0"/>
              </a:spcAft>
              <a:buNone/>
            </a:pPr>
            <a:r>
              <a:rPr lang="en-US" sz="2000" dirty="0">
                <a:latin typeface="Times New Roman" panose="02020603050405020304" pitchFamily="18" charset="0"/>
                <a:cs typeface="Times New Roman" panose="02020603050405020304" pitchFamily="18" charset="0"/>
              </a:rPr>
              <a:t>	3. Style Guides and Design Principles: Incorporation of design rules and best practices.</a:t>
            </a:r>
            <a:endParaRPr lang="en-IN" sz="20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400" b="0" i="0" dirty="0">
              <a:solidFill>
                <a:srgbClr val="0D0D0D"/>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476417" y="0"/>
            <a:ext cx="11029500" cy="11886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a:t>ALGORITHM </a:t>
            </a:r>
            <a:endParaRPr/>
          </a:p>
        </p:txBody>
      </p:sp>
      <p:sp>
        <p:nvSpPr>
          <p:cNvPr id="178" name="Google Shape;178;p20"/>
          <p:cNvSpPr txBox="1">
            <a:spLocks noGrp="1"/>
          </p:cNvSpPr>
          <p:nvPr>
            <p:ph type="body" idx="1"/>
          </p:nvPr>
        </p:nvSpPr>
        <p:spPr>
          <a:xfrm>
            <a:off x="1838492" y="7915275"/>
            <a:ext cx="11029500" cy="1308000"/>
          </a:xfrm>
          <a:prstGeom prst="rect">
            <a:avLst/>
          </a:prstGeom>
          <a:noFill/>
          <a:ln>
            <a:noFill/>
          </a:ln>
        </p:spPr>
        <p:txBody>
          <a:bodyPr spcFirstLastPara="1" wrap="square" lIns="91425" tIns="45700" rIns="91425" bIns="45700" anchor="ctr" anchorCtr="0">
            <a:normAutofit/>
          </a:bodyPr>
          <a:lstStyle/>
          <a:p>
            <a:pPr marL="306000" lvl="0" indent="-206686" algn="l" rtl="0">
              <a:lnSpc>
                <a:spcPct val="110000"/>
              </a:lnSpc>
              <a:spcBef>
                <a:spcPts val="0"/>
              </a:spcBef>
              <a:spcAft>
                <a:spcPts val="0"/>
              </a:spcAft>
              <a:buSzPts val="1564"/>
              <a:buNone/>
            </a:pPr>
            <a:endParaRPr/>
          </a:p>
        </p:txBody>
      </p:sp>
      <p:sp>
        <p:nvSpPr>
          <p:cNvPr id="179" name="Google Shape;179;p20"/>
          <p:cNvSpPr/>
          <p:nvPr/>
        </p:nvSpPr>
        <p:spPr>
          <a:xfrm>
            <a:off x="933450" y="3114675"/>
            <a:ext cx="9081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br>
              <a:rPr lang="en-US" sz="1800" b="0" i="0" u="none" strike="noStrike" cap="none">
                <a:solidFill>
                  <a:srgbClr val="000000"/>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180" name="Google Shape;180;p20"/>
          <p:cNvSpPr txBox="1"/>
          <p:nvPr/>
        </p:nvSpPr>
        <p:spPr>
          <a:xfrm>
            <a:off x="476417" y="1352550"/>
            <a:ext cx="11029500" cy="424727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Times New Roman" panose="02020603050405020304" pitchFamily="18" charset="0"/>
                <a:ea typeface="Libre Franklin"/>
                <a:cs typeface="Times New Roman" panose="02020603050405020304" pitchFamily="18" charset="0"/>
                <a:sym typeface="Libre Franklin"/>
              </a:rPr>
              <a:t>Input: </a:t>
            </a:r>
            <a:r>
              <a:rPr lang="en-US" sz="1800" dirty="0">
                <a:solidFill>
                  <a:schemeClr val="dk1"/>
                </a:solidFill>
                <a:latin typeface="Times New Roman" panose="02020603050405020304" pitchFamily="18" charset="0"/>
                <a:ea typeface="Libre Franklin"/>
                <a:cs typeface="Times New Roman" panose="02020603050405020304" pitchFamily="18" charset="0"/>
                <a:sym typeface="Libre Franklin"/>
              </a:rPr>
              <a:t>Gather user preferences such as room dimensions, preferred style (e.g., modern, vintage, minimalist), color schemes, and existing furniture.</a:t>
            </a:r>
          </a:p>
          <a:p>
            <a:pPr marL="0" marR="0" lvl="0" indent="0" algn="l" rtl="0">
              <a:spcBef>
                <a:spcPts val="0"/>
              </a:spcBef>
              <a:spcAft>
                <a:spcPts val="0"/>
              </a:spcAft>
              <a:buNone/>
            </a:pPr>
            <a:endParaRPr lang="en-US" sz="1800" dirty="0">
              <a:solidFill>
                <a:schemeClr val="dk1"/>
              </a:solidFill>
              <a:latin typeface="Times New Roman" panose="02020603050405020304" pitchFamily="18" charset="0"/>
              <a:ea typeface="Libre Franklin"/>
              <a:cs typeface="Times New Roman" panose="02020603050405020304" pitchFamily="18" charset="0"/>
              <a:sym typeface="Libre Franklin"/>
            </a:endParaRPr>
          </a:p>
          <a:p>
            <a:pPr marL="0" marR="0" lvl="0" indent="0" algn="l" rtl="0">
              <a:spcBef>
                <a:spcPts val="0"/>
              </a:spcBef>
              <a:spcAft>
                <a:spcPts val="0"/>
              </a:spcAft>
              <a:buNone/>
            </a:pPr>
            <a:r>
              <a:rPr lang="en-US" sz="1800" b="1" dirty="0">
                <a:solidFill>
                  <a:schemeClr val="dk1"/>
                </a:solidFill>
                <a:latin typeface="Times New Roman" panose="02020603050405020304" pitchFamily="18" charset="0"/>
                <a:ea typeface="Libre Franklin"/>
                <a:cs typeface="Times New Roman" panose="02020603050405020304" pitchFamily="18" charset="0"/>
                <a:sym typeface="Libre Franklin"/>
              </a:rPr>
              <a:t>Generate Layout: </a:t>
            </a:r>
            <a:r>
              <a:rPr lang="en-US" sz="1800" dirty="0">
                <a:solidFill>
                  <a:schemeClr val="dk1"/>
                </a:solidFill>
                <a:latin typeface="Times New Roman" panose="02020603050405020304" pitchFamily="18" charset="0"/>
                <a:ea typeface="Libre Franklin"/>
                <a:cs typeface="Times New Roman" panose="02020603050405020304" pitchFamily="18" charset="0"/>
                <a:sym typeface="Libre Franklin"/>
              </a:rPr>
              <a:t>Utilize generative algorithms to propose multiple room layouts based on input dimensions.</a:t>
            </a:r>
          </a:p>
          <a:p>
            <a:pPr marL="0" marR="0" lvl="0" indent="0" algn="l" rtl="0">
              <a:spcBef>
                <a:spcPts val="0"/>
              </a:spcBef>
              <a:spcAft>
                <a:spcPts val="0"/>
              </a:spcAft>
              <a:buNone/>
            </a:pPr>
            <a:r>
              <a:rPr lang="en-US" sz="1800" dirty="0">
                <a:solidFill>
                  <a:schemeClr val="dk1"/>
                </a:solidFill>
                <a:latin typeface="Times New Roman" panose="02020603050405020304" pitchFamily="18" charset="0"/>
                <a:ea typeface="Libre Franklin"/>
                <a:cs typeface="Times New Roman" panose="02020603050405020304" pitchFamily="18" charset="0"/>
                <a:sym typeface="Libre Franklin"/>
              </a:rPr>
              <a:t>Consider optimal furniture placement for flow and functionality.</a:t>
            </a:r>
          </a:p>
          <a:p>
            <a:pPr marL="0" marR="0" lvl="0" indent="0" algn="l" rtl="0">
              <a:spcBef>
                <a:spcPts val="0"/>
              </a:spcBef>
              <a:spcAft>
                <a:spcPts val="0"/>
              </a:spcAft>
              <a:buNone/>
            </a:pPr>
            <a:endParaRPr lang="en-US" sz="1800" b="1" dirty="0">
              <a:solidFill>
                <a:schemeClr val="dk1"/>
              </a:solidFill>
              <a:latin typeface="Times New Roman" panose="02020603050405020304" pitchFamily="18" charset="0"/>
              <a:ea typeface="Libre Franklin"/>
              <a:cs typeface="Times New Roman" panose="02020603050405020304" pitchFamily="18" charset="0"/>
              <a:sym typeface="Libre Franklin"/>
            </a:endParaRPr>
          </a:p>
          <a:p>
            <a:pPr marL="0" marR="0" lvl="0" indent="0" algn="l" rtl="0">
              <a:spcBef>
                <a:spcPts val="0"/>
              </a:spcBef>
              <a:spcAft>
                <a:spcPts val="0"/>
              </a:spcAft>
              <a:buNone/>
            </a:pPr>
            <a:r>
              <a:rPr lang="en-US" sz="1800" b="1" dirty="0">
                <a:solidFill>
                  <a:schemeClr val="dk1"/>
                </a:solidFill>
                <a:latin typeface="Times New Roman" panose="02020603050405020304" pitchFamily="18" charset="0"/>
                <a:ea typeface="Libre Franklin"/>
                <a:cs typeface="Times New Roman" panose="02020603050405020304" pitchFamily="18" charset="0"/>
                <a:sym typeface="Libre Franklin"/>
              </a:rPr>
              <a:t>Style Recommendation: </a:t>
            </a:r>
            <a:r>
              <a:rPr lang="en-US" sz="1800" dirty="0">
                <a:solidFill>
                  <a:schemeClr val="dk1"/>
                </a:solidFill>
                <a:latin typeface="Times New Roman" panose="02020603050405020304" pitchFamily="18" charset="0"/>
                <a:ea typeface="Libre Franklin"/>
                <a:cs typeface="Times New Roman" panose="02020603050405020304" pitchFamily="18" charset="0"/>
                <a:sym typeface="Libre Franklin"/>
              </a:rPr>
              <a:t>Analyze user's preferred style and suggest furniture pieces, decor, and color schemes.</a:t>
            </a:r>
          </a:p>
          <a:p>
            <a:pPr marL="0" marR="0" lvl="0" indent="0" algn="l" rtl="0">
              <a:spcBef>
                <a:spcPts val="0"/>
              </a:spcBef>
              <a:spcAft>
                <a:spcPts val="0"/>
              </a:spcAft>
              <a:buNone/>
            </a:pPr>
            <a:r>
              <a:rPr lang="en-US" sz="1800" dirty="0">
                <a:solidFill>
                  <a:schemeClr val="dk1"/>
                </a:solidFill>
                <a:latin typeface="Times New Roman" panose="02020603050405020304" pitchFamily="18" charset="0"/>
                <a:ea typeface="Libre Franklin"/>
                <a:cs typeface="Times New Roman" panose="02020603050405020304" pitchFamily="18" charset="0"/>
                <a:sym typeface="Libre Franklin"/>
              </a:rPr>
              <a:t>Use image processing algorithms to recommend similar items based on user-provided examples.</a:t>
            </a:r>
          </a:p>
          <a:p>
            <a:pPr marL="0" marR="0" lvl="0" indent="0" algn="l" rtl="0">
              <a:spcBef>
                <a:spcPts val="0"/>
              </a:spcBef>
              <a:spcAft>
                <a:spcPts val="0"/>
              </a:spcAft>
              <a:buNone/>
            </a:pPr>
            <a:endParaRPr lang="en-US" sz="1800" b="1" dirty="0">
              <a:solidFill>
                <a:schemeClr val="dk1"/>
              </a:solidFill>
              <a:latin typeface="Times New Roman" panose="02020603050405020304" pitchFamily="18" charset="0"/>
              <a:ea typeface="Libre Franklin"/>
              <a:cs typeface="Times New Roman" panose="02020603050405020304" pitchFamily="18" charset="0"/>
              <a:sym typeface="Libre Franklin"/>
            </a:endParaRPr>
          </a:p>
          <a:p>
            <a:pPr marL="0" marR="0" lvl="0" indent="0" algn="l" rtl="0">
              <a:spcBef>
                <a:spcPts val="0"/>
              </a:spcBef>
              <a:spcAft>
                <a:spcPts val="0"/>
              </a:spcAft>
              <a:buNone/>
            </a:pPr>
            <a:r>
              <a:rPr lang="en-US" sz="1800" b="1" dirty="0">
                <a:solidFill>
                  <a:schemeClr val="dk1"/>
                </a:solidFill>
                <a:latin typeface="Times New Roman" panose="02020603050405020304" pitchFamily="18" charset="0"/>
                <a:ea typeface="Libre Franklin"/>
                <a:cs typeface="Times New Roman" panose="02020603050405020304" pitchFamily="18" charset="0"/>
                <a:sym typeface="Libre Franklin"/>
              </a:rPr>
              <a:t>Feedback Loop: </a:t>
            </a:r>
            <a:r>
              <a:rPr lang="en-US" sz="1800" dirty="0">
                <a:solidFill>
                  <a:schemeClr val="dk1"/>
                </a:solidFill>
                <a:latin typeface="Times New Roman" panose="02020603050405020304" pitchFamily="18" charset="0"/>
                <a:ea typeface="Libre Franklin"/>
                <a:cs typeface="Times New Roman" panose="02020603050405020304" pitchFamily="18" charset="0"/>
                <a:sym typeface="Libre Franklin"/>
              </a:rPr>
              <a:t>Allow the user to interact with the proposed designs, providing feedback on what they like or dislike.</a:t>
            </a:r>
          </a:p>
          <a:p>
            <a:pPr marL="0" marR="0" lvl="0" indent="0" algn="l" rtl="0">
              <a:spcBef>
                <a:spcPts val="0"/>
              </a:spcBef>
              <a:spcAft>
                <a:spcPts val="0"/>
              </a:spcAft>
              <a:buNone/>
            </a:pPr>
            <a:r>
              <a:rPr lang="en-US" sz="1800" dirty="0">
                <a:solidFill>
                  <a:schemeClr val="dk1"/>
                </a:solidFill>
                <a:latin typeface="Times New Roman" panose="02020603050405020304" pitchFamily="18" charset="0"/>
                <a:ea typeface="Libre Franklin"/>
                <a:cs typeface="Times New Roman" panose="02020603050405020304" pitchFamily="18" charset="0"/>
                <a:sym typeface="Libre Franklin"/>
              </a:rPr>
              <a:t>Adjust the suggestions based on the user's feedback, refining the design with each iteration.</a:t>
            </a:r>
          </a:p>
          <a:p>
            <a:pPr marL="0" marR="0" lvl="0" indent="0" algn="l" rtl="0">
              <a:spcBef>
                <a:spcPts val="0"/>
              </a:spcBef>
              <a:spcAft>
                <a:spcPts val="0"/>
              </a:spcAft>
              <a:buNone/>
            </a:pPr>
            <a:endParaRPr lang="en-US" sz="1800" b="1" dirty="0">
              <a:solidFill>
                <a:schemeClr val="dk1"/>
              </a:solidFill>
              <a:latin typeface="Times New Roman" panose="02020603050405020304" pitchFamily="18" charset="0"/>
              <a:ea typeface="Libre Franklin"/>
              <a:cs typeface="Times New Roman" panose="02020603050405020304" pitchFamily="18" charset="0"/>
              <a:sym typeface="Libre Franklin"/>
            </a:endParaRPr>
          </a:p>
          <a:p>
            <a:pPr marL="0" marR="0" lvl="0" indent="0" algn="l" rtl="0">
              <a:spcBef>
                <a:spcPts val="0"/>
              </a:spcBef>
              <a:spcAft>
                <a:spcPts val="0"/>
              </a:spcAft>
              <a:buNone/>
            </a:pPr>
            <a:r>
              <a:rPr lang="en-US" sz="1800" b="1" dirty="0">
                <a:solidFill>
                  <a:schemeClr val="dk1"/>
                </a:solidFill>
                <a:latin typeface="Times New Roman" panose="02020603050405020304" pitchFamily="18" charset="0"/>
                <a:ea typeface="Libre Franklin"/>
                <a:cs typeface="Times New Roman" panose="02020603050405020304" pitchFamily="18" charset="0"/>
                <a:sym typeface="Libre Franklin"/>
              </a:rPr>
              <a:t>Output: </a:t>
            </a:r>
            <a:r>
              <a:rPr lang="en-US" sz="1800" dirty="0">
                <a:solidFill>
                  <a:schemeClr val="dk1"/>
                </a:solidFill>
                <a:latin typeface="Times New Roman" panose="02020603050405020304" pitchFamily="18" charset="0"/>
                <a:ea typeface="Libre Franklin"/>
                <a:cs typeface="Times New Roman" panose="02020603050405020304" pitchFamily="18" charset="0"/>
                <a:sym typeface="Libre Franklin"/>
              </a:rPr>
              <a:t>Present final interior design recommendations including a 3D visualization of the room.</a:t>
            </a:r>
          </a:p>
          <a:p>
            <a:pPr marL="0" marR="0" lvl="0" indent="0" algn="l" rtl="0">
              <a:spcBef>
                <a:spcPts val="0"/>
              </a:spcBef>
              <a:spcAft>
                <a:spcPts val="0"/>
              </a:spcAft>
              <a:buNone/>
            </a:pPr>
            <a:r>
              <a:rPr lang="en-US" sz="1800" dirty="0">
                <a:solidFill>
                  <a:schemeClr val="dk1"/>
                </a:solidFill>
                <a:latin typeface="Times New Roman" panose="02020603050405020304" pitchFamily="18" charset="0"/>
                <a:ea typeface="Libre Franklin"/>
                <a:cs typeface="Times New Roman" panose="02020603050405020304" pitchFamily="18" charset="0"/>
                <a:sym typeface="Libre Franklin"/>
              </a:rPr>
              <a:t>Provide a shopping list with links to recommended items for easy purchase.</a:t>
            </a:r>
            <a:endParaRPr lang="en-IN" sz="1800" dirty="0">
              <a:solidFill>
                <a:schemeClr val="dk1"/>
              </a:solidFill>
              <a:latin typeface="Times New Roman" panose="02020603050405020304" pitchFamily="18" charset="0"/>
              <a:ea typeface="Libre Franklin"/>
              <a:cs typeface="Times New Roman" panose="02020603050405020304" pitchFamily="18" charset="0"/>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2"/>
          <p:cNvSpPr txBox="1">
            <a:spLocks noGrp="1"/>
          </p:cNvSpPr>
          <p:nvPr>
            <p:ph type="title"/>
          </p:nvPr>
        </p:nvSpPr>
        <p:spPr>
          <a:xfrm>
            <a:off x="476417" y="0"/>
            <a:ext cx="11029500" cy="11886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a:t>RESULT</a:t>
            </a:r>
            <a:endParaRPr/>
          </a:p>
        </p:txBody>
      </p:sp>
      <p:sp>
        <p:nvSpPr>
          <p:cNvPr id="194" name="Google Shape;194;p22"/>
          <p:cNvSpPr txBox="1">
            <a:spLocks noGrp="1"/>
          </p:cNvSpPr>
          <p:nvPr>
            <p:ph type="body" idx="1"/>
          </p:nvPr>
        </p:nvSpPr>
        <p:spPr>
          <a:xfrm>
            <a:off x="1838492" y="7915275"/>
            <a:ext cx="11029500" cy="1308000"/>
          </a:xfrm>
          <a:prstGeom prst="rect">
            <a:avLst/>
          </a:prstGeom>
          <a:noFill/>
          <a:ln>
            <a:noFill/>
          </a:ln>
        </p:spPr>
        <p:txBody>
          <a:bodyPr spcFirstLastPara="1" wrap="square" lIns="91425" tIns="45700" rIns="91425" bIns="45700" anchor="ctr" anchorCtr="0">
            <a:normAutofit/>
          </a:bodyPr>
          <a:lstStyle/>
          <a:p>
            <a:pPr marL="306000" lvl="0" indent="-206686" algn="l" rtl="0">
              <a:lnSpc>
                <a:spcPct val="110000"/>
              </a:lnSpc>
              <a:spcBef>
                <a:spcPts val="0"/>
              </a:spcBef>
              <a:spcAft>
                <a:spcPts val="0"/>
              </a:spcAft>
              <a:buSzPts val="1564"/>
              <a:buNone/>
            </a:pPr>
            <a:endParaRPr/>
          </a:p>
        </p:txBody>
      </p:sp>
      <p:sp>
        <p:nvSpPr>
          <p:cNvPr id="195" name="Google Shape;195;p22"/>
          <p:cNvSpPr/>
          <p:nvPr/>
        </p:nvSpPr>
        <p:spPr>
          <a:xfrm>
            <a:off x="933450" y="3114675"/>
            <a:ext cx="9081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br>
              <a:rPr lang="en-US" sz="1800" b="0" i="0" u="none" strike="noStrike" cap="none">
                <a:solidFill>
                  <a:srgbClr val="000000"/>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196" name="Google Shape;196;p22"/>
          <p:cNvSpPr txBox="1"/>
          <p:nvPr/>
        </p:nvSpPr>
        <p:spPr>
          <a:xfrm>
            <a:off x="933450" y="1320304"/>
            <a:ext cx="10039500" cy="563227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i="0" dirty="0">
                <a:solidFill>
                  <a:srgbClr val="0D0D0D"/>
                </a:solidFill>
                <a:latin typeface="Times New Roman"/>
                <a:ea typeface="Times New Roman"/>
                <a:cs typeface="Times New Roman"/>
                <a:sym typeface="Times New Roman"/>
              </a:rPr>
              <a:t>1. Automated Layout Suggestions: </a:t>
            </a:r>
            <a:r>
              <a:rPr lang="en-US" sz="1800" b="0" i="0" dirty="0">
                <a:solidFill>
                  <a:srgbClr val="0D0D0D"/>
                </a:solidFill>
                <a:latin typeface="Times New Roman"/>
                <a:ea typeface="Times New Roman"/>
                <a:cs typeface="Times New Roman"/>
                <a:sym typeface="Times New Roman"/>
              </a:rPr>
              <a:t>Instantly generates optimized room layouts based on user preferences, room dimensions, and functional requirements.</a:t>
            </a:r>
          </a:p>
          <a:p>
            <a:pPr marL="0" marR="0" lvl="0" indent="0" algn="just" rtl="0">
              <a:spcBef>
                <a:spcPts val="0"/>
              </a:spcBef>
              <a:spcAft>
                <a:spcPts val="0"/>
              </a:spcAft>
              <a:buNone/>
            </a:pPr>
            <a:endParaRPr lang="en-US" sz="1800" b="0" i="0" dirty="0">
              <a:solidFill>
                <a:srgbClr val="0D0D0D"/>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800" b="1" i="0" dirty="0">
                <a:solidFill>
                  <a:srgbClr val="0D0D0D"/>
                </a:solidFill>
                <a:latin typeface="Times New Roman"/>
                <a:ea typeface="Times New Roman"/>
                <a:cs typeface="Times New Roman"/>
                <a:sym typeface="Times New Roman"/>
              </a:rPr>
              <a:t>2. Furniture Placement</a:t>
            </a:r>
            <a:r>
              <a:rPr lang="en-US" sz="1800" b="0" i="0" dirty="0">
                <a:solidFill>
                  <a:srgbClr val="0D0D0D"/>
                </a:solidFill>
                <a:latin typeface="Times New Roman"/>
                <a:ea typeface="Times New Roman"/>
                <a:cs typeface="Times New Roman"/>
                <a:sym typeface="Times New Roman"/>
              </a:rPr>
              <a:t>: Effortlessly places furniture within the generated layouts, considering factors such as traffic flow, focal points, and aesthetic balance.</a:t>
            </a:r>
          </a:p>
          <a:p>
            <a:pPr marL="0" marR="0" lvl="0" indent="0" algn="just" rtl="0">
              <a:spcBef>
                <a:spcPts val="0"/>
              </a:spcBef>
              <a:spcAft>
                <a:spcPts val="0"/>
              </a:spcAft>
              <a:buNone/>
            </a:pPr>
            <a:endParaRPr lang="en-US" sz="1800" b="0" i="0" dirty="0">
              <a:solidFill>
                <a:srgbClr val="0D0D0D"/>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800" b="1" i="0" dirty="0">
                <a:solidFill>
                  <a:srgbClr val="0D0D0D"/>
                </a:solidFill>
                <a:latin typeface="Times New Roman"/>
                <a:ea typeface="Times New Roman"/>
                <a:cs typeface="Times New Roman"/>
                <a:sym typeface="Times New Roman"/>
              </a:rPr>
              <a:t>3. Style Recommendations</a:t>
            </a:r>
            <a:r>
              <a:rPr lang="en-US" sz="1800" b="0" i="0" dirty="0">
                <a:solidFill>
                  <a:srgbClr val="0D0D0D"/>
                </a:solidFill>
                <a:latin typeface="Times New Roman"/>
                <a:ea typeface="Times New Roman"/>
                <a:cs typeface="Times New Roman"/>
                <a:sym typeface="Times New Roman"/>
              </a:rPr>
              <a:t>: Offers curated suggestions for color schemes, decor items, and design elements, tailored to individual tastes and trends.</a:t>
            </a:r>
          </a:p>
          <a:p>
            <a:pPr marL="0" marR="0" lvl="0" indent="0" algn="just" rtl="0">
              <a:spcBef>
                <a:spcPts val="0"/>
              </a:spcBef>
              <a:spcAft>
                <a:spcPts val="0"/>
              </a:spcAft>
              <a:buNone/>
            </a:pPr>
            <a:endParaRPr lang="en-US" sz="1800" b="0" i="0" dirty="0">
              <a:solidFill>
                <a:srgbClr val="0D0D0D"/>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800" b="1" i="0" dirty="0">
                <a:solidFill>
                  <a:srgbClr val="0D0D0D"/>
                </a:solidFill>
                <a:latin typeface="Times New Roman"/>
                <a:ea typeface="Times New Roman"/>
                <a:cs typeface="Times New Roman"/>
                <a:sym typeface="Times New Roman"/>
              </a:rPr>
              <a:t>4. Real-time Visualization</a:t>
            </a:r>
            <a:r>
              <a:rPr lang="en-US" sz="1800" b="0" i="0" dirty="0">
                <a:solidFill>
                  <a:srgbClr val="0D0D0D"/>
                </a:solidFill>
                <a:latin typeface="Times New Roman"/>
                <a:ea typeface="Times New Roman"/>
                <a:cs typeface="Times New Roman"/>
                <a:sym typeface="Times New Roman"/>
              </a:rPr>
              <a:t>: Allows users to visualize their design ideas in 3D, enabling quick adjustments and immersive experiences before implementation.</a:t>
            </a:r>
          </a:p>
          <a:p>
            <a:pPr marL="0" marR="0" lvl="0" indent="0" algn="just" rtl="0">
              <a:spcBef>
                <a:spcPts val="0"/>
              </a:spcBef>
              <a:spcAft>
                <a:spcPts val="0"/>
              </a:spcAft>
              <a:buNone/>
            </a:pPr>
            <a:endParaRPr lang="en-US" sz="1800" b="0" i="0" dirty="0">
              <a:solidFill>
                <a:srgbClr val="0D0D0D"/>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800" b="1" i="0" dirty="0">
                <a:solidFill>
                  <a:srgbClr val="0D0D0D"/>
                </a:solidFill>
                <a:latin typeface="Times New Roman"/>
                <a:ea typeface="Times New Roman"/>
                <a:cs typeface="Times New Roman"/>
                <a:sym typeface="Times New Roman"/>
              </a:rPr>
              <a:t>5. Personalized Catalog Integration: </a:t>
            </a:r>
            <a:r>
              <a:rPr lang="en-US" sz="1800" b="0" i="0" dirty="0">
                <a:solidFill>
                  <a:srgbClr val="0D0D0D"/>
                </a:solidFill>
                <a:latin typeface="Times New Roman"/>
                <a:ea typeface="Times New Roman"/>
                <a:cs typeface="Times New Roman"/>
                <a:sym typeface="Times New Roman"/>
              </a:rPr>
              <a:t>Seamlessly integrates with furniture catalogs, suggesting specific pieces that fit the design, budget, and style preferences.</a:t>
            </a:r>
          </a:p>
          <a:p>
            <a:pPr marL="0" marR="0" lvl="0" indent="0" algn="just" rtl="0">
              <a:spcBef>
                <a:spcPts val="0"/>
              </a:spcBef>
              <a:spcAft>
                <a:spcPts val="0"/>
              </a:spcAft>
              <a:buNone/>
            </a:pPr>
            <a:endParaRPr lang="en-US" sz="1800" b="0" i="0" dirty="0">
              <a:solidFill>
                <a:srgbClr val="0D0D0D"/>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800" b="1" i="0" dirty="0">
                <a:solidFill>
                  <a:srgbClr val="0D0D0D"/>
                </a:solidFill>
                <a:latin typeface="Times New Roman"/>
                <a:ea typeface="Times New Roman"/>
                <a:cs typeface="Times New Roman"/>
                <a:sym typeface="Times New Roman"/>
              </a:rPr>
              <a:t>6. Iterative Refinement: </a:t>
            </a:r>
            <a:r>
              <a:rPr lang="en-US" sz="1800" b="0" i="0" dirty="0">
                <a:solidFill>
                  <a:srgbClr val="0D0D0D"/>
                </a:solidFill>
                <a:latin typeface="Times New Roman"/>
                <a:ea typeface="Times New Roman"/>
                <a:cs typeface="Times New Roman"/>
                <a:sym typeface="Times New Roman"/>
              </a:rPr>
              <a:t>Learns from user feedback and preferences, continuously improving its recommendations and designs over time.</a:t>
            </a:r>
          </a:p>
          <a:p>
            <a:pPr marL="0" marR="0" lvl="0" indent="0" algn="just" rtl="0">
              <a:spcBef>
                <a:spcPts val="0"/>
              </a:spcBef>
              <a:spcAft>
                <a:spcPts val="0"/>
              </a:spcAft>
              <a:buNone/>
            </a:pPr>
            <a:endParaRPr lang="en-US" sz="1800" b="0" i="0" dirty="0">
              <a:solidFill>
                <a:srgbClr val="0D0D0D"/>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800" b="0" i="0" dirty="0">
                <a:solidFill>
                  <a:srgbClr val="0D0D0D"/>
                </a:solidFill>
                <a:latin typeface="Times New Roman"/>
                <a:ea typeface="Times New Roman"/>
                <a:cs typeface="Times New Roman"/>
                <a:sym typeface="Times New Roman"/>
              </a:rPr>
              <a:t>With the Gen AI interior design assistant, users can achieve their dream spaces efficiently, creatively, and with confidence.</a:t>
            </a:r>
            <a:endParaRPr sz="1800" b="0" i="0" dirty="0">
              <a:solidFill>
                <a:srgbClr val="0D0D0D"/>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924</Words>
  <Application>Microsoft Office PowerPoint</Application>
  <PresentationFormat>Widescreen</PresentationFormat>
  <Paragraphs>93</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Franklin Gothic</vt:lpstr>
      <vt:lpstr>Libre Franklin</vt:lpstr>
      <vt:lpstr>Noto Sans Symbols</vt:lpstr>
      <vt:lpstr>Times New Roman</vt:lpstr>
      <vt:lpstr>DividendVTI</vt:lpstr>
      <vt:lpstr>AI INTERIOR DESIGN ASSISTANT </vt:lpstr>
      <vt:lpstr>OUTLINE</vt:lpstr>
      <vt:lpstr>PROBLEM STATEMENT</vt:lpstr>
      <vt:lpstr>PROPOSED SOLUTION</vt:lpstr>
      <vt:lpstr>SYSTEM APPROACH</vt:lpstr>
      <vt:lpstr>SYSTEM APPROACH</vt:lpstr>
      <vt:lpstr>ALGORITHM </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INTERIOR DESIGN ASSISTANT </dc:title>
  <cp:lastModifiedBy>Yuvasri S</cp:lastModifiedBy>
  <cp:revision>1</cp:revision>
  <dcterms:modified xsi:type="dcterms:W3CDTF">2024-04-04T17:34:49Z</dcterms:modified>
</cp:coreProperties>
</file>