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Active</c:v>
          </c:tx>
          <c:spPr>
            <a:solidFill>
              <a:srgbClr val="4F81B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243.0</c:v>
                </c:pt>
                <c:pt idx="1">
                  <c:v>249.0</c:v>
                </c:pt>
                <c:pt idx="2">
                  <c:v>245.0</c:v>
                </c:pt>
                <c:pt idx="3">
                  <c:v>239.0</c:v>
                </c:pt>
                <c:pt idx="4">
                  <c:v>246.0</c:v>
                </c:pt>
                <c:pt idx="5">
                  <c:v>246.0</c:v>
                </c:pt>
                <c:pt idx="6">
                  <c:v>250.0</c:v>
                </c:pt>
                <c:pt idx="7">
                  <c:v>246.0</c:v>
                </c:pt>
                <c:pt idx="8">
                  <c:v>242.0</c:v>
                </c:pt>
                <c:pt idx="9">
                  <c:v>252.0</c:v>
                </c:pt>
                <c:pt idx="10">
                  <c:v>2458.0</c:v>
                </c:pt>
              </c:numCache>
            </c:numRef>
          </c:val>
        </c:ser>
        <c:ser>
          <c:idx val="1"/>
          <c:order val="1"/>
          <c:tx>
            <c:v>Future Start</c:v>
          </c:tx>
          <c:spPr>
            <a:solidFill>
              <a:srgbClr val="C0504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6.0</c:v>
                </c:pt>
                <c:pt idx="1">
                  <c:v>12.0</c:v>
                </c:pt>
                <c:pt idx="2">
                  <c:v>5.0</c:v>
                </c:pt>
                <c:pt idx="3">
                  <c:v>4.0</c:v>
                </c:pt>
                <c:pt idx="4">
                  <c:v>6.0</c:v>
                </c:pt>
                <c:pt idx="5">
                  <c:v>9.0</c:v>
                </c:pt>
                <c:pt idx="6">
                  <c:v>7.0</c:v>
                </c:pt>
                <c:pt idx="7">
                  <c:v>11.0</c:v>
                </c:pt>
                <c:pt idx="8">
                  <c:v>3.0</c:v>
                </c:pt>
                <c:pt idx="9">
                  <c:v>6.0</c:v>
                </c:pt>
                <c:pt idx="10">
                  <c:v>69.0</c:v>
                </c:pt>
              </c:numCache>
            </c:numRef>
          </c:val>
        </c:ser>
        <c:ser>
          <c:idx val="2"/>
          <c:order val="2"/>
          <c:tx>
            <c:v>Leave of Absence</c:v>
          </c:tx>
          <c:spPr>
            <a:solidFill>
              <a:srgbClr val="9BBB59"/>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9.0</c:v>
                </c:pt>
                <c:pt idx="1">
                  <c:v>4.0</c:v>
                </c:pt>
                <c:pt idx="2">
                  <c:v>15.0</c:v>
                </c:pt>
                <c:pt idx="3">
                  <c:v>10.0</c:v>
                </c:pt>
                <c:pt idx="4">
                  <c:v>7.0</c:v>
                </c:pt>
                <c:pt idx="5">
                  <c:v>9.0</c:v>
                </c:pt>
                <c:pt idx="6">
                  <c:v>7.0</c:v>
                </c:pt>
                <c:pt idx="7">
                  <c:v>12.0</c:v>
                </c:pt>
                <c:pt idx="8">
                  <c:v>11.0</c:v>
                </c:pt>
                <c:pt idx="9">
                  <c:v>2.0</c:v>
                </c:pt>
                <c:pt idx="10">
                  <c:v>86.0</c:v>
                </c:pt>
              </c:numCache>
            </c:numRef>
          </c:val>
        </c:ser>
        <c:ser>
          <c:idx val="3"/>
          <c:order val="3"/>
          <c:tx>
            <c:v>Terminated for Cause</c:v>
          </c:tx>
          <c:spPr>
            <a:solidFill>
              <a:srgbClr val="8064A2"/>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6.0</c:v>
                </c:pt>
                <c:pt idx="2">
                  <c:v>4.0</c:v>
                </c:pt>
                <c:pt idx="3">
                  <c:v>11.0</c:v>
                </c:pt>
                <c:pt idx="4">
                  <c:v>7.0</c:v>
                </c:pt>
                <c:pt idx="5">
                  <c:v>9.0</c:v>
                </c:pt>
                <c:pt idx="6">
                  <c:v>6.0</c:v>
                </c:pt>
                <c:pt idx="7">
                  <c:v>2.0</c:v>
                </c:pt>
                <c:pt idx="8">
                  <c:v>4.0</c:v>
                </c:pt>
                <c:pt idx="9">
                  <c:v>4.0</c:v>
                </c:pt>
                <c:pt idx="10">
                  <c:v>66.0</c:v>
                </c:pt>
              </c:numCache>
            </c:numRef>
          </c:val>
        </c:ser>
        <c:ser>
          <c:idx val="4"/>
          <c:order val="4"/>
          <c:tx>
            <c:v>Voluntarily Terminated</c:v>
          </c:tx>
          <c:spPr>
            <a:solidFill>
              <a:srgbClr val="4BACC6"/>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32.0</c:v>
                </c:pt>
                <c:pt idx="1">
                  <c:v>29.0</c:v>
                </c:pt>
                <c:pt idx="2">
                  <c:v>33.0</c:v>
                </c:pt>
                <c:pt idx="3">
                  <c:v>32.0</c:v>
                </c:pt>
                <c:pt idx="4">
                  <c:v>38.0</c:v>
                </c:pt>
                <c:pt idx="5">
                  <c:v>28.0</c:v>
                </c:pt>
                <c:pt idx="6">
                  <c:v>29.0</c:v>
                </c:pt>
                <c:pt idx="7">
                  <c:v>33.0</c:v>
                </c:pt>
                <c:pt idx="8">
                  <c:v>37.0</c:v>
                </c:pt>
                <c:pt idx="9">
                  <c:v>30.0</c:v>
                </c:pt>
                <c:pt idx="10">
                  <c:v>321.0</c:v>
                </c:pt>
              </c:numCache>
            </c:numRef>
          </c:val>
        </c:ser>
        <c:gapWidth val="182"/>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9/5/2024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1115779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8"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3959600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6" name="对象"/>
          <p:cNvSpPr>
            <a:spLocks noGrp="1"/>
          </p:cNvSpPr>
          <p:nvPr>
            <p:ph type="sldImg"/>
          </p:nvPr>
        </p:nvSpPr>
        <p:spPr>
          <a:xfrm rot="0">
            <a:off x="4038600" y="857250"/>
            <a:ext cx="4114800" cy="2314575"/>
          </a:xfrm>
          <a:prstGeom prst="rect"/>
          <a:noFill/>
          <a:ln w="12700" cmpd="sng" cap="flat">
            <a:noFill/>
            <a:prstDash val="solid"/>
            <a:miter/>
          </a:ln>
        </p:spPr>
      </p:sp>
      <p:sp>
        <p:nvSpPr>
          <p:cNvPr id="17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7563150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4" name="对象"/>
          <p:cNvSpPr>
            <a:spLocks noGrp="1"/>
          </p:cNvSpPr>
          <p:nvPr>
            <p:ph type="sldImg"/>
          </p:nvPr>
        </p:nvSpPr>
        <p:spPr>
          <a:xfrm rot="0">
            <a:off x="4038600" y="857250"/>
            <a:ext cx="4114800" cy="2314575"/>
          </a:xfrm>
          <a:prstGeom prst="rect"/>
          <a:noFill/>
          <a:ln w="12700" cmpd="sng" cap="flat">
            <a:noFill/>
            <a:prstDash val="solid"/>
            <a:miter/>
          </a:ln>
        </p:spPr>
      </p:sp>
      <p:sp>
        <p:nvSpPr>
          <p:cNvPr id="1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8316759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8" name="对象"/>
          <p:cNvSpPr>
            <a:spLocks noGrp="1"/>
          </p:cNvSpPr>
          <p:nvPr>
            <p:ph type="sldImg"/>
          </p:nvPr>
        </p:nvSpPr>
        <p:spPr>
          <a:xfrm rot="0">
            <a:off x="4038600" y="857250"/>
            <a:ext cx="4114800" cy="2314575"/>
          </a:xfrm>
          <a:prstGeom prst="rect"/>
          <a:noFill/>
          <a:ln w="12700" cmpd="sng" cap="flat">
            <a:noFill/>
            <a:prstDash val="solid"/>
            <a:miter/>
          </a:ln>
        </p:spPr>
      </p:sp>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4839304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5" name="对象"/>
          <p:cNvSpPr>
            <a:spLocks noGrp="1"/>
          </p:cNvSpPr>
          <p:nvPr>
            <p:ph type="sldImg"/>
          </p:nvPr>
        </p:nvSpPr>
        <p:spPr>
          <a:xfrm rot="0">
            <a:off x="4038600" y="857250"/>
            <a:ext cx="4114800" cy="2314575"/>
          </a:xfrm>
          <a:prstGeom prst="rect"/>
          <a:noFill/>
          <a:ln w="12700" cmpd="sng" cap="flat">
            <a:noFill/>
            <a:prstDash val="solid"/>
            <a:miter/>
          </a:ln>
        </p:spPr>
      </p:sp>
      <p:sp>
        <p:nvSpPr>
          <p:cNvPr id="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4491561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9" name="对象"/>
          <p:cNvSpPr>
            <a:spLocks noGrp="1"/>
          </p:cNvSpPr>
          <p:nvPr>
            <p:ph type="sldImg"/>
          </p:nvPr>
        </p:nvSpPr>
        <p:spPr>
          <a:xfrm rot="0">
            <a:off x="4038600" y="857250"/>
            <a:ext cx="4114800" cy="2314575"/>
          </a:xfrm>
          <a:prstGeom prst="rect"/>
          <a:noFill/>
          <a:ln w="12700" cmpd="sng" cap="flat">
            <a:noFill/>
            <a:prstDash val="solid"/>
            <a:miter/>
          </a:ln>
        </p:spPr>
      </p:sp>
      <p:sp>
        <p:nvSpPr>
          <p:cNvPr id="11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78649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4970023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29" name="对象"/>
          <p:cNvSpPr>
            <a:spLocks noGrp="1"/>
          </p:cNvSpPr>
          <p:nvPr>
            <p:ph type="sldImg"/>
          </p:nvPr>
        </p:nvSpPr>
        <p:spPr>
          <a:xfrm rot="0">
            <a:off x="4038600" y="857250"/>
            <a:ext cx="4114800" cy="2314575"/>
          </a:xfrm>
          <a:prstGeom prst="rect"/>
          <a:noFill/>
          <a:ln w="12700" cmpd="sng" cap="flat">
            <a:noFill/>
            <a:prstDash val="solid"/>
            <a:miter/>
          </a:ln>
        </p:spPr>
      </p:sp>
      <p:sp>
        <p:nvSpPr>
          <p:cNvPr id="13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8731578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1" name="对象"/>
          <p:cNvSpPr>
            <a:spLocks noGrp="1"/>
          </p:cNvSpPr>
          <p:nvPr>
            <p:ph type="sldImg"/>
          </p:nvPr>
        </p:nvSpPr>
        <p:spPr>
          <a:xfrm rot="0">
            <a:off x="4038600" y="857250"/>
            <a:ext cx="4114800" cy="2314575"/>
          </a:xfrm>
          <a:prstGeom prst="rect"/>
          <a:noFill/>
          <a:ln w="12700" cmpd="sng" cap="flat">
            <a:noFill/>
            <a:prstDash val="solid"/>
            <a:miter/>
          </a:ln>
        </p:spPr>
      </p:sp>
      <p:sp>
        <p:nvSpPr>
          <p:cNvPr id="14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9253545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0" name="对象"/>
          <p:cNvSpPr>
            <a:spLocks noGrp="1"/>
          </p:cNvSpPr>
          <p:nvPr>
            <p:ph type="sldImg"/>
          </p:nvPr>
        </p:nvSpPr>
        <p:spPr>
          <a:xfrm rot="0">
            <a:off x="4038600" y="857250"/>
            <a:ext cx="4114800" cy="2314575"/>
          </a:xfrm>
          <a:prstGeom prst="rect"/>
          <a:noFill/>
          <a:ln w="12700" cmpd="sng" cap="flat">
            <a:noFill/>
            <a:prstDash val="solid"/>
            <a:miter/>
          </a:ln>
        </p:spPr>
      </p:sp>
      <p:sp>
        <p:nvSpPr>
          <p:cNvPr id="1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2271675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405876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4" name="对象"/>
          <p:cNvSpPr>
            <a:spLocks noGrp="1"/>
          </p:cNvSpPr>
          <p:nvPr>
            <p:ph type="sldImg"/>
          </p:nvPr>
        </p:nvSpPr>
        <p:spPr>
          <a:xfrm rot="0">
            <a:off x="4038600" y="857250"/>
            <a:ext cx="4114800" cy="2314575"/>
          </a:xfrm>
          <a:prstGeom prst="rect"/>
          <a:noFill/>
          <a:ln w="12700" cmpd="sng" cap="flat">
            <a:noFill/>
            <a:prstDash val="solid"/>
            <a:miter/>
          </a:ln>
        </p:spPr>
      </p:sp>
      <p:sp>
        <p:nvSpPr>
          <p:cNvPr id="16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8638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50686881"/>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2074734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9662924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4"/>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3691760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0"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4"/>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2"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60"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1"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3"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0081113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1241361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6087077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731020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4255333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8311662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1989021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7019613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4384445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5"/>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9/5/2024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84010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64065" y="3285575"/>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Yuvasri V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 312203414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 B.com, commerce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NME ID.              :</a:t>
            </a:r>
            <a:r>
              <a:rPr lang="en-US" altLang="zh-CN" sz="2400" b="0" i="0" u="none" strike="noStrike" kern="1200" cap="none" spc="0" baseline="0">
                <a:solidFill>
                  <a:schemeClr val="tx1"/>
                </a:solidFill>
                <a:latin typeface="Calibri" pitchFamily="0" charset="0"/>
                <a:ea typeface="宋体" pitchFamily="0" charset="0"/>
                <a:cs typeface="Calibri" pitchFamily="0" charset="0"/>
              </a:rPr>
              <a:t>EA3BD6A3C95D528939E40D06FC6B0A5B</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4796945" y="4797922"/>
            <a:ext cx="6654306" cy="358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Prince Shri Venkateshwara Arts And Science College</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124892171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9"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0" name="矩形"/>
          <p:cNvSpPr>
            <a:spLocks/>
          </p:cNvSpPr>
          <p:nvPr/>
        </p:nvSpPr>
        <p:spPr>
          <a:xfrm rot="0">
            <a:off x="1219200" y="1371600"/>
            <a:ext cx="6019799" cy="40011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collection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71" name="矩形"/>
          <p:cNvSpPr>
            <a:spLocks/>
          </p:cNvSpPr>
          <p:nvPr/>
        </p:nvSpPr>
        <p:spPr>
          <a:xfrm rot="0">
            <a:off x="1751867" y="1771710"/>
            <a:ext cx="4429125"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Department                                                        2). Division                                                          3). Job Function                                                  4). Employee Classification</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2" name="矩形"/>
          <p:cNvSpPr>
            <a:spLocks/>
          </p:cNvSpPr>
          <p:nvPr/>
        </p:nvSpPr>
        <p:spPr>
          <a:xfrm rot="0">
            <a:off x="1219200" y="3197164"/>
            <a:ext cx="2590799"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CLEANING : </a:t>
            </a: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endParaRPr lang="zh-CN" altLang="en-US" sz="1800" b="0" i="0" u="none" strike="noStrike" kern="1200" cap="none" spc="0" baseline="0">
              <a:solidFill>
                <a:schemeClr val="tx1"/>
              </a:solidFill>
              <a:latin typeface="Perpetua" pitchFamily="18" charset="0"/>
              <a:ea typeface="宋体" pitchFamily="0" charset="0"/>
              <a:cs typeface="Calibri" pitchFamily="0" charset="0"/>
            </a:endParaRPr>
          </a:p>
        </p:txBody>
      </p:sp>
      <p:sp>
        <p:nvSpPr>
          <p:cNvPr id="173" name="矩形"/>
          <p:cNvSpPr>
            <a:spLocks/>
          </p:cNvSpPr>
          <p:nvPr/>
        </p:nvSpPr>
        <p:spPr>
          <a:xfrm rot="0">
            <a:off x="1751867" y="3699289"/>
            <a:ext cx="2438400" cy="70788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Start date                     2). End date</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4" name="矩形"/>
          <p:cNvSpPr>
            <a:spLocks/>
          </p:cNvSpPr>
          <p:nvPr/>
        </p:nvSpPr>
        <p:spPr>
          <a:xfrm rot="0">
            <a:off x="1222131" y="4509190"/>
            <a:ext cx="3505199" cy="40010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PERFORMANCE LEVEL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75" name="矩形"/>
          <p:cNvSpPr>
            <a:spLocks/>
          </p:cNvSpPr>
          <p:nvPr/>
        </p:nvSpPr>
        <p:spPr>
          <a:xfrm rot="0">
            <a:off x="1751867" y="4999902"/>
            <a:ext cx="2669931"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Very high                        2). High                                   3). Medium                           4). Low </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Tree>
    <p:extLst>
      <p:ext uri="{BB962C8B-B14F-4D97-AF65-F5344CB8AC3E}">
        <p14:creationId xmlns:p14="http://schemas.microsoft.com/office/powerpoint/2010/main" val="107268978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1"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83" name="图表"/>
          <p:cNvGraphicFramePr/>
          <p:nvPr/>
        </p:nvGraphicFramePr>
        <p:xfrm>
          <a:off x="838200" y="1295399"/>
          <a:ext cx="6553200" cy="39624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78138555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7" name="矩形"/>
          <p:cNvSpPr>
            <a:spLocks/>
          </p:cNvSpPr>
          <p:nvPr/>
        </p:nvSpPr>
        <p:spPr>
          <a:xfrm rot="0">
            <a:off x="1066800" y="1600200"/>
            <a:ext cx="7467600" cy="267765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ptos Narrow" pitchFamily="34" charset="0"/>
                <a:ea typeface="宋体" pitchFamily="0" charset="0"/>
                <a:cs typeface="Calibri" pitchFamily="0" charset="0"/>
              </a:rPr>
              <a:t>In summary, a comprehensive conclusion for a data analysis in a research study involves a strategic synthesis of key finding of the performance level of an each employee specifically and their implications,  contribution to the </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organisation</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 as a brief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4243719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4"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4" name="组合"/>
          <p:cNvGrpSpPr>
            <a:grpSpLocks/>
          </p:cNvGrpSpPr>
          <p:nvPr/>
        </p:nvGrpSpPr>
        <p:grpSpPr>
          <a:xfrm>
            <a:off x="7448612" y="0"/>
            <a:ext cx="4743793" cy="6858466"/>
            <a:chOff x="7448612" y="0"/>
            <a:chExt cx="4743793" cy="6858466"/>
          </a:xfrm>
        </p:grpSpPr>
        <p:sp>
          <p:nvSpPr>
            <p:cNvPr id="65"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6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7"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8"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0"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2"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9"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2" name="组合"/>
          <p:cNvGrpSpPr>
            <a:grpSpLocks/>
          </p:cNvGrpSpPr>
          <p:nvPr/>
        </p:nvGrpSpPr>
        <p:grpSpPr>
          <a:xfrm>
            <a:off x="466725" y="6410325"/>
            <a:ext cx="3705224" cy="295275"/>
            <a:chOff x="466725" y="6410325"/>
            <a:chExt cx="3705224" cy="295275"/>
          </a:xfrm>
        </p:grpSpPr>
        <p:pic>
          <p:nvPicPr>
            <p:cNvPr id="80"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1"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3"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4"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7846697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7"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5"/>
                </a:lnTo>
                <a:lnTo>
                  <a:pt x="21599" y="21595"/>
                </a:lnTo>
                <a:lnTo>
                  <a:pt x="21599" y="0"/>
                </a:lnTo>
                <a:close/>
              </a:path>
            </a:pathLst>
          </a:custGeom>
          <a:solidFill>
            <a:srgbClr val="F1F1F1"/>
          </a:solidFill>
          <a:ln cmpd="sng" cap="flat">
            <a:noFill/>
            <a:prstDash val="solid"/>
            <a:miter/>
          </a:ln>
        </p:spPr>
      </p:sp>
      <p:grpSp>
        <p:nvGrpSpPr>
          <p:cNvPr id="97" name="组合"/>
          <p:cNvGrpSpPr>
            <a:grpSpLocks/>
          </p:cNvGrpSpPr>
          <p:nvPr/>
        </p:nvGrpSpPr>
        <p:grpSpPr>
          <a:xfrm>
            <a:off x="7448612" y="0"/>
            <a:ext cx="4743793" cy="6858466"/>
            <a:chOff x="7448612" y="0"/>
            <a:chExt cx="4743793" cy="6858466"/>
          </a:xfrm>
        </p:grpSpPr>
        <p:sp>
          <p:nvSpPr>
            <p:cNvPr id="88"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8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0"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1"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9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3"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5"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9"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0"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59" y="3161"/>
                </a:lnTo>
                <a:lnTo>
                  <a:pt x="1473" y="5347"/>
                </a:lnTo>
                <a:lnTo>
                  <a:pt x="383" y="7928"/>
                </a:lnTo>
                <a:lnTo>
                  <a:pt x="0" y="10800"/>
                </a:lnTo>
                <a:lnTo>
                  <a:pt x="383" y="13671"/>
                </a:lnTo>
                <a:lnTo>
                  <a:pt x="1473" y="16250"/>
                </a:lnTo>
                <a:lnTo>
                  <a:pt x="3159"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1"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mpd="sng" cap="flat">
            <a:noFill/>
            <a:prstDash val="solid"/>
            <a:miter/>
          </a:ln>
        </p:spPr>
      </p:sp>
      <p:pic>
        <p:nvPicPr>
          <p:cNvPr id="102"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5" name="组合"/>
          <p:cNvGrpSpPr>
            <a:grpSpLocks/>
          </p:cNvGrpSpPr>
          <p:nvPr/>
        </p:nvGrpSpPr>
        <p:grpSpPr>
          <a:xfrm>
            <a:off x="47625" y="3819523"/>
            <a:ext cx="4124324" cy="3009896"/>
            <a:chOff x="47625" y="3819523"/>
            <a:chExt cx="4124324" cy="3009896"/>
          </a:xfrm>
        </p:grpSpPr>
        <p:pic>
          <p:nvPicPr>
            <p:cNvPr id="103"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4"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6" name="文本框"/>
          <p:cNvSpPr>
            <a:spLocks noGrp="1"/>
          </p:cNvSpPr>
          <p:nvPr>
            <p:ph type="title"/>
          </p:nvPr>
        </p:nvSpPr>
        <p:spPr>
          <a:xfrm rot="0">
            <a:off x="739774" y="445387"/>
            <a:ext cx="235712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8"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6827199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4" name="组合"/>
          <p:cNvGrpSpPr>
            <a:grpSpLocks/>
          </p:cNvGrpSpPr>
          <p:nvPr/>
        </p:nvGrpSpPr>
        <p:grpSpPr>
          <a:xfrm>
            <a:off x="7991475" y="2933700"/>
            <a:ext cx="2762249" cy="3257550"/>
            <a:chOff x="7991475" y="2933700"/>
            <a:chExt cx="2762249" cy="3257550"/>
          </a:xfrm>
        </p:grpSpPr>
        <p:sp>
          <p:nvSpPr>
            <p:cNvPr id="11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3"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834071" y="1456285"/>
            <a:ext cx="7172325" cy="49777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itchFamily="18" charset="0"/>
                <a:ea typeface="宋体" pitchFamily="0" charset="0"/>
                <a:cs typeface="Calibri" pitchFamily="0"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185184869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8" name="矩形"/>
          <p:cNvSpPr>
            <a:spLocks/>
          </p:cNvSpPr>
          <p:nvPr/>
        </p:nvSpPr>
        <p:spPr>
          <a:xfrm rot="0">
            <a:off x="866775" y="1975544"/>
            <a:ext cx="8486775" cy="39490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itchFamily="18" charset="0"/>
                <a:ea typeface="宋体" pitchFamily="0" charset="0"/>
                <a:cs typeface="Calibri" pitchFamily="0" charset="0"/>
              </a:rPr>
              <a:t>It is a summary of employee dataset analysis the performance of various employees by consulting the various factors like employee type current </a:t>
            </a:r>
            <a:r>
              <a:rPr lang="en-US" altLang="zh-CN" sz="2800" b="0" i="0" u="none" strike="noStrike" kern="1200" cap="none" spc="0" baseline="0">
                <a:solidFill>
                  <a:schemeClr val="tx1"/>
                </a:solidFill>
                <a:latin typeface="Bell MT" pitchFamily="18" charset="0"/>
                <a:ea typeface="宋体" pitchFamily="0" charset="0"/>
                <a:cs typeface="Calibri" pitchFamily="0" charset="0"/>
              </a:rPr>
              <a:t>emploi</a:t>
            </a:r>
            <a:r>
              <a:rPr lang="en-US" altLang="zh-CN" sz="2800" b="0" i="0" u="none" strike="noStrike" kern="1200" cap="none" spc="0" baseline="0">
                <a:solidFill>
                  <a:schemeClr val="tx1"/>
                </a:solidFill>
                <a:latin typeface="Bell MT" pitchFamily="18" charset="0"/>
                <a:ea typeface="宋体" pitchFamily="0" charset="0"/>
                <a:cs typeface="Calibri" pitchFamily="0"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95364244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3"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4"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6" name="矩形"/>
          <p:cNvSpPr>
            <a:spLocks noChangeAspect="1"/>
          </p:cNvSpPr>
          <p:nvPr/>
        </p:nvSpPr>
        <p:spPr>
          <a:xfrm rot="0">
            <a:off x="5943599" y="3276600"/>
            <a:ext cx="304800" cy="304800"/>
          </a:xfrm>
          <a:prstGeom prst="rect"/>
          <a:noFill/>
          <a:ln w="12700" cmpd="sng" cap="flat">
            <a:noFill/>
            <a:prstDash val="solid"/>
            <a:miter/>
          </a:ln>
        </p:spPr>
      </p:sp>
      <p:pic>
        <p:nvPicPr>
          <p:cNvPr id="137" name="图片"/>
          <p:cNvPicPr>
            <a:picLocks noChangeAspect="1"/>
          </p:cNvPicPr>
          <p:nvPr/>
        </p:nvPicPr>
        <p:blipFill>
          <a:blip r:embed="rId2" cstate="print"/>
          <a:stretch>
            <a:fillRect/>
          </a:stretch>
        </p:blipFill>
        <p:spPr>
          <a:xfrm rot="0">
            <a:off x="696521" y="1688040"/>
            <a:ext cx="8162925" cy="4079088"/>
          </a:xfrm>
          <a:prstGeom prst="rect"/>
          <a:noFill/>
          <a:ln w="12700" cmpd="sng" cap="flat">
            <a:noFill/>
            <a:prstDash val="solid"/>
            <a:miter/>
          </a:ln>
        </p:spPr>
      </p:pic>
      <p:sp>
        <p:nvSpPr>
          <p:cNvPr id="138" name="矩形"/>
          <p:cNvSpPr>
            <a:spLocks/>
          </p:cNvSpPr>
          <p:nvPr/>
        </p:nvSpPr>
        <p:spPr>
          <a:xfrm rot="0">
            <a:off x="4495800" y="4731722"/>
            <a:ext cx="12954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Employer</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39" name="矩形"/>
          <p:cNvSpPr>
            <a:spLocks/>
          </p:cNvSpPr>
          <p:nvPr/>
        </p:nvSpPr>
        <p:spPr>
          <a:xfrm rot="0">
            <a:off x="6128236" y="4785946"/>
            <a:ext cx="1371600" cy="32956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Employee</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40" name="矩形"/>
          <p:cNvSpPr>
            <a:spLocks/>
          </p:cNvSpPr>
          <p:nvPr/>
        </p:nvSpPr>
        <p:spPr>
          <a:xfrm rot="0">
            <a:off x="7496175" y="4709746"/>
            <a:ext cx="2038350" cy="32956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Organisation</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93006147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3" name="图片"/>
          <p:cNvPicPr>
            <a:picLocks/>
          </p:cNvPicPr>
          <p:nvPr/>
        </p:nvPicPr>
        <p:blipFill>
          <a:blip r:embed="rId1" cstate="print"/>
          <a:stretch>
            <a:fillRect/>
          </a:stretch>
        </p:blipFill>
        <p:spPr>
          <a:xfrm rot="0">
            <a:off x="762000" y="1981200"/>
            <a:ext cx="2695574" cy="3248025"/>
          </a:xfrm>
          <a:prstGeom prst="rect"/>
          <a:noFill/>
          <a:ln w="12700" cmpd="sng" cap="flat">
            <a:noFill/>
            <a:prstDash val="solid"/>
            <a:miter/>
          </a:ln>
        </p:spPr>
      </p:pic>
      <p:sp>
        <p:nvSpPr>
          <p:cNvPr id="14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6"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8"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9" name="矩形"/>
          <p:cNvSpPr>
            <a:spLocks/>
          </p:cNvSpPr>
          <p:nvPr/>
        </p:nvSpPr>
        <p:spPr>
          <a:xfrm rot="0">
            <a:off x="3733800" y="2151727"/>
            <a:ext cx="6705599" cy="255454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Conditional Formatting – Missing          Filter – Remove                                       Formulae – Performance                            Pivot – Summary                                         </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Gragh</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 Data Visualization</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114617821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755332" y="1828800"/>
            <a:ext cx="10843846" cy="30469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Employee dataset – Kaggle 26 Features                                     Employee ID - </a:t>
            </a:r>
            <a:r>
              <a:rPr lang="en-US" altLang="zh-CN" sz="2400" b="0" i="0" u="none" strike="noStrike" kern="1200" cap="none" spc="0" baseline="0">
                <a:solidFill>
                  <a:schemeClr val="tx1"/>
                </a:solidFill>
                <a:latin typeface="Cambria Math" pitchFamily="18" charset="0"/>
                <a:ea typeface="Cambria Math" pitchFamily="18" charset="0"/>
                <a:cs typeface="Calibri" pitchFamily="0" charset="0"/>
              </a:rPr>
              <a:t>DE5B5E0E981696191474813EBC226A7F</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91349435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9"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0"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3" name="矩形"/>
          <p:cNvSpPr>
            <a:spLocks/>
          </p:cNvSpPr>
          <p:nvPr/>
        </p:nvSpPr>
        <p:spPr>
          <a:xfrm rot="0">
            <a:off x="990600" y="1717928"/>
            <a:ext cx="9525000" cy="156965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Eras Medium ITC" pitchFamily="34" charset="0"/>
                <a:ea typeface="宋体" pitchFamily="0" charset="0"/>
                <a:cs typeface="Calibri" pitchFamily="0" charset="0"/>
              </a:rPr>
              <a:t>Performance level                                                         IFS(Z8-5,"VERY HIGH" 28 -4,"HIGH",28&gt;-3,"MED", TRUE, "LOW")</a:t>
            </a:r>
            <a:endParaRPr lang="zh-CN" altLang="en-US" sz="3200" b="0" i="0" u="none" strike="noStrike" kern="1200" cap="none" spc="0" baseline="0">
              <a:solidFill>
                <a:schemeClr val="tx1"/>
              </a:solidFill>
              <a:latin typeface="Eras Medium ITC" pitchFamily="34" charset="0"/>
              <a:ea typeface="宋体" pitchFamily="0" charset="0"/>
              <a:cs typeface="Calibri" pitchFamily="0" charset="0"/>
            </a:endParaRPr>
          </a:p>
        </p:txBody>
      </p:sp>
    </p:spTree>
    <p:extLst>
      <p:ext uri="{BB962C8B-B14F-4D97-AF65-F5344CB8AC3E}">
        <p14:creationId xmlns:p14="http://schemas.microsoft.com/office/powerpoint/2010/main" val="24786021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310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13</cp:revision>
  <dcterms:created xsi:type="dcterms:W3CDTF">2024-03-29T15:07:22Z</dcterms:created>
  <dcterms:modified xsi:type="dcterms:W3CDTF">2024-09-05T05:52:08Z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