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[employee_data.csv]Sheet16!PivotTable15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 u="sng" dirty="0">
                <a:solidFill>
                  <a:schemeClr val="tx1"/>
                </a:solidFill>
              </a:rPr>
              <a:t>Employee</a:t>
            </a:r>
            <a:r>
              <a:rPr lang="en-IN" sz="2400" b="1" u="sng" baseline="0" dirty="0">
                <a:solidFill>
                  <a:schemeClr val="tx1"/>
                </a:solidFill>
              </a:rPr>
              <a:t> Attendance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7681975560840819E-2"/>
          <c:y val="9.5932722067542289E-2"/>
          <c:w val="0.8728461324549539"/>
          <c:h val="0.6233898877404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Sheet16!$B$3:$B$4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Sheet16!$A$5:$A$65</c:f>
              <c:multiLvlStrCache>
                <c:ptCount val="50"/>
                <c:lvl>
                  <c:pt idx="0">
                    <c:v>Active</c:v>
                  </c:pt>
                  <c:pt idx="1">
                    <c:v>Future Start</c:v>
                  </c:pt>
                  <c:pt idx="2">
                    <c:v>Leave of Absence</c:v>
                  </c:pt>
                  <c:pt idx="3">
                    <c:v>Terminated for Cause</c:v>
                  </c:pt>
                  <c:pt idx="4">
                    <c:v>Voluntarily Terminated</c:v>
                  </c:pt>
                  <c:pt idx="5">
                    <c:v>Active</c:v>
                  </c:pt>
                  <c:pt idx="6">
                    <c:v>Future Start</c:v>
                  </c:pt>
                  <c:pt idx="7">
                    <c:v>Leave of Absence</c:v>
                  </c:pt>
                  <c:pt idx="8">
                    <c:v>Terminated for Cause</c:v>
                  </c:pt>
                  <c:pt idx="9">
                    <c:v>Voluntarily Terminated</c:v>
                  </c:pt>
                  <c:pt idx="10">
                    <c:v>Active</c:v>
                  </c:pt>
                  <c:pt idx="11">
                    <c:v>Future Start</c:v>
                  </c:pt>
                  <c:pt idx="12">
                    <c:v>Leave of Absence</c:v>
                  </c:pt>
                  <c:pt idx="13">
                    <c:v>Terminated for Cause</c:v>
                  </c:pt>
                  <c:pt idx="14">
                    <c:v>Voluntarily Terminated</c:v>
                  </c:pt>
                  <c:pt idx="15">
                    <c:v>Active</c:v>
                  </c:pt>
                  <c:pt idx="16">
                    <c:v>Future Start</c:v>
                  </c:pt>
                  <c:pt idx="17">
                    <c:v>Leave of Absence</c:v>
                  </c:pt>
                  <c:pt idx="18">
                    <c:v>Terminated for Cause</c:v>
                  </c:pt>
                  <c:pt idx="19">
                    <c:v>Voluntarily Terminated</c:v>
                  </c:pt>
                  <c:pt idx="20">
                    <c:v>Active</c:v>
                  </c:pt>
                  <c:pt idx="21">
                    <c:v>Future Start</c:v>
                  </c:pt>
                  <c:pt idx="22">
                    <c:v>Leave of Absence</c:v>
                  </c:pt>
                  <c:pt idx="23">
                    <c:v>Terminated for Cause</c:v>
                  </c:pt>
                  <c:pt idx="24">
                    <c:v>Voluntarily Terminated</c:v>
                  </c:pt>
                  <c:pt idx="25">
                    <c:v>Active</c:v>
                  </c:pt>
                  <c:pt idx="26">
                    <c:v>Future Start</c:v>
                  </c:pt>
                  <c:pt idx="27">
                    <c:v>Leave of Absence</c:v>
                  </c:pt>
                  <c:pt idx="28">
                    <c:v>Terminated for Cause</c:v>
                  </c:pt>
                  <c:pt idx="29">
                    <c:v>Voluntarily Terminated</c:v>
                  </c:pt>
                  <c:pt idx="30">
                    <c:v>Active</c:v>
                  </c:pt>
                  <c:pt idx="31">
                    <c:v>Future Start</c:v>
                  </c:pt>
                  <c:pt idx="32">
                    <c:v>Leave of Absence</c:v>
                  </c:pt>
                  <c:pt idx="33">
                    <c:v>Terminated for Cause</c:v>
                  </c:pt>
                  <c:pt idx="34">
                    <c:v>Voluntarily Terminated</c:v>
                  </c:pt>
                  <c:pt idx="35">
                    <c:v>Active</c:v>
                  </c:pt>
                  <c:pt idx="36">
                    <c:v>Future Start</c:v>
                  </c:pt>
                  <c:pt idx="37">
                    <c:v>Leave of Absence</c:v>
                  </c:pt>
                  <c:pt idx="38">
                    <c:v>Terminated for Cause</c:v>
                  </c:pt>
                  <c:pt idx="39">
                    <c:v>Voluntarily Terminated</c:v>
                  </c:pt>
                  <c:pt idx="40">
                    <c:v>Active</c:v>
                  </c:pt>
                  <c:pt idx="41">
                    <c:v>Future Start</c:v>
                  </c:pt>
                  <c:pt idx="42">
                    <c:v>Leave of Absence</c:v>
                  </c:pt>
                  <c:pt idx="43">
                    <c:v>Terminated for Cause</c:v>
                  </c:pt>
                  <c:pt idx="44">
                    <c:v>Voluntarily Terminated</c:v>
                  </c:pt>
                  <c:pt idx="45">
                    <c:v>Active</c:v>
                  </c:pt>
                  <c:pt idx="46">
                    <c:v>Future Start</c:v>
                  </c:pt>
                  <c:pt idx="47">
                    <c:v>Leave of Absence</c:v>
                  </c:pt>
                  <c:pt idx="48">
                    <c:v>Terminated for Cause</c:v>
                  </c:pt>
                  <c:pt idx="49">
                    <c:v>Voluntarily Terminated</c:v>
                  </c:pt>
                </c:lvl>
                <c:lvl>
                  <c:pt idx="0">
                    <c:v>BPC</c:v>
                  </c:pt>
                  <c:pt idx="5">
                    <c:v>CCDR</c:v>
                  </c:pt>
                  <c:pt idx="10">
                    <c:v>EW</c:v>
                  </c:pt>
                  <c:pt idx="15">
                    <c:v>MSC</c:v>
                  </c:pt>
                  <c:pt idx="20">
                    <c:v>NEL</c:v>
                  </c:pt>
                  <c:pt idx="25">
                    <c:v>PL</c:v>
                  </c:pt>
                  <c:pt idx="30">
                    <c:v>PYZ</c:v>
                  </c:pt>
                  <c:pt idx="35">
                    <c:v>SVG</c:v>
                  </c:pt>
                  <c:pt idx="40">
                    <c:v>TNS</c:v>
                  </c:pt>
                  <c:pt idx="45">
                    <c:v>WBL</c:v>
                  </c:pt>
                </c:lvl>
              </c:multiLvlStrCache>
            </c:multiLvlStrRef>
          </c:cat>
          <c:val>
            <c:numRef>
              <c:f>Sheet16!$B$5:$B$65</c:f>
              <c:numCache>
                <c:formatCode>General</c:formatCode>
                <c:ptCount val="50"/>
                <c:pt idx="0">
                  <c:v>11</c:v>
                </c:pt>
                <c:pt idx="1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12</c:v>
                </c:pt>
                <c:pt idx="6">
                  <c:v>1</c:v>
                </c:pt>
                <c:pt idx="7">
                  <c:v>1</c:v>
                </c:pt>
                <c:pt idx="9">
                  <c:v>4</c:v>
                </c:pt>
                <c:pt idx="10">
                  <c:v>16</c:v>
                </c:pt>
                <c:pt idx="12">
                  <c:v>3</c:v>
                </c:pt>
                <c:pt idx="14">
                  <c:v>2</c:v>
                </c:pt>
                <c:pt idx="15">
                  <c:v>9</c:v>
                </c:pt>
                <c:pt idx="18">
                  <c:v>2</c:v>
                </c:pt>
                <c:pt idx="19">
                  <c:v>6</c:v>
                </c:pt>
                <c:pt idx="20">
                  <c:v>15</c:v>
                </c:pt>
                <c:pt idx="24">
                  <c:v>6</c:v>
                </c:pt>
                <c:pt idx="25">
                  <c:v>20</c:v>
                </c:pt>
                <c:pt idx="26">
                  <c:v>2</c:v>
                </c:pt>
                <c:pt idx="28">
                  <c:v>1</c:v>
                </c:pt>
                <c:pt idx="29">
                  <c:v>6</c:v>
                </c:pt>
                <c:pt idx="30">
                  <c:v>14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8</c:v>
                </c:pt>
                <c:pt idx="35">
                  <c:v>19</c:v>
                </c:pt>
                <c:pt idx="37">
                  <c:v>2</c:v>
                </c:pt>
                <c:pt idx="38">
                  <c:v>1</c:v>
                </c:pt>
                <c:pt idx="39">
                  <c:v>4</c:v>
                </c:pt>
                <c:pt idx="40">
                  <c:v>15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20</c:v>
                </c:pt>
                <c:pt idx="48">
                  <c:v>1</c:v>
                </c:pt>
                <c:pt idx="4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61-44B9-81D3-E3DBAB72F7C4}"/>
            </c:ext>
          </c:extLst>
        </c:ser>
        <c:ser>
          <c:idx val="1"/>
          <c:order val="1"/>
          <c:tx>
            <c:strRef>
              <c:f>Sheet16!$C$3:$C$4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Sheet16!$A$5:$A$65</c:f>
              <c:multiLvlStrCache>
                <c:ptCount val="50"/>
                <c:lvl>
                  <c:pt idx="0">
                    <c:v>Active</c:v>
                  </c:pt>
                  <c:pt idx="1">
                    <c:v>Future Start</c:v>
                  </c:pt>
                  <c:pt idx="2">
                    <c:v>Leave of Absence</c:v>
                  </c:pt>
                  <c:pt idx="3">
                    <c:v>Terminated for Cause</c:v>
                  </c:pt>
                  <c:pt idx="4">
                    <c:v>Voluntarily Terminated</c:v>
                  </c:pt>
                  <c:pt idx="5">
                    <c:v>Active</c:v>
                  </c:pt>
                  <c:pt idx="6">
                    <c:v>Future Start</c:v>
                  </c:pt>
                  <c:pt idx="7">
                    <c:v>Leave of Absence</c:v>
                  </c:pt>
                  <c:pt idx="8">
                    <c:v>Terminated for Cause</c:v>
                  </c:pt>
                  <c:pt idx="9">
                    <c:v>Voluntarily Terminated</c:v>
                  </c:pt>
                  <c:pt idx="10">
                    <c:v>Active</c:v>
                  </c:pt>
                  <c:pt idx="11">
                    <c:v>Future Start</c:v>
                  </c:pt>
                  <c:pt idx="12">
                    <c:v>Leave of Absence</c:v>
                  </c:pt>
                  <c:pt idx="13">
                    <c:v>Terminated for Cause</c:v>
                  </c:pt>
                  <c:pt idx="14">
                    <c:v>Voluntarily Terminated</c:v>
                  </c:pt>
                  <c:pt idx="15">
                    <c:v>Active</c:v>
                  </c:pt>
                  <c:pt idx="16">
                    <c:v>Future Start</c:v>
                  </c:pt>
                  <c:pt idx="17">
                    <c:v>Leave of Absence</c:v>
                  </c:pt>
                  <c:pt idx="18">
                    <c:v>Terminated for Cause</c:v>
                  </c:pt>
                  <c:pt idx="19">
                    <c:v>Voluntarily Terminated</c:v>
                  </c:pt>
                  <c:pt idx="20">
                    <c:v>Active</c:v>
                  </c:pt>
                  <c:pt idx="21">
                    <c:v>Future Start</c:v>
                  </c:pt>
                  <c:pt idx="22">
                    <c:v>Leave of Absence</c:v>
                  </c:pt>
                  <c:pt idx="23">
                    <c:v>Terminated for Cause</c:v>
                  </c:pt>
                  <c:pt idx="24">
                    <c:v>Voluntarily Terminated</c:v>
                  </c:pt>
                  <c:pt idx="25">
                    <c:v>Active</c:v>
                  </c:pt>
                  <c:pt idx="26">
                    <c:v>Future Start</c:v>
                  </c:pt>
                  <c:pt idx="27">
                    <c:v>Leave of Absence</c:v>
                  </c:pt>
                  <c:pt idx="28">
                    <c:v>Terminated for Cause</c:v>
                  </c:pt>
                  <c:pt idx="29">
                    <c:v>Voluntarily Terminated</c:v>
                  </c:pt>
                  <c:pt idx="30">
                    <c:v>Active</c:v>
                  </c:pt>
                  <c:pt idx="31">
                    <c:v>Future Start</c:v>
                  </c:pt>
                  <c:pt idx="32">
                    <c:v>Leave of Absence</c:v>
                  </c:pt>
                  <c:pt idx="33">
                    <c:v>Terminated for Cause</c:v>
                  </c:pt>
                  <c:pt idx="34">
                    <c:v>Voluntarily Terminated</c:v>
                  </c:pt>
                  <c:pt idx="35">
                    <c:v>Active</c:v>
                  </c:pt>
                  <c:pt idx="36">
                    <c:v>Future Start</c:v>
                  </c:pt>
                  <c:pt idx="37">
                    <c:v>Leave of Absence</c:v>
                  </c:pt>
                  <c:pt idx="38">
                    <c:v>Terminated for Cause</c:v>
                  </c:pt>
                  <c:pt idx="39">
                    <c:v>Voluntarily Terminated</c:v>
                  </c:pt>
                  <c:pt idx="40">
                    <c:v>Active</c:v>
                  </c:pt>
                  <c:pt idx="41">
                    <c:v>Future Start</c:v>
                  </c:pt>
                  <c:pt idx="42">
                    <c:v>Leave of Absence</c:v>
                  </c:pt>
                  <c:pt idx="43">
                    <c:v>Terminated for Cause</c:v>
                  </c:pt>
                  <c:pt idx="44">
                    <c:v>Voluntarily Terminated</c:v>
                  </c:pt>
                  <c:pt idx="45">
                    <c:v>Active</c:v>
                  </c:pt>
                  <c:pt idx="46">
                    <c:v>Future Start</c:v>
                  </c:pt>
                  <c:pt idx="47">
                    <c:v>Leave of Absence</c:v>
                  </c:pt>
                  <c:pt idx="48">
                    <c:v>Terminated for Cause</c:v>
                  </c:pt>
                  <c:pt idx="49">
                    <c:v>Voluntarily Terminated</c:v>
                  </c:pt>
                </c:lvl>
                <c:lvl>
                  <c:pt idx="0">
                    <c:v>BPC</c:v>
                  </c:pt>
                  <c:pt idx="5">
                    <c:v>CCDR</c:v>
                  </c:pt>
                  <c:pt idx="10">
                    <c:v>EW</c:v>
                  </c:pt>
                  <c:pt idx="15">
                    <c:v>MSC</c:v>
                  </c:pt>
                  <c:pt idx="20">
                    <c:v>NEL</c:v>
                  </c:pt>
                  <c:pt idx="25">
                    <c:v>PL</c:v>
                  </c:pt>
                  <c:pt idx="30">
                    <c:v>PYZ</c:v>
                  </c:pt>
                  <c:pt idx="35">
                    <c:v>SVG</c:v>
                  </c:pt>
                  <c:pt idx="40">
                    <c:v>TNS</c:v>
                  </c:pt>
                  <c:pt idx="45">
                    <c:v>WBL</c:v>
                  </c:pt>
                </c:lvl>
              </c:multiLvlStrCache>
            </c:multiLvlStrRef>
          </c:cat>
          <c:val>
            <c:numRef>
              <c:f>Sheet16!$C$5:$C$65</c:f>
              <c:numCache>
                <c:formatCode>General</c:formatCode>
                <c:ptCount val="50"/>
                <c:pt idx="0">
                  <c:v>20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33</c:v>
                </c:pt>
                <c:pt idx="6">
                  <c:v>6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26</c:v>
                </c:pt>
                <c:pt idx="11">
                  <c:v>2</c:v>
                </c:pt>
                <c:pt idx="12">
                  <c:v>5</c:v>
                </c:pt>
                <c:pt idx="13">
                  <c:v>1</c:v>
                </c:pt>
                <c:pt idx="14">
                  <c:v>7</c:v>
                </c:pt>
                <c:pt idx="15">
                  <c:v>25</c:v>
                </c:pt>
                <c:pt idx="16">
                  <c:v>1</c:v>
                </c:pt>
                <c:pt idx="17">
                  <c:v>6</c:v>
                </c:pt>
                <c:pt idx="18">
                  <c:v>3</c:v>
                </c:pt>
                <c:pt idx="19">
                  <c:v>4</c:v>
                </c:pt>
                <c:pt idx="20">
                  <c:v>29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7</c:v>
                </c:pt>
                <c:pt idx="25">
                  <c:v>23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  <c:pt idx="29">
                  <c:v>5</c:v>
                </c:pt>
                <c:pt idx="30">
                  <c:v>34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3</c:v>
                </c:pt>
                <c:pt idx="35">
                  <c:v>32</c:v>
                </c:pt>
                <c:pt idx="36">
                  <c:v>2</c:v>
                </c:pt>
                <c:pt idx="37">
                  <c:v>3</c:v>
                </c:pt>
                <c:pt idx="39">
                  <c:v>6</c:v>
                </c:pt>
                <c:pt idx="40">
                  <c:v>33</c:v>
                </c:pt>
                <c:pt idx="42">
                  <c:v>2</c:v>
                </c:pt>
                <c:pt idx="43">
                  <c:v>1</c:v>
                </c:pt>
                <c:pt idx="44">
                  <c:v>9</c:v>
                </c:pt>
                <c:pt idx="45">
                  <c:v>26</c:v>
                </c:pt>
                <c:pt idx="46">
                  <c:v>2</c:v>
                </c:pt>
                <c:pt idx="47">
                  <c:v>1</c:v>
                </c:pt>
                <c:pt idx="4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61-44B9-81D3-E3DBAB72F7C4}"/>
            </c:ext>
          </c:extLst>
        </c:ser>
        <c:ser>
          <c:idx val="2"/>
          <c:order val="2"/>
          <c:tx>
            <c:strRef>
              <c:f>Sheet16!$D$3:$D$4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Sheet16!$A$5:$A$65</c:f>
              <c:multiLvlStrCache>
                <c:ptCount val="50"/>
                <c:lvl>
                  <c:pt idx="0">
                    <c:v>Active</c:v>
                  </c:pt>
                  <c:pt idx="1">
                    <c:v>Future Start</c:v>
                  </c:pt>
                  <c:pt idx="2">
                    <c:v>Leave of Absence</c:v>
                  </c:pt>
                  <c:pt idx="3">
                    <c:v>Terminated for Cause</c:v>
                  </c:pt>
                  <c:pt idx="4">
                    <c:v>Voluntarily Terminated</c:v>
                  </c:pt>
                  <c:pt idx="5">
                    <c:v>Active</c:v>
                  </c:pt>
                  <c:pt idx="6">
                    <c:v>Future Start</c:v>
                  </c:pt>
                  <c:pt idx="7">
                    <c:v>Leave of Absence</c:v>
                  </c:pt>
                  <c:pt idx="8">
                    <c:v>Terminated for Cause</c:v>
                  </c:pt>
                  <c:pt idx="9">
                    <c:v>Voluntarily Terminated</c:v>
                  </c:pt>
                  <c:pt idx="10">
                    <c:v>Active</c:v>
                  </c:pt>
                  <c:pt idx="11">
                    <c:v>Future Start</c:v>
                  </c:pt>
                  <c:pt idx="12">
                    <c:v>Leave of Absence</c:v>
                  </c:pt>
                  <c:pt idx="13">
                    <c:v>Terminated for Cause</c:v>
                  </c:pt>
                  <c:pt idx="14">
                    <c:v>Voluntarily Terminated</c:v>
                  </c:pt>
                  <c:pt idx="15">
                    <c:v>Active</c:v>
                  </c:pt>
                  <c:pt idx="16">
                    <c:v>Future Start</c:v>
                  </c:pt>
                  <c:pt idx="17">
                    <c:v>Leave of Absence</c:v>
                  </c:pt>
                  <c:pt idx="18">
                    <c:v>Terminated for Cause</c:v>
                  </c:pt>
                  <c:pt idx="19">
                    <c:v>Voluntarily Terminated</c:v>
                  </c:pt>
                  <c:pt idx="20">
                    <c:v>Active</c:v>
                  </c:pt>
                  <c:pt idx="21">
                    <c:v>Future Start</c:v>
                  </c:pt>
                  <c:pt idx="22">
                    <c:v>Leave of Absence</c:v>
                  </c:pt>
                  <c:pt idx="23">
                    <c:v>Terminated for Cause</c:v>
                  </c:pt>
                  <c:pt idx="24">
                    <c:v>Voluntarily Terminated</c:v>
                  </c:pt>
                  <c:pt idx="25">
                    <c:v>Active</c:v>
                  </c:pt>
                  <c:pt idx="26">
                    <c:v>Future Start</c:v>
                  </c:pt>
                  <c:pt idx="27">
                    <c:v>Leave of Absence</c:v>
                  </c:pt>
                  <c:pt idx="28">
                    <c:v>Terminated for Cause</c:v>
                  </c:pt>
                  <c:pt idx="29">
                    <c:v>Voluntarily Terminated</c:v>
                  </c:pt>
                  <c:pt idx="30">
                    <c:v>Active</c:v>
                  </c:pt>
                  <c:pt idx="31">
                    <c:v>Future Start</c:v>
                  </c:pt>
                  <c:pt idx="32">
                    <c:v>Leave of Absence</c:v>
                  </c:pt>
                  <c:pt idx="33">
                    <c:v>Terminated for Cause</c:v>
                  </c:pt>
                  <c:pt idx="34">
                    <c:v>Voluntarily Terminated</c:v>
                  </c:pt>
                  <c:pt idx="35">
                    <c:v>Active</c:v>
                  </c:pt>
                  <c:pt idx="36">
                    <c:v>Future Start</c:v>
                  </c:pt>
                  <c:pt idx="37">
                    <c:v>Leave of Absence</c:v>
                  </c:pt>
                  <c:pt idx="38">
                    <c:v>Terminated for Cause</c:v>
                  </c:pt>
                  <c:pt idx="39">
                    <c:v>Voluntarily Terminated</c:v>
                  </c:pt>
                  <c:pt idx="40">
                    <c:v>Active</c:v>
                  </c:pt>
                  <c:pt idx="41">
                    <c:v>Future Start</c:v>
                  </c:pt>
                  <c:pt idx="42">
                    <c:v>Leave of Absence</c:v>
                  </c:pt>
                  <c:pt idx="43">
                    <c:v>Terminated for Cause</c:v>
                  </c:pt>
                  <c:pt idx="44">
                    <c:v>Voluntarily Terminated</c:v>
                  </c:pt>
                  <c:pt idx="45">
                    <c:v>Active</c:v>
                  </c:pt>
                  <c:pt idx="46">
                    <c:v>Future Start</c:v>
                  </c:pt>
                  <c:pt idx="47">
                    <c:v>Leave of Absence</c:v>
                  </c:pt>
                  <c:pt idx="48">
                    <c:v>Terminated for Cause</c:v>
                  </c:pt>
                  <c:pt idx="49">
                    <c:v>Voluntarily Terminated</c:v>
                  </c:pt>
                </c:lvl>
                <c:lvl>
                  <c:pt idx="0">
                    <c:v>BPC</c:v>
                  </c:pt>
                  <c:pt idx="5">
                    <c:v>CCDR</c:v>
                  </c:pt>
                  <c:pt idx="10">
                    <c:v>EW</c:v>
                  </c:pt>
                  <c:pt idx="15">
                    <c:v>MSC</c:v>
                  </c:pt>
                  <c:pt idx="20">
                    <c:v>NEL</c:v>
                  </c:pt>
                  <c:pt idx="25">
                    <c:v>PL</c:v>
                  </c:pt>
                  <c:pt idx="30">
                    <c:v>PYZ</c:v>
                  </c:pt>
                  <c:pt idx="35">
                    <c:v>SVG</c:v>
                  </c:pt>
                  <c:pt idx="40">
                    <c:v>TNS</c:v>
                  </c:pt>
                  <c:pt idx="45">
                    <c:v>WBL</c:v>
                  </c:pt>
                </c:lvl>
              </c:multiLvlStrCache>
            </c:multiLvlStrRef>
          </c:cat>
          <c:val>
            <c:numRef>
              <c:f>Sheet16!$D$5:$D$65</c:f>
              <c:numCache>
                <c:formatCode>General</c:formatCode>
                <c:ptCount val="50"/>
                <c:pt idx="0">
                  <c:v>50</c:v>
                </c:pt>
                <c:pt idx="1">
                  <c:v>3</c:v>
                </c:pt>
                <c:pt idx="2">
                  <c:v>6</c:v>
                </c:pt>
                <c:pt idx="3">
                  <c:v>5</c:v>
                </c:pt>
                <c:pt idx="4">
                  <c:v>21</c:v>
                </c:pt>
                <c:pt idx="5">
                  <c:v>40</c:v>
                </c:pt>
                <c:pt idx="6">
                  <c:v>4</c:v>
                </c:pt>
                <c:pt idx="8">
                  <c:v>3</c:v>
                </c:pt>
                <c:pt idx="9">
                  <c:v>18</c:v>
                </c:pt>
                <c:pt idx="10">
                  <c:v>44</c:v>
                </c:pt>
                <c:pt idx="11">
                  <c:v>2</c:v>
                </c:pt>
                <c:pt idx="12">
                  <c:v>7</c:v>
                </c:pt>
                <c:pt idx="13">
                  <c:v>3</c:v>
                </c:pt>
                <c:pt idx="14">
                  <c:v>22</c:v>
                </c:pt>
                <c:pt idx="15">
                  <c:v>61</c:v>
                </c:pt>
                <c:pt idx="16">
                  <c:v>2</c:v>
                </c:pt>
                <c:pt idx="17">
                  <c:v>4</c:v>
                </c:pt>
                <c:pt idx="18">
                  <c:v>5</c:v>
                </c:pt>
                <c:pt idx="19">
                  <c:v>20</c:v>
                </c:pt>
                <c:pt idx="20">
                  <c:v>42</c:v>
                </c:pt>
                <c:pt idx="21">
                  <c:v>4</c:v>
                </c:pt>
                <c:pt idx="22">
                  <c:v>5</c:v>
                </c:pt>
                <c:pt idx="23">
                  <c:v>3</c:v>
                </c:pt>
                <c:pt idx="24">
                  <c:v>23</c:v>
                </c:pt>
                <c:pt idx="25">
                  <c:v>38</c:v>
                </c:pt>
                <c:pt idx="26">
                  <c:v>4</c:v>
                </c:pt>
                <c:pt idx="27">
                  <c:v>8</c:v>
                </c:pt>
                <c:pt idx="28">
                  <c:v>3</c:v>
                </c:pt>
                <c:pt idx="29">
                  <c:v>16</c:v>
                </c:pt>
                <c:pt idx="30">
                  <c:v>49</c:v>
                </c:pt>
                <c:pt idx="31">
                  <c:v>4</c:v>
                </c:pt>
                <c:pt idx="32">
                  <c:v>3</c:v>
                </c:pt>
                <c:pt idx="33">
                  <c:v>3</c:v>
                </c:pt>
                <c:pt idx="34">
                  <c:v>16</c:v>
                </c:pt>
                <c:pt idx="35">
                  <c:v>46</c:v>
                </c:pt>
                <c:pt idx="36">
                  <c:v>8</c:v>
                </c:pt>
                <c:pt idx="37">
                  <c:v>5</c:v>
                </c:pt>
                <c:pt idx="38">
                  <c:v>1</c:v>
                </c:pt>
                <c:pt idx="39">
                  <c:v>22</c:v>
                </c:pt>
                <c:pt idx="40">
                  <c:v>42</c:v>
                </c:pt>
                <c:pt idx="41">
                  <c:v>3</c:v>
                </c:pt>
                <c:pt idx="42">
                  <c:v>3</c:v>
                </c:pt>
                <c:pt idx="43">
                  <c:v>1</c:v>
                </c:pt>
                <c:pt idx="44">
                  <c:v>22</c:v>
                </c:pt>
                <c:pt idx="45">
                  <c:v>58</c:v>
                </c:pt>
                <c:pt idx="46">
                  <c:v>4</c:v>
                </c:pt>
                <c:pt idx="48">
                  <c:v>3</c:v>
                </c:pt>
                <c:pt idx="4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61-44B9-81D3-E3DBAB72F7C4}"/>
            </c:ext>
          </c:extLst>
        </c:ser>
        <c:ser>
          <c:idx val="3"/>
          <c:order val="3"/>
          <c:tx>
            <c:strRef>
              <c:f>Sheet16!$E$3:$E$4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Sheet16!$A$5:$A$65</c:f>
              <c:multiLvlStrCache>
                <c:ptCount val="50"/>
                <c:lvl>
                  <c:pt idx="0">
                    <c:v>Active</c:v>
                  </c:pt>
                  <c:pt idx="1">
                    <c:v>Future Start</c:v>
                  </c:pt>
                  <c:pt idx="2">
                    <c:v>Leave of Absence</c:v>
                  </c:pt>
                  <c:pt idx="3">
                    <c:v>Terminated for Cause</c:v>
                  </c:pt>
                  <c:pt idx="4">
                    <c:v>Voluntarily Terminated</c:v>
                  </c:pt>
                  <c:pt idx="5">
                    <c:v>Active</c:v>
                  </c:pt>
                  <c:pt idx="6">
                    <c:v>Future Start</c:v>
                  </c:pt>
                  <c:pt idx="7">
                    <c:v>Leave of Absence</c:v>
                  </c:pt>
                  <c:pt idx="8">
                    <c:v>Terminated for Cause</c:v>
                  </c:pt>
                  <c:pt idx="9">
                    <c:v>Voluntarily Terminated</c:v>
                  </c:pt>
                  <c:pt idx="10">
                    <c:v>Active</c:v>
                  </c:pt>
                  <c:pt idx="11">
                    <c:v>Future Start</c:v>
                  </c:pt>
                  <c:pt idx="12">
                    <c:v>Leave of Absence</c:v>
                  </c:pt>
                  <c:pt idx="13">
                    <c:v>Terminated for Cause</c:v>
                  </c:pt>
                  <c:pt idx="14">
                    <c:v>Voluntarily Terminated</c:v>
                  </c:pt>
                  <c:pt idx="15">
                    <c:v>Active</c:v>
                  </c:pt>
                  <c:pt idx="16">
                    <c:v>Future Start</c:v>
                  </c:pt>
                  <c:pt idx="17">
                    <c:v>Leave of Absence</c:v>
                  </c:pt>
                  <c:pt idx="18">
                    <c:v>Terminated for Cause</c:v>
                  </c:pt>
                  <c:pt idx="19">
                    <c:v>Voluntarily Terminated</c:v>
                  </c:pt>
                  <c:pt idx="20">
                    <c:v>Active</c:v>
                  </c:pt>
                  <c:pt idx="21">
                    <c:v>Future Start</c:v>
                  </c:pt>
                  <c:pt idx="22">
                    <c:v>Leave of Absence</c:v>
                  </c:pt>
                  <c:pt idx="23">
                    <c:v>Terminated for Cause</c:v>
                  </c:pt>
                  <c:pt idx="24">
                    <c:v>Voluntarily Terminated</c:v>
                  </c:pt>
                  <c:pt idx="25">
                    <c:v>Active</c:v>
                  </c:pt>
                  <c:pt idx="26">
                    <c:v>Future Start</c:v>
                  </c:pt>
                  <c:pt idx="27">
                    <c:v>Leave of Absence</c:v>
                  </c:pt>
                  <c:pt idx="28">
                    <c:v>Terminated for Cause</c:v>
                  </c:pt>
                  <c:pt idx="29">
                    <c:v>Voluntarily Terminated</c:v>
                  </c:pt>
                  <c:pt idx="30">
                    <c:v>Active</c:v>
                  </c:pt>
                  <c:pt idx="31">
                    <c:v>Future Start</c:v>
                  </c:pt>
                  <c:pt idx="32">
                    <c:v>Leave of Absence</c:v>
                  </c:pt>
                  <c:pt idx="33">
                    <c:v>Terminated for Cause</c:v>
                  </c:pt>
                  <c:pt idx="34">
                    <c:v>Voluntarily Terminated</c:v>
                  </c:pt>
                  <c:pt idx="35">
                    <c:v>Active</c:v>
                  </c:pt>
                  <c:pt idx="36">
                    <c:v>Future Start</c:v>
                  </c:pt>
                  <c:pt idx="37">
                    <c:v>Leave of Absence</c:v>
                  </c:pt>
                  <c:pt idx="38">
                    <c:v>Terminated for Cause</c:v>
                  </c:pt>
                  <c:pt idx="39">
                    <c:v>Voluntarily Terminated</c:v>
                  </c:pt>
                  <c:pt idx="40">
                    <c:v>Active</c:v>
                  </c:pt>
                  <c:pt idx="41">
                    <c:v>Future Start</c:v>
                  </c:pt>
                  <c:pt idx="42">
                    <c:v>Leave of Absence</c:v>
                  </c:pt>
                  <c:pt idx="43">
                    <c:v>Terminated for Cause</c:v>
                  </c:pt>
                  <c:pt idx="44">
                    <c:v>Voluntarily Terminated</c:v>
                  </c:pt>
                  <c:pt idx="45">
                    <c:v>Active</c:v>
                  </c:pt>
                  <c:pt idx="46">
                    <c:v>Future Start</c:v>
                  </c:pt>
                  <c:pt idx="47">
                    <c:v>Leave of Absence</c:v>
                  </c:pt>
                  <c:pt idx="48">
                    <c:v>Terminated for Cause</c:v>
                  </c:pt>
                  <c:pt idx="49">
                    <c:v>Voluntarily Terminated</c:v>
                  </c:pt>
                </c:lvl>
                <c:lvl>
                  <c:pt idx="0">
                    <c:v>BPC</c:v>
                  </c:pt>
                  <c:pt idx="5">
                    <c:v>CCDR</c:v>
                  </c:pt>
                  <c:pt idx="10">
                    <c:v>EW</c:v>
                  </c:pt>
                  <c:pt idx="15">
                    <c:v>MSC</c:v>
                  </c:pt>
                  <c:pt idx="20">
                    <c:v>NEL</c:v>
                  </c:pt>
                  <c:pt idx="25">
                    <c:v>PL</c:v>
                  </c:pt>
                  <c:pt idx="30">
                    <c:v>PYZ</c:v>
                  </c:pt>
                  <c:pt idx="35">
                    <c:v>SVG</c:v>
                  </c:pt>
                  <c:pt idx="40">
                    <c:v>TNS</c:v>
                  </c:pt>
                  <c:pt idx="45">
                    <c:v>WBL</c:v>
                  </c:pt>
                </c:lvl>
              </c:multiLvlStrCache>
            </c:multiLvlStrRef>
          </c:cat>
          <c:val>
            <c:numRef>
              <c:f>Sheet16!$E$5:$E$65</c:f>
              <c:numCache>
                <c:formatCode>General</c:formatCode>
                <c:ptCount val="50"/>
                <c:pt idx="0">
                  <c:v>9</c:v>
                </c:pt>
                <c:pt idx="3">
                  <c:v>1</c:v>
                </c:pt>
                <c:pt idx="4">
                  <c:v>5</c:v>
                </c:pt>
                <c:pt idx="5">
                  <c:v>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11</c:v>
                </c:pt>
                <c:pt idx="11">
                  <c:v>1</c:v>
                </c:pt>
                <c:pt idx="14">
                  <c:v>2</c:v>
                </c:pt>
                <c:pt idx="15">
                  <c:v>5</c:v>
                </c:pt>
                <c:pt idx="16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10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7</c:v>
                </c:pt>
                <c:pt idx="26">
                  <c:v>1</c:v>
                </c:pt>
                <c:pt idx="28">
                  <c:v>3</c:v>
                </c:pt>
                <c:pt idx="29">
                  <c:v>1</c:v>
                </c:pt>
                <c:pt idx="30">
                  <c:v>11</c:v>
                </c:pt>
                <c:pt idx="31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12</c:v>
                </c:pt>
                <c:pt idx="36">
                  <c:v>1</c:v>
                </c:pt>
                <c:pt idx="37">
                  <c:v>2</c:v>
                </c:pt>
                <c:pt idx="39">
                  <c:v>1</c:v>
                </c:pt>
                <c:pt idx="40">
                  <c:v>5</c:v>
                </c:pt>
                <c:pt idx="42">
                  <c:v>3</c:v>
                </c:pt>
                <c:pt idx="43">
                  <c:v>1</c:v>
                </c:pt>
                <c:pt idx="44">
                  <c:v>4</c:v>
                </c:pt>
                <c:pt idx="45">
                  <c:v>10</c:v>
                </c:pt>
                <c:pt idx="47">
                  <c:v>1</c:v>
                </c:pt>
                <c:pt idx="4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61-44B9-81D3-E3DBAB72F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493216"/>
        <c:axId val="512475936"/>
      </c:barChart>
      <c:catAx>
        <c:axId val="51249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75936"/>
        <c:crosses val="autoZero"/>
        <c:auto val="1"/>
        <c:lblAlgn val="ctr"/>
        <c:lblOffset val="100"/>
        <c:noMultiLvlLbl val="0"/>
      </c:catAx>
      <c:valAx>
        <c:axId val="51247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9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YUVASRI MK </a:t>
            </a:r>
            <a:endParaRPr lang="en-IN" sz="2400" dirty="0"/>
          </a:p>
          <a:p>
            <a:r>
              <a:rPr lang="en-US" sz="2400" dirty="0"/>
              <a:t>REGISTER NO:312210</a:t>
            </a:r>
            <a:r>
              <a:rPr lang="en-IN" sz="2400" dirty="0"/>
              <a:t>5</a:t>
            </a:r>
            <a:r>
              <a:rPr lang="en-US" sz="2400" dirty="0"/>
              <a:t>77</a:t>
            </a:r>
          </a:p>
          <a:p>
            <a:r>
              <a:rPr lang="en-US" sz="2400" dirty="0"/>
              <a:t>DEPARTMENT:B.COM(A&amp;F)</a:t>
            </a:r>
          </a:p>
          <a:p>
            <a:r>
              <a:rPr lang="en-US" sz="2400" dirty="0"/>
              <a:t>COLLEGE:SRM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7EFFA-4C7A-4C7A-172B-87E928148E21}"/>
              </a:ext>
            </a:extLst>
          </p:cNvPr>
          <p:cNvSpPr txBox="1"/>
          <p:nvPr/>
        </p:nvSpPr>
        <p:spPr>
          <a:xfrm>
            <a:off x="838200" y="1271855"/>
            <a:ext cx="716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attendance analysis using Excel, several modeling techniques can help you gain insights and make data-driven decisions. Here’s an overview of key modeling approaches you might use:</a:t>
            </a:r>
          </a:p>
          <a:p>
            <a:r>
              <a:rPr lang="en-US" dirty="0"/>
              <a:t>1. </a:t>
            </a:r>
            <a:r>
              <a:rPr lang="en-US" b="1" u="sng" dirty="0"/>
              <a:t>Descriptive Statistics Mean and Median Attendance</a:t>
            </a:r>
            <a:r>
              <a:rPr lang="en-US" dirty="0"/>
              <a:t>: Calculate average and median attendance times to understand typical patterns. Standard Deviation: Measure the variability in attendance times. Excel Functions: AVERAGE(), MEDIAN(), STDEV.P(), STDEV.S()</a:t>
            </a:r>
          </a:p>
          <a:p>
            <a:r>
              <a:rPr lang="en-US" dirty="0"/>
              <a:t>2. </a:t>
            </a:r>
            <a:r>
              <a:rPr lang="en-US" b="1" u="sng" dirty="0"/>
              <a:t>Time Series Analysis Trend Analysis</a:t>
            </a:r>
            <a:r>
              <a:rPr lang="en-US" dirty="0"/>
              <a:t>: Analyze attendance trends over time (daily, weekly, monthly).Seasonality: Identify patterns or recurring trends related to specific days of the week or times of the year . Excel Functions: Use line charts or pivot tables to visualize trends.</a:t>
            </a:r>
          </a:p>
          <a:p>
            <a:r>
              <a:rPr lang="en-US" dirty="0"/>
              <a:t>3. </a:t>
            </a:r>
            <a:r>
              <a:rPr lang="en-US" b="1" u="sng" dirty="0"/>
              <a:t>Pivot Tables and Charts Attendance Summary</a:t>
            </a:r>
            <a:r>
              <a:rPr lang="en-US" dirty="0"/>
              <a:t>: Create pivot tables to summarize attendance data by employee, department, or time period . Visual Representation: Use pivot charts to visualize attendance patterns and anomalies . Excel Functions: PivotTable, PivotChart</a:t>
            </a:r>
          </a:p>
          <a:p>
            <a:r>
              <a:rPr lang="en-US" dirty="0"/>
              <a:t>4. </a:t>
            </a:r>
            <a:r>
              <a:rPr lang="en-US" b="1" u="sng" dirty="0"/>
              <a:t>Absenteeism Analysis Absence Rates</a:t>
            </a:r>
            <a:r>
              <a:rPr lang="en-US" dirty="0"/>
              <a:t>: Calculate the percentage of days employees or students are absent . Correlation with Other Factors: Analyze correlations between absenteeism and factors like department, time of year, or employee tenure . Excel Functions: COUNTIF(), COUNTIFS(), CORREL()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D5A4-A510-9882-EA04-89A1E08D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33400"/>
            <a:ext cx="9144000" cy="6093976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b="1" u="sng" dirty="0"/>
              <a:t>Work Hours Calculation Hours Worked</a:t>
            </a:r>
            <a:r>
              <a:rPr lang="en-US" dirty="0"/>
              <a:t>: Compute the total hours worked per day, week, or month using Time In and Time Out data . Overtime Calculation: Identify and calculate any overtime based on scheduled hours Excel Functions: DATEDIF(), TEXT(), SUM() </a:t>
            </a:r>
          </a:p>
          <a:p>
            <a:r>
              <a:rPr lang="en-US" dirty="0"/>
              <a:t>6. </a:t>
            </a:r>
            <a:r>
              <a:rPr lang="en-US" b="1" u="sng" dirty="0"/>
              <a:t>Anomaly Detection Late Arrivals and Early Departures</a:t>
            </a:r>
            <a:r>
              <a:rPr lang="en-US" dirty="0"/>
              <a:t>: Identify patterns of lateness or early departures using conditional formatting or formulas . Outliers: Detect outliers or unusual attendance patterns . Excel Functions: IF(), CONDITIONAL FORMATTING, Z-SCORE</a:t>
            </a:r>
          </a:p>
          <a:p>
            <a:r>
              <a:rPr lang="en-US" dirty="0"/>
              <a:t>7. </a:t>
            </a:r>
            <a:r>
              <a:rPr lang="en-US" b="1" u="sng" dirty="0"/>
              <a:t>Forecasting Future Attendance Trends</a:t>
            </a:r>
            <a:r>
              <a:rPr lang="en-US" dirty="0"/>
              <a:t>: Use linear regression to forecast future attendance based on historical data . Excel Functions: LINEST(), FORECAST.LINEAR()</a:t>
            </a:r>
          </a:p>
          <a:p>
            <a:r>
              <a:rPr lang="en-US" dirty="0"/>
              <a:t>8. </a:t>
            </a:r>
            <a:r>
              <a:rPr lang="en-US" b="1" u="sng" dirty="0"/>
              <a:t>Scenario Analysis What-If Scenarios</a:t>
            </a:r>
            <a:r>
              <a:rPr lang="en-US" dirty="0"/>
              <a:t>: Model different scenarios to understand potential impacts of policy changes on attendance .</a:t>
            </a:r>
          </a:p>
          <a:p>
            <a:r>
              <a:rPr lang="en-US" dirty="0"/>
              <a:t> Excel Functions: “DATA TABLE”,” GOAL SEEK”</a:t>
            </a:r>
          </a:p>
          <a:p>
            <a:r>
              <a:rPr lang="en-US" u="sng" dirty="0"/>
              <a:t>Example Implementation 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Create a Data Table</a:t>
            </a:r>
            <a:r>
              <a:rPr lang="en-US" dirty="0"/>
              <a:t>: Organize your data into columns for Date, Time In, Time Out, Employee ID,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 Pivot Tables</a:t>
            </a:r>
            <a:r>
              <a:rPr lang="en-US" dirty="0"/>
              <a:t>: Summarize attendance by employee or department.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Visualize Data</a:t>
            </a:r>
            <a:r>
              <a:rPr lang="en-US" dirty="0"/>
              <a:t>: Create charts to visualize trends and patterns.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Apply Formulas</a:t>
            </a:r>
            <a:r>
              <a:rPr lang="en-US" dirty="0"/>
              <a:t>: Calculate hours worked, absenteeism rates, and any anomalies.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Analyze and Interpret</a:t>
            </a:r>
            <a:r>
              <a:rPr lang="en-US" dirty="0"/>
              <a:t>: Use descriptive statistics and trend analysis to derive insights and make recommendations.</a:t>
            </a:r>
          </a:p>
          <a:p>
            <a:r>
              <a:rPr lang="en-US" dirty="0"/>
              <a:t>These modeling techniques enable you to perform a comprehensive analysis of attendance data, leading to better management decisions and improved operational efficiency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39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21C0C8F-7312-86F5-E247-1276A2468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77240"/>
              </p:ext>
            </p:extLst>
          </p:nvPr>
        </p:nvGraphicFramePr>
        <p:xfrm>
          <a:off x="152400" y="1116330"/>
          <a:ext cx="11124818" cy="552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91" y="697984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1C266-6BA3-0599-5F58-0F50CA70F8F9}"/>
              </a:ext>
            </a:extLst>
          </p:cNvPr>
          <p:cNvSpPr txBox="1"/>
          <p:nvPr/>
        </p:nvSpPr>
        <p:spPr>
          <a:xfrm>
            <a:off x="-84058" y="1536174"/>
            <a:ext cx="80076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*Regular attendance helps ensure that tasks are completed on time and that people are productive. 
* Effective attendance management can help identify and resolve absenteeism issues quickly. 
*Effective attendance management can help create a positive workplace culture by promoting punctuality and discipline. 
* Effective timekeeping strategies can help employees keep up with project goals and deadlines, which can improve client satisfaction. 
 *Employee attendance plays a pivotal role in the success of any organization, directly influencing productivity, efficiency, and overall performance levels.</a:t>
            </a:r>
          </a:p>
          <a:p>
            <a:r>
              <a:rPr lang="en-US" sz="2000" dirty="0">
                <a:latin typeface="+mj-lt"/>
              </a:rPr>
              <a:t>*Managing attendance effectively is vital to guaranteeing that employees are consistently present and actively engaged in their responsibilities.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using Excel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13CDF-57EC-74A6-62D1-4A9F910C5BD6}"/>
              </a:ext>
            </a:extLst>
          </p:cNvPr>
          <p:cNvSpPr txBox="1"/>
          <p:nvPr/>
        </p:nvSpPr>
        <p:spPr>
          <a:xfrm>
            <a:off x="676275" y="1740991"/>
            <a:ext cx="68147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*When employees don’t show up for work when </a:t>
            </a:r>
            <a:r>
              <a:rPr lang="en-US" sz="2400" dirty="0" err="1"/>
              <a:t>scheduled.Absenteeism</a:t>
            </a:r>
            <a:r>
              <a:rPr lang="en-US" sz="2400" dirty="0"/>
              <a:t> can be a complex issue with many causes, both personal and organizational. 
*When employees are frequently late to work.
*When employees take longer lunch breaks and don’t adjust their work schedule to compensate. 
*When employees don’t ask for leaves in advance, which can cause attendance management issues. 
*Review attendance counts over the past month to check for gaps in the data . Analyze the data in different ways ,Write a summary ,Share your result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41242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> The attendance analysis project aims to streamline and enhance the tracking of employee or student attendance through advanced data analytics.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By leveraging historical data, the project seeks to identify patterns, trends, and anomalies in attendance records.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analysis will provide actionable insights to improve punctuality, optimize scheduling, and reduce absenteeism.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Key deliverables include comprehensive reports and visualizations that support decision-making processes.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E82BC-A1B4-95A5-4BD6-4861273C75F8}"/>
              </a:ext>
            </a:extLst>
          </p:cNvPr>
          <p:cNvSpPr txBox="1"/>
          <p:nvPr/>
        </p:nvSpPr>
        <p:spPr>
          <a:xfrm>
            <a:off x="1143000" y="2078772"/>
            <a:ext cx="6934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Human Resources (HR) Managers</a:t>
            </a:r>
            <a:r>
              <a:rPr lang="en-US" sz="2000" dirty="0"/>
              <a:t>: They use attendance data to manage employee schedules, address absenteeism, and ensure compliance with company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Department Heads and Supervisors</a:t>
            </a:r>
            <a:r>
              <a:rPr lang="en-US" sz="2000" dirty="0"/>
              <a:t>: They leverage attendance insights to optimize team scheduling, manage workload distribution, and address performance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Employees</a:t>
            </a:r>
            <a:r>
              <a:rPr lang="en-US" sz="2000" b="1" dirty="0"/>
              <a:t> </a:t>
            </a:r>
            <a:r>
              <a:rPr lang="en-US" sz="2000" dirty="0"/>
              <a:t>: They may access their own attendance records for personal tracking, understanding patterns, and improving time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Executives and Decision Makers</a:t>
            </a:r>
            <a:r>
              <a:rPr lang="en-US" sz="2000" dirty="0"/>
              <a:t>: They use aggregated attendance data to make strategic decisions about workforce management, resource allocation, and overall organizational effectiveness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F4DDC-5D1B-8AEC-0588-7A62C084B536}"/>
              </a:ext>
            </a:extLst>
          </p:cNvPr>
          <p:cNvSpPr txBox="1"/>
          <p:nvPr/>
        </p:nvSpPr>
        <p:spPr>
          <a:xfrm>
            <a:off x="2971800" y="2597169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u="sng" dirty="0"/>
              <a:t>Conditional Formatting</a:t>
            </a:r>
            <a:r>
              <a:rPr lang="en-IN" sz="2000" b="1" dirty="0"/>
              <a:t> </a:t>
            </a:r>
            <a:r>
              <a:rPr lang="en-IN" sz="2000" dirty="0"/>
              <a:t>:It is used for highlighting the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u="sng" dirty="0"/>
              <a:t>Filter</a:t>
            </a:r>
            <a:r>
              <a:rPr lang="en-IN" sz="2000" dirty="0"/>
              <a:t>: It is used for removing or filtering out the missing values.</a:t>
            </a:r>
            <a:r>
              <a:rPr lang="en-IN" sz="2000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u="sng" dirty="0"/>
              <a:t>Formula</a:t>
            </a:r>
            <a:r>
              <a:rPr lang="en-IN" sz="2000" dirty="0"/>
              <a:t>: It is used for to calculate the attendance levels of the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u="sng" dirty="0"/>
              <a:t>Pivot</a:t>
            </a:r>
            <a:r>
              <a:rPr lang="en-IN" sz="2000" dirty="0"/>
              <a:t>: It is used for summary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u="sng" dirty="0"/>
              <a:t>Graph</a:t>
            </a:r>
            <a:r>
              <a:rPr lang="en-IN" sz="2000" b="1" dirty="0"/>
              <a:t>:</a:t>
            </a:r>
            <a:r>
              <a:rPr lang="en-IN" sz="2000" dirty="0"/>
              <a:t> It </a:t>
            </a:r>
            <a:r>
              <a:rPr lang="en-US" sz="2000" i="0" dirty="0">
                <a:effectLst/>
                <a:latin typeface="Google Sans"/>
              </a:rPr>
              <a:t>is a visual element that represents data in a worksheet.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856DB-CF44-509A-067C-E69E061DC139}"/>
              </a:ext>
            </a:extLst>
          </p:cNvPr>
          <p:cNvSpPr txBox="1"/>
          <p:nvPr/>
        </p:nvSpPr>
        <p:spPr>
          <a:xfrm>
            <a:off x="838200" y="1295400"/>
            <a:ext cx="7620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dataset used for this analysis includes employee records with attributes such as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Employee dataset </a:t>
            </a:r>
            <a:r>
              <a:rPr lang="en-IN" sz="2000" dirty="0"/>
              <a:t>– It was downloaded from Kaggle. There were 26 features in that dataset but in those we selected only 8 features there are,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Employee ID </a:t>
            </a:r>
            <a:r>
              <a:rPr lang="en-IN" sz="2000" dirty="0"/>
              <a:t>(Numerical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Name </a:t>
            </a:r>
            <a:r>
              <a:rPr lang="en-IN" sz="2000" dirty="0"/>
              <a:t>(Text)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Employee type </a:t>
            </a:r>
            <a:r>
              <a:rPr lang="en-IN" sz="2000" dirty="0"/>
              <a:t>(Text)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Performance level</a:t>
            </a:r>
            <a:r>
              <a:rPr lang="en-IN" sz="2000" dirty="0"/>
              <a:t> (Text)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Gender </a:t>
            </a:r>
            <a:r>
              <a:rPr lang="en-IN" sz="2000" dirty="0"/>
              <a:t>(Male, Female)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Employee Rating </a:t>
            </a:r>
            <a:r>
              <a:rPr lang="en-IN" sz="2000" dirty="0"/>
              <a:t>(Numerical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Employee status </a:t>
            </a:r>
            <a:r>
              <a:rPr lang="en-IN" sz="2000" dirty="0"/>
              <a:t>(Numerical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Business unit </a:t>
            </a:r>
            <a:r>
              <a:rPr lang="en-IN" sz="2000" dirty="0"/>
              <a:t>(Text)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226B10E-20E7-7661-FBFC-FE94C372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79522"/>
            <a:ext cx="882015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Method: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Query and Dynamic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Import and Transformation with Power Query</a:t>
            </a:r>
            <a:r>
              <a:rPr lang="en-US" altLang="en-US" sz="2000" b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 Power Query to connect to various data sources (e.g., databases, CSV files) and import attendance data into Excel.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Clean and transform the data directly within Power Query. This includes filtering, merging tables, and handling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Automate Updates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Set up Power Query to refresh data automatically, ensuring that your analysis is always up-to-date.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 to 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Go to Data &gt; Get &amp; Transform Data &gt; From Table/Range or other data sources to use Power Query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1177</Words>
  <Application>Microsoft Office PowerPoint</Application>
  <PresentationFormat>Widescreen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yuvasriyuvasri2004@gmail.com</cp:lastModifiedBy>
  <cp:revision>21</cp:revision>
  <dcterms:created xsi:type="dcterms:W3CDTF">2024-03-29T15:07:22Z</dcterms:created>
  <dcterms:modified xsi:type="dcterms:W3CDTF">2024-09-01T09:54:52Z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