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0BAED-F552-8924-F55E-71CB53A5203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EA8CB92-2176-5B80-BD69-AC3CA73893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FF6205F-3BDF-02C2-6C92-724F8C20CF4A}"/>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5" name="Footer Placeholder 4">
            <a:extLst>
              <a:ext uri="{FF2B5EF4-FFF2-40B4-BE49-F238E27FC236}">
                <a16:creationId xmlns:a16="http://schemas.microsoft.com/office/drawing/2014/main" id="{FBAAA5C1-530A-E8D4-246A-8ABD538342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138522-3C7A-182A-52A0-F725E487D93E}"/>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1564629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428DD-4B53-1639-3849-8A0B42F397C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5CDFD28-FEAB-3AF3-DB07-25ED7C297B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A7798D-FDC3-0502-CD61-590BC864291B}"/>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5" name="Footer Placeholder 4">
            <a:extLst>
              <a:ext uri="{FF2B5EF4-FFF2-40B4-BE49-F238E27FC236}">
                <a16:creationId xmlns:a16="http://schemas.microsoft.com/office/drawing/2014/main" id="{6E2093A4-95E1-AEB3-F32E-9D6C63C074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8145624-B30D-20A6-5EDC-9FFE5BF6170C}"/>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1855839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A13712A-B320-02FB-82CB-D417FB9847E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C58B9F0-5E42-DD00-9B22-7AFC30CA373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3FF73A-1285-31C0-AFFC-7DD3ECF9507F}"/>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5" name="Footer Placeholder 4">
            <a:extLst>
              <a:ext uri="{FF2B5EF4-FFF2-40B4-BE49-F238E27FC236}">
                <a16:creationId xmlns:a16="http://schemas.microsoft.com/office/drawing/2014/main" id="{36A604D7-495C-7460-F690-C1AE5ADB0B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94A248-5D5C-8C5E-6E48-CE16B08D5A9C}"/>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3172552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72864-4727-B2B1-22F7-5C835BFAFA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3ABEC-B51A-361E-D43A-087FA301C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EEC57-90EE-CF24-80E2-E96AB1804A18}"/>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5" name="Footer Placeholder 4">
            <a:extLst>
              <a:ext uri="{FF2B5EF4-FFF2-40B4-BE49-F238E27FC236}">
                <a16:creationId xmlns:a16="http://schemas.microsoft.com/office/drawing/2014/main" id="{DA1D05D3-AD60-17AC-E36D-CC9AE2F0F3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1E9661-A7E5-E4D6-3F98-C3188401C2F4}"/>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13749709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0FBDA-B927-A700-7946-75CF21D6CB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33E67E5-2927-18C4-FFB8-01CFD3CEF2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6911A03-FDAE-605F-F295-1F7181202EE6}"/>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5" name="Footer Placeholder 4">
            <a:extLst>
              <a:ext uri="{FF2B5EF4-FFF2-40B4-BE49-F238E27FC236}">
                <a16:creationId xmlns:a16="http://schemas.microsoft.com/office/drawing/2014/main" id="{F026A875-C172-3825-6E0F-01187BE606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12099A-0BF0-6265-CFE9-A2914F955CB0}"/>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34071035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D6480F-6BE8-90BE-4D16-C212AF83303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BC5208-D58F-7666-492E-96AB2FBD75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A4AEC0-10AA-9675-55D8-E8D495EEF4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8A401D-01A2-CA90-8AB9-DA6B6C24D73C}"/>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6" name="Footer Placeholder 5">
            <a:extLst>
              <a:ext uri="{FF2B5EF4-FFF2-40B4-BE49-F238E27FC236}">
                <a16:creationId xmlns:a16="http://schemas.microsoft.com/office/drawing/2014/main" id="{6B0B4913-80EB-0063-65BC-CF260B855D7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518F3DE-455C-FB12-021B-1D7B7F453A12}"/>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3615687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BB54-4EE3-7A2C-C3E0-0C31EF6713C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1668D8-69B2-274A-5CCB-6BCA32B2074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B34C486-D531-7ED5-BB6D-D22256CDC4C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CEEB32E-E6CE-71F2-CB8E-0C20F8E95A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2092B5-129C-AD81-8679-6954708381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0ED1023-8F0F-3E69-5CCB-B2612C084B7B}"/>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8" name="Footer Placeholder 7">
            <a:extLst>
              <a:ext uri="{FF2B5EF4-FFF2-40B4-BE49-F238E27FC236}">
                <a16:creationId xmlns:a16="http://schemas.microsoft.com/office/drawing/2014/main" id="{128BA9D3-0182-E607-30C2-D55C5BB06C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F563FD0-0B4A-5E5B-1E2A-A1BAEADE64D0}"/>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16077743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B3B86-89C0-D29C-97D7-DAB4630747C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A68B880-AA85-8C6B-E246-D5811B50DBBF}"/>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4" name="Footer Placeholder 3">
            <a:extLst>
              <a:ext uri="{FF2B5EF4-FFF2-40B4-BE49-F238E27FC236}">
                <a16:creationId xmlns:a16="http://schemas.microsoft.com/office/drawing/2014/main" id="{4587C3EC-7F56-0384-028F-4DA2C0F222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A16DAAD-A4D8-C9F7-1D17-CFEF4E1B4E90}"/>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1274971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FC775B-577C-D7D6-2689-CD37A9787F99}"/>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3" name="Footer Placeholder 2">
            <a:extLst>
              <a:ext uri="{FF2B5EF4-FFF2-40B4-BE49-F238E27FC236}">
                <a16:creationId xmlns:a16="http://schemas.microsoft.com/office/drawing/2014/main" id="{E5C964E7-148A-B529-81DB-0086119573C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F2241C1-2321-94C0-3419-BB643774E61B}"/>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2914642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408C6-A702-B568-57B9-E6E79D5925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AC96906-2CC4-A04B-51FC-E832218EDF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503C-58A7-A340-ACE4-69C177C01E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FFC412-8A83-28A7-B46A-E3551A0D1DE7}"/>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6" name="Footer Placeholder 5">
            <a:extLst>
              <a:ext uri="{FF2B5EF4-FFF2-40B4-BE49-F238E27FC236}">
                <a16:creationId xmlns:a16="http://schemas.microsoft.com/office/drawing/2014/main" id="{58F72BCF-E754-DEC4-90BA-C175E42302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0F9C3F-ACC6-2E8B-9B3F-2BA02DC3106E}"/>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31804181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B65B0E-800C-4C21-307C-A7EAC05D0C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E4D74FA-B593-2F1B-6E70-48CA3137F83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7B233E2-5DD5-7007-1040-846F5756AF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313CDE7-EED6-13CF-46A6-73A4765DE078}"/>
              </a:ext>
            </a:extLst>
          </p:cNvPr>
          <p:cNvSpPr>
            <a:spLocks noGrp="1"/>
          </p:cNvSpPr>
          <p:nvPr>
            <p:ph type="dt" sz="half" idx="10"/>
          </p:nvPr>
        </p:nvSpPr>
        <p:spPr/>
        <p:txBody>
          <a:bodyPr/>
          <a:lstStyle/>
          <a:p>
            <a:fld id="{5792B30A-7BB8-4090-94A8-43D12257ADAC}" type="datetimeFigureOut">
              <a:rPr lang="en-US" smtClean="0"/>
              <a:t>7/15/2025</a:t>
            </a:fld>
            <a:endParaRPr lang="en-US"/>
          </a:p>
        </p:txBody>
      </p:sp>
      <p:sp>
        <p:nvSpPr>
          <p:cNvPr id="6" name="Footer Placeholder 5">
            <a:extLst>
              <a:ext uri="{FF2B5EF4-FFF2-40B4-BE49-F238E27FC236}">
                <a16:creationId xmlns:a16="http://schemas.microsoft.com/office/drawing/2014/main" id="{667BDA5F-322A-B932-7797-CD60D5B952B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75A8EC-7A07-CF9E-7CDE-008AE4EFC97F}"/>
              </a:ext>
            </a:extLst>
          </p:cNvPr>
          <p:cNvSpPr>
            <a:spLocks noGrp="1"/>
          </p:cNvSpPr>
          <p:nvPr>
            <p:ph type="sldNum" sz="quarter" idx="12"/>
          </p:nvPr>
        </p:nvSpPr>
        <p:spPr/>
        <p:txBody>
          <a:bodyPr/>
          <a:lstStyle/>
          <a:p>
            <a:fld id="{36D4FE5C-0D5D-406B-B776-A9E5C924C317}" type="slidenum">
              <a:rPr lang="en-US" smtClean="0"/>
              <a:t>‹#›</a:t>
            </a:fld>
            <a:endParaRPr lang="en-US"/>
          </a:p>
        </p:txBody>
      </p:sp>
    </p:spTree>
    <p:extLst>
      <p:ext uri="{BB962C8B-B14F-4D97-AF65-F5344CB8AC3E}">
        <p14:creationId xmlns:p14="http://schemas.microsoft.com/office/powerpoint/2010/main" val="309456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BB069E-61C3-895E-8A6D-D24934A273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6DCD40-FE93-6A42-4790-D980C2D4ED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71C2A6-35E5-19AD-2FCC-D3AF45A76A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792B30A-7BB8-4090-94A8-43D12257ADAC}" type="datetimeFigureOut">
              <a:rPr lang="en-US" smtClean="0"/>
              <a:t>7/15/2025</a:t>
            </a:fld>
            <a:endParaRPr lang="en-US"/>
          </a:p>
        </p:txBody>
      </p:sp>
      <p:sp>
        <p:nvSpPr>
          <p:cNvPr id="5" name="Footer Placeholder 4">
            <a:extLst>
              <a:ext uri="{FF2B5EF4-FFF2-40B4-BE49-F238E27FC236}">
                <a16:creationId xmlns:a16="http://schemas.microsoft.com/office/drawing/2014/main" id="{7C275AA7-FA32-66B5-0BA9-887B4D7506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5E117F5-B406-8621-693F-8C71C69E65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6D4FE5C-0D5D-406B-B776-A9E5C924C317}" type="slidenum">
              <a:rPr lang="en-US" smtClean="0"/>
              <a:t>‹#›</a:t>
            </a:fld>
            <a:endParaRPr lang="en-US"/>
          </a:p>
        </p:txBody>
      </p:sp>
    </p:spTree>
    <p:extLst>
      <p:ext uri="{BB962C8B-B14F-4D97-AF65-F5344CB8AC3E}">
        <p14:creationId xmlns:p14="http://schemas.microsoft.com/office/powerpoint/2010/main" val="29810746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3D590-A0B3-A30B-F8DB-87D6F5D40314}"/>
              </a:ext>
            </a:extLst>
          </p:cNvPr>
          <p:cNvSpPr>
            <a:spLocks noGrp="1"/>
          </p:cNvSpPr>
          <p:nvPr>
            <p:ph type="ctrTitle"/>
          </p:nvPr>
        </p:nvSpPr>
        <p:spPr/>
        <p:txBody>
          <a:bodyPr/>
          <a:lstStyle/>
          <a:p>
            <a:r>
              <a:rPr lang="en-US" dirty="0"/>
              <a:t>Boosting Algorithm</a:t>
            </a:r>
          </a:p>
        </p:txBody>
      </p:sp>
      <p:sp>
        <p:nvSpPr>
          <p:cNvPr id="3" name="Subtitle 2">
            <a:extLst>
              <a:ext uri="{FF2B5EF4-FFF2-40B4-BE49-F238E27FC236}">
                <a16:creationId xmlns:a16="http://schemas.microsoft.com/office/drawing/2014/main" id="{4317C43C-CF3A-18E1-7E7E-D08FE038F739}"/>
              </a:ext>
            </a:extLst>
          </p:cNvPr>
          <p:cNvSpPr>
            <a:spLocks noGrp="1"/>
          </p:cNvSpPr>
          <p:nvPr>
            <p:ph type="subTitle" idx="1"/>
          </p:nvPr>
        </p:nvSpPr>
        <p:spPr>
          <a:xfrm>
            <a:off x="1524000" y="4419600"/>
            <a:ext cx="9144000" cy="838200"/>
          </a:xfrm>
        </p:spPr>
        <p:txBody>
          <a:bodyPr/>
          <a:lstStyle/>
          <a:p>
            <a:endParaRPr lang="en-US" dirty="0"/>
          </a:p>
        </p:txBody>
      </p:sp>
    </p:spTree>
    <p:extLst>
      <p:ext uri="{BB962C8B-B14F-4D97-AF65-F5344CB8AC3E}">
        <p14:creationId xmlns:p14="http://schemas.microsoft.com/office/powerpoint/2010/main" val="19483918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CA4B8D-943B-C781-4A50-A6AD3506E0F1}"/>
              </a:ext>
            </a:extLst>
          </p:cNvPr>
          <p:cNvSpPr>
            <a:spLocks noGrp="1"/>
          </p:cNvSpPr>
          <p:nvPr>
            <p:ph type="title"/>
          </p:nvPr>
        </p:nvSpPr>
        <p:spPr>
          <a:xfrm>
            <a:off x="838200" y="158296"/>
            <a:ext cx="10515600" cy="1325563"/>
          </a:xfrm>
        </p:spPr>
        <p:txBody>
          <a:bodyPr/>
          <a:lstStyle/>
          <a:p>
            <a:r>
              <a:rPr lang="en-US" dirty="0" err="1"/>
              <a:t>Adaboost</a:t>
            </a:r>
            <a:r>
              <a:rPr lang="en-US" dirty="0"/>
              <a:t>(Adaptive Boosting)</a:t>
            </a:r>
          </a:p>
        </p:txBody>
      </p:sp>
      <p:sp>
        <p:nvSpPr>
          <p:cNvPr id="3" name="Content Placeholder 2">
            <a:extLst>
              <a:ext uri="{FF2B5EF4-FFF2-40B4-BE49-F238E27FC236}">
                <a16:creationId xmlns:a16="http://schemas.microsoft.com/office/drawing/2014/main" id="{3AEB7AF3-4222-F4B4-4234-BAEA4DA17516}"/>
              </a:ext>
            </a:extLst>
          </p:cNvPr>
          <p:cNvSpPr>
            <a:spLocks noGrp="1"/>
          </p:cNvSpPr>
          <p:nvPr>
            <p:ph idx="1"/>
          </p:nvPr>
        </p:nvSpPr>
        <p:spPr>
          <a:xfrm>
            <a:off x="838200" y="1483858"/>
            <a:ext cx="10515600" cy="4677455"/>
          </a:xfrm>
        </p:spPr>
        <p:txBody>
          <a:bodyPr>
            <a:normAutofit/>
          </a:bodyPr>
          <a:lstStyle/>
          <a:p>
            <a:r>
              <a:rPr lang="en-US" dirty="0"/>
              <a:t>It’s an ensemble learning technique.</a:t>
            </a:r>
          </a:p>
          <a:p>
            <a:r>
              <a:rPr lang="en-US" dirty="0"/>
              <a:t>It combines multiple weak learners to create a strong predictor for regression models.</a:t>
            </a:r>
          </a:p>
          <a:p>
            <a:r>
              <a:rPr lang="en-US" dirty="0"/>
              <a:t>The core principle of AdaBoost is to fit a sequence of weak learners (i.e., models that are only slightly better than random guessing, such as small decision trees) on repeatedly modified versions of the data.</a:t>
            </a:r>
          </a:p>
          <a:p>
            <a:r>
              <a:rPr lang="en-US" dirty="0"/>
              <a:t>from </a:t>
            </a:r>
            <a:r>
              <a:rPr lang="en-US" dirty="0" err="1"/>
              <a:t>sklearn.ensemble</a:t>
            </a:r>
            <a:r>
              <a:rPr lang="en-US" dirty="0"/>
              <a:t> import </a:t>
            </a:r>
            <a:r>
              <a:rPr lang="en-US" dirty="0" err="1"/>
              <a:t>AdaBoostRegressor</a:t>
            </a:r>
            <a:endParaRPr lang="en-US" dirty="0"/>
          </a:p>
          <a:p>
            <a:endParaRPr lang="en-US" dirty="0"/>
          </a:p>
        </p:txBody>
      </p:sp>
    </p:spTree>
    <p:extLst>
      <p:ext uri="{BB962C8B-B14F-4D97-AF65-F5344CB8AC3E}">
        <p14:creationId xmlns:p14="http://schemas.microsoft.com/office/powerpoint/2010/main" val="13859748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79DDF-A8A7-3B9A-43E1-B97831D2344F}"/>
              </a:ext>
            </a:extLst>
          </p:cNvPr>
          <p:cNvSpPr>
            <a:spLocks noGrp="1"/>
          </p:cNvSpPr>
          <p:nvPr>
            <p:ph type="title"/>
          </p:nvPr>
        </p:nvSpPr>
        <p:spPr/>
        <p:txBody>
          <a:bodyPr/>
          <a:lstStyle/>
          <a:p>
            <a:r>
              <a:rPr lang="en-US" dirty="0" err="1"/>
              <a:t>XGBoost</a:t>
            </a:r>
            <a:r>
              <a:rPr lang="en-US" dirty="0"/>
              <a:t>(Extreme Gradient Boosting)</a:t>
            </a:r>
          </a:p>
        </p:txBody>
      </p:sp>
      <p:sp>
        <p:nvSpPr>
          <p:cNvPr id="3" name="Content Placeholder 2">
            <a:extLst>
              <a:ext uri="{FF2B5EF4-FFF2-40B4-BE49-F238E27FC236}">
                <a16:creationId xmlns:a16="http://schemas.microsoft.com/office/drawing/2014/main" id="{A7E300AC-A270-F047-F7D6-7C165A74714E}"/>
              </a:ext>
            </a:extLst>
          </p:cNvPr>
          <p:cNvSpPr>
            <a:spLocks noGrp="1"/>
          </p:cNvSpPr>
          <p:nvPr>
            <p:ph idx="1"/>
          </p:nvPr>
        </p:nvSpPr>
        <p:spPr/>
        <p:txBody>
          <a:bodyPr>
            <a:normAutofit lnSpcReduction="10000"/>
          </a:bodyPr>
          <a:lstStyle/>
          <a:p>
            <a:r>
              <a:rPr lang="en-US" dirty="0" err="1"/>
              <a:t>XGBoost</a:t>
            </a:r>
            <a:r>
              <a:rPr lang="en-US" dirty="0"/>
              <a:t> is one of the ensemble learning methods.</a:t>
            </a:r>
          </a:p>
          <a:p>
            <a:r>
              <a:rPr lang="en-US" dirty="0" err="1"/>
              <a:t>XGBoost</a:t>
            </a:r>
            <a:r>
              <a:rPr lang="en-US" dirty="0"/>
              <a:t> is an advanced boosting algorithm that combines gradient boosting with regularization techniques.</a:t>
            </a:r>
          </a:p>
          <a:p>
            <a:r>
              <a:rPr lang="en-US" dirty="0"/>
              <a:t>The validity of this statement can be inferred by knowing about its (</a:t>
            </a:r>
            <a:r>
              <a:rPr lang="en-US" dirty="0" err="1"/>
              <a:t>XGBoost</a:t>
            </a:r>
            <a:r>
              <a:rPr lang="en-US" dirty="0"/>
              <a:t>) objective function and base learners.</a:t>
            </a:r>
          </a:p>
          <a:p>
            <a:r>
              <a:rPr lang="en-US" dirty="0" err="1"/>
              <a:t>XGBoost</a:t>
            </a:r>
            <a:r>
              <a:rPr lang="en-US" dirty="0"/>
              <a:t> expects to have the base learners which are uniformly bad at the remainder so that when all the predictions are combined, bad predictions cancels out and better one sums up to form final good predictions.</a:t>
            </a:r>
          </a:p>
          <a:p>
            <a:r>
              <a:rPr lang="en-US" dirty="0"/>
              <a:t>from </a:t>
            </a:r>
            <a:r>
              <a:rPr lang="en-US" dirty="0" err="1"/>
              <a:t>xgboost</a:t>
            </a:r>
            <a:r>
              <a:rPr lang="en-US" dirty="0"/>
              <a:t> import </a:t>
            </a:r>
            <a:r>
              <a:rPr lang="en-US" dirty="0" err="1"/>
              <a:t>XGBRegressor</a:t>
            </a:r>
            <a:endParaRPr lang="en-US" dirty="0"/>
          </a:p>
        </p:txBody>
      </p:sp>
    </p:spTree>
    <p:extLst>
      <p:ext uri="{BB962C8B-B14F-4D97-AF65-F5344CB8AC3E}">
        <p14:creationId xmlns:p14="http://schemas.microsoft.com/office/powerpoint/2010/main" val="6257159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0FE9-8E3F-3D10-A28E-16D0651E7804}"/>
              </a:ext>
            </a:extLst>
          </p:cNvPr>
          <p:cNvSpPr>
            <a:spLocks noGrp="1"/>
          </p:cNvSpPr>
          <p:nvPr>
            <p:ph type="title"/>
          </p:nvPr>
        </p:nvSpPr>
        <p:spPr/>
        <p:txBody>
          <a:bodyPr/>
          <a:lstStyle/>
          <a:p>
            <a:r>
              <a:rPr lang="en-US" dirty="0"/>
              <a:t>Light GBM(Light Gradient Boosting Machine)</a:t>
            </a:r>
          </a:p>
        </p:txBody>
      </p:sp>
      <p:sp>
        <p:nvSpPr>
          <p:cNvPr id="3" name="Content Placeholder 2">
            <a:extLst>
              <a:ext uri="{FF2B5EF4-FFF2-40B4-BE49-F238E27FC236}">
                <a16:creationId xmlns:a16="http://schemas.microsoft.com/office/drawing/2014/main" id="{0F5F2247-6FAF-63D0-5B7D-C4A1D1FE6139}"/>
              </a:ext>
            </a:extLst>
          </p:cNvPr>
          <p:cNvSpPr>
            <a:spLocks noGrp="1"/>
          </p:cNvSpPr>
          <p:nvPr>
            <p:ph idx="1"/>
          </p:nvPr>
        </p:nvSpPr>
        <p:spPr/>
        <p:txBody>
          <a:bodyPr/>
          <a:lstStyle/>
          <a:p>
            <a:r>
              <a:rPr lang="en-US" dirty="0"/>
              <a:t>Light Gradient Boosting Machine, is an open source, high-performance gradient boosting framework designed for efficient and scalable machine learning tasks.</a:t>
            </a:r>
          </a:p>
          <a:p>
            <a:r>
              <a:rPr lang="en-US" dirty="0"/>
              <a:t>Key characteristics of </a:t>
            </a:r>
            <a:r>
              <a:rPr lang="en-US" dirty="0" err="1"/>
              <a:t>LightGBM</a:t>
            </a:r>
            <a:r>
              <a:rPr lang="en-US" dirty="0"/>
              <a:t> include its ability to handle large datasets with millions of rows and columns, support for parallel and distributed computing, and optimized gradient-boosting algorithms.</a:t>
            </a:r>
          </a:p>
          <a:p>
            <a:r>
              <a:rPr lang="en-US" dirty="0"/>
              <a:t>from </a:t>
            </a:r>
            <a:r>
              <a:rPr lang="en-US" dirty="0" err="1"/>
              <a:t>lightgbm</a:t>
            </a:r>
            <a:r>
              <a:rPr lang="en-US" dirty="0"/>
              <a:t> import </a:t>
            </a:r>
            <a:r>
              <a:rPr lang="en-US" dirty="0" err="1"/>
              <a:t>LGBMRegressor</a:t>
            </a:r>
            <a:r>
              <a:rPr lang="en-US" dirty="0"/>
              <a:t> (want to install the library </a:t>
            </a:r>
            <a:r>
              <a:rPr lang="en-US" dirty="0" err="1"/>
              <a:t>lightgbm</a:t>
            </a:r>
            <a:r>
              <a:rPr lang="en-US" dirty="0"/>
              <a:t>)</a:t>
            </a:r>
          </a:p>
        </p:txBody>
      </p:sp>
    </p:spTree>
    <p:extLst>
      <p:ext uri="{BB962C8B-B14F-4D97-AF65-F5344CB8AC3E}">
        <p14:creationId xmlns:p14="http://schemas.microsoft.com/office/powerpoint/2010/main" val="2114614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1886</TotalTime>
  <Words>240</Words>
  <Application>Microsoft Office PowerPoint</Application>
  <PresentationFormat>Widescreen</PresentationFormat>
  <Paragraphs>16</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Aptos Display</vt:lpstr>
      <vt:lpstr>Arial</vt:lpstr>
      <vt:lpstr>Office Theme</vt:lpstr>
      <vt:lpstr>Boosting Algorithm</vt:lpstr>
      <vt:lpstr>Adaboost(Adaptive Boosting)</vt:lpstr>
      <vt:lpstr>XGBoost(Extreme Gradient Boosting)</vt:lpstr>
      <vt:lpstr>Light GBM(Light Gradient Boosting Machine)</vt:lpstr>
    </vt:vector>
  </TitlesOfParts>
  <Company>Comcast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 Yuvaraj</dc:creator>
  <cp:lastModifiedBy>P, Yuvaraj</cp:lastModifiedBy>
  <cp:revision>6</cp:revision>
  <dcterms:created xsi:type="dcterms:W3CDTF">2025-07-14T16:38:33Z</dcterms:created>
  <dcterms:modified xsi:type="dcterms:W3CDTF">2025-07-16T12:56:09Z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ec73f6c-70eb-4b84-9ffa-39fe698bd292_Enabled">
    <vt:lpwstr>true</vt:lpwstr>
  </property>
  <property fmtid="{D5CDD505-2E9C-101B-9397-08002B2CF9AE}" pid="3" name="MSIP_Label_7ec73f6c-70eb-4b84-9ffa-39fe698bd292_SetDate">
    <vt:lpwstr>2025-07-14T17:42:24Z</vt:lpwstr>
  </property>
  <property fmtid="{D5CDD505-2E9C-101B-9397-08002B2CF9AE}" pid="4" name="MSIP_Label_7ec73f6c-70eb-4b84-9ffa-39fe698bd292_Method">
    <vt:lpwstr>Privileged</vt:lpwstr>
  </property>
  <property fmtid="{D5CDD505-2E9C-101B-9397-08002B2CF9AE}" pid="5" name="MSIP_Label_7ec73f6c-70eb-4b84-9ffa-39fe698bd292_Name">
    <vt:lpwstr>Non-Business Information (NB)</vt:lpwstr>
  </property>
  <property fmtid="{D5CDD505-2E9C-101B-9397-08002B2CF9AE}" pid="6" name="MSIP_Label_7ec73f6c-70eb-4b84-9ffa-39fe698bd292_SiteId">
    <vt:lpwstr>906aefe9-76a7-4f65-b82d-5ec20775d5aa</vt:lpwstr>
  </property>
  <property fmtid="{D5CDD505-2E9C-101B-9397-08002B2CF9AE}" pid="7" name="MSIP_Label_7ec73f6c-70eb-4b84-9ffa-39fe698bd292_ActionId">
    <vt:lpwstr>8de537ab-25c7-4f7b-af12-929b4baf69a5</vt:lpwstr>
  </property>
  <property fmtid="{D5CDD505-2E9C-101B-9397-08002B2CF9AE}" pid="8" name="MSIP_Label_7ec73f6c-70eb-4b84-9ffa-39fe698bd292_ContentBits">
    <vt:lpwstr>0</vt:lpwstr>
  </property>
  <property fmtid="{D5CDD505-2E9C-101B-9397-08002B2CF9AE}" pid="9" name="MSIP_Label_7ec73f6c-70eb-4b84-9ffa-39fe698bd292_Tag">
    <vt:lpwstr>10, 0, 1, 1</vt:lpwstr>
  </property>
</Properties>
</file>