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0" r:id="rId3"/>
    <p:sldId id="257" r:id="rId4"/>
    <p:sldId id="262" r:id="rId5"/>
    <p:sldId id="263" r:id="rId6"/>
    <p:sldId id="264" r:id="rId7"/>
    <p:sldId id="265" r:id="rId8"/>
    <p:sldId id="266" r:id="rId9"/>
    <p:sldId id="267" r:id="rId10"/>
    <p:sldId id="268" r:id="rId11"/>
    <p:sldId id="269" r:id="rId12"/>
    <p:sldId id="270" r:id="rId13"/>
    <p:sldId id="271" r:id="rId14"/>
    <p:sldId id="272" r:id="rId15"/>
    <p:sldId id="259" r:id="rId16"/>
  </p:sldIdLst>
  <p:sldSz cx="12192000" cy="6858000"/>
  <p:notesSz cx="6858000" cy="9144000"/>
  <p:embeddedFontLst>
    <p:embeddedFont>
      <p:font typeface="Arial Black" panose="020B0A04020102020204" pitchFamily="34" charset="0"/>
      <p:bold r:id="rId18"/>
    </p:embeddedFont>
    <p:embeddedFont>
      <p:font typeface="Calibri" panose="020F0502020204030204" pitchFamily="34" charset="0"/>
      <p:regular r:id="rId19"/>
      <p:bold r:id="rId20"/>
      <p:italic r:id="rId21"/>
      <p:boldItalic r:id="rId22"/>
    </p:embeddedFont>
    <p:embeddedFont>
      <p:font typeface="Lato Black" panose="020B0604020202020204" charset="0"/>
      <p:bold r:id="rId23"/>
      <p:boldItalic r:id="rId24"/>
    </p:embeddedFont>
    <p:embeddedFont>
      <p:font typeface="Libre Baskerville" panose="020B0604020202020204" charset="0"/>
      <p:regular r:id="rId25"/>
      <p:bold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25"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163902"/>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lvl="0" algn="ct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Exploratory Data Analysis on </a:t>
            </a:r>
          </a:p>
          <a:p>
            <a:pPr lvl="0" algn="ctr"/>
            <a:r>
              <a:rPr lang="en-US" sz="3600" dirty="0">
                <a:solidFill>
                  <a:schemeClr val="dk1"/>
                </a:solidFill>
                <a:latin typeface="Times New Roman" panose="02020603050405020304" pitchFamily="18" charset="0"/>
                <a:ea typeface="Calibri"/>
                <a:cs typeface="Times New Roman" panose="02020603050405020304" pitchFamily="18" charset="0"/>
                <a:sym typeface="Calibri"/>
              </a:rPr>
              <a:t>AMEO Data</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534E6C-C1F5-4841-835B-7F7CD06DAFD8}"/>
              </a:ext>
            </a:extLst>
          </p:cNvPr>
          <p:cNvPicPr>
            <a:picLocks noChangeAspect="1"/>
          </p:cNvPicPr>
          <p:nvPr/>
        </p:nvPicPr>
        <p:blipFill>
          <a:blip r:embed="rId2"/>
          <a:stretch>
            <a:fillRect/>
          </a:stretch>
        </p:blipFill>
        <p:spPr>
          <a:xfrm>
            <a:off x="0" y="61372"/>
            <a:ext cx="4015478" cy="2141282"/>
          </a:xfrm>
          <a:prstGeom prst="rect">
            <a:avLst/>
          </a:prstGeom>
        </p:spPr>
      </p:pic>
      <p:pic>
        <p:nvPicPr>
          <p:cNvPr id="5" name="Picture 4">
            <a:extLst>
              <a:ext uri="{FF2B5EF4-FFF2-40B4-BE49-F238E27FC236}">
                <a16:creationId xmlns:a16="http://schemas.microsoft.com/office/drawing/2014/main" id="{09A74338-400A-46CD-B8CE-2E01C5E67A64}"/>
              </a:ext>
            </a:extLst>
          </p:cNvPr>
          <p:cNvPicPr>
            <a:picLocks noChangeAspect="1"/>
          </p:cNvPicPr>
          <p:nvPr/>
        </p:nvPicPr>
        <p:blipFill>
          <a:blip r:embed="rId3"/>
          <a:stretch>
            <a:fillRect/>
          </a:stretch>
        </p:blipFill>
        <p:spPr>
          <a:xfrm>
            <a:off x="4138367" y="112426"/>
            <a:ext cx="3742441" cy="2039174"/>
          </a:xfrm>
          <a:prstGeom prst="rect">
            <a:avLst/>
          </a:prstGeom>
        </p:spPr>
      </p:pic>
      <p:pic>
        <p:nvPicPr>
          <p:cNvPr id="7" name="Picture 6">
            <a:extLst>
              <a:ext uri="{FF2B5EF4-FFF2-40B4-BE49-F238E27FC236}">
                <a16:creationId xmlns:a16="http://schemas.microsoft.com/office/drawing/2014/main" id="{580BB6E1-EC87-4750-8D71-92649DF8BBAB}"/>
              </a:ext>
            </a:extLst>
          </p:cNvPr>
          <p:cNvPicPr>
            <a:picLocks noChangeAspect="1"/>
          </p:cNvPicPr>
          <p:nvPr/>
        </p:nvPicPr>
        <p:blipFill>
          <a:blip r:embed="rId4"/>
          <a:stretch>
            <a:fillRect/>
          </a:stretch>
        </p:blipFill>
        <p:spPr>
          <a:xfrm>
            <a:off x="316674" y="2252384"/>
            <a:ext cx="3750117" cy="2118000"/>
          </a:xfrm>
          <a:prstGeom prst="rect">
            <a:avLst/>
          </a:prstGeom>
        </p:spPr>
      </p:pic>
      <p:pic>
        <p:nvPicPr>
          <p:cNvPr id="9" name="Picture 8">
            <a:extLst>
              <a:ext uri="{FF2B5EF4-FFF2-40B4-BE49-F238E27FC236}">
                <a16:creationId xmlns:a16="http://schemas.microsoft.com/office/drawing/2014/main" id="{ED82579C-C155-457B-999F-104441BB0942}"/>
              </a:ext>
            </a:extLst>
          </p:cNvPr>
          <p:cNvPicPr>
            <a:picLocks noChangeAspect="1"/>
          </p:cNvPicPr>
          <p:nvPr/>
        </p:nvPicPr>
        <p:blipFill>
          <a:blip r:embed="rId5"/>
          <a:stretch>
            <a:fillRect/>
          </a:stretch>
        </p:blipFill>
        <p:spPr>
          <a:xfrm>
            <a:off x="8003697" y="130609"/>
            <a:ext cx="4015478" cy="2039174"/>
          </a:xfrm>
          <a:prstGeom prst="rect">
            <a:avLst/>
          </a:prstGeom>
        </p:spPr>
      </p:pic>
      <p:sp>
        <p:nvSpPr>
          <p:cNvPr id="10" name="TextBox 9">
            <a:extLst>
              <a:ext uri="{FF2B5EF4-FFF2-40B4-BE49-F238E27FC236}">
                <a16:creationId xmlns:a16="http://schemas.microsoft.com/office/drawing/2014/main" id="{CB6D4AA7-670A-4613-9184-333587C68BF9}"/>
              </a:ext>
            </a:extLst>
          </p:cNvPr>
          <p:cNvSpPr txBox="1"/>
          <p:nvPr/>
        </p:nvSpPr>
        <p:spPr>
          <a:xfrm>
            <a:off x="4138366" y="2202654"/>
            <a:ext cx="8053634" cy="2769989"/>
          </a:xfrm>
          <a:prstGeom prst="rect">
            <a:avLst/>
          </a:prstGeom>
          <a:noFill/>
        </p:spPr>
        <p:txBody>
          <a:bodyPr wrap="square" rtlCol="0">
            <a:spAutoFit/>
          </a:bodyPr>
          <a:lstStyle/>
          <a:p>
            <a:r>
              <a:rPr lang="en-US" sz="2000" b="1" dirty="0"/>
              <a:t>Observations</a:t>
            </a:r>
            <a:r>
              <a:rPr lang="en-US" b="1" dirty="0"/>
              <a:t>:</a:t>
            </a:r>
          </a:p>
          <a:p>
            <a:endParaRPr lang="en-US" b="1" dirty="0"/>
          </a:p>
          <a:p>
            <a:r>
              <a:rPr lang="en-US" b="1" dirty="0"/>
              <a:t>Gender Distribution:</a:t>
            </a:r>
          </a:p>
          <a:p>
            <a:r>
              <a:rPr lang="en-US" dirty="0"/>
              <a:t>There are two unique genders: 'm' and 'f'.</a:t>
            </a:r>
          </a:p>
          <a:p>
            <a:r>
              <a:rPr lang="en-US" dirty="0"/>
              <a:t>The majority of individuals are male ('m'), while approximately are female ('f').</a:t>
            </a:r>
          </a:p>
          <a:p>
            <a:r>
              <a:rPr lang="en-US" b="1" dirty="0"/>
              <a:t>Degree:</a:t>
            </a:r>
          </a:p>
          <a:p>
            <a:r>
              <a:rPr lang="en-US" dirty="0"/>
              <a:t>There are four unique degrees: '</a:t>
            </a:r>
            <a:r>
              <a:rPr lang="en-US" dirty="0" err="1"/>
              <a:t>B.Tech</a:t>
            </a:r>
            <a:r>
              <a:rPr lang="en-US" dirty="0"/>
              <a:t>/B.E.', 'MCA', '</a:t>
            </a:r>
            <a:r>
              <a:rPr lang="en-US" dirty="0" err="1"/>
              <a:t>M.Tech</a:t>
            </a:r>
            <a:r>
              <a:rPr lang="en-US" dirty="0"/>
              <a:t>./M.E.', and 'M.Sc. (Tech.)'.</a:t>
            </a:r>
          </a:p>
          <a:p>
            <a:r>
              <a:rPr lang="en-US" dirty="0"/>
              <a:t>'</a:t>
            </a:r>
            <a:r>
              <a:rPr lang="en-US" dirty="0" err="1"/>
              <a:t>B.Tech</a:t>
            </a:r>
            <a:r>
              <a:rPr lang="en-US" dirty="0"/>
              <a:t>/B.E.' is the most common degree.</a:t>
            </a:r>
          </a:p>
          <a:p>
            <a:r>
              <a:rPr lang="en-US" dirty="0"/>
              <a:t>'MCA' (Master of Computer Applications) is the next most common degree.</a:t>
            </a:r>
          </a:p>
          <a:p>
            <a:r>
              <a:rPr lang="en-US" dirty="0"/>
              <a:t>'</a:t>
            </a:r>
            <a:r>
              <a:rPr lang="en-US" dirty="0" err="1"/>
              <a:t>M.Tech</a:t>
            </a:r>
            <a:r>
              <a:rPr lang="en-US" dirty="0"/>
              <a:t>./M.E.' (Master of Technology/Master of Engineering) and 'M.Sc. (Tech.)' (Master of Science in Technology) are less common.</a:t>
            </a:r>
          </a:p>
          <a:p>
            <a:endParaRPr lang="en-IN" dirty="0"/>
          </a:p>
        </p:txBody>
      </p:sp>
      <p:sp>
        <p:nvSpPr>
          <p:cNvPr id="11" name="TextBox 10">
            <a:extLst>
              <a:ext uri="{FF2B5EF4-FFF2-40B4-BE49-F238E27FC236}">
                <a16:creationId xmlns:a16="http://schemas.microsoft.com/office/drawing/2014/main" id="{7502E1C0-8D59-40BB-A080-6F913F243D53}"/>
              </a:ext>
            </a:extLst>
          </p:cNvPr>
          <p:cNvSpPr txBox="1"/>
          <p:nvPr/>
        </p:nvSpPr>
        <p:spPr>
          <a:xfrm>
            <a:off x="245097" y="4357301"/>
            <a:ext cx="11946904" cy="2462213"/>
          </a:xfrm>
          <a:prstGeom prst="rect">
            <a:avLst/>
          </a:prstGeom>
          <a:noFill/>
        </p:spPr>
        <p:txBody>
          <a:bodyPr wrap="square" rtlCol="0">
            <a:spAutoFit/>
          </a:bodyPr>
          <a:lstStyle/>
          <a:p>
            <a:r>
              <a:rPr lang="en-US" b="1" dirty="0"/>
              <a:t>Specialization:</a:t>
            </a:r>
          </a:p>
          <a:p>
            <a:r>
              <a:rPr lang="en-US" dirty="0"/>
              <a:t>There are 46 unique specializations.</a:t>
            </a:r>
          </a:p>
          <a:p>
            <a:r>
              <a:rPr lang="en-US" dirty="0"/>
              <a:t>The most common specializations include 'electronics and communication engineering', 'computer science &amp; engineering', 'information technology', and 'computer engineering'.</a:t>
            </a:r>
          </a:p>
          <a:p>
            <a:r>
              <a:rPr lang="en-US" dirty="0"/>
              <a:t>'electronics and communication engineering' is the most prevalent specialization, followed by 'computer science &amp; engineering' and 'information technology'.</a:t>
            </a:r>
          </a:p>
          <a:p>
            <a:r>
              <a:rPr lang="en-US" b="1" dirty="0"/>
              <a:t>College State:</a:t>
            </a:r>
          </a:p>
          <a:p>
            <a:r>
              <a:rPr lang="en-US" dirty="0"/>
              <a:t>There are 26 unique states where colleges are located.</a:t>
            </a:r>
          </a:p>
          <a:p>
            <a:r>
              <a:rPr lang="en-US" dirty="0"/>
              <a:t>The top states represented in the dataset are Uttar Pradesh, Karnataka, Tamil Nadu, Telangana, and Maharashtra.</a:t>
            </a:r>
          </a:p>
          <a:p>
            <a:r>
              <a:rPr lang="en-US" dirty="0"/>
              <a:t>Uttar Pradesh has the highest representation, followed by Karnataka and Tamil Nadu.</a:t>
            </a:r>
          </a:p>
          <a:p>
            <a:endParaRPr lang="en-IN" dirty="0"/>
          </a:p>
        </p:txBody>
      </p:sp>
    </p:spTree>
    <p:extLst>
      <p:ext uri="{BB962C8B-B14F-4D97-AF65-F5344CB8AC3E}">
        <p14:creationId xmlns:p14="http://schemas.microsoft.com/office/powerpoint/2010/main" val="147819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6E9FE-ACAE-4256-9AAD-F413F420E795}"/>
              </a:ext>
            </a:extLst>
          </p:cNvPr>
          <p:cNvPicPr>
            <a:picLocks noChangeAspect="1"/>
          </p:cNvPicPr>
          <p:nvPr/>
        </p:nvPicPr>
        <p:blipFill>
          <a:blip r:embed="rId2"/>
          <a:stretch>
            <a:fillRect/>
          </a:stretch>
        </p:blipFill>
        <p:spPr>
          <a:xfrm>
            <a:off x="333016" y="40375"/>
            <a:ext cx="2717454" cy="2070215"/>
          </a:xfrm>
          <a:prstGeom prst="rect">
            <a:avLst/>
          </a:prstGeom>
        </p:spPr>
      </p:pic>
      <p:pic>
        <p:nvPicPr>
          <p:cNvPr id="5" name="Picture 4">
            <a:extLst>
              <a:ext uri="{FF2B5EF4-FFF2-40B4-BE49-F238E27FC236}">
                <a16:creationId xmlns:a16="http://schemas.microsoft.com/office/drawing/2014/main" id="{6260558D-29B5-4271-9264-9DB183C38F5C}"/>
              </a:ext>
            </a:extLst>
          </p:cNvPr>
          <p:cNvPicPr>
            <a:picLocks noChangeAspect="1"/>
          </p:cNvPicPr>
          <p:nvPr/>
        </p:nvPicPr>
        <p:blipFill>
          <a:blip r:embed="rId3"/>
          <a:stretch>
            <a:fillRect/>
          </a:stretch>
        </p:blipFill>
        <p:spPr>
          <a:xfrm>
            <a:off x="3127164" y="35200"/>
            <a:ext cx="2677213" cy="2075390"/>
          </a:xfrm>
          <a:prstGeom prst="rect">
            <a:avLst/>
          </a:prstGeom>
        </p:spPr>
      </p:pic>
      <p:pic>
        <p:nvPicPr>
          <p:cNvPr id="7" name="Picture 6">
            <a:extLst>
              <a:ext uri="{FF2B5EF4-FFF2-40B4-BE49-F238E27FC236}">
                <a16:creationId xmlns:a16="http://schemas.microsoft.com/office/drawing/2014/main" id="{79E44919-5D77-455F-9399-454A06835DC3}"/>
              </a:ext>
            </a:extLst>
          </p:cNvPr>
          <p:cNvPicPr>
            <a:picLocks noChangeAspect="1"/>
          </p:cNvPicPr>
          <p:nvPr/>
        </p:nvPicPr>
        <p:blipFill>
          <a:blip r:embed="rId4"/>
          <a:stretch>
            <a:fillRect/>
          </a:stretch>
        </p:blipFill>
        <p:spPr>
          <a:xfrm>
            <a:off x="5875049" y="0"/>
            <a:ext cx="2717453" cy="2075389"/>
          </a:xfrm>
          <a:prstGeom prst="rect">
            <a:avLst/>
          </a:prstGeom>
        </p:spPr>
      </p:pic>
      <p:pic>
        <p:nvPicPr>
          <p:cNvPr id="9" name="Picture 8">
            <a:extLst>
              <a:ext uri="{FF2B5EF4-FFF2-40B4-BE49-F238E27FC236}">
                <a16:creationId xmlns:a16="http://schemas.microsoft.com/office/drawing/2014/main" id="{8C0A342A-0160-4CDB-B3D6-720F0309EDD8}"/>
              </a:ext>
            </a:extLst>
          </p:cNvPr>
          <p:cNvPicPr>
            <a:picLocks noChangeAspect="1"/>
          </p:cNvPicPr>
          <p:nvPr/>
        </p:nvPicPr>
        <p:blipFill>
          <a:blip r:embed="rId5"/>
          <a:stretch>
            <a:fillRect/>
          </a:stretch>
        </p:blipFill>
        <p:spPr>
          <a:xfrm>
            <a:off x="8745890" y="0"/>
            <a:ext cx="3051754" cy="2055789"/>
          </a:xfrm>
          <a:prstGeom prst="rect">
            <a:avLst/>
          </a:prstGeom>
        </p:spPr>
      </p:pic>
      <p:pic>
        <p:nvPicPr>
          <p:cNvPr id="11" name="Picture 10">
            <a:extLst>
              <a:ext uri="{FF2B5EF4-FFF2-40B4-BE49-F238E27FC236}">
                <a16:creationId xmlns:a16="http://schemas.microsoft.com/office/drawing/2014/main" id="{4966D8E1-4B8C-4DCA-BF58-138FC5DC832A}"/>
              </a:ext>
            </a:extLst>
          </p:cNvPr>
          <p:cNvPicPr>
            <a:picLocks noChangeAspect="1"/>
          </p:cNvPicPr>
          <p:nvPr/>
        </p:nvPicPr>
        <p:blipFill>
          <a:blip r:embed="rId6"/>
          <a:stretch>
            <a:fillRect/>
          </a:stretch>
        </p:blipFill>
        <p:spPr>
          <a:xfrm>
            <a:off x="333016" y="2259124"/>
            <a:ext cx="2794148" cy="1975108"/>
          </a:xfrm>
          <a:prstGeom prst="rect">
            <a:avLst/>
          </a:prstGeom>
        </p:spPr>
      </p:pic>
      <p:pic>
        <p:nvPicPr>
          <p:cNvPr id="13" name="Picture 12">
            <a:extLst>
              <a:ext uri="{FF2B5EF4-FFF2-40B4-BE49-F238E27FC236}">
                <a16:creationId xmlns:a16="http://schemas.microsoft.com/office/drawing/2014/main" id="{7309FC99-DC50-4672-91C7-FA5169FB1D2A}"/>
              </a:ext>
            </a:extLst>
          </p:cNvPr>
          <p:cNvPicPr>
            <a:picLocks noChangeAspect="1"/>
          </p:cNvPicPr>
          <p:nvPr/>
        </p:nvPicPr>
        <p:blipFill>
          <a:blip r:embed="rId7"/>
          <a:stretch>
            <a:fillRect/>
          </a:stretch>
        </p:blipFill>
        <p:spPr>
          <a:xfrm>
            <a:off x="3134056" y="2229596"/>
            <a:ext cx="2912073" cy="1975108"/>
          </a:xfrm>
          <a:prstGeom prst="rect">
            <a:avLst/>
          </a:prstGeom>
        </p:spPr>
      </p:pic>
      <p:pic>
        <p:nvPicPr>
          <p:cNvPr id="15" name="Picture 14">
            <a:extLst>
              <a:ext uri="{FF2B5EF4-FFF2-40B4-BE49-F238E27FC236}">
                <a16:creationId xmlns:a16="http://schemas.microsoft.com/office/drawing/2014/main" id="{C96601DE-7F58-4E2C-AFB6-3B492AB72A74}"/>
              </a:ext>
            </a:extLst>
          </p:cNvPr>
          <p:cNvPicPr>
            <a:picLocks noChangeAspect="1"/>
          </p:cNvPicPr>
          <p:nvPr/>
        </p:nvPicPr>
        <p:blipFill>
          <a:blip r:embed="rId8"/>
          <a:stretch>
            <a:fillRect/>
          </a:stretch>
        </p:blipFill>
        <p:spPr>
          <a:xfrm>
            <a:off x="6039237" y="2229596"/>
            <a:ext cx="2794148" cy="2091694"/>
          </a:xfrm>
          <a:prstGeom prst="rect">
            <a:avLst/>
          </a:prstGeom>
        </p:spPr>
      </p:pic>
      <p:pic>
        <p:nvPicPr>
          <p:cNvPr id="17" name="Picture 16">
            <a:extLst>
              <a:ext uri="{FF2B5EF4-FFF2-40B4-BE49-F238E27FC236}">
                <a16:creationId xmlns:a16="http://schemas.microsoft.com/office/drawing/2014/main" id="{2B5577C0-AC62-4D92-B12E-594DBE25B060}"/>
              </a:ext>
            </a:extLst>
          </p:cNvPr>
          <p:cNvPicPr>
            <a:picLocks noChangeAspect="1"/>
          </p:cNvPicPr>
          <p:nvPr/>
        </p:nvPicPr>
        <p:blipFill>
          <a:blip r:embed="rId9"/>
          <a:stretch>
            <a:fillRect/>
          </a:stretch>
        </p:blipFill>
        <p:spPr>
          <a:xfrm>
            <a:off x="8994840" y="2229596"/>
            <a:ext cx="2864144" cy="2091694"/>
          </a:xfrm>
          <a:prstGeom prst="rect">
            <a:avLst/>
          </a:prstGeom>
        </p:spPr>
      </p:pic>
      <p:pic>
        <p:nvPicPr>
          <p:cNvPr id="19" name="Picture 18">
            <a:extLst>
              <a:ext uri="{FF2B5EF4-FFF2-40B4-BE49-F238E27FC236}">
                <a16:creationId xmlns:a16="http://schemas.microsoft.com/office/drawing/2014/main" id="{9C768749-2627-41BC-A839-83D2FF3B3A75}"/>
              </a:ext>
            </a:extLst>
          </p:cNvPr>
          <p:cNvPicPr>
            <a:picLocks noChangeAspect="1"/>
          </p:cNvPicPr>
          <p:nvPr/>
        </p:nvPicPr>
        <p:blipFill>
          <a:blip r:embed="rId10"/>
          <a:stretch>
            <a:fillRect/>
          </a:stretch>
        </p:blipFill>
        <p:spPr>
          <a:xfrm>
            <a:off x="8994839" y="4204704"/>
            <a:ext cx="2864145" cy="2091694"/>
          </a:xfrm>
          <a:prstGeom prst="rect">
            <a:avLst/>
          </a:prstGeom>
        </p:spPr>
      </p:pic>
      <p:sp>
        <p:nvSpPr>
          <p:cNvPr id="20" name="TextBox 19">
            <a:extLst>
              <a:ext uri="{FF2B5EF4-FFF2-40B4-BE49-F238E27FC236}">
                <a16:creationId xmlns:a16="http://schemas.microsoft.com/office/drawing/2014/main" id="{EE89158B-750E-4EE1-993C-0C509C55BACA}"/>
              </a:ext>
            </a:extLst>
          </p:cNvPr>
          <p:cNvSpPr txBox="1"/>
          <p:nvPr/>
        </p:nvSpPr>
        <p:spPr>
          <a:xfrm>
            <a:off x="204771" y="4161670"/>
            <a:ext cx="8628613" cy="2646878"/>
          </a:xfrm>
          <a:prstGeom prst="rect">
            <a:avLst/>
          </a:prstGeom>
          <a:noFill/>
        </p:spPr>
        <p:txBody>
          <a:bodyPr wrap="square" rtlCol="0">
            <a:spAutoFit/>
          </a:bodyPr>
          <a:lstStyle/>
          <a:p>
            <a:r>
              <a:rPr lang="en-US" sz="2400" b="1" dirty="0">
                <a:solidFill>
                  <a:srgbClr val="FF0000"/>
                </a:solidFill>
              </a:rPr>
              <a:t>Bivariate Analysis:</a:t>
            </a:r>
          </a:p>
          <a:p>
            <a:endParaRPr lang="en-US" sz="2400" b="1" dirty="0">
              <a:solidFill>
                <a:srgbClr val="FF0000"/>
              </a:solidFill>
            </a:endParaRPr>
          </a:p>
          <a:p>
            <a:r>
              <a:rPr lang="en-US" sz="2000" b="1" dirty="0"/>
              <a:t>Observations</a:t>
            </a:r>
            <a:r>
              <a:rPr lang="en-US" b="1" dirty="0"/>
              <a:t>:</a:t>
            </a:r>
          </a:p>
          <a:p>
            <a:pPr marL="285750" indent="-285750">
              <a:buFont typeface="Arial" panose="020B0604020202020204" pitchFamily="34" charset="0"/>
              <a:buChar char="•"/>
            </a:pPr>
            <a:r>
              <a:rPr lang="en-US" dirty="0"/>
              <a:t>The scatter plots show the relationship between various academic and professional factors and an individual's salary. Some of the factors include college tier, college GPA, city tier, English score.</a:t>
            </a:r>
          </a:p>
          <a:p>
            <a:pPr marL="285750" indent="-285750">
              <a:buFont typeface="Arial" panose="020B0604020202020204" pitchFamily="34" charset="0"/>
              <a:buChar char="•"/>
            </a:pPr>
            <a:r>
              <a:rPr lang="en-US" dirty="0"/>
              <a:t>We can also see there is positive relation between 10th ,12th percentage and college GPA, who have good 10th and 12th percentage mostly perform good in college too.</a:t>
            </a:r>
          </a:p>
          <a:p>
            <a:pPr marL="285750" indent="-285750">
              <a:buFont typeface="Arial" panose="020B0604020202020204" pitchFamily="34" charset="0"/>
              <a:buChar char="•"/>
            </a:pPr>
            <a:r>
              <a:rPr lang="en-US" dirty="0"/>
              <a:t>Also we can see there is no such connection between salary and English.</a:t>
            </a:r>
          </a:p>
          <a:p>
            <a:pPr marL="285750" indent="-285750">
              <a:buFont typeface="Arial" panose="020B0604020202020204" pitchFamily="34" charset="0"/>
              <a:buChar char="•"/>
            </a:pPr>
            <a:r>
              <a:rPr lang="en-US" dirty="0"/>
              <a:t>There is correlation between College Tier and Salary. So we can assume people from good tier colleges get higher package compared to others.</a:t>
            </a:r>
          </a:p>
        </p:txBody>
      </p:sp>
    </p:spTree>
    <p:extLst>
      <p:ext uri="{BB962C8B-B14F-4D97-AF65-F5344CB8AC3E}">
        <p14:creationId xmlns:p14="http://schemas.microsoft.com/office/powerpoint/2010/main" val="4056080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81AC08-BE54-40AC-A841-0D4576A6A1D1}"/>
              </a:ext>
            </a:extLst>
          </p:cNvPr>
          <p:cNvPicPr>
            <a:picLocks noChangeAspect="1"/>
          </p:cNvPicPr>
          <p:nvPr/>
        </p:nvPicPr>
        <p:blipFill>
          <a:blip r:embed="rId2"/>
          <a:stretch>
            <a:fillRect/>
          </a:stretch>
        </p:blipFill>
        <p:spPr>
          <a:xfrm>
            <a:off x="102151" y="108028"/>
            <a:ext cx="5354752" cy="1730603"/>
          </a:xfrm>
          <a:prstGeom prst="rect">
            <a:avLst/>
          </a:prstGeom>
        </p:spPr>
      </p:pic>
      <p:pic>
        <p:nvPicPr>
          <p:cNvPr id="5" name="Picture 4">
            <a:extLst>
              <a:ext uri="{FF2B5EF4-FFF2-40B4-BE49-F238E27FC236}">
                <a16:creationId xmlns:a16="http://schemas.microsoft.com/office/drawing/2014/main" id="{B6EF6E34-6D2D-41F8-9DDF-1504B558A36E}"/>
              </a:ext>
            </a:extLst>
          </p:cNvPr>
          <p:cNvPicPr>
            <a:picLocks noChangeAspect="1"/>
          </p:cNvPicPr>
          <p:nvPr/>
        </p:nvPicPr>
        <p:blipFill>
          <a:blip r:embed="rId3"/>
          <a:stretch>
            <a:fillRect/>
          </a:stretch>
        </p:blipFill>
        <p:spPr>
          <a:xfrm>
            <a:off x="5412656" y="54170"/>
            <a:ext cx="6219991" cy="1784461"/>
          </a:xfrm>
          <a:prstGeom prst="rect">
            <a:avLst/>
          </a:prstGeom>
        </p:spPr>
      </p:pic>
      <p:pic>
        <p:nvPicPr>
          <p:cNvPr id="7" name="Picture 6">
            <a:extLst>
              <a:ext uri="{FF2B5EF4-FFF2-40B4-BE49-F238E27FC236}">
                <a16:creationId xmlns:a16="http://schemas.microsoft.com/office/drawing/2014/main" id="{B1480958-3FB6-464B-BDC0-38FF089C01B3}"/>
              </a:ext>
            </a:extLst>
          </p:cNvPr>
          <p:cNvPicPr>
            <a:picLocks noChangeAspect="1"/>
          </p:cNvPicPr>
          <p:nvPr/>
        </p:nvPicPr>
        <p:blipFill>
          <a:blip r:embed="rId4"/>
          <a:stretch>
            <a:fillRect/>
          </a:stretch>
        </p:blipFill>
        <p:spPr>
          <a:xfrm>
            <a:off x="102151" y="1838631"/>
            <a:ext cx="5270090" cy="2581118"/>
          </a:xfrm>
          <a:prstGeom prst="rect">
            <a:avLst/>
          </a:prstGeom>
        </p:spPr>
      </p:pic>
      <p:pic>
        <p:nvPicPr>
          <p:cNvPr id="9" name="Picture 8">
            <a:extLst>
              <a:ext uri="{FF2B5EF4-FFF2-40B4-BE49-F238E27FC236}">
                <a16:creationId xmlns:a16="http://schemas.microsoft.com/office/drawing/2014/main" id="{7516F346-9A6B-4AD3-ADC6-C4967E5EE8B3}"/>
              </a:ext>
            </a:extLst>
          </p:cNvPr>
          <p:cNvPicPr>
            <a:picLocks noChangeAspect="1"/>
          </p:cNvPicPr>
          <p:nvPr/>
        </p:nvPicPr>
        <p:blipFill>
          <a:blip r:embed="rId5"/>
          <a:stretch>
            <a:fillRect/>
          </a:stretch>
        </p:blipFill>
        <p:spPr>
          <a:xfrm>
            <a:off x="5708168" y="1720444"/>
            <a:ext cx="5673213" cy="2359869"/>
          </a:xfrm>
          <a:prstGeom prst="rect">
            <a:avLst/>
          </a:prstGeom>
        </p:spPr>
      </p:pic>
      <p:sp>
        <p:nvSpPr>
          <p:cNvPr id="10" name="TextBox 9">
            <a:extLst>
              <a:ext uri="{FF2B5EF4-FFF2-40B4-BE49-F238E27FC236}">
                <a16:creationId xmlns:a16="http://schemas.microsoft.com/office/drawing/2014/main" id="{7B83355E-3A4C-4774-AA2E-252467F6CA0E}"/>
              </a:ext>
            </a:extLst>
          </p:cNvPr>
          <p:cNvSpPr txBox="1"/>
          <p:nvPr/>
        </p:nvSpPr>
        <p:spPr>
          <a:xfrm>
            <a:off x="102152" y="4300037"/>
            <a:ext cx="11581766" cy="2200602"/>
          </a:xfrm>
          <a:prstGeom prst="rect">
            <a:avLst/>
          </a:prstGeom>
          <a:noFill/>
        </p:spPr>
        <p:txBody>
          <a:bodyPr wrap="square" rtlCol="0">
            <a:spAutoFit/>
          </a:bodyPr>
          <a:lstStyle/>
          <a:p>
            <a:r>
              <a:rPr lang="en-US" sz="2000" b="1" dirty="0"/>
              <a:t>Observations</a:t>
            </a:r>
            <a:r>
              <a:rPr lang="en-US" sz="1300" b="1" dirty="0"/>
              <a:t>:</a:t>
            </a:r>
          </a:p>
          <a:p>
            <a:r>
              <a:rPr lang="en-US" sz="1300" dirty="0"/>
              <a:t>From the above graphs, we can observe the relationship between salary and gender, degree, specialization, and college state of the individual.</a:t>
            </a:r>
          </a:p>
          <a:p>
            <a:r>
              <a:rPr lang="en-US" sz="1300" dirty="0"/>
              <a:t>Most of the individuals identified as 'Male' have the highest salary of 4000000, compared to females who have the highest salary range between 3000000 and 4000000.</a:t>
            </a:r>
          </a:p>
          <a:p>
            <a:r>
              <a:rPr lang="en-US" sz="1300" dirty="0"/>
              <a:t>There are many outliers indicating extreme salaries for certain male and female individuals.</a:t>
            </a:r>
          </a:p>
          <a:p>
            <a:r>
              <a:rPr lang="en-US" sz="1300" dirty="0"/>
              <a:t>Individuals with a </a:t>
            </a:r>
            <a:r>
              <a:rPr lang="en-US" sz="1300" dirty="0" err="1"/>
              <a:t>B.Tech</a:t>
            </a:r>
            <a:r>
              <a:rPr lang="en-US" sz="1300" dirty="0"/>
              <a:t>/B.E. degree have the highest salaries, followed by MCA and </a:t>
            </a:r>
            <a:r>
              <a:rPr lang="en-US" sz="1300" dirty="0" err="1"/>
              <a:t>M.Tech</a:t>
            </a:r>
            <a:r>
              <a:rPr lang="en-US" sz="1300" dirty="0"/>
              <a:t>./M.E. graduates. M.Sc. graduates * tend to have the lowest salaries.</a:t>
            </a:r>
          </a:p>
          <a:p>
            <a:r>
              <a:rPr lang="en-US" sz="1300" dirty="0"/>
              <a:t>Within the engineering field, individuals with a </a:t>
            </a:r>
            <a:r>
              <a:rPr lang="en-US" sz="1300" dirty="0" err="1"/>
              <a:t>B.Tech</a:t>
            </a:r>
            <a:r>
              <a:rPr lang="en-US" sz="1300" dirty="0"/>
              <a:t>/BE in computer engineering, followed by computer application graduates, have the highest salaries.</a:t>
            </a:r>
          </a:p>
          <a:p>
            <a:r>
              <a:rPr lang="en-US" sz="1300" dirty="0"/>
              <a:t>Individuals who pursued their degrees in colleges in Uttar Pradesh have the highest salaries, followed by those in Rajasthan and Andhra Pradesh.</a:t>
            </a:r>
          </a:p>
          <a:p>
            <a:endParaRPr lang="en-IN" sz="1300" dirty="0"/>
          </a:p>
        </p:txBody>
      </p:sp>
    </p:spTree>
    <p:extLst>
      <p:ext uri="{BB962C8B-B14F-4D97-AF65-F5344CB8AC3E}">
        <p14:creationId xmlns:p14="http://schemas.microsoft.com/office/powerpoint/2010/main" val="203065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4AF2BC-5453-4301-AB09-84EFADACE15A}"/>
              </a:ext>
            </a:extLst>
          </p:cNvPr>
          <p:cNvPicPr>
            <a:picLocks noChangeAspect="1"/>
          </p:cNvPicPr>
          <p:nvPr/>
        </p:nvPicPr>
        <p:blipFill>
          <a:blip r:embed="rId2"/>
          <a:stretch>
            <a:fillRect/>
          </a:stretch>
        </p:blipFill>
        <p:spPr>
          <a:xfrm>
            <a:off x="0" y="0"/>
            <a:ext cx="2951753" cy="3274142"/>
          </a:xfrm>
          <a:prstGeom prst="rect">
            <a:avLst/>
          </a:prstGeom>
        </p:spPr>
      </p:pic>
      <p:pic>
        <p:nvPicPr>
          <p:cNvPr id="5" name="Picture 4">
            <a:extLst>
              <a:ext uri="{FF2B5EF4-FFF2-40B4-BE49-F238E27FC236}">
                <a16:creationId xmlns:a16="http://schemas.microsoft.com/office/drawing/2014/main" id="{9E8D56AA-230A-4B84-A813-2881E1EE5F50}"/>
              </a:ext>
            </a:extLst>
          </p:cNvPr>
          <p:cNvPicPr>
            <a:picLocks noChangeAspect="1"/>
          </p:cNvPicPr>
          <p:nvPr/>
        </p:nvPicPr>
        <p:blipFill>
          <a:blip r:embed="rId3"/>
          <a:stretch>
            <a:fillRect/>
          </a:stretch>
        </p:blipFill>
        <p:spPr>
          <a:xfrm>
            <a:off x="3141083" y="0"/>
            <a:ext cx="4829709" cy="3274142"/>
          </a:xfrm>
          <a:prstGeom prst="rect">
            <a:avLst/>
          </a:prstGeom>
        </p:spPr>
      </p:pic>
      <p:pic>
        <p:nvPicPr>
          <p:cNvPr id="7" name="Picture 6">
            <a:extLst>
              <a:ext uri="{FF2B5EF4-FFF2-40B4-BE49-F238E27FC236}">
                <a16:creationId xmlns:a16="http://schemas.microsoft.com/office/drawing/2014/main" id="{69A8AFC7-C786-4CB8-9F64-D497D3C1F702}"/>
              </a:ext>
            </a:extLst>
          </p:cNvPr>
          <p:cNvPicPr>
            <a:picLocks noChangeAspect="1"/>
          </p:cNvPicPr>
          <p:nvPr/>
        </p:nvPicPr>
        <p:blipFill>
          <a:blip r:embed="rId4"/>
          <a:stretch>
            <a:fillRect/>
          </a:stretch>
        </p:blipFill>
        <p:spPr>
          <a:xfrm>
            <a:off x="7970792" y="0"/>
            <a:ext cx="4113053" cy="3274142"/>
          </a:xfrm>
          <a:prstGeom prst="rect">
            <a:avLst/>
          </a:prstGeom>
        </p:spPr>
      </p:pic>
      <p:sp>
        <p:nvSpPr>
          <p:cNvPr id="8" name="TextBox 7">
            <a:extLst>
              <a:ext uri="{FF2B5EF4-FFF2-40B4-BE49-F238E27FC236}">
                <a16:creationId xmlns:a16="http://schemas.microsoft.com/office/drawing/2014/main" id="{F725E46C-7278-4630-95DA-DBF4E37BE6A7}"/>
              </a:ext>
            </a:extLst>
          </p:cNvPr>
          <p:cNvSpPr txBox="1"/>
          <p:nvPr/>
        </p:nvSpPr>
        <p:spPr>
          <a:xfrm>
            <a:off x="275302" y="3205316"/>
            <a:ext cx="11916697" cy="3847207"/>
          </a:xfrm>
          <a:prstGeom prst="rect">
            <a:avLst/>
          </a:prstGeom>
          <a:noFill/>
        </p:spPr>
        <p:txBody>
          <a:bodyPr wrap="square" rtlCol="0">
            <a:spAutoFit/>
          </a:bodyPr>
          <a:lstStyle/>
          <a:p>
            <a:r>
              <a:rPr lang="en-US" sz="2000" b="1" dirty="0"/>
              <a:t>Observations</a:t>
            </a:r>
            <a:r>
              <a:rPr lang="en-US" b="1" dirty="0"/>
              <a:t>:</a:t>
            </a:r>
          </a:p>
          <a:p>
            <a:endParaRPr lang="en-US" b="1" dirty="0"/>
          </a:p>
          <a:p>
            <a:r>
              <a:rPr lang="en-US" b="1" dirty="0"/>
              <a:t>Degree:</a:t>
            </a:r>
          </a:p>
          <a:p>
            <a:pPr marL="285750" indent="-285750">
              <a:buFont typeface="Arial" panose="020B0604020202020204" pitchFamily="34" charset="0"/>
              <a:buChar char="•"/>
            </a:pPr>
            <a:r>
              <a:rPr lang="en-US" dirty="0" err="1"/>
              <a:t>B.Tech</a:t>
            </a:r>
            <a:r>
              <a:rPr lang="en-US" dirty="0"/>
              <a:t>/B.E. and MCA are predominantly pursued by males.</a:t>
            </a:r>
          </a:p>
          <a:p>
            <a:pPr marL="285750" indent="-285750">
              <a:buFont typeface="Arial" panose="020B0604020202020204" pitchFamily="34" charset="0"/>
              <a:buChar char="•"/>
            </a:pPr>
            <a:r>
              <a:rPr lang="en-US" dirty="0" err="1"/>
              <a:t>M.Tech</a:t>
            </a:r>
            <a:r>
              <a:rPr lang="en-US" dirty="0"/>
              <a:t>./M.E. has a higher male representation compared to females.</a:t>
            </a:r>
          </a:p>
          <a:p>
            <a:pPr marL="285750" indent="-285750">
              <a:buFont typeface="Arial" panose="020B0604020202020204" pitchFamily="34" charset="0"/>
              <a:buChar char="•"/>
            </a:pPr>
            <a:r>
              <a:rPr lang="en-US" dirty="0"/>
              <a:t>Males are also more predominant in the Computer Science fields like Computer Engineering and Information Technology.</a:t>
            </a:r>
          </a:p>
          <a:p>
            <a:r>
              <a:rPr lang="en-US" b="1" dirty="0"/>
              <a:t>Specialization:</a:t>
            </a:r>
          </a:p>
          <a:p>
            <a:pPr marL="285750" indent="-285750">
              <a:buFont typeface="Arial" panose="020B0604020202020204" pitchFamily="34" charset="0"/>
              <a:buChar char="•"/>
            </a:pPr>
            <a:r>
              <a:rPr lang="en-US" dirty="0"/>
              <a:t>Fields like Automobile/Automotive Engineering and Electronics Engineering are entirely male-dominated .</a:t>
            </a:r>
          </a:p>
          <a:p>
            <a:pPr marL="285750" indent="-285750">
              <a:buFont typeface="Arial" panose="020B0604020202020204" pitchFamily="34" charset="0"/>
              <a:buChar char="•"/>
            </a:pPr>
            <a:r>
              <a:rPr lang="en-US" dirty="0"/>
              <a:t>Biomedical Engineering and Information &amp; Communication Technology are represented solely by females .</a:t>
            </a:r>
          </a:p>
          <a:p>
            <a:pPr marL="285750" indent="-285750">
              <a:buFont typeface="Arial" panose="020B0604020202020204" pitchFamily="34" charset="0"/>
              <a:buChar char="•"/>
            </a:pPr>
            <a:r>
              <a:rPr lang="en-US" dirty="0"/>
              <a:t>Some fields like Computer Science and Telecommunication Engineering have an equal gender split.</a:t>
            </a:r>
          </a:p>
          <a:p>
            <a:r>
              <a:rPr lang="en-US" b="1" dirty="0" err="1"/>
              <a:t>CollegeState</a:t>
            </a:r>
            <a:r>
              <a:rPr lang="en-US" b="1" dirty="0"/>
              <a:t>:</a:t>
            </a:r>
          </a:p>
          <a:p>
            <a:pPr marL="285750" indent="-285750">
              <a:buFont typeface="Arial" panose="020B0604020202020204" pitchFamily="34" charset="0"/>
              <a:buChar char="•"/>
            </a:pPr>
            <a:r>
              <a:rPr lang="en-US" dirty="0"/>
              <a:t>States like Goa, Meghalaya, and Union Territories show a complete male representation (100%).</a:t>
            </a:r>
          </a:p>
          <a:p>
            <a:pPr marL="285750" indent="-285750">
              <a:buFont typeface="Arial" panose="020B0604020202020204" pitchFamily="34" charset="0"/>
              <a:buChar char="•"/>
            </a:pPr>
            <a:r>
              <a:rPr lang="en-US" dirty="0"/>
              <a:t>States such as Andhra Pradesh (69.33% male), Gujarat (91.67% male), and Telangana (63.95% male) are predominantly male.</a:t>
            </a:r>
          </a:p>
          <a:p>
            <a:pPr marL="285750" indent="-285750">
              <a:buFont typeface="Arial" panose="020B0604020202020204" pitchFamily="34" charset="0"/>
              <a:buChar char="•"/>
            </a:pPr>
            <a:r>
              <a:rPr lang="en-US" dirty="0"/>
              <a:t>Kerala (66.67% male) and Tamil Nadu (74.66% male) have a higher male representation, while states like Himachal Pradesh (31.25% male) and Sikkim (66.67% male) show a more balanced gender ratio.</a:t>
            </a:r>
          </a:p>
          <a:p>
            <a:br>
              <a:rPr lang="en-US" dirty="0"/>
            </a:br>
            <a:endParaRPr lang="en-IN" dirty="0"/>
          </a:p>
        </p:txBody>
      </p:sp>
    </p:spTree>
    <p:extLst>
      <p:ext uri="{BB962C8B-B14F-4D97-AF65-F5344CB8AC3E}">
        <p14:creationId xmlns:p14="http://schemas.microsoft.com/office/powerpoint/2010/main" val="12013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E352-8ECA-4E77-8EE9-27515E3F7268}"/>
              </a:ext>
            </a:extLst>
          </p:cNvPr>
          <p:cNvSpPr>
            <a:spLocks noGrp="1"/>
          </p:cNvSpPr>
          <p:nvPr>
            <p:ph type="title"/>
          </p:nvPr>
        </p:nvSpPr>
        <p:spPr>
          <a:xfrm>
            <a:off x="117988" y="935866"/>
            <a:ext cx="11838038" cy="1325563"/>
          </a:xfrm>
        </p:spPr>
        <p:txBody>
          <a:bodyPr>
            <a:noAutofit/>
          </a:bodyPr>
          <a:lstStyle/>
          <a:p>
            <a:r>
              <a:rPr lang="en-US" sz="3200" b="1" dirty="0">
                <a:solidFill>
                  <a:srgbClr val="FF0000"/>
                </a:solidFill>
              </a:rPr>
              <a:t>Is there a relationship between gender and specialization? (i.e. Does the preference of </a:t>
            </a:r>
            <a:r>
              <a:rPr lang="en-US" sz="3200" b="1" dirty="0" err="1">
                <a:solidFill>
                  <a:srgbClr val="FF0000"/>
                </a:solidFill>
              </a:rPr>
              <a:t>Specialisation</a:t>
            </a:r>
            <a:r>
              <a:rPr lang="en-US" sz="3200" b="1" dirty="0">
                <a:solidFill>
                  <a:srgbClr val="FF0000"/>
                </a:solidFill>
              </a:rPr>
              <a:t> depend on the Gender?)</a:t>
            </a:r>
            <a:br>
              <a:rPr lang="en-US" sz="3200" b="1" dirty="0">
                <a:solidFill>
                  <a:srgbClr val="FF0000"/>
                </a:solidFill>
              </a:rPr>
            </a:br>
            <a:endParaRPr lang="en-IN" sz="3200" b="1" dirty="0">
              <a:solidFill>
                <a:srgbClr val="FF0000"/>
              </a:solidFill>
            </a:endParaRPr>
          </a:p>
        </p:txBody>
      </p:sp>
      <p:sp>
        <p:nvSpPr>
          <p:cNvPr id="3" name="TextBox 2">
            <a:extLst>
              <a:ext uri="{FF2B5EF4-FFF2-40B4-BE49-F238E27FC236}">
                <a16:creationId xmlns:a16="http://schemas.microsoft.com/office/drawing/2014/main" id="{9FD04F42-C243-4C10-841E-B792F263C334}"/>
              </a:ext>
            </a:extLst>
          </p:cNvPr>
          <p:cNvSpPr txBox="1"/>
          <p:nvPr/>
        </p:nvSpPr>
        <p:spPr>
          <a:xfrm>
            <a:off x="117988" y="1890193"/>
            <a:ext cx="11572567" cy="1846659"/>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t>As Analyzed on above analysis preference of Specialization does depend on Gender, because Fields like Automobile/Automotive Engineering and Electronics Engineering are entirely male-dominated.</a:t>
            </a:r>
          </a:p>
          <a:p>
            <a:pPr marL="342900" indent="-342900">
              <a:buFont typeface="Wingdings" panose="05000000000000000000" pitchFamily="2" charset="2"/>
              <a:buChar char="q"/>
            </a:pPr>
            <a:r>
              <a:rPr lang="en-US" sz="2000" b="1" dirty="0"/>
              <a:t> But Also on the other hand Biomedical Engineering and Information &amp; Communication Technology are represented solely by females.</a:t>
            </a:r>
          </a:p>
          <a:p>
            <a:endParaRPr lang="en-IN" dirty="0"/>
          </a:p>
        </p:txBody>
      </p:sp>
      <p:sp>
        <p:nvSpPr>
          <p:cNvPr id="4" name="TextBox 3">
            <a:extLst>
              <a:ext uri="{FF2B5EF4-FFF2-40B4-BE49-F238E27FC236}">
                <a16:creationId xmlns:a16="http://schemas.microsoft.com/office/drawing/2014/main" id="{E985ACB5-0874-4783-88DC-93F282F299D9}"/>
              </a:ext>
            </a:extLst>
          </p:cNvPr>
          <p:cNvSpPr txBox="1"/>
          <p:nvPr/>
        </p:nvSpPr>
        <p:spPr>
          <a:xfrm>
            <a:off x="235974" y="117989"/>
            <a:ext cx="5489843" cy="400110"/>
          </a:xfrm>
          <a:prstGeom prst="rect">
            <a:avLst/>
          </a:prstGeom>
          <a:noFill/>
        </p:spPr>
        <p:txBody>
          <a:bodyPr wrap="square" rtlCol="0">
            <a:spAutoFit/>
          </a:bodyPr>
          <a:lstStyle/>
          <a:p>
            <a:r>
              <a:rPr lang="en-IN" sz="2000" dirty="0">
                <a:latin typeface="Arial Black" panose="020B0A04020102020204" pitchFamily="34" charset="0"/>
              </a:rPr>
              <a:t>Important Business Questions</a:t>
            </a:r>
            <a:r>
              <a:rPr lang="en-IN" sz="2000" dirty="0"/>
              <a:t>:</a:t>
            </a:r>
          </a:p>
        </p:txBody>
      </p:sp>
      <p:sp>
        <p:nvSpPr>
          <p:cNvPr id="5" name="TextBox 4">
            <a:extLst>
              <a:ext uri="{FF2B5EF4-FFF2-40B4-BE49-F238E27FC236}">
                <a16:creationId xmlns:a16="http://schemas.microsoft.com/office/drawing/2014/main" id="{326D13DF-6B30-422B-B762-276346E7BD32}"/>
              </a:ext>
            </a:extLst>
          </p:cNvPr>
          <p:cNvSpPr txBox="1"/>
          <p:nvPr/>
        </p:nvSpPr>
        <p:spPr>
          <a:xfrm>
            <a:off x="235974" y="4025610"/>
            <a:ext cx="11159613" cy="800219"/>
          </a:xfrm>
          <a:prstGeom prst="rect">
            <a:avLst/>
          </a:prstGeom>
          <a:noFill/>
        </p:spPr>
        <p:txBody>
          <a:bodyPr wrap="square" rtlCol="0">
            <a:spAutoFit/>
          </a:bodyPr>
          <a:lstStyle/>
          <a:p>
            <a:r>
              <a:rPr lang="en-US" sz="3200" b="1" dirty="0">
                <a:solidFill>
                  <a:srgbClr val="FF0000"/>
                </a:solidFill>
                <a:latin typeface="Calibri" panose="020F0502020204030204" pitchFamily="34" charset="0"/>
                <a:ea typeface="Calibri" panose="020F0502020204030204" pitchFamily="34" charset="0"/>
                <a:cs typeface="Calibri" panose="020F0502020204030204" pitchFamily="34" charset="0"/>
              </a:rPr>
              <a:t>Is there a relationship between Gender and Salary?</a:t>
            </a:r>
          </a:p>
          <a:p>
            <a:endParaRPr lang="en-IN" dirty="0"/>
          </a:p>
        </p:txBody>
      </p:sp>
      <p:sp>
        <p:nvSpPr>
          <p:cNvPr id="6" name="TextBox 5">
            <a:extLst>
              <a:ext uri="{FF2B5EF4-FFF2-40B4-BE49-F238E27FC236}">
                <a16:creationId xmlns:a16="http://schemas.microsoft.com/office/drawing/2014/main" id="{45CA73E2-FB73-4F80-94F4-A7BE11BF2BBB}"/>
              </a:ext>
            </a:extLst>
          </p:cNvPr>
          <p:cNvSpPr txBox="1"/>
          <p:nvPr/>
        </p:nvSpPr>
        <p:spPr>
          <a:xfrm>
            <a:off x="117988" y="4720676"/>
            <a:ext cx="11071123" cy="1015663"/>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t>Yes there is pay gap between genders , that we can observe using analysis.</a:t>
            </a:r>
          </a:p>
          <a:p>
            <a:pPr marL="342900" indent="-342900">
              <a:buFont typeface="Wingdings" panose="05000000000000000000" pitchFamily="2" charset="2"/>
              <a:buChar char="q"/>
            </a:pPr>
            <a:r>
              <a:rPr lang="en-IN" sz="2000" b="1" dirty="0"/>
              <a:t>Male Have More pay scale than </a:t>
            </a:r>
            <a:r>
              <a:rPr lang="en-IN" sz="2000" b="1" dirty="0" err="1"/>
              <a:t>Females,This</a:t>
            </a:r>
            <a:r>
              <a:rPr lang="en-IN" sz="2000" b="1" dirty="0"/>
              <a:t> can be also Due to Number(Count) of males is Greater than that of Females.</a:t>
            </a:r>
          </a:p>
        </p:txBody>
      </p:sp>
    </p:spTree>
    <p:extLst>
      <p:ext uri="{BB962C8B-B14F-4D97-AF65-F5344CB8AC3E}">
        <p14:creationId xmlns:p14="http://schemas.microsoft.com/office/powerpoint/2010/main" val="1043441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DD74-D3F5-46C4-B01B-7697419605A4}"/>
              </a:ext>
            </a:extLst>
          </p:cNvPr>
          <p:cNvSpPr>
            <a:spLocks noGrp="1"/>
          </p:cNvSpPr>
          <p:nvPr>
            <p:ph type="ctrTitle"/>
          </p:nvPr>
        </p:nvSpPr>
        <p:spPr>
          <a:xfrm>
            <a:off x="1524000" y="1122364"/>
            <a:ext cx="9144000" cy="367072"/>
          </a:xfrm>
        </p:spPr>
        <p:txBody>
          <a:bodyPr>
            <a:normAutofit fontScale="90000"/>
          </a:bodyPr>
          <a:lstStyle/>
          <a:p>
            <a:pPr algn="l"/>
            <a:r>
              <a:rPr lang="en-US" sz="3100" dirty="0">
                <a:solidFill>
                  <a:srgbClr val="FF0000"/>
                </a:solidFill>
                <a:latin typeface="Lato Black"/>
                <a:sym typeface="Lato Black"/>
              </a:rPr>
              <a:t>Introduction:</a:t>
            </a:r>
            <a:br>
              <a:rPr lang="en-US" sz="4000" dirty="0">
                <a:solidFill>
                  <a:srgbClr val="FF0000"/>
                </a:solidFill>
              </a:rPr>
            </a:br>
            <a:endParaRPr lang="en-IN" dirty="0"/>
          </a:p>
        </p:txBody>
      </p:sp>
      <p:sp>
        <p:nvSpPr>
          <p:cNvPr id="3" name="Subtitle 2">
            <a:extLst>
              <a:ext uri="{FF2B5EF4-FFF2-40B4-BE49-F238E27FC236}">
                <a16:creationId xmlns:a16="http://schemas.microsoft.com/office/drawing/2014/main" id="{2B443CB6-E89E-403C-A546-4C6EB43F2F12}"/>
              </a:ext>
            </a:extLst>
          </p:cNvPr>
          <p:cNvSpPr>
            <a:spLocks noGrp="1"/>
          </p:cNvSpPr>
          <p:nvPr>
            <p:ph type="subTitle" idx="1"/>
          </p:nvPr>
        </p:nvSpPr>
        <p:spPr>
          <a:xfrm>
            <a:off x="1524000" y="772999"/>
            <a:ext cx="9144000" cy="4484802"/>
          </a:xfrm>
        </p:spPr>
        <p:txBody>
          <a:bodyPr>
            <a:noAutofit/>
          </a:bodyPr>
          <a:lstStyle/>
          <a:p>
            <a:pPr algn="l"/>
            <a:r>
              <a:rPr lang="en-US" sz="1200" b="1" dirty="0">
                <a:latin typeface="Times New Roman" panose="02020603050405020304" pitchFamily="18" charset="0"/>
                <a:cs typeface="Times New Roman" panose="02020603050405020304" pitchFamily="18" charset="0"/>
              </a:rPr>
              <a:t>Description of Data:</a:t>
            </a:r>
          </a:p>
          <a:p>
            <a:pPr marL="285750" indent="-285750" algn="l">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dataset provides detailed candidate information, including unique identifiers (ID), annual salaries (Salary), dates of joining (DOJ) and leaving (DOL) the company, job titles (Designation), locations (</a:t>
            </a:r>
            <a:r>
              <a:rPr lang="en-US" sz="1200" dirty="0" err="1">
                <a:latin typeface="Times New Roman" panose="02020603050405020304" pitchFamily="18" charset="0"/>
                <a:cs typeface="Times New Roman" panose="02020603050405020304" pitchFamily="18" charset="0"/>
              </a:rPr>
              <a:t>JobCity</a:t>
            </a:r>
            <a:r>
              <a:rPr lang="en-US" sz="1200" dirty="0">
                <a:latin typeface="Times New Roman" panose="02020603050405020304" pitchFamily="18" charset="0"/>
                <a:cs typeface="Times New Roman" panose="02020603050405020304" pitchFamily="18" charset="0"/>
              </a:rPr>
              <a:t>), gender (Gender), and dates of birth (DOB).</a:t>
            </a:r>
          </a:p>
          <a:p>
            <a:pPr marL="285750" indent="-285750" algn="l">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Academic data includes grades in grade 10 (10percentage) and grade 12 (12percentage) exams, respective school boards (10board, 12board), college details (</a:t>
            </a:r>
            <a:r>
              <a:rPr lang="en-US" sz="1200" dirty="0" err="1">
                <a:latin typeface="Times New Roman" panose="02020603050405020304" pitchFamily="18" charset="0"/>
                <a:cs typeface="Times New Roman" panose="02020603050405020304" pitchFamily="18" charset="0"/>
              </a:rPr>
              <a:t>CollegeID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CollegeTier</a:t>
            </a:r>
            <a:r>
              <a:rPr lang="en-US" sz="1200" dirty="0">
                <a:latin typeface="Times New Roman" panose="02020603050405020304" pitchFamily="18" charset="0"/>
                <a:cs typeface="Times New Roman" panose="02020603050405020304" pitchFamily="18" charset="0"/>
              </a:rPr>
              <a:t>), degree pursued (Degree), and specialization (Specialization).</a:t>
            </a:r>
          </a:p>
          <a:p>
            <a:pPr marL="285750" indent="-285750" algn="l">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AMCAT test scores cover English, Logical, and Quantitative sections (English, Logical, Quant), a domain module score (Domain), and engineering sections (</a:t>
            </a:r>
            <a:r>
              <a:rPr lang="en-US" sz="1200" dirty="0" err="1">
                <a:latin typeface="Times New Roman" panose="02020603050405020304" pitchFamily="18" charset="0"/>
                <a:cs typeface="Times New Roman" panose="02020603050405020304" pitchFamily="18" charset="0"/>
              </a:rPr>
              <a:t>ComputerProgramming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ElectronicsAndSemicon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ComputerScience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MechanicalEngg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ElectricalEngg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TelecomEngg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CivilEngg</a:t>
            </a:r>
            <a:r>
              <a:rPr lang="en-US" sz="1200"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Personality test scores include Conscientiousness, Agreeableness, Extraversion, Neuroticism, and </a:t>
            </a:r>
            <a:r>
              <a:rPr lang="en-US" sz="1200" dirty="0" err="1">
                <a:latin typeface="Times New Roman" panose="02020603050405020304" pitchFamily="18" charset="0"/>
                <a:cs typeface="Times New Roman" panose="02020603050405020304" pitchFamily="18" charset="0"/>
              </a:rPr>
              <a:t>Openness_to_experience</a:t>
            </a:r>
            <a:r>
              <a:rPr lang="en-US" sz="1200"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Geographical details encompass college city ID and tier (</a:t>
            </a:r>
            <a:r>
              <a:rPr lang="en-US" sz="1200" dirty="0" err="1">
                <a:latin typeface="Times New Roman" panose="02020603050405020304" pitchFamily="18" charset="0"/>
                <a:cs typeface="Times New Roman" panose="02020603050405020304" pitchFamily="18" charset="0"/>
              </a:rPr>
              <a:t>CollegeCityID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CollegeCityTier</a:t>
            </a:r>
            <a:r>
              <a:rPr lang="en-US" sz="1200" dirty="0">
                <a:latin typeface="Times New Roman" panose="02020603050405020304" pitchFamily="18" charset="0"/>
                <a:cs typeface="Times New Roman" panose="02020603050405020304" pitchFamily="18" charset="0"/>
              </a:rPr>
              <a:t>), the state where the college is located (</a:t>
            </a:r>
            <a:r>
              <a:rPr lang="en-US" sz="1200" dirty="0" err="1">
                <a:latin typeface="Times New Roman" panose="02020603050405020304" pitchFamily="18" charset="0"/>
                <a:cs typeface="Times New Roman" panose="02020603050405020304" pitchFamily="18" charset="0"/>
              </a:rPr>
              <a:t>CollegeState</a:t>
            </a:r>
            <a:r>
              <a:rPr lang="en-US" sz="1200" dirty="0">
                <a:latin typeface="Times New Roman" panose="02020603050405020304" pitchFamily="18" charset="0"/>
                <a:cs typeface="Times New Roman" panose="02020603050405020304" pitchFamily="18" charset="0"/>
              </a:rPr>
              <a:t>), and the graduation year (</a:t>
            </a:r>
            <a:r>
              <a:rPr lang="en-US" sz="1200" dirty="0" err="1">
                <a:latin typeface="Times New Roman" panose="02020603050405020304" pitchFamily="18" charset="0"/>
                <a:cs typeface="Times New Roman" panose="02020603050405020304" pitchFamily="18" charset="0"/>
              </a:rPr>
              <a:t>GraduationYear</a:t>
            </a:r>
            <a:r>
              <a:rPr lang="en-US" sz="1200" dirty="0">
                <a:latin typeface="Times New Roman" panose="02020603050405020304" pitchFamily="18" charset="0"/>
                <a:cs typeface="Times New Roman" panose="02020603050405020304" pitchFamily="18" charset="0"/>
              </a:rPr>
              <a:t>) for Bachelor’s degree.</a:t>
            </a:r>
          </a:p>
          <a:p>
            <a:pPr algn="l"/>
            <a:endParaRPr lang="en-US" sz="1200" dirty="0">
              <a:latin typeface="Times New Roman" panose="02020603050405020304" pitchFamily="18" charset="0"/>
              <a:cs typeface="Times New Roman" panose="02020603050405020304" pitchFamily="18" charset="0"/>
            </a:endParaRPr>
          </a:p>
          <a:p>
            <a:pPr lvl="0" algn="l">
              <a:spcBef>
                <a:spcPts val="0"/>
              </a:spcBef>
              <a:buSzPts val="1800"/>
            </a:pPr>
            <a:r>
              <a:rPr lang="en-US" sz="1200" b="1" dirty="0">
                <a:latin typeface="Times New Roman" panose="02020603050405020304" pitchFamily="18" charset="0"/>
                <a:cs typeface="Times New Roman" panose="02020603050405020304" pitchFamily="18" charset="0"/>
              </a:rPr>
              <a:t>Objective:</a:t>
            </a:r>
          </a:p>
          <a:p>
            <a:pPr marL="285750" lvl="0" indent="-285750" algn="l">
              <a:lnSpc>
                <a:spcPct val="150000"/>
              </a:lnSpc>
              <a:buClr>
                <a:schemeClr val="dk1"/>
              </a:buClr>
              <a:buSzPts val="18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objective is to predict the salary (Annual CTC offered) based on the given independent variables such as cognitive skills, technical skills, personality traits, demographic features, educational background, and job-related details. </a:t>
            </a:r>
          </a:p>
          <a:p>
            <a:pPr marL="285750" lvl="0" indent="-285750" algn="l">
              <a:lnSpc>
                <a:spcPct val="150000"/>
              </a:lnSpc>
              <a:buClr>
                <a:schemeClr val="dk1"/>
              </a:buClr>
              <a:buSzPts val="18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This is to be approached by Exploratory Data Analysis (EDA) on understanding the characteristics of the dataset and identifying potential relationships between the independent variables and the target variable (Salary).</a:t>
            </a:r>
            <a:endParaRPr lang="en-US" sz="1200" b="1" dirty="0">
              <a:latin typeface="Times New Roman" panose="02020603050405020304" pitchFamily="18" charset="0"/>
              <a:cs typeface="Times New Roman" panose="02020603050405020304" pitchFamily="18" charset="0"/>
            </a:endParaRPr>
          </a:p>
          <a:p>
            <a:pPr algn="l"/>
            <a:endParaRPr lang="en-IN" sz="1200" dirty="0"/>
          </a:p>
        </p:txBody>
      </p:sp>
    </p:spTree>
    <p:extLst>
      <p:ext uri="{BB962C8B-B14F-4D97-AF65-F5344CB8AC3E}">
        <p14:creationId xmlns:p14="http://schemas.microsoft.com/office/powerpoint/2010/main" val="153386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10866584" cy="4154943"/>
          </a:xfrm>
          <a:prstGeom prst="rect">
            <a:avLst/>
          </a:prstGeom>
          <a:noFill/>
          <a:ln>
            <a:noFill/>
          </a:ln>
        </p:spPr>
        <p:txBody>
          <a:bodyPr spcFirstLastPara="1" wrap="square" lIns="91425" tIns="45700" rIns="91425" bIns="45700" anchor="t" anchorCtr="0">
            <a:spAutoFit/>
          </a:bodyPr>
          <a:lstStyle/>
          <a:p>
            <a:pPr marL="285750" lvl="0" indent="-285750">
              <a:buClr>
                <a:schemeClr val="dk1"/>
              </a:buClr>
              <a:buSzPts val="1800"/>
              <a:buFont typeface="Arial"/>
              <a:buChar char="•"/>
            </a:pPr>
            <a:r>
              <a:rPr lang="en-IN" sz="2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Background</a:t>
            </a:r>
            <a:r>
              <a:rPr lang="en-IN" sz="1800" b="1" i="0" u="none" strike="noStrike" cap="none" dirty="0">
                <a:solidFill>
                  <a:schemeClr val="dk1"/>
                </a:solidFill>
                <a:latin typeface="Calibri"/>
                <a:ea typeface="Calibri"/>
                <a:cs typeface="Calibri"/>
                <a:sym typeface="Calibri"/>
              </a:rPr>
              <a:t> </a:t>
            </a:r>
            <a:r>
              <a:rPr lang="en-IN" sz="2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latin typeface="Times New Roman" panose="02020603050405020304" pitchFamily="18" charset="0"/>
                <a:cs typeface="Times New Roman" panose="02020603050405020304" pitchFamily="18" charset="0"/>
              </a:rPr>
              <a:t>I am a passionate and determined student With Masters in Computer Application, with Certification in Data Analytics. My curiosity drives me to deepen my understanding of data analysis and machine learning, and I’m excited to explore the endless possibilities these fields offer.</a:t>
            </a:r>
          </a:p>
          <a:p>
            <a:pPr marL="285750" lvl="0" indent="-285750">
              <a:buClr>
                <a:schemeClr val="dk1"/>
              </a:buClr>
              <a:buSzPts val="1800"/>
              <a:buFont typeface="Arial"/>
              <a:buChar char="•"/>
            </a:pPr>
            <a:endParaRPr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lvl="0" indent="-285750">
              <a:buClr>
                <a:schemeClr val="dk1"/>
              </a:buClr>
              <a:buSzPts val="1800"/>
              <a:buFont typeface="Arial"/>
              <a:buChar char="•"/>
            </a:pPr>
            <a:r>
              <a:rPr lang="en-IN" sz="2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Why you want to learn Data Science: </a:t>
            </a:r>
            <a:r>
              <a:rPr lang="en-US" sz="1800" dirty="0">
                <a:latin typeface="Times New Roman" panose="02020603050405020304" pitchFamily="18" charset="0"/>
                <a:cs typeface="Times New Roman" panose="02020603050405020304" pitchFamily="18" charset="0"/>
              </a:rPr>
              <a:t>I want to learn Data Science because I am deeply fascinated by the power of data to drive meaningful insights and decision-making. In today's data-driven world, the ability to analyze and interpret complex datasets is crucial. I am eager to harness this potential to solve real-world problems and contribute positively to various fields, whether it's in healthcare, finance, or technology.</a:t>
            </a:r>
          </a:p>
          <a:p>
            <a:pPr marL="285750" lvl="0" indent="-285750">
              <a:buClr>
                <a:schemeClr val="dk1"/>
              </a:buClr>
              <a:buSzPts val="1800"/>
              <a:buFont typeface="Arial"/>
              <a:buChar char="•"/>
            </a:pPr>
            <a:endParaRPr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lvl="0" indent="-285750">
              <a:buClr>
                <a:schemeClr val="dk1"/>
              </a:buClr>
              <a:buSzPts val="1800"/>
              <a:buFont typeface="Calibri"/>
              <a:buChar char="•"/>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Share your </a:t>
            </a:r>
            <a:r>
              <a:rPr lang="en-IN" sz="2800" b="1"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 and </a:t>
            </a:r>
            <a:r>
              <a:rPr lang="en-IN" sz="2800" b="1" dirty="0" err="1">
                <a:solidFill>
                  <a:schemeClr val="dk1"/>
                </a:solidFill>
                <a:latin typeface="Times New Roman" panose="02020603050405020304" pitchFamily="18" charset="0"/>
                <a:ea typeface="Calibri"/>
                <a:cs typeface="Times New Roman" panose="02020603050405020304" pitchFamily="18" charset="0"/>
                <a:sym typeface="Calibri"/>
              </a:rPr>
              <a:t>github</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 profile </a:t>
            </a:r>
            <a:r>
              <a:rPr lang="en-IN" sz="2800" b="1" dirty="0" err="1">
                <a:solidFill>
                  <a:schemeClr val="dk1"/>
                </a:solidFill>
                <a:latin typeface="Times New Roman" panose="02020603050405020304" pitchFamily="18" charset="0"/>
                <a:ea typeface="Calibri"/>
                <a:cs typeface="Times New Roman" panose="02020603050405020304" pitchFamily="18" charset="0"/>
                <a:sym typeface="Calibri"/>
              </a:rPr>
              <a:t>urls</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latin typeface="Times New Roman" panose="02020603050405020304" pitchFamily="18" charset="0"/>
                <a:cs typeface="Times New Roman" panose="02020603050405020304" pitchFamily="18" charset="0"/>
              </a:rPr>
              <a:t>You can connect with me on LinkedIn and explore my projects on GitHub: </a:t>
            </a:r>
          </a:p>
          <a:p>
            <a:pPr lvl="0">
              <a:buClr>
                <a:schemeClr val="dk1"/>
              </a:buClr>
              <a:buSzPts val="1800"/>
            </a:pPr>
            <a:r>
              <a:rPr lang="en-US" sz="1800" dirty="0">
                <a:latin typeface="Times New Roman" panose="02020603050405020304" pitchFamily="18" charset="0"/>
                <a:cs typeface="Times New Roman" panose="02020603050405020304" pitchFamily="18" charset="0"/>
              </a:rPr>
              <a:t>              ➢ LinkedIn: www.linkedin.com/in/yuvrajkadam619</a:t>
            </a:r>
          </a:p>
          <a:p>
            <a:pPr lvl="0">
              <a:buClr>
                <a:schemeClr val="dk1"/>
              </a:buClr>
              <a:buSzPts val="1800"/>
            </a:pPr>
            <a:r>
              <a:rPr lang="en-US" sz="1800" dirty="0">
                <a:latin typeface="Times New Roman" panose="02020603050405020304" pitchFamily="18" charset="0"/>
                <a:cs typeface="Times New Roman" panose="02020603050405020304" pitchFamily="18" charset="0"/>
              </a:rPr>
              <a:t>                             ➢ GitHub: https://github.com/yuvi666</a:t>
            </a:r>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26AE-0BC2-4A92-8753-D5ECB2F38C46}"/>
              </a:ext>
            </a:extLst>
          </p:cNvPr>
          <p:cNvSpPr>
            <a:spLocks noGrp="1"/>
          </p:cNvSpPr>
          <p:nvPr>
            <p:ph type="title"/>
          </p:nvPr>
        </p:nvSpPr>
        <p:spPr>
          <a:xfrm>
            <a:off x="838200" y="103695"/>
            <a:ext cx="10515600" cy="942681"/>
          </a:xfrm>
        </p:spPr>
        <p:txBody>
          <a:bodyPr>
            <a:normAutofit/>
          </a:bodyPr>
          <a:lstStyle/>
          <a:p>
            <a:r>
              <a:rPr lang="en-IN" sz="3200" dirty="0">
                <a:solidFill>
                  <a:srgbClr val="FF0000"/>
                </a:solidFill>
                <a:latin typeface="Lato Black" panose="020B0604020202020204" charset="0"/>
                <a:cs typeface="Times New Roman" panose="02020603050405020304" pitchFamily="18" charset="0"/>
              </a:rPr>
              <a:t>Agenda</a:t>
            </a:r>
            <a:r>
              <a:rPr lang="en-IN" sz="3200" dirty="0">
                <a:solidFill>
                  <a:srgbClr val="FF0000"/>
                </a:solidFill>
                <a:latin typeface="Lato Black" panose="020B0604020202020204" charset="0"/>
              </a:rPr>
              <a:t>:</a:t>
            </a:r>
            <a:r>
              <a:rPr lang="en-IN" dirty="0">
                <a:solidFill>
                  <a:srgbClr val="FF0000"/>
                </a:solidFill>
              </a:rPr>
              <a:t> </a:t>
            </a:r>
          </a:p>
        </p:txBody>
      </p:sp>
      <p:sp>
        <p:nvSpPr>
          <p:cNvPr id="3" name="Text Placeholder 2">
            <a:extLst>
              <a:ext uri="{FF2B5EF4-FFF2-40B4-BE49-F238E27FC236}">
                <a16:creationId xmlns:a16="http://schemas.microsoft.com/office/drawing/2014/main" id="{3FB7307F-BFBF-431B-97AF-1602AC0DFC0E}"/>
              </a:ext>
            </a:extLst>
          </p:cNvPr>
          <p:cNvSpPr>
            <a:spLocks noGrp="1"/>
          </p:cNvSpPr>
          <p:nvPr>
            <p:ph type="body" idx="1"/>
          </p:nvPr>
        </p:nvSpPr>
        <p:spPr>
          <a:xfrm>
            <a:off x="838200" y="857839"/>
            <a:ext cx="10515600" cy="5319124"/>
          </a:xfrm>
        </p:spPr>
        <p:txBody>
          <a:bodyPr>
            <a:normAutofit fontScale="92500"/>
          </a:bodyPr>
          <a:lstStyle/>
          <a:p>
            <a:r>
              <a:rPr lang="en-US" sz="2000" dirty="0">
                <a:latin typeface="Times New Roman" panose="02020603050405020304" pitchFamily="18" charset="0"/>
                <a:cs typeface="Times New Roman" panose="02020603050405020304" pitchFamily="18" charset="0"/>
              </a:rPr>
              <a:t>Business Problem and Use case domain understanding Business Problem: In today's competitive job market, it's important for schools and companies to know what affects the salaries of new graduates. This study looks at how different factors like education and personal traits influence starting pay. Use Case Domain: This project concentrates on the education and job fields, particularly examining the connection between educational background, skills, and salary for engineering graduates. </a:t>
            </a:r>
          </a:p>
          <a:p>
            <a:r>
              <a:rPr lang="en-US" sz="2000" dirty="0">
                <a:latin typeface="Times New Roman" panose="02020603050405020304" pitchFamily="18" charset="0"/>
                <a:cs typeface="Times New Roman" panose="02020603050405020304" pitchFamily="18" charset="0"/>
              </a:rPr>
              <a:t>Objective of the Project The primary objective of this exploratory data analysis is to uncover insights related to salary distributions and the influence of various features on the target variable, Salary. Specifically, the analysis aims to: </a:t>
            </a:r>
          </a:p>
          <a:p>
            <a:pPr marL="114300" indent="0">
              <a:buNone/>
            </a:pPr>
            <a:r>
              <a:rPr lang="en-US" sz="2000" dirty="0">
                <a:latin typeface="Times New Roman" panose="02020603050405020304" pitchFamily="18" charset="0"/>
                <a:cs typeface="Times New Roman" panose="02020603050405020304" pitchFamily="18" charset="0"/>
              </a:rPr>
              <a:t>        ➢ Conduct a univariate analysis to understand the distribution and characteristics of the Salary variable. </a:t>
            </a:r>
          </a:p>
          <a:p>
            <a:pPr marL="114300" indent="0">
              <a:buNone/>
            </a:pPr>
            <a:r>
              <a:rPr lang="en-US" sz="2000" dirty="0">
                <a:latin typeface="Times New Roman" panose="02020603050405020304" pitchFamily="18" charset="0"/>
                <a:cs typeface="Times New Roman" panose="02020603050405020304" pitchFamily="18" charset="0"/>
              </a:rPr>
              <a:t>        ➢ Perform a bivariate analysis to explore relationships between Salary and other relevant features, including gender, specialization, and years of experience.</a:t>
            </a:r>
          </a:p>
          <a:p>
            <a:pPr marL="114300" indent="0">
              <a:buNone/>
            </a:pPr>
            <a:r>
              <a:rPr lang="en-US" sz="2000" dirty="0">
                <a:latin typeface="Times New Roman" panose="02020603050405020304" pitchFamily="18" charset="0"/>
                <a:cs typeface="Times New Roman" panose="02020603050405020304" pitchFamily="18" charset="0"/>
              </a:rPr>
              <a:t>         ➢ Investigate whether the statement from the Times of India regarding potential salaries for Computer Science Engineering graduates holds true in the context of this dataset.</a:t>
            </a:r>
          </a:p>
          <a:p>
            <a:pPr marL="114300" indent="0">
              <a:buNone/>
            </a:pPr>
            <a:r>
              <a:rPr lang="en-US" sz="2000" dirty="0">
                <a:latin typeface="Times New Roman" panose="02020603050405020304" pitchFamily="18" charset="0"/>
                <a:cs typeface="Times New Roman" panose="02020603050405020304" pitchFamily="18" charset="0"/>
              </a:rPr>
              <a:t>         ➢ Examine the relationship between gender and specialization to determine if there are any discernible patterns. Through this analysis, we aim to provide valuable insights that could inform both individuals seeking to enter the job market and organizations aiming to understand salary trends.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63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D708-9D6B-4842-A0BD-5E3C126A9CD1}"/>
              </a:ext>
            </a:extLst>
          </p:cNvPr>
          <p:cNvSpPr>
            <a:spLocks noGrp="1"/>
          </p:cNvSpPr>
          <p:nvPr>
            <p:ph type="title"/>
          </p:nvPr>
        </p:nvSpPr>
        <p:spPr>
          <a:xfrm>
            <a:off x="838200" y="150829"/>
            <a:ext cx="10515600" cy="886119"/>
          </a:xfrm>
        </p:spPr>
        <p:txBody>
          <a:bodyPr>
            <a:normAutofit/>
          </a:bodyPr>
          <a:lstStyle/>
          <a:p>
            <a:r>
              <a:rPr lang="en-IN" sz="3600" dirty="0">
                <a:solidFill>
                  <a:srgbClr val="FF0000"/>
                </a:solidFill>
                <a:latin typeface="Lato Black" panose="020B0604020202020204" charset="0"/>
              </a:rPr>
              <a:t>Agenda</a:t>
            </a:r>
            <a:r>
              <a:rPr lang="en-IN" dirty="0"/>
              <a:t>:</a:t>
            </a:r>
          </a:p>
        </p:txBody>
      </p:sp>
      <p:sp>
        <p:nvSpPr>
          <p:cNvPr id="3" name="Text Placeholder 2">
            <a:extLst>
              <a:ext uri="{FF2B5EF4-FFF2-40B4-BE49-F238E27FC236}">
                <a16:creationId xmlns:a16="http://schemas.microsoft.com/office/drawing/2014/main" id="{8CFC4E76-3603-42D6-B2C9-59F030DC8B1A}"/>
              </a:ext>
            </a:extLst>
          </p:cNvPr>
          <p:cNvSpPr>
            <a:spLocks noGrp="1"/>
          </p:cNvSpPr>
          <p:nvPr>
            <p:ph type="body" idx="1"/>
          </p:nvPr>
        </p:nvSpPr>
        <p:spPr>
          <a:xfrm>
            <a:off x="838200" y="1036948"/>
            <a:ext cx="10515600" cy="5140015"/>
          </a:xfrm>
        </p:spPr>
        <p:txBody>
          <a:bodyPr>
            <a:normAutofit lnSpcReduction="10000"/>
          </a:bodyPr>
          <a:lstStyle/>
          <a:p>
            <a:r>
              <a:rPr lang="en-US" sz="1800" b="1" dirty="0">
                <a:latin typeface="Times New Roman" panose="02020603050405020304" pitchFamily="18" charset="0"/>
                <a:cs typeface="Times New Roman" panose="02020603050405020304" pitchFamily="18" charset="0"/>
              </a:rPr>
              <a:t>Summary of the Data Size:</a:t>
            </a:r>
          </a:p>
          <a:p>
            <a:pPr marL="114300" indent="0">
              <a:buNone/>
            </a:pPr>
            <a:r>
              <a:rPr lang="en-US" sz="1800" dirty="0"/>
              <a:t>      The dataset includes about 4,000 records of engineering graduates, each with various details about their education and personal characteristics.</a:t>
            </a:r>
          </a:p>
          <a:p>
            <a:pPr marL="114300" indent="0">
              <a:buNone/>
            </a:pPr>
            <a:r>
              <a:rPr lang="en-US" sz="1800" dirty="0"/>
              <a:t>     </a:t>
            </a:r>
            <a:r>
              <a:rPr lang="en-US" sz="1800" b="1" dirty="0">
                <a:latin typeface="Times New Roman" panose="02020603050405020304" pitchFamily="18" charset="0"/>
                <a:cs typeface="Times New Roman" panose="02020603050405020304" pitchFamily="18" charset="0"/>
              </a:rPr>
              <a:t>Key Information: </a:t>
            </a:r>
          </a:p>
          <a:p>
            <a:pPr marL="114300" indent="0">
              <a:buNone/>
            </a:pPr>
            <a:r>
              <a:rPr lang="en-US" sz="1800" dirty="0"/>
              <a:t>          ✓ Salary (main focus) </a:t>
            </a:r>
          </a:p>
          <a:p>
            <a:pPr marL="114300" indent="0">
              <a:buNone/>
            </a:pPr>
            <a:r>
              <a:rPr lang="en-US" sz="1800" dirty="0"/>
              <a:t>          ✓ Gender </a:t>
            </a:r>
          </a:p>
          <a:p>
            <a:pPr marL="114300" indent="0">
              <a:buNone/>
            </a:pPr>
            <a:r>
              <a:rPr lang="en-US" sz="1800" dirty="0"/>
              <a:t>          ✓ Field of Study</a:t>
            </a:r>
          </a:p>
          <a:p>
            <a:pPr marL="114300" indent="0">
              <a:buNone/>
            </a:pPr>
            <a:r>
              <a:rPr lang="en-US" sz="1800" dirty="0"/>
              <a:t>          ✓ College Level </a:t>
            </a:r>
          </a:p>
          <a:p>
            <a:pPr marL="114300" indent="0">
              <a:buNone/>
            </a:pPr>
            <a:r>
              <a:rPr lang="en-US" sz="1800" dirty="0"/>
              <a:t>          ✓ Technical Test Scores (like English, Logical Reasoning, Math) </a:t>
            </a:r>
          </a:p>
          <a:p>
            <a:pPr marL="114300" indent="0">
              <a:buNone/>
            </a:pPr>
            <a:r>
              <a:rPr lang="en-US" sz="1800" dirty="0"/>
              <a:t>          ✓ Personality Traits (such as being organized, friendly)</a:t>
            </a:r>
          </a:p>
          <a:p>
            <a:pPr marL="114300" indent="0">
              <a:buNone/>
            </a:pPr>
            <a:r>
              <a:rPr lang="en-US" sz="1800" b="1" dirty="0">
                <a:latin typeface="Times New Roman" panose="02020603050405020304" pitchFamily="18" charset="0"/>
                <a:cs typeface="Times New Roman" panose="02020603050405020304" pitchFamily="18" charset="0"/>
              </a:rPr>
              <a:t>    Types of Data: </a:t>
            </a:r>
          </a:p>
          <a:p>
            <a:pPr marL="114300" indent="0">
              <a:buNone/>
            </a:pPr>
            <a:r>
              <a:rPr lang="en-US" sz="1800" dirty="0"/>
              <a:t>          ✓ Numbers: Salary, test scores, percentages.</a:t>
            </a:r>
          </a:p>
          <a:p>
            <a:pPr marL="114300" indent="0">
              <a:buNone/>
            </a:pPr>
            <a:r>
              <a:rPr lang="en-US" sz="1800" dirty="0"/>
              <a:t>          ✓ Categories: Gender, field of study, college level, etc.</a:t>
            </a:r>
          </a:p>
          <a:p>
            <a:pPr marL="114300" indent="0">
              <a:buNone/>
            </a:pPr>
            <a:r>
              <a:rPr lang="en-US" sz="1800" dirty="0"/>
              <a:t>    </a:t>
            </a:r>
            <a:r>
              <a:rPr lang="en-US" sz="1800" b="1" dirty="0">
                <a:latin typeface="Times New Roman" panose="02020603050405020304" pitchFamily="18" charset="0"/>
                <a:cs typeface="Times New Roman" panose="02020603050405020304" pitchFamily="18" charset="0"/>
              </a:rPr>
              <a:t>Missing Data: </a:t>
            </a:r>
            <a:r>
              <a:rPr lang="en-US" sz="1800" dirty="0"/>
              <a:t>The dataset was reviewed for missing information, and necessary steps (like filling in gaps or removing incomplete records) were taken to fix this</a:t>
            </a:r>
            <a:endParaRPr lang="en-IN" sz="1800" dirty="0"/>
          </a:p>
        </p:txBody>
      </p:sp>
    </p:spTree>
    <p:extLst>
      <p:ext uri="{BB962C8B-B14F-4D97-AF65-F5344CB8AC3E}">
        <p14:creationId xmlns:p14="http://schemas.microsoft.com/office/powerpoint/2010/main" val="80614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A476-8BB2-440F-8899-D07BC87E32A9}"/>
              </a:ext>
            </a:extLst>
          </p:cNvPr>
          <p:cNvSpPr>
            <a:spLocks noGrp="1"/>
          </p:cNvSpPr>
          <p:nvPr>
            <p:ph type="title"/>
          </p:nvPr>
        </p:nvSpPr>
        <p:spPr>
          <a:xfrm>
            <a:off x="838200" y="365124"/>
            <a:ext cx="10515600" cy="6063955"/>
          </a:xfrm>
        </p:spPr>
        <p:txBody>
          <a:bodyPr>
            <a:normAutofit/>
          </a:bodyPr>
          <a:lstStyle/>
          <a:p>
            <a:pPr algn="ctr"/>
            <a:r>
              <a:rPr lang="en-IN" sz="8800" dirty="0">
                <a:solidFill>
                  <a:srgbClr val="FF0000"/>
                </a:solidFill>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251443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6CD5-EB11-4467-9CEA-406E624BF094}"/>
              </a:ext>
            </a:extLst>
          </p:cNvPr>
          <p:cNvSpPr>
            <a:spLocks noGrp="1"/>
          </p:cNvSpPr>
          <p:nvPr>
            <p:ph type="title"/>
          </p:nvPr>
        </p:nvSpPr>
        <p:spPr>
          <a:xfrm>
            <a:off x="838200" y="365125"/>
            <a:ext cx="10515600" cy="6214784"/>
          </a:xfrm>
        </p:spPr>
        <p:txBody>
          <a:bodyPr>
            <a:normAutofit/>
          </a:bodyPr>
          <a:lstStyle/>
          <a:p>
            <a:pPr marL="285750" indent="-285750">
              <a:buFont typeface="Arial" panose="020B0604020202020204" pitchFamily="34" charset="0"/>
              <a:buChar char="•"/>
            </a:pPr>
            <a:r>
              <a:rPr lang="en-IN" sz="1800" dirty="0">
                <a:solidFill>
                  <a:srgbClr val="FF0000"/>
                </a:solidFill>
                <a:latin typeface="Lato Black" panose="020B0604020202020204" charset="0"/>
              </a:rPr>
              <a:t> </a:t>
            </a:r>
            <a:r>
              <a:rPr lang="en-IN" sz="2400" dirty="0">
                <a:solidFill>
                  <a:srgbClr val="FF0000"/>
                </a:solidFill>
                <a:latin typeface="Lato Black" panose="020B0604020202020204" charset="0"/>
              </a:rPr>
              <a:t>Data Cleaning Steps</a:t>
            </a:r>
            <a:r>
              <a:rPr lang="en-IN" sz="2400" dirty="0"/>
              <a:t>:</a:t>
            </a:r>
            <a:br>
              <a:rPr lang="en-IN" sz="1800" dirty="0"/>
            </a:br>
            <a:r>
              <a:rPr lang="en-IN" sz="1800" dirty="0"/>
              <a:t> ➢ </a:t>
            </a:r>
            <a:r>
              <a:rPr lang="en-IN" sz="1800" b="1" dirty="0">
                <a:latin typeface="Times New Roman" panose="02020603050405020304" pitchFamily="18" charset="0"/>
                <a:cs typeface="Times New Roman" panose="02020603050405020304" pitchFamily="18" charset="0"/>
              </a:rPr>
              <a:t>Import Libraries</a:t>
            </a:r>
            <a:r>
              <a:rPr lang="en-IN" sz="1800" dirty="0"/>
              <a:t>: Load the required libraries like pandas, </a:t>
            </a:r>
            <a:r>
              <a:rPr lang="en-IN" sz="1800" dirty="0" err="1"/>
              <a:t>numpy</a:t>
            </a:r>
            <a:r>
              <a:rPr lang="en-IN" sz="1800" dirty="0"/>
              <a:t>, matplotlib, and seaborn. </a:t>
            </a:r>
            <a:br>
              <a:rPr lang="en-IN" sz="1800" dirty="0"/>
            </a:br>
            <a:br>
              <a:rPr lang="en-IN" sz="1800" dirty="0"/>
            </a:br>
            <a:r>
              <a:rPr lang="en-IN" sz="1800" dirty="0"/>
              <a:t> ➢ </a:t>
            </a:r>
            <a:r>
              <a:rPr lang="en-IN" sz="1800" b="1" dirty="0">
                <a:latin typeface="Times New Roman" panose="02020603050405020304" pitchFamily="18" charset="0"/>
                <a:cs typeface="Times New Roman" panose="02020603050405020304" pitchFamily="18" charset="0"/>
              </a:rPr>
              <a:t>Load Dataset</a:t>
            </a:r>
            <a:r>
              <a:rPr lang="en-IN" sz="1800" dirty="0"/>
              <a:t>: Read the dataset using </a:t>
            </a:r>
            <a:r>
              <a:rPr lang="en-IN" sz="1800" dirty="0" err="1"/>
              <a:t>pd.read_csv</a:t>
            </a:r>
            <a:r>
              <a:rPr lang="en-IN" sz="1800" dirty="0"/>
              <a:t>() or the suitable function for your data format. </a:t>
            </a:r>
            <a:br>
              <a:rPr lang="en-IN" sz="1800" dirty="0"/>
            </a:br>
            <a:br>
              <a:rPr lang="en-IN" sz="1800" dirty="0"/>
            </a:br>
            <a:r>
              <a:rPr lang="en-IN" sz="1800" dirty="0"/>
              <a:t> ➢ </a:t>
            </a:r>
            <a:r>
              <a:rPr lang="en-IN" sz="1800" b="1" dirty="0">
                <a:latin typeface="Times New Roman" panose="02020603050405020304" pitchFamily="18" charset="0"/>
                <a:cs typeface="Times New Roman" panose="02020603050405020304" pitchFamily="18" charset="0"/>
              </a:rPr>
              <a:t>Check for Missing Values</a:t>
            </a:r>
            <a:r>
              <a:rPr lang="en-IN" sz="1800" dirty="0"/>
              <a:t>:</a:t>
            </a:r>
            <a:br>
              <a:rPr lang="en-IN" sz="1800" dirty="0"/>
            </a:br>
            <a:r>
              <a:rPr lang="en-IN" sz="1800" dirty="0"/>
              <a:t>       • </a:t>
            </a:r>
            <a:r>
              <a:rPr lang="en-IN" sz="1800" dirty="0" err="1"/>
              <a:t>Usedf.isnull</a:t>
            </a:r>
            <a:r>
              <a:rPr lang="en-IN" sz="1800" dirty="0"/>
              <a:t>().sum() to find columns with missing values. </a:t>
            </a:r>
            <a:br>
              <a:rPr lang="en-IN" sz="1800" dirty="0"/>
            </a:br>
            <a:r>
              <a:rPr lang="en-IN" sz="1800" dirty="0"/>
              <a:t>       • Choose a method to deal with missing values (e.g., delete them, fill them in). </a:t>
            </a:r>
            <a:br>
              <a:rPr lang="en-IN" sz="1800" dirty="0"/>
            </a:br>
            <a:br>
              <a:rPr lang="en-IN" sz="1800" dirty="0"/>
            </a:br>
            <a:r>
              <a:rPr lang="en-IN" sz="1800" dirty="0"/>
              <a:t> ➢ </a:t>
            </a:r>
            <a:r>
              <a:rPr lang="en-IN" sz="1800" b="1" dirty="0">
                <a:latin typeface="Times New Roman" panose="02020603050405020304" pitchFamily="18" charset="0"/>
                <a:cs typeface="Times New Roman" panose="02020603050405020304" pitchFamily="18" charset="0"/>
              </a:rPr>
              <a:t>Remove Duplicates</a:t>
            </a:r>
            <a:r>
              <a:rPr lang="en-IN" sz="1800" dirty="0"/>
              <a:t>:</a:t>
            </a:r>
            <a:br>
              <a:rPr lang="en-IN" sz="1800" dirty="0"/>
            </a:br>
            <a:r>
              <a:rPr lang="en-IN" sz="1800" dirty="0"/>
              <a:t>       • </a:t>
            </a:r>
            <a:r>
              <a:rPr lang="en-IN" sz="1800" dirty="0" err="1"/>
              <a:t>Usedf.drop_duplicates</a:t>
            </a:r>
            <a:r>
              <a:rPr lang="en-IN" sz="1800" dirty="0"/>
              <a:t>() to get rid of duplicate entries in the dataset. </a:t>
            </a:r>
            <a:br>
              <a:rPr lang="en-IN" sz="1800" dirty="0"/>
            </a:br>
            <a:br>
              <a:rPr lang="en-IN" sz="1800" dirty="0"/>
            </a:br>
            <a:r>
              <a:rPr lang="en-IN" sz="1800" dirty="0"/>
              <a:t> ➢ </a:t>
            </a:r>
            <a:r>
              <a:rPr lang="en-IN" sz="1800" b="1" dirty="0" err="1">
                <a:latin typeface="Times New Roman" panose="02020603050405020304" pitchFamily="18" charset="0"/>
                <a:cs typeface="Times New Roman" panose="02020603050405020304" pitchFamily="18" charset="0"/>
              </a:rPr>
              <a:t>CorrectDataTypes</a:t>
            </a:r>
            <a:r>
              <a:rPr lang="en-IN" sz="1800" dirty="0"/>
              <a:t>: </a:t>
            </a:r>
            <a:br>
              <a:rPr lang="en-IN" sz="1800" dirty="0"/>
            </a:br>
            <a:r>
              <a:rPr lang="en-IN" sz="1800" dirty="0"/>
              <a:t>       • Check and change datatypes if needed using </a:t>
            </a:r>
            <a:r>
              <a:rPr lang="en-IN" sz="1800" dirty="0" err="1"/>
              <a:t>df.astype</a:t>
            </a:r>
            <a:r>
              <a:rPr lang="en-IN" sz="1800" dirty="0"/>
              <a:t>().</a:t>
            </a:r>
            <a:br>
              <a:rPr lang="en-IN" sz="1800" dirty="0"/>
            </a:br>
            <a:r>
              <a:rPr lang="en-IN" sz="1800" dirty="0"/>
              <a:t>       • </a:t>
            </a:r>
            <a:r>
              <a:rPr lang="en-IN" sz="1800" dirty="0" err="1"/>
              <a:t>Fordatecolumns,change</a:t>
            </a:r>
            <a:r>
              <a:rPr lang="en-IN" sz="1800" dirty="0"/>
              <a:t> them to datetime format using </a:t>
            </a:r>
            <a:r>
              <a:rPr lang="en-IN" sz="1800" dirty="0" err="1"/>
              <a:t>pd.to_datetime</a:t>
            </a:r>
            <a:r>
              <a:rPr lang="en-IN" sz="1800" dirty="0"/>
              <a:t>().</a:t>
            </a:r>
            <a:br>
              <a:rPr lang="en-IN" sz="1800" dirty="0"/>
            </a:br>
            <a:br>
              <a:rPr lang="en-IN" sz="1800" dirty="0"/>
            </a:br>
            <a:r>
              <a:rPr lang="en-IN" sz="1800" dirty="0"/>
              <a:t> ➢ </a:t>
            </a:r>
            <a:r>
              <a:rPr lang="en-IN" sz="1800" b="1" dirty="0">
                <a:latin typeface="Times New Roman" panose="02020603050405020304" pitchFamily="18" charset="0"/>
                <a:cs typeface="Times New Roman" panose="02020603050405020304" pitchFamily="18" charset="0"/>
              </a:rPr>
              <a:t>Outlier Detection </a:t>
            </a:r>
            <a:r>
              <a:rPr lang="en-IN" sz="1800" dirty="0"/>
              <a:t>: • Use methods like IQR(Interquartile Range) or Z-score to find outliers </a:t>
            </a:r>
            <a:r>
              <a:rPr lang="en-IN" sz="1800" dirty="0" err="1"/>
              <a:t>innumerical</a:t>
            </a:r>
            <a:r>
              <a:rPr lang="en-IN" sz="1800" dirty="0"/>
              <a:t> columns.</a:t>
            </a:r>
          </a:p>
        </p:txBody>
      </p:sp>
    </p:spTree>
    <p:extLst>
      <p:ext uri="{BB962C8B-B14F-4D97-AF65-F5344CB8AC3E}">
        <p14:creationId xmlns:p14="http://schemas.microsoft.com/office/powerpoint/2010/main" val="129444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AE55-4CC2-4E85-95AB-7BD49B038005}"/>
              </a:ext>
            </a:extLst>
          </p:cNvPr>
          <p:cNvSpPr>
            <a:spLocks noGrp="1"/>
          </p:cNvSpPr>
          <p:nvPr>
            <p:ph type="title"/>
          </p:nvPr>
        </p:nvSpPr>
        <p:spPr>
          <a:xfrm>
            <a:off x="838200" y="365125"/>
            <a:ext cx="10515600" cy="5545481"/>
          </a:xfrm>
        </p:spPr>
        <p:txBody>
          <a:bodyPr>
            <a:normAutofit/>
          </a:bodyPr>
          <a:lstStyle/>
          <a:p>
            <a:r>
              <a:rPr lang="en-US" sz="2800" dirty="0">
                <a:solidFill>
                  <a:srgbClr val="FF0000"/>
                </a:solidFill>
                <a:latin typeface="Lato Black" panose="020B0604020202020204" charset="0"/>
              </a:rPr>
              <a:t>Univariate Analysis </a:t>
            </a:r>
            <a:br>
              <a:rPr lang="en-US" sz="2000" dirty="0"/>
            </a:br>
            <a:br>
              <a:rPr lang="en-US" sz="2000" dirty="0"/>
            </a:br>
            <a:r>
              <a:rPr lang="en-US" sz="2000" dirty="0"/>
              <a:t> ➢ </a:t>
            </a:r>
            <a:r>
              <a:rPr lang="en-US" sz="2000" b="1" dirty="0">
                <a:latin typeface="Times New Roman" panose="02020603050405020304" pitchFamily="18" charset="0"/>
                <a:cs typeface="Times New Roman" panose="02020603050405020304" pitchFamily="18" charset="0"/>
              </a:rPr>
              <a:t>Understanding Numerical Data</a:t>
            </a:r>
            <a:r>
              <a:rPr lang="en-US" sz="2000" dirty="0"/>
              <a:t>: </a:t>
            </a:r>
            <a:br>
              <a:rPr lang="en-US" sz="2000" dirty="0"/>
            </a:br>
            <a:r>
              <a:rPr lang="en-US" sz="2000" dirty="0"/>
              <a:t>             ▪ Make histograms and density plots to see how numerical data (like salary and technical scores) is spread out.</a:t>
            </a:r>
            <a:br>
              <a:rPr lang="en-US" sz="2000" dirty="0"/>
            </a:br>
            <a:r>
              <a:rPr lang="en-US" sz="2000" dirty="0"/>
              <a:t>             ▪ Use box plots to show any unusual data points (outliers) and how the data is spread.</a:t>
            </a:r>
            <a:br>
              <a:rPr lang="en-US" sz="2000" dirty="0"/>
            </a:br>
            <a:br>
              <a:rPr lang="en-US" sz="2000" dirty="0"/>
            </a:br>
            <a:r>
              <a:rPr lang="en-US" sz="2000" dirty="0"/>
              <a:t> ➢ </a:t>
            </a:r>
            <a:r>
              <a:rPr lang="en-US" sz="2000" b="1" dirty="0">
                <a:latin typeface="Times New Roman" panose="02020603050405020304" pitchFamily="18" charset="0"/>
                <a:cs typeface="Times New Roman" panose="02020603050405020304" pitchFamily="18" charset="0"/>
              </a:rPr>
              <a:t>Visualizing Categorical Data</a:t>
            </a:r>
            <a:r>
              <a:rPr lang="en-US" sz="2000" dirty="0"/>
              <a:t>: </a:t>
            </a:r>
            <a:br>
              <a:rPr lang="en-US" sz="2000" dirty="0"/>
            </a:br>
            <a:r>
              <a:rPr lang="en-US" sz="2000" dirty="0"/>
              <a:t>             ▪ Create count plots for categories like gender or specialization to see how they are spread out. </a:t>
            </a:r>
            <a:endParaRPr lang="en-IN" sz="2000" dirty="0"/>
          </a:p>
        </p:txBody>
      </p:sp>
    </p:spTree>
    <p:extLst>
      <p:ext uri="{BB962C8B-B14F-4D97-AF65-F5344CB8AC3E}">
        <p14:creationId xmlns:p14="http://schemas.microsoft.com/office/powerpoint/2010/main" val="33502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9FE153-F897-45C0-98A2-1C1493A9F5D6}"/>
              </a:ext>
            </a:extLst>
          </p:cNvPr>
          <p:cNvPicPr>
            <a:picLocks noChangeAspect="1"/>
          </p:cNvPicPr>
          <p:nvPr/>
        </p:nvPicPr>
        <p:blipFill>
          <a:blip r:embed="rId2"/>
          <a:stretch>
            <a:fillRect/>
          </a:stretch>
        </p:blipFill>
        <p:spPr>
          <a:xfrm>
            <a:off x="135474" y="-9427"/>
            <a:ext cx="3239322" cy="2092751"/>
          </a:xfrm>
          <a:prstGeom prst="rect">
            <a:avLst/>
          </a:prstGeom>
        </p:spPr>
      </p:pic>
      <p:pic>
        <p:nvPicPr>
          <p:cNvPr id="5" name="Picture 4">
            <a:extLst>
              <a:ext uri="{FF2B5EF4-FFF2-40B4-BE49-F238E27FC236}">
                <a16:creationId xmlns:a16="http://schemas.microsoft.com/office/drawing/2014/main" id="{AA83DC72-DADA-4B4E-ACC7-CDAB7B79C701}"/>
              </a:ext>
            </a:extLst>
          </p:cNvPr>
          <p:cNvPicPr>
            <a:picLocks noChangeAspect="1"/>
          </p:cNvPicPr>
          <p:nvPr/>
        </p:nvPicPr>
        <p:blipFill>
          <a:blip r:embed="rId3"/>
          <a:stretch>
            <a:fillRect/>
          </a:stretch>
        </p:blipFill>
        <p:spPr>
          <a:xfrm>
            <a:off x="135474" y="2092752"/>
            <a:ext cx="3178901" cy="2182066"/>
          </a:xfrm>
          <a:prstGeom prst="rect">
            <a:avLst/>
          </a:prstGeom>
        </p:spPr>
      </p:pic>
      <p:pic>
        <p:nvPicPr>
          <p:cNvPr id="7" name="Picture 6">
            <a:extLst>
              <a:ext uri="{FF2B5EF4-FFF2-40B4-BE49-F238E27FC236}">
                <a16:creationId xmlns:a16="http://schemas.microsoft.com/office/drawing/2014/main" id="{DEF07494-92F4-449F-91CB-F3700D781858}"/>
              </a:ext>
            </a:extLst>
          </p:cNvPr>
          <p:cNvPicPr>
            <a:picLocks noChangeAspect="1"/>
          </p:cNvPicPr>
          <p:nvPr/>
        </p:nvPicPr>
        <p:blipFill>
          <a:blip r:embed="rId4"/>
          <a:stretch>
            <a:fillRect/>
          </a:stretch>
        </p:blipFill>
        <p:spPr>
          <a:xfrm>
            <a:off x="135474" y="4482686"/>
            <a:ext cx="3239322" cy="2182065"/>
          </a:xfrm>
          <a:prstGeom prst="rect">
            <a:avLst/>
          </a:prstGeom>
        </p:spPr>
      </p:pic>
      <p:sp>
        <p:nvSpPr>
          <p:cNvPr id="8" name="TextBox 7">
            <a:extLst>
              <a:ext uri="{FF2B5EF4-FFF2-40B4-BE49-F238E27FC236}">
                <a16:creationId xmlns:a16="http://schemas.microsoft.com/office/drawing/2014/main" id="{6CB3C279-250F-47F9-9E81-B1355AEDCC02}"/>
              </a:ext>
            </a:extLst>
          </p:cNvPr>
          <p:cNvSpPr txBox="1"/>
          <p:nvPr/>
        </p:nvSpPr>
        <p:spPr>
          <a:xfrm>
            <a:off x="3610466" y="1336119"/>
            <a:ext cx="7909089" cy="4985980"/>
          </a:xfrm>
          <a:prstGeom prst="rect">
            <a:avLst/>
          </a:prstGeom>
          <a:noFill/>
        </p:spPr>
        <p:txBody>
          <a:bodyPr wrap="square" rtlCol="0">
            <a:spAutoFit/>
          </a:bodyPr>
          <a:lstStyle/>
          <a:p>
            <a:r>
              <a:rPr lang="en-US" sz="2000" b="1" dirty="0"/>
              <a:t>Observations:</a:t>
            </a:r>
          </a:p>
          <a:p>
            <a:endParaRPr lang="en-US" b="1" dirty="0"/>
          </a:p>
          <a:p>
            <a:r>
              <a:rPr lang="en-US" sz="1600" b="1" dirty="0">
                <a:latin typeface="+mj-lt"/>
                <a:cs typeface="Times New Roman" panose="02020603050405020304" pitchFamily="18" charset="0"/>
              </a:rPr>
              <a:t>Salary</a:t>
            </a:r>
            <a:r>
              <a:rPr lang="en-US" sz="1600" b="1" dirty="0"/>
              <a:t>:</a:t>
            </a:r>
          </a:p>
          <a:p>
            <a:endParaRPr lang="en-US" b="1" dirty="0"/>
          </a:p>
          <a:p>
            <a:pPr marL="285750" indent="-285750">
              <a:buFont typeface="Arial" panose="020B0604020202020204" pitchFamily="34" charset="0"/>
              <a:buChar char="•"/>
            </a:pPr>
            <a:r>
              <a:rPr lang="en-US" dirty="0"/>
              <a:t>The salary ranges from 35,000 to 4,000,000 with a mean of approximately 307,700.</a:t>
            </a:r>
          </a:p>
          <a:p>
            <a:pPr marL="285750" indent="-285750">
              <a:buFont typeface="Arial" panose="020B0604020202020204" pitchFamily="34" charset="0"/>
              <a:buChar char="•"/>
            </a:pPr>
            <a:r>
              <a:rPr lang="en-US" dirty="0"/>
              <a:t>The median salary is 300,000, indicating that half of the individuals earn below this amount and half earn above it.</a:t>
            </a:r>
          </a:p>
          <a:p>
            <a:pPr marL="285750" indent="-285750">
              <a:buFont typeface="Arial" panose="020B0604020202020204" pitchFamily="34" charset="0"/>
              <a:buChar char="•"/>
            </a:pPr>
            <a:r>
              <a:rPr lang="en-US" dirty="0"/>
              <a:t>There are many outliers in the Salary as we can see from the box plot indicating major variation in salaries of the people.</a:t>
            </a:r>
          </a:p>
          <a:p>
            <a:pPr marL="285750" indent="-285750">
              <a:buFont typeface="Arial" panose="020B0604020202020204" pitchFamily="34" charset="0"/>
              <a:buChar char="•"/>
            </a:pPr>
            <a:endParaRPr lang="en-US" dirty="0"/>
          </a:p>
          <a:p>
            <a:r>
              <a:rPr lang="en-US" sz="1600" b="1" dirty="0">
                <a:latin typeface="+mj-lt"/>
                <a:cs typeface="Times New Roman" panose="02020603050405020304" pitchFamily="18" charset="0"/>
              </a:rPr>
              <a:t>Educational Performance</a:t>
            </a:r>
            <a:r>
              <a:rPr lang="en-US" sz="1600" b="1" dirty="0"/>
              <a:t>:</a:t>
            </a:r>
          </a:p>
          <a:p>
            <a:endParaRPr lang="en-US" b="1" dirty="0"/>
          </a:p>
          <a:p>
            <a:pPr marL="285750" indent="-285750">
              <a:buFont typeface="Arial" panose="020B0604020202020204" pitchFamily="34" charset="0"/>
              <a:buChar char="•"/>
            </a:pPr>
            <a:r>
              <a:rPr lang="en-US" dirty="0"/>
              <a:t>The 10th and 12th percentages have means around 77.9 and 74.5 respectively, with standard deviations of approximately 9.9 and 11.0.</a:t>
            </a:r>
          </a:p>
          <a:p>
            <a:pPr marL="285750" indent="-285750">
              <a:buFont typeface="Arial" panose="020B0604020202020204" pitchFamily="34" charset="0"/>
              <a:buChar char="•"/>
            </a:pPr>
            <a:r>
              <a:rPr lang="en-US" dirty="0"/>
              <a:t>The mean college GPA is 71.5 with a standard deviation of around 8.2.</a:t>
            </a:r>
          </a:p>
          <a:p>
            <a:pPr marL="285750" indent="-285750">
              <a:buFont typeface="Arial" panose="020B0604020202020204" pitchFamily="34" charset="0"/>
              <a:buChar char="•"/>
            </a:pPr>
            <a:r>
              <a:rPr lang="en-US" dirty="0"/>
              <a:t>In the 10th percentage, there are outliers where the percentage is less than 60% indicating that some individuals had the percentage below 60%.</a:t>
            </a:r>
          </a:p>
          <a:p>
            <a:pPr marL="285750" indent="-285750">
              <a:buFont typeface="Arial" panose="020B0604020202020204" pitchFamily="34" charset="0"/>
              <a:buChar char="•"/>
            </a:pPr>
            <a:r>
              <a:rPr lang="en-US" dirty="0"/>
              <a:t>In the 12th percentage there is a single outlier where the percentage of the individual is less than 40%.</a:t>
            </a:r>
          </a:p>
          <a:p>
            <a:endParaRPr lang="en-US" dirty="0"/>
          </a:p>
          <a:p>
            <a:br>
              <a:rPr lang="en-US" dirty="0"/>
            </a:br>
            <a:endParaRPr lang="en-IN" dirty="0"/>
          </a:p>
        </p:txBody>
      </p:sp>
    </p:spTree>
    <p:extLst>
      <p:ext uri="{BB962C8B-B14F-4D97-AF65-F5344CB8AC3E}">
        <p14:creationId xmlns:p14="http://schemas.microsoft.com/office/powerpoint/2010/main" val="65620584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108</TotalTime>
  <Words>2075</Words>
  <Application>Microsoft Office PowerPoint</Application>
  <PresentationFormat>Widescreen</PresentationFormat>
  <Paragraphs>116</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Arial</vt:lpstr>
      <vt:lpstr>Lato Black</vt:lpstr>
      <vt:lpstr>Times New Roman</vt:lpstr>
      <vt:lpstr>Libre Baskerville</vt:lpstr>
      <vt:lpstr>Wingdings</vt:lpstr>
      <vt:lpstr>Arial Black</vt:lpstr>
      <vt:lpstr>Office Theme</vt:lpstr>
      <vt:lpstr>PowerPoint Presentation</vt:lpstr>
      <vt:lpstr>Introduction: </vt:lpstr>
      <vt:lpstr>PowerPoint Presentation</vt:lpstr>
      <vt:lpstr>Agenda: </vt:lpstr>
      <vt:lpstr>Agenda:</vt:lpstr>
      <vt:lpstr>Exploratory Data Analysis:</vt:lpstr>
      <vt:lpstr> Data Cleaning Steps:  ➢ Import Libraries: Load the required libraries like pandas, numpy, matplotlib, and seaborn.    ➢ Load Dataset: Read the dataset using pd.read_csv() or the suitable function for your data format.    ➢ Check for Missing Values:        • Usedf.isnull().sum() to find columns with missing values.         • Choose a method to deal with missing values (e.g., delete them, fill them in).    ➢ Remove Duplicates:        • Usedf.drop_duplicates() to get rid of duplicate entries in the dataset.    ➢ CorrectDataTypes:         • Check and change datatypes if needed using df.astype().        • Fordatecolumns,change them to datetime format using pd.to_datetime().   ➢ Outlier Detection : • Use methods like IQR(Interquartile Range) or Z-score to find outliers innumerical columns.</vt:lpstr>
      <vt:lpstr>Univariate Analysis    ➢ Understanding Numerical Data:               ▪ Make histograms and density plots to see how numerical data (like salary and technical scores) is spread out.              ▪ Use box plots to show any unusual data points (outliers) and how the data is spread.   ➢ Visualizing Categorical Data:               ▪ Create count plots for categories like gender or specialization to see how they are spread out. </vt:lpstr>
      <vt:lpstr>PowerPoint Presentation</vt:lpstr>
      <vt:lpstr>PowerPoint Presentation</vt:lpstr>
      <vt:lpstr>PowerPoint Presentation</vt:lpstr>
      <vt:lpstr>PowerPoint Presentation</vt:lpstr>
      <vt:lpstr>PowerPoint Presentation</vt:lpstr>
      <vt:lpstr>Is there a relationship between gender and specialization? (i.e. Does the preference of Specialisation depend on the Gender?)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yuvraj</cp:lastModifiedBy>
  <cp:revision>15</cp:revision>
  <dcterms:created xsi:type="dcterms:W3CDTF">2021-02-16T05:19:01Z</dcterms:created>
  <dcterms:modified xsi:type="dcterms:W3CDTF">2024-10-11T12:51:41Z</dcterms:modified>
</cp:coreProperties>
</file>