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8" r:id="rId2"/>
    <p:sldId id="275" r:id="rId3"/>
    <p:sldId id="284" r:id="rId4"/>
    <p:sldId id="285" r:id="rId5"/>
    <p:sldId id="287" r:id="rId6"/>
    <p:sldId id="291" r:id="rId7"/>
    <p:sldId id="307" r:id="rId8"/>
    <p:sldId id="296" r:id="rId9"/>
    <p:sldId id="303" r:id="rId10"/>
    <p:sldId id="304" r:id="rId11"/>
    <p:sldId id="305" r:id="rId12"/>
    <p:sldId id="306" r:id="rId13"/>
    <p:sldId id="297" r:id="rId14"/>
    <p:sldId id="301" r:id="rId15"/>
    <p:sldId id="302" r:id="rId16"/>
    <p:sldId id="294" r:id="rId17"/>
    <p:sldId id="298" r:id="rId18"/>
    <p:sldId id="299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8077B80-3EF6-4E83-B064-851EBE98659B}" v="80" dt="2025-03-21T18:15:51.383"/>
  </p1510:revLst>
</p1510:revInfo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294" autoAdjust="0"/>
  </p:normalViewPr>
  <p:slideViewPr>
    <p:cSldViewPr snapToGrid="0">
      <p:cViewPr varScale="1">
        <p:scale>
          <a:sx n="97" d="100"/>
          <a:sy n="97" d="100"/>
        </p:scale>
        <p:origin x="910" y="69"/>
      </p:cViewPr>
      <p:guideLst>
        <p:guide orient="horz" pos="2183"/>
        <p:guide pos="3863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2808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E08F2E-5F06-4CE2-A139-452A1382A6F0}" type="datetimeFigureOut">
              <a:rPr lang="en-US"/>
              <a:t>3/21/2025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28588A-5C4E-401A-AECC-B6F63A9DE965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599797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4C5DC6-1594-414D-9341-ABA08739246C}" type="datetimeFigureOut">
              <a:rPr lang="en-US"/>
              <a:t>3/21/2025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542409-6A04-4DC6-AC3A-D3758287A8F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1150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542409-6A04-4DC6-AC3A-D3758287A8F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829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600200" y="0"/>
            <a:ext cx="5029200" cy="5943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777" y="3019706"/>
            <a:ext cx="4846320" cy="23876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777" y="5381894"/>
            <a:ext cx="4846320" cy="448056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pic>
        <p:nvPicPr>
          <p:cNvPr id="8" name="Picture 7" descr="Puffy white clouds in deep blue sky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2057400"/>
            <a:ext cx="1490472" cy="3886200"/>
          </a:xfrm>
          <a:prstGeom prst="rect">
            <a:avLst/>
          </a:prstGeom>
        </p:spPr>
      </p:pic>
      <p:pic>
        <p:nvPicPr>
          <p:cNvPr id="10" name="Picture 9" descr="Closeup of plant shoot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39128" y="2057400"/>
            <a:ext cx="2060767" cy="3886200"/>
          </a:xfrm>
          <a:prstGeom prst="rect">
            <a:avLst/>
          </a:prstGeom>
        </p:spPr>
      </p:pic>
      <p:pic>
        <p:nvPicPr>
          <p:cNvPr id="11" name="Picture 10" descr="Waves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09623" y="2057400"/>
            <a:ext cx="3282696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731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/>
              <a:t>‹#›</a:t>
            </a:fld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5A74-0919-413E-865C-E0E8D1722ED7}" type="datetime1">
              <a:rPr lang="en-US" smtClean="0"/>
              <a:pPr/>
              <a:t>3/21/2025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720709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190500"/>
            <a:ext cx="2057400" cy="59864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90500"/>
            <a:ext cx="7734300" cy="59864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/>
              <a:t>‹#›</a:t>
            </a:fld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FE46A-5893-4F80-829A-F37AF8AAC03B}" type="datetime1">
              <a:rPr lang="en-US" smtClean="0"/>
              <a:pPr/>
              <a:t>3/21/2025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1021014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/>
              <a:t>‹#›</a:t>
            </a:fld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1B487-36FD-4CED-B07A-1A81FC6540B1}" type="datetime1">
              <a:rPr lang="en-US" smtClean="0"/>
              <a:pPr/>
              <a:t>3/21/2025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3405116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00199" y="2059146"/>
            <a:ext cx="7199696" cy="3886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777" y="2263913"/>
            <a:ext cx="6949440" cy="3143393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777" y="5381893"/>
            <a:ext cx="6949440" cy="449523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1" name="Picture 10" descr="Closeup of green plants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2059146"/>
            <a:ext cx="1490472" cy="3886200"/>
          </a:xfrm>
          <a:prstGeom prst="rect">
            <a:avLst/>
          </a:prstGeom>
        </p:spPr>
      </p:pic>
      <p:pic>
        <p:nvPicPr>
          <p:cNvPr id="9" name="Picture 8" descr="Waves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09623" y="2059146"/>
            <a:ext cx="3282696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894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3768">
          <p15:clr>
            <a:srgbClr val="FDE53C"/>
          </p15:clr>
        </p15:guide>
        <p15:guide id="2" orient="horz" pos="1296">
          <p15:clr>
            <a:srgbClr val="FDE53C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09700" y="1556281"/>
            <a:ext cx="4610099" cy="4620682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556281"/>
            <a:ext cx="4609775" cy="4620682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/>
              <a:t>‹#›</a:t>
            </a:fld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66BA0-BF77-43AC-894A-20AD8220B887}" type="datetime1">
              <a:rPr lang="en-US" smtClean="0"/>
              <a:pPr/>
              <a:t>3/21/2025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2781687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09699" y="1554480"/>
            <a:ext cx="4608576" cy="823912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09699" y="2434147"/>
            <a:ext cx="4608576" cy="3811271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554480"/>
            <a:ext cx="4610100" cy="823912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434147"/>
            <a:ext cx="4610100" cy="3811271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/>
              <a:t>‹#›</a:t>
            </a:fld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81B4D-F060-418E-A958-B2BDC1A258F8}" type="datetime1">
              <a:rPr lang="en-US" smtClean="0"/>
              <a:pPr/>
              <a:t>3/21/2025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2827180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/>
              <a:t>‹#›</a:t>
            </a:fld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6AC23-C97B-41FB-9B89-C7FE0FB631CA}" type="datetime1">
              <a:rPr lang="en-US" smtClean="0"/>
              <a:pPr/>
              <a:t>3/21/2025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2465877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/>
              <a:t>‹#›</a:t>
            </a:fld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B9673-AC7F-4F1F-84E4-F0E5EAAE106D}" type="datetime1">
              <a:rPr lang="en-US" smtClean="0"/>
              <a:pPr/>
              <a:t>3/21/2025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1107393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82434" y="919616"/>
            <a:ext cx="4155622" cy="25328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9699" y="915923"/>
            <a:ext cx="5216979" cy="5065776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82434" y="3502152"/>
            <a:ext cx="4155622" cy="2479548"/>
          </a:xfrm>
        </p:spPr>
        <p:txBody>
          <a:bodyPr>
            <a:normAutofit/>
          </a:bodyPr>
          <a:lstStyle>
            <a:lvl1pPr marL="0" indent="0">
              <a:spcBef>
                <a:spcPts val="9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/>
              <a:t>‹#›</a:t>
            </a:fld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A3310-D664-4933-9402-AB5DB0887727}" type="datetime1">
              <a:rPr lang="en-US" smtClean="0"/>
              <a:pPr/>
              <a:t>3/21/2025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3023549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82435" y="919616"/>
            <a:ext cx="4155622" cy="25328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0" y="915923"/>
            <a:ext cx="6626677" cy="5065776"/>
          </a:xfrm>
        </p:spPr>
        <p:txBody>
          <a:bodyPr tIns="1371600">
            <a:normAutofit/>
          </a:bodyPr>
          <a:lstStyle>
            <a:lvl1pPr marL="0" indent="0" algn="ctr">
              <a:spcBef>
                <a:spcPts val="0"/>
              </a:spcBef>
              <a:buNone/>
              <a:defRPr sz="2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82435" y="3502152"/>
            <a:ext cx="4155622" cy="2479547"/>
          </a:xfrm>
        </p:spPr>
        <p:txBody>
          <a:bodyPr>
            <a:normAutofit/>
          </a:bodyPr>
          <a:lstStyle>
            <a:lvl1pPr marL="0" indent="0">
              <a:spcBef>
                <a:spcPts val="9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/>
              <a:t>‹#›</a:t>
            </a:fld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47A63-5E3D-469C-A0D1-119323F4F95E}" type="datetime1">
              <a:rPr lang="en-US" smtClean="0"/>
              <a:pPr/>
              <a:t>3/21/2025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216422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6629400"/>
            <a:ext cx="1499616" cy="228600"/>
          </a:xfrm>
          <a:prstGeom prst="rect">
            <a:avLst/>
          </a:prstGeom>
          <a:gradFill>
            <a:gsLst>
              <a:gs pos="0">
                <a:schemeClr val="accent1">
                  <a:lumMod val="15000"/>
                  <a:lumOff val="85000"/>
                </a:schemeClr>
              </a:gs>
              <a:gs pos="100000">
                <a:schemeClr val="accent1">
                  <a:lumMod val="15000"/>
                  <a:lumOff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1609344" y="6629400"/>
            <a:ext cx="10582656" cy="228600"/>
          </a:xfrm>
          <a:prstGeom prst="rect">
            <a:avLst/>
          </a:prstGeom>
          <a:gradFill>
            <a:gsLst>
              <a:gs pos="0">
                <a:schemeClr val="accent1">
                  <a:lumMod val="35000"/>
                  <a:lumOff val="65000"/>
                </a:schemeClr>
              </a:gs>
              <a:gs pos="100000">
                <a:schemeClr val="accent1">
                  <a:lumMod val="35000"/>
                  <a:lumOff val="6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10026" y="276087"/>
            <a:ext cx="9371949" cy="118356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0027" y="1566001"/>
            <a:ext cx="9371948" cy="46206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0" y="6629400"/>
            <a:ext cx="410402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CD8D479-8942-46E8-A226-A4E01F7A105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3403" y="6629400"/>
            <a:ext cx="1000662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E56E745-E731-42F7-BC46-83DD513FC98F}" type="datetime1">
              <a:rPr lang="en-US" smtClean="0"/>
              <a:pPr/>
              <a:t>3/21/2025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37716" y="6629400"/>
            <a:ext cx="9144259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046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914400" rtl="0" eaLnBrk="1" latinLnBrk="0" hangingPunct="1">
        <a:spcBef>
          <a:spcPct val="0"/>
        </a:spcBef>
        <a:buNone/>
        <a:defRPr sz="34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10312" indent="-210312" algn="l" defTabSz="91440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38912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766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052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338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3624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5910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196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0482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7" Type="http://schemas.openxmlformats.org/officeDocument/2006/relationships/image" Target="../media/image63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10" Type="http://schemas.openxmlformats.org/officeDocument/2006/relationships/image" Target="../media/image42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10" Type="http://schemas.openxmlformats.org/officeDocument/2006/relationships/image" Target="../media/image51.png"/><Relationship Id="rId4" Type="http://schemas.openxmlformats.org/officeDocument/2006/relationships/image" Target="../media/image45.png"/><Relationship Id="rId9" Type="http://schemas.openxmlformats.org/officeDocument/2006/relationships/image" Target="../media/image5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i="0" dirty="0">
                <a:solidFill>
                  <a:srgbClr val="F8FAFF"/>
                </a:solidFill>
                <a:effectLst/>
                <a:latin typeface="Inter"/>
              </a:rPr>
              <a:t>Influences </a:t>
            </a:r>
            <a:br>
              <a:rPr lang="en-US" b="1" i="0" dirty="0">
                <a:solidFill>
                  <a:srgbClr val="F8FAFF"/>
                </a:solidFill>
                <a:effectLst/>
                <a:latin typeface="Inter"/>
              </a:rPr>
            </a:br>
            <a:r>
              <a:rPr lang="en-US" b="1" i="0" dirty="0">
                <a:solidFill>
                  <a:srgbClr val="F8FAFF"/>
                </a:solidFill>
                <a:effectLst/>
                <a:latin typeface="Inter"/>
              </a:rPr>
              <a:t>on </a:t>
            </a:r>
            <a:br>
              <a:rPr lang="en-US" b="1" i="0" dirty="0">
                <a:solidFill>
                  <a:srgbClr val="F8FAFF"/>
                </a:solidFill>
                <a:effectLst/>
                <a:latin typeface="Inter"/>
              </a:rPr>
            </a:br>
            <a:r>
              <a:rPr lang="en-US" b="1" i="0" dirty="0">
                <a:solidFill>
                  <a:srgbClr val="F8FAFF"/>
                </a:solidFill>
                <a:effectLst/>
                <a:latin typeface="Inter"/>
              </a:rPr>
              <a:t>Student Intentions and </a:t>
            </a:r>
            <a:br>
              <a:rPr lang="en-US" b="1" i="0" dirty="0">
                <a:solidFill>
                  <a:srgbClr val="F8FAFF"/>
                </a:solidFill>
                <a:effectLst/>
                <a:latin typeface="Inter"/>
              </a:rPr>
            </a:br>
            <a:r>
              <a:rPr lang="en-US" b="1" i="0" dirty="0">
                <a:solidFill>
                  <a:srgbClr val="F8FAFF"/>
                </a:solidFill>
                <a:effectLst/>
                <a:latin typeface="Inter"/>
              </a:rPr>
              <a:t>Behavior </a:t>
            </a:r>
            <a:br>
              <a:rPr lang="en-US" b="1" i="0" dirty="0">
                <a:solidFill>
                  <a:srgbClr val="F8FAFF"/>
                </a:solidFill>
                <a:effectLst/>
                <a:latin typeface="Inter"/>
              </a:rPr>
            </a:br>
            <a:r>
              <a:rPr lang="en-US" b="1" i="0" dirty="0">
                <a:solidFill>
                  <a:srgbClr val="F8FAFF"/>
                </a:solidFill>
                <a:effectLst/>
                <a:latin typeface="Inter"/>
              </a:rPr>
              <a:t>Towards Environmental Sustainability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F8FAFF"/>
                </a:solidFill>
                <a:effectLst/>
                <a:latin typeface="Inter"/>
              </a:rPr>
              <a:t>A Study on Psychological and Contextual Factors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2CD5A4A-CB7E-B999-F2EE-079CD83A15A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9043" y="113122"/>
            <a:ext cx="845902" cy="946564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AC48CA3-C7AB-3879-86DA-057FB71E4871}"/>
              </a:ext>
            </a:extLst>
          </p:cNvPr>
          <p:cNvSpPr/>
          <p:nvPr/>
        </p:nvSpPr>
        <p:spPr>
          <a:xfrm>
            <a:off x="6711886" y="367645"/>
            <a:ext cx="2092750" cy="160449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72D8876-A887-FD81-4978-C96FA8748734}"/>
              </a:ext>
            </a:extLst>
          </p:cNvPr>
          <p:cNvSpPr/>
          <p:nvPr/>
        </p:nvSpPr>
        <p:spPr>
          <a:xfrm>
            <a:off x="8898903" y="820132"/>
            <a:ext cx="1234911" cy="115201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55A36F3-D2AF-A2D3-CDBF-61FB84D1167F}"/>
              </a:ext>
            </a:extLst>
          </p:cNvPr>
          <p:cNvSpPr/>
          <p:nvPr/>
        </p:nvSpPr>
        <p:spPr>
          <a:xfrm>
            <a:off x="10228081" y="1197204"/>
            <a:ext cx="867267" cy="77494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7066F2E-5713-591D-649B-BB90A02298C5}"/>
              </a:ext>
            </a:extLst>
          </p:cNvPr>
          <p:cNvSpPr/>
          <p:nvPr/>
        </p:nvSpPr>
        <p:spPr>
          <a:xfrm>
            <a:off x="11199044" y="1376312"/>
            <a:ext cx="650450" cy="59583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04F593C-8DF4-AEE7-7F61-95A96B57A074}"/>
              </a:ext>
            </a:extLst>
          </p:cNvPr>
          <p:cNvSpPr/>
          <p:nvPr/>
        </p:nvSpPr>
        <p:spPr>
          <a:xfrm>
            <a:off x="147055" y="113122"/>
            <a:ext cx="1277964" cy="185902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2E17F38-F900-3DCD-3CD9-FF2715912D51}"/>
              </a:ext>
            </a:extLst>
          </p:cNvPr>
          <p:cNvSpPr/>
          <p:nvPr/>
        </p:nvSpPr>
        <p:spPr>
          <a:xfrm>
            <a:off x="147055" y="6006903"/>
            <a:ext cx="11897890" cy="75017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69F1D53-4048-295A-AD82-B4607BBD364B}"/>
              </a:ext>
            </a:extLst>
          </p:cNvPr>
          <p:cNvSpPr txBox="1"/>
          <p:nvPr/>
        </p:nvSpPr>
        <p:spPr>
          <a:xfrm>
            <a:off x="235670" y="6334400"/>
            <a:ext cx="19136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/>
              <a:t>Team Members: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19A787B-B96F-146B-3669-088581D7716B}"/>
              </a:ext>
            </a:extLst>
          </p:cNvPr>
          <p:cNvSpPr txBox="1"/>
          <p:nvPr/>
        </p:nvSpPr>
        <p:spPr>
          <a:xfrm>
            <a:off x="1556992" y="6364766"/>
            <a:ext cx="9764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/>
              <a:t>Prateek Singh 24RJ60R10  |  Yuvika Chauhan 24RJ60R05  |  Karan Mahato 24RJ60R07  |  Vivek Gujjar 21CE10069  |  Rajat Dalal 21MF10022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0E06A1D-04DC-F490-ED3A-E4EDC9E5FA61}"/>
              </a:ext>
            </a:extLst>
          </p:cNvPr>
          <p:cNvSpPr txBox="1"/>
          <p:nvPr/>
        </p:nvSpPr>
        <p:spPr>
          <a:xfrm>
            <a:off x="235670" y="6092035"/>
            <a:ext cx="35633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/>
              <a:t> Incharge Professor: Prof. Mamoni Ma’am </a:t>
            </a:r>
            <a:endParaRPr lang="en-IN" sz="14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6B337AE-3CEE-AFD5-4698-707AF055C4AB}"/>
              </a:ext>
            </a:extLst>
          </p:cNvPr>
          <p:cNvSpPr txBox="1"/>
          <p:nvPr/>
        </p:nvSpPr>
        <p:spPr>
          <a:xfrm>
            <a:off x="10960861" y="6364766"/>
            <a:ext cx="10840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/>
              <a:t>Team ID: 2	</a:t>
            </a:r>
          </a:p>
        </p:txBody>
      </p:sp>
    </p:spTree>
    <p:extLst>
      <p:ext uri="{BB962C8B-B14F-4D97-AF65-F5344CB8AC3E}">
        <p14:creationId xmlns:p14="http://schemas.microsoft.com/office/powerpoint/2010/main" val="4261546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DAF12C-D39E-099A-BE79-0954DF83FA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E7BB9-8568-250B-7A40-5C4465C36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402" y="160254"/>
            <a:ext cx="9371949" cy="658375"/>
          </a:xfrm>
        </p:spPr>
        <p:txBody>
          <a:bodyPr>
            <a:normAutofit/>
          </a:bodyPr>
          <a:lstStyle/>
          <a:p>
            <a:pPr algn="l"/>
            <a:r>
              <a:rPr lang="en-IN" sz="3200" b="1" i="0" u="sng" dirty="0">
                <a:effectLst/>
                <a:latin typeface="Inter"/>
              </a:rPr>
              <a:t>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0F66FB-4868-40C4-1F25-115743AF5D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403" y="943832"/>
            <a:ext cx="9371948" cy="460762"/>
          </a:xfrm>
        </p:spPr>
        <p:txBody>
          <a:bodyPr>
            <a:normAutofit/>
          </a:bodyPr>
          <a:lstStyle/>
          <a:p>
            <a:pPr algn="l">
              <a:spcAft>
                <a:spcPts val="300"/>
              </a:spcAft>
              <a:buNone/>
            </a:pPr>
            <a:r>
              <a:rPr lang="en-IN" sz="2000" b="1" i="0" dirty="0">
                <a:solidFill>
                  <a:schemeClr val="accent1">
                    <a:lumMod val="75000"/>
                  </a:schemeClr>
                </a:solidFill>
                <a:effectLst/>
                <a:latin typeface="Inter"/>
              </a:rPr>
              <a:t>Infographic</a:t>
            </a:r>
            <a:r>
              <a:rPr lang="en-IN" sz="2000" b="0" i="0" dirty="0">
                <a:solidFill>
                  <a:schemeClr val="accent1">
                    <a:lumMod val="75000"/>
                  </a:schemeClr>
                </a:solidFill>
                <a:effectLst/>
                <a:latin typeface="Inter"/>
              </a:rPr>
              <a:t>:</a:t>
            </a:r>
            <a:endParaRPr lang="en-IN" b="0" i="0" dirty="0">
              <a:solidFill>
                <a:schemeClr val="accent1">
                  <a:lumMod val="75000"/>
                </a:schemeClr>
              </a:solidFill>
              <a:effectLst/>
              <a:latin typeface="Inter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7BFA44-A8AC-0C90-DCDB-972C0F292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 lang="en-US" smtClean="0"/>
              <a:t>10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6E5659-0BAF-09CD-1524-43EB52552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1B487-36FD-4CED-B07A-1A81FC6540B1}" type="datetime1">
              <a:rPr lang="en-US" smtClean="0"/>
              <a:pPr/>
              <a:t>3/21/2025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50464A-8AB7-871A-5235-8996A4867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pic>
        <p:nvPicPr>
          <p:cNvPr id="12" name="Picture 11" descr="Forms response chart. Question title: 5. I have access to the resources needed to live sustainably.  . Number of responses: 406 responses.">
            <a:extLst>
              <a:ext uri="{FF2B5EF4-FFF2-40B4-BE49-F238E27FC236}">
                <a16:creationId xmlns:a16="http://schemas.microsoft.com/office/drawing/2014/main" id="{5B8718BE-97F8-4463-DA55-D34CF6D22D5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402" y="1529797"/>
            <a:ext cx="3996784" cy="18992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 descr="Forms response chart. Question title: 6. I feel confident in my ability to contribute to environmental sustainability.  . Number of responses: 407 responses.">
            <a:extLst>
              <a:ext uri="{FF2B5EF4-FFF2-40B4-BE49-F238E27FC236}">
                <a16:creationId xmlns:a16="http://schemas.microsoft.com/office/drawing/2014/main" id="{45767ECC-6275-BD70-8B34-8D70DC2AAB0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712" y="4730196"/>
            <a:ext cx="3996784" cy="18992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Picture 13" descr="Forms response chart. Question title: 7. Most people who are important to me think I should adopt sustainable practices.   . Number of responses: 406 responses.">
            <a:extLst>
              <a:ext uri="{FF2B5EF4-FFF2-40B4-BE49-F238E27FC236}">
                <a16:creationId xmlns:a16="http://schemas.microsoft.com/office/drawing/2014/main" id="{4A3D3219-DA32-BB76-CBB5-95C84790BB9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5119" y="168040"/>
            <a:ext cx="3707347" cy="17616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Picture 14" descr="Forms response chart. Question title:   8. My peers encourage me to be environmentally conscious.   . Number of responses: 407 responses.">
            <a:extLst>
              <a:ext uri="{FF2B5EF4-FFF2-40B4-BE49-F238E27FC236}">
                <a16:creationId xmlns:a16="http://schemas.microsoft.com/office/drawing/2014/main" id="{D73D8709-190E-D456-50E1-C0E85A68D1A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5929" y="1624723"/>
            <a:ext cx="4438843" cy="21092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Picture 15" descr="Forms response chart. Question title:   9. Society expects individuals to contribute to environmental sustainability.  . Number of responses: 407 responses.">
            <a:extLst>
              <a:ext uri="{FF2B5EF4-FFF2-40B4-BE49-F238E27FC236}">
                <a16:creationId xmlns:a16="http://schemas.microsoft.com/office/drawing/2014/main" id="{B2885B9C-003F-196F-0A4C-B2F7041410A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7607" y="3230904"/>
            <a:ext cx="3996786" cy="18992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Picture 16" descr="Forms response chart. Question title:   10. My educational institution provides adequate resources for sustainable practices.  . Number of responses: 407 responses.">
            <a:extLst>
              <a:ext uri="{FF2B5EF4-FFF2-40B4-BE49-F238E27FC236}">
                <a16:creationId xmlns:a16="http://schemas.microsoft.com/office/drawing/2014/main" id="{738949AB-6F1F-0D30-42B9-3A2F487A5E3B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4391" y="4762146"/>
            <a:ext cx="3862306" cy="18353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177578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D63E97-6B88-C4CA-CEE6-488BE1C696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BE820-58A3-48AA-13A8-B53EA8FD9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402" y="160254"/>
            <a:ext cx="9371949" cy="658375"/>
          </a:xfrm>
        </p:spPr>
        <p:txBody>
          <a:bodyPr>
            <a:normAutofit/>
          </a:bodyPr>
          <a:lstStyle/>
          <a:p>
            <a:pPr algn="l"/>
            <a:r>
              <a:rPr lang="en-IN" sz="3200" b="1" i="0" u="sng" dirty="0">
                <a:effectLst/>
                <a:latin typeface="Inter"/>
              </a:rPr>
              <a:t>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EE3057-FB93-D5E9-7C89-656691E830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403" y="943832"/>
            <a:ext cx="9371948" cy="460762"/>
          </a:xfrm>
        </p:spPr>
        <p:txBody>
          <a:bodyPr>
            <a:normAutofit/>
          </a:bodyPr>
          <a:lstStyle/>
          <a:p>
            <a:pPr algn="l">
              <a:spcAft>
                <a:spcPts val="300"/>
              </a:spcAft>
              <a:buNone/>
            </a:pPr>
            <a:r>
              <a:rPr lang="en-IN" sz="2000" b="1" i="0" dirty="0">
                <a:solidFill>
                  <a:schemeClr val="accent1">
                    <a:lumMod val="75000"/>
                  </a:schemeClr>
                </a:solidFill>
                <a:effectLst/>
                <a:latin typeface="Inter"/>
              </a:rPr>
              <a:t>Infographic</a:t>
            </a:r>
            <a:r>
              <a:rPr lang="en-IN" sz="2000" b="0" i="0" dirty="0">
                <a:solidFill>
                  <a:schemeClr val="accent1">
                    <a:lumMod val="75000"/>
                  </a:schemeClr>
                </a:solidFill>
                <a:effectLst/>
                <a:latin typeface="Inter"/>
              </a:rPr>
              <a:t>:</a:t>
            </a:r>
            <a:endParaRPr lang="en-IN" b="0" i="0" dirty="0">
              <a:solidFill>
                <a:schemeClr val="accent1">
                  <a:lumMod val="75000"/>
                </a:schemeClr>
              </a:solidFill>
              <a:effectLst/>
              <a:latin typeface="Inter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04A975-3477-0ADB-5293-392E59E48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 lang="en-US" smtClean="0"/>
              <a:t>11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27C851-045E-4058-C10B-A46BBDFFC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1B487-36FD-4CED-B07A-1A81FC6540B1}" type="datetime1">
              <a:rPr lang="en-US" smtClean="0"/>
              <a:pPr/>
              <a:t>3/21/2025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EF8FFB-26E0-ED7A-533F-F0A2CE618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E14ED3A-0C22-C34C-85BD-680ADDE738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403" y="1529797"/>
            <a:ext cx="2263867" cy="233057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46B5F58-8868-1CEB-A36D-A1348905E9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2050" y="1529797"/>
            <a:ext cx="2267327" cy="233057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7556A57-77BB-801F-057B-9593E1AB72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403" y="3985571"/>
            <a:ext cx="2246949" cy="233057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6424921-07E3-D514-F40E-3EC8685E0E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72050" y="3985571"/>
            <a:ext cx="2275603" cy="233057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35A4E1D-91DB-24D5-877E-ECC6415FD8F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74779" y="114273"/>
            <a:ext cx="6294673" cy="307717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216319E9-26E6-E69A-44EF-30D3FEA4D95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74779" y="3569444"/>
            <a:ext cx="6294673" cy="3059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5127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A9FA82-FD77-C21D-185D-90CB11DD52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1C6B5-623D-503C-E89E-2C2BFDEE8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402" y="160254"/>
            <a:ext cx="9371949" cy="658375"/>
          </a:xfrm>
        </p:spPr>
        <p:txBody>
          <a:bodyPr>
            <a:normAutofit/>
          </a:bodyPr>
          <a:lstStyle/>
          <a:p>
            <a:pPr algn="l"/>
            <a:r>
              <a:rPr lang="en-IN" sz="3200" b="1" i="0" u="sng" dirty="0">
                <a:effectLst/>
                <a:latin typeface="Inter"/>
              </a:rPr>
              <a:t>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E34F53-9747-1AB9-74D2-640E111DC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403" y="943832"/>
            <a:ext cx="9371948" cy="460762"/>
          </a:xfrm>
        </p:spPr>
        <p:txBody>
          <a:bodyPr>
            <a:normAutofit/>
          </a:bodyPr>
          <a:lstStyle/>
          <a:p>
            <a:pPr algn="l">
              <a:spcAft>
                <a:spcPts val="300"/>
              </a:spcAft>
              <a:buNone/>
            </a:pPr>
            <a:r>
              <a:rPr lang="en-IN" sz="2000" b="1" i="0" dirty="0">
                <a:solidFill>
                  <a:schemeClr val="accent1">
                    <a:lumMod val="75000"/>
                  </a:schemeClr>
                </a:solidFill>
                <a:effectLst/>
                <a:latin typeface="Inter"/>
              </a:rPr>
              <a:t>Infographic</a:t>
            </a:r>
            <a:r>
              <a:rPr lang="en-IN" sz="2000" b="0" i="0" dirty="0">
                <a:solidFill>
                  <a:schemeClr val="accent1">
                    <a:lumMod val="75000"/>
                  </a:schemeClr>
                </a:solidFill>
                <a:effectLst/>
                <a:latin typeface="Inter"/>
              </a:rPr>
              <a:t>: Software usage: </a:t>
            </a:r>
            <a:r>
              <a:rPr lang="en-IN" sz="2000" b="1" i="0" dirty="0" err="1">
                <a:solidFill>
                  <a:schemeClr val="accent1">
                    <a:lumMod val="75000"/>
                  </a:schemeClr>
                </a:solidFill>
                <a:effectLst/>
                <a:latin typeface="Inter"/>
              </a:rPr>
              <a:t>SmartPLS</a:t>
            </a:r>
            <a:endParaRPr lang="en-IN" b="1" i="0" dirty="0">
              <a:solidFill>
                <a:schemeClr val="accent1">
                  <a:lumMod val="75000"/>
                </a:schemeClr>
              </a:solidFill>
              <a:effectLst/>
              <a:latin typeface="Inter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52E8FF-10B0-8468-1ABC-4197FD202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 lang="en-US" smtClean="0"/>
              <a:t>12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E0C9B5-6699-4260-8661-F41DB9CCB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1B487-36FD-4CED-B07A-1A81FC6540B1}" type="datetime1">
              <a:rPr lang="en-US" smtClean="0"/>
              <a:pPr/>
              <a:t>3/21/2025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CC655F-D86C-68A4-40E3-DA0BBE7BB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FA0BEDA-7017-3A6A-574E-351B1FC4C6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201" y="1404593"/>
            <a:ext cx="5800060" cy="388384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D0246CC-2079-D54E-A437-240DB1DB83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2263" y="67124"/>
            <a:ext cx="5888617" cy="317134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AE8DB97-F1FC-12C8-2A47-6A8CBF15B1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2264" y="3419385"/>
            <a:ext cx="5888617" cy="3155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2794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A40834-ECE5-D982-62B0-ACC43C37D5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F021F-899E-67B0-1725-49272C330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402" y="160254"/>
            <a:ext cx="9371949" cy="658375"/>
          </a:xfrm>
        </p:spPr>
        <p:txBody>
          <a:bodyPr>
            <a:normAutofit/>
          </a:bodyPr>
          <a:lstStyle/>
          <a:p>
            <a:pPr algn="l"/>
            <a:r>
              <a:rPr lang="en-IN" sz="3200" b="1" i="0" dirty="0">
                <a:effectLst/>
                <a:latin typeface="Inter"/>
              </a:rPr>
              <a:t>Q&amp;A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A34A4A-D60D-693C-0D40-9EEFE250C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 lang="en-US" smtClean="0"/>
              <a:t>13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DF8B7D-5BA4-1992-505C-451A136B1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1B487-36FD-4CED-B07A-1A81FC6540B1}" type="datetime1">
              <a:rPr lang="en-US" smtClean="0"/>
              <a:pPr/>
              <a:t>3/21/2025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6CC920-050F-9BC3-3AA4-6D0F6ED66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B9E8A12-2E9B-FAE7-0450-9E8F980D63B4}"/>
              </a:ext>
            </a:extLst>
          </p:cNvPr>
          <p:cNvSpPr txBox="1">
            <a:spLocks/>
          </p:cNvSpPr>
          <p:nvPr/>
        </p:nvSpPr>
        <p:spPr>
          <a:xfrm>
            <a:off x="453403" y="1404594"/>
            <a:ext cx="9371948" cy="6199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10312" indent="-210312" algn="l" defTabSz="914400" rtl="0" eaLnBrk="1" latinLnBrk="0" hangingPunct="1"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8912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766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052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338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624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910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196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482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spcBef>
                <a:spcPts val="300"/>
              </a:spcBef>
              <a:buNone/>
            </a:pPr>
            <a:endParaRPr lang="en-US" sz="2000" b="0" i="0" dirty="0">
              <a:solidFill>
                <a:schemeClr val="accent1">
                  <a:lumMod val="75000"/>
                </a:schemeClr>
              </a:solidFill>
              <a:effectLst/>
              <a:latin typeface="Inter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C2012A1-8CAE-523F-61AB-F4E087FC3B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201" y="1004059"/>
            <a:ext cx="3774847" cy="412101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9551D12-77E5-26C6-FB03-40891C7180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7725" y="1004059"/>
            <a:ext cx="3676550" cy="422321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85CF609-7AFC-8C58-3F28-7EB58BB6C0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81760" y="1004059"/>
            <a:ext cx="3783586" cy="4121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7764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BAE80B-F4D3-81EF-0B65-EACDB0B255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E5B90-CEF0-47AA-70A5-E8788FF11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402" y="160254"/>
            <a:ext cx="9371949" cy="658375"/>
          </a:xfrm>
        </p:spPr>
        <p:txBody>
          <a:bodyPr>
            <a:normAutofit/>
          </a:bodyPr>
          <a:lstStyle/>
          <a:p>
            <a:pPr algn="l"/>
            <a:r>
              <a:rPr lang="en-IN" sz="3200" b="1" i="0" dirty="0">
                <a:effectLst/>
                <a:latin typeface="Inter"/>
              </a:rPr>
              <a:t>Q&amp;A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236B55-D38F-B66F-B4A0-F2F2B7AB1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 lang="en-US" smtClean="0"/>
              <a:t>14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97CBE9-14C2-156E-ED9F-4B2E04475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1B487-36FD-4CED-B07A-1A81FC6540B1}" type="datetime1">
              <a:rPr lang="en-US" smtClean="0"/>
              <a:pPr/>
              <a:t>3/21/2025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1D9B47-CB70-D6AF-1819-2A05CDB15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FCD7BE2-BB15-0D61-C4FA-C084BD82F977}"/>
              </a:ext>
            </a:extLst>
          </p:cNvPr>
          <p:cNvSpPr txBox="1">
            <a:spLocks/>
          </p:cNvSpPr>
          <p:nvPr/>
        </p:nvSpPr>
        <p:spPr>
          <a:xfrm>
            <a:off x="453403" y="1404594"/>
            <a:ext cx="9371948" cy="6199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10312" indent="-210312" algn="l" defTabSz="914400" rtl="0" eaLnBrk="1" latinLnBrk="0" hangingPunct="1"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8912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766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052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338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624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910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196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482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spcBef>
                <a:spcPts val="300"/>
              </a:spcBef>
              <a:buNone/>
            </a:pPr>
            <a:endParaRPr lang="en-US" sz="2000" b="0" i="0" dirty="0">
              <a:solidFill>
                <a:schemeClr val="accent1">
                  <a:lumMod val="75000"/>
                </a:schemeClr>
              </a:solidFill>
              <a:effectLst/>
              <a:latin typeface="Inter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1A357FA-1F1B-8A66-EE66-732A21814B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201" y="989116"/>
            <a:ext cx="3754566" cy="410877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21BE706-46FC-A769-703A-6B48FFD497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2065" y="989115"/>
            <a:ext cx="3754566" cy="409193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804065B-27C6-F2D5-EE44-4A041A7C30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2521" y="989116"/>
            <a:ext cx="4122064" cy="4091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0007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9D3511-F52B-7DB2-AC14-76BA7DA343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B2E25-8391-8C4B-715D-F647C30B5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402" y="160254"/>
            <a:ext cx="9371949" cy="658375"/>
          </a:xfrm>
        </p:spPr>
        <p:txBody>
          <a:bodyPr>
            <a:normAutofit/>
          </a:bodyPr>
          <a:lstStyle/>
          <a:p>
            <a:pPr algn="l"/>
            <a:r>
              <a:rPr lang="en-IN" sz="3200" b="1" i="0" dirty="0">
                <a:effectLst/>
                <a:latin typeface="Inter"/>
              </a:rPr>
              <a:t>Q&amp;A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FAA299-3114-E3C5-EFA1-F73335A51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 lang="en-US" smtClean="0"/>
              <a:t>15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09D304-60CF-6349-EE33-F94BD8985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1B487-36FD-4CED-B07A-1A81FC6540B1}" type="datetime1">
              <a:rPr lang="en-US" smtClean="0"/>
              <a:pPr/>
              <a:t>3/21/2025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C0DC30-9D37-B9F3-DBA0-EE5F26954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35504F9-F750-F7D7-B559-2F2FAB179455}"/>
              </a:ext>
            </a:extLst>
          </p:cNvPr>
          <p:cNvSpPr txBox="1">
            <a:spLocks/>
          </p:cNvSpPr>
          <p:nvPr/>
        </p:nvSpPr>
        <p:spPr>
          <a:xfrm>
            <a:off x="453403" y="1404594"/>
            <a:ext cx="9371948" cy="6199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10312" indent="-210312" algn="l" defTabSz="914400" rtl="0" eaLnBrk="1" latinLnBrk="0" hangingPunct="1"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8912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766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052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338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624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910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196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482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spcBef>
                <a:spcPts val="300"/>
              </a:spcBef>
              <a:buNone/>
            </a:pPr>
            <a:endParaRPr lang="en-US" sz="2000" b="0" i="0" dirty="0">
              <a:solidFill>
                <a:schemeClr val="accent1">
                  <a:lumMod val="75000"/>
                </a:schemeClr>
              </a:solidFill>
              <a:effectLst/>
              <a:latin typeface="Inter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98B5A8B-D13F-B3D2-7D46-22ACF61A32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201" y="1036250"/>
            <a:ext cx="3894686" cy="358288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35FDF93-B6FC-30D7-9E9F-3817EA78F5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3646" y="1036250"/>
            <a:ext cx="3785585" cy="358288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84EE81C-BFB5-5E53-A802-DAE6C1856E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2990" y="1023154"/>
            <a:ext cx="3493809" cy="3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3381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533901-5094-8B54-A0B7-67560813FF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0B988-4C92-FE96-C642-B8B8B4E01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402" y="160254"/>
            <a:ext cx="9371949" cy="658375"/>
          </a:xfrm>
        </p:spPr>
        <p:txBody>
          <a:bodyPr>
            <a:normAutofit/>
          </a:bodyPr>
          <a:lstStyle/>
          <a:p>
            <a:pPr algn="l">
              <a:buNone/>
            </a:pPr>
            <a:r>
              <a:rPr lang="en-IN" sz="3200" b="1" i="0" u="sng" dirty="0">
                <a:effectLst/>
                <a:latin typeface="Inter"/>
              </a:rPr>
              <a:t>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E2F348-6D7E-5589-4DFB-DAA9541835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403" y="835773"/>
            <a:ext cx="9371948" cy="460762"/>
          </a:xfrm>
        </p:spPr>
        <p:txBody>
          <a:bodyPr>
            <a:normAutofit fontScale="92500" lnSpcReduction="10000"/>
          </a:bodyPr>
          <a:lstStyle/>
          <a:p>
            <a:pPr algn="l">
              <a:spcAft>
                <a:spcPts val="300"/>
              </a:spcAft>
              <a:buNone/>
            </a:pPr>
            <a:r>
              <a:rPr lang="en-IN" sz="2900" b="1" i="0" dirty="0">
                <a:solidFill>
                  <a:schemeClr val="accent1">
                    <a:lumMod val="75000"/>
                  </a:schemeClr>
                </a:solidFill>
                <a:effectLst/>
                <a:latin typeface="Inter"/>
              </a:rPr>
              <a:t>Sample Size</a:t>
            </a:r>
            <a:r>
              <a:rPr lang="en-IN" sz="2900" b="0" i="0" dirty="0">
                <a:solidFill>
                  <a:schemeClr val="accent1">
                    <a:lumMod val="75000"/>
                  </a:schemeClr>
                </a:solidFill>
                <a:effectLst/>
                <a:latin typeface="Inter"/>
              </a:rPr>
              <a:t>:</a:t>
            </a:r>
            <a:endParaRPr lang="en-IN" b="0" i="0" dirty="0">
              <a:solidFill>
                <a:schemeClr val="accent1">
                  <a:lumMod val="75000"/>
                </a:schemeClr>
              </a:solidFill>
              <a:effectLst/>
              <a:latin typeface="Inter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60544C-CCA2-FD78-A845-67ED08F9D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 lang="en-US" smtClean="0"/>
              <a:t>16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21FEB1-3A77-5449-E1FE-48D790BDF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1B487-36FD-4CED-B07A-1A81FC6540B1}" type="datetime1">
              <a:rPr lang="en-US" smtClean="0"/>
              <a:pPr/>
              <a:t>3/21/2025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5B46FE-2623-E0F5-144B-9DC8D07FC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42EFD43-E4D8-E243-F288-FB46F8675B34}"/>
              </a:ext>
            </a:extLst>
          </p:cNvPr>
          <p:cNvSpPr txBox="1">
            <a:spLocks/>
          </p:cNvSpPr>
          <p:nvPr/>
        </p:nvSpPr>
        <p:spPr>
          <a:xfrm>
            <a:off x="453403" y="1210053"/>
            <a:ext cx="9371948" cy="6199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10312" indent="-210312" algn="l" defTabSz="914400" rtl="0" eaLnBrk="1" latinLnBrk="0" hangingPunct="1"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8912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766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052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338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624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910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196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482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spcBef>
                <a:spcPts val="300"/>
              </a:spcBef>
              <a:buNone/>
            </a:pPr>
            <a:r>
              <a:rPr lang="en-IN" sz="2000" b="0" i="0" dirty="0">
                <a:solidFill>
                  <a:schemeClr val="accent1">
                    <a:lumMod val="75000"/>
                  </a:schemeClr>
                </a:solidFill>
                <a:effectLst/>
                <a:latin typeface="Inter"/>
              </a:rPr>
              <a:t>Limited to 385+ (407) students.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28ED764-5F4F-AED7-FD7A-BC795FBDB04A}"/>
              </a:ext>
            </a:extLst>
          </p:cNvPr>
          <p:cNvSpPr txBox="1">
            <a:spLocks/>
          </p:cNvSpPr>
          <p:nvPr/>
        </p:nvSpPr>
        <p:spPr>
          <a:xfrm>
            <a:off x="410402" y="1647833"/>
            <a:ext cx="9371948" cy="460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10312" indent="-210312" algn="l" defTabSz="914400" rtl="0" eaLnBrk="1" latinLnBrk="0" hangingPunct="1"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8912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766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052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338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624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910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196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482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300"/>
              </a:spcAft>
              <a:buFont typeface="Arial" panose="020B0604020202020204" pitchFamily="34" charset="0"/>
              <a:buNone/>
            </a:pPr>
            <a:r>
              <a:rPr lang="en-IN" b="1" i="0" dirty="0">
                <a:solidFill>
                  <a:schemeClr val="accent1">
                    <a:lumMod val="75000"/>
                  </a:schemeClr>
                </a:solidFill>
                <a:effectLst/>
                <a:latin typeface="Inter"/>
              </a:rPr>
              <a:t>Geographical Scope</a:t>
            </a:r>
            <a:r>
              <a:rPr lang="en-IN" b="0" i="0" dirty="0">
                <a:solidFill>
                  <a:schemeClr val="accent1">
                    <a:lumMod val="75000"/>
                  </a:schemeClr>
                </a:solidFill>
                <a:effectLst/>
                <a:latin typeface="Inter"/>
              </a:rPr>
              <a:t>:</a:t>
            </a:r>
            <a:endParaRPr lang="en-IN" dirty="0">
              <a:solidFill>
                <a:schemeClr val="accent1">
                  <a:lumMod val="75000"/>
                </a:schemeClr>
              </a:solidFill>
              <a:latin typeface="Inter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8737695-4368-7A53-1600-A72DB5BAE986}"/>
              </a:ext>
            </a:extLst>
          </p:cNvPr>
          <p:cNvSpPr txBox="1">
            <a:spLocks/>
          </p:cNvSpPr>
          <p:nvPr/>
        </p:nvSpPr>
        <p:spPr>
          <a:xfrm>
            <a:off x="435306" y="2025930"/>
            <a:ext cx="9371948" cy="14524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10312" indent="-210312" algn="l" defTabSz="914400" rtl="0" eaLnBrk="1" latinLnBrk="0" hangingPunct="1"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8912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766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052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338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624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910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196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482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spcBef>
                <a:spcPts val="300"/>
              </a:spcBef>
              <a:buNone/>
            </a:pPr>
            <a:r>
              <a:rPr lang="en-US" sz="2000" b="0" i="0" dirty="0">
                <a:solidFill>
                  <a:schemeClr val="accent1">
                    <a:lumMod val="75000"/>
                  </a:schemeClr>
                </a:solidFill>
                <a:effectLst/>
                <a:latin typeface="Inter"/>
              </a:rPr>
              <a:t>Focused on a single survey.</a:t>
            </a:r>
          </a:p>
          <a:p>
            <a:pPr marL="0" indent="0" algn="l">
              <a:spcBef>
                <a:spcPts val="300"/>
              </a:spcBef>
              <a:buNone/>
            </a:pPr>
            <a:endParaRPr lang="en-US" sz="2000" b="0" i="0" dirty="0">
              <a:solidFill>
                <a:schemeClr val="accent1">
                  <a:lumMod val="75000"/>
                </a:schemeClr>
              </a:solidFill>
              <a:effectLst/>
              <a:latin typeface="Inter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1BBB4D0-E099-6B6E-7F8D-71F319286765}"/>
              </a:ext>
            </a:extLst>
          </p:cNvPr>
          <p:cNvSpPr txBox="1">
            <a:spLocks/>
          </p:cNvSpPr>
          <p:nvPr/>
        </p:nvSpPr>
        <p:spPr>
          <a:xfrm>
            <a:off x="453403" y="2466462"/>
            <a:ext cx="9371948" cy="460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10312" indent="-210312" algn="l" defTabSz="914400" rtl="0" eaLnBrk="1" latinLnBrk="0" hangingPunct="1"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8912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766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052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338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624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910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196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482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300"/>
              </a:spcAft>
              <a:buFont typeface="Arial" panose="020B0604020202020204" pitchFamily="34" charset="0"/>
              <a:buNone/>
            </a:pPr>
            <a:r>
              <a:rPr lang="en-IN" b="1" i="0" dirty="0">
                <a:solidFill>
                  <a:schemeClr val="accent1">
                    <a:lumMod val="75000"/>
                  </a:schemeClr>
                </a:solidFill>
                <a:effectLst/>
                <a:latin typeface="Inter"/>
              </a:rPr>
              <a:t>Methodology</a:t>
            </a:r>
            <a:r>
              <a:rPr lang="en-IN" b="0" i="0" dirty="0">
                <a:solidFill>
                  <a:schemeClr val="accent1">
                    <a:lumMod val="75000"/>
                  </a:schemeClr>
                </a:solidFill>
                <a:effectLst/>
                <a:latin typeface="Inter"/>
              </a:rPr>
              <a:t>:</a:t>
            </a:r>
            <a:endParaRPr lang="en-IN" dirty="0">
              <a:solidFill>
                <a:schemeClr val="accent1">
                  <a:lumMod val="75000"/>
                </a:schemeClr>
              </a:solidFill>
              <a:latin typeface="Inter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0D85AC5-EDCD-E738-C2CA-644F0F6640BF}"/>
              </a:ext>
            </a:extLst>
          </p:cNvPr>
          <p:cNvSpPr txBox="1">
            <a:spLocks/>
          </p:cNvSpPr>
          <p:nvPr/>
        </p:nvSpPr>
        <p:spPr>
          <a:xfrm>
            <a:off x="453403" y="2843626"/>
            <a:ext cx="9414949" cy="14524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10312" indent="-210312" algn="l" defTabSz="914400" rtl="0" eaLnBrk="1" latinLnBrk="0" hangingPunct="1"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8912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766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052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338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624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910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196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482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spcBef>
                <a:spcPts val="300"/>
              </a:spcBef>
              <a:buNone/>
            </a:pPr>
            <a:r>
              <a:rPr lang="en-IN" sz="2000" b="0" i="0" dirty="0">
                <a:solidFill>
                  <a:schemeClr val="accent1">
                    <a:lumMod val="75000"/>
                  </a:schemeClr>
                </a:solidFill>
                <a:effectLst/>
                <a:latin typeface="Inter"/>
              </a:rPr>
              <a:t>Reliance on group-reported data.</a:t>
            </a:r>
          </a:p>
          <a:p>
            <a:pPr marL="0" indent="0" algn="l">
              <a:spcBef>
                <a:spcPts val="300"/>
              </a:spcBef>
              <a:buNone/>
            </a:pPr>
            <a:endParaRPr lang="en-US" sz="2000" b="0" i="0" dirty="0">
              <a:solidFill>
                <a:schemeClr val="accent1">
                  <a:lumMod val="75000"/>
                </a:schemeClr>
              </a:solidFill>
              <a:effectLst/>
              <a:latin typeface="Inter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CC8F4C14-B662-47AC-2B74-7C2FA72EB0D1}"/>
              </a:ext>
            </a:extLst>
          </p:cNvPr>
          <p:cNvSpPr txBox="1">
            <a:spLocks/>
          </p:cNvSpPr>
          <p:nvPr/>
        </p:nvSpPr>
        <p:spPr>
          <a:xfrm>
            <a:off x="374208" y="3407857"/>
            <a:ext cx="9371949" cy="6583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4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000" b="1" u="sng" dirty="0">
                <a:latin typeface="Inter"/>
              </a:rPr>
              <a:t>Future Recommendations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00209F66-8FB2-A4BC-E76E-431F7B4D3954}"/>
              </a:ext>
            </a:extLst>
          </p:cNvPr>
          <p:cNvSpPr txBox="1">
            <a:spLocks/>
          </p:cNvSpPr>
          <p:nvPr/>
        </p:nvSpPr>
        <p:spPr>
          <a:xfrm>
            <a:off x="417209" y="4073628"/>
            <a:ext cx="9371948" cy="460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10312" indent="-210312" algn="l" defTabSz="914400" rtl="0" eaLnBrk="1" latinLnBrk="0" hangingPunct="1"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8912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766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052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338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624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910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196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482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300"/>
              </a:spcAft>
              <a:buFont typeface="Arial" panose="020B0604020202020204" pitchFamily="34" charset="0"/>
              <a:buNone/>
            </a:pPr>
            <a:r>
              <a:rPr lang="en-IN" sz="2400" b="1" dirty="0">
                <a:solidFill>
                  <a:schemeClr val="accent1">
                    <a:lumMod val="75000"/>
                  </a:schemeClr>
                </a:solidFill>
                <a:latin typeface="Inter"/>
              </a:rPr>
              <a:t>Expand Dataset</a:t>
            </a:r>
            <a:r>
              <a:rPr lang="en-IN" sz="2400" dirty="0">
                <a:solidFill>
                  <a:schemeClr val="accent1">
                    <a:lumMod val="75000"/>
                  </a:schemeClr>
                </a:solidFill>
                <a:latin typeface="Inter"/>
              </a:rPr>
              <a:t>:</a:t>
            </a:r>
            <a:endParaRPr lang="en-IN" dirty="0">
              <a:solidFill>
                <a:schemeClr val="accent1">
                  <a:lumMod val="75000"/>
                </a:schemeClr>
              </a:solidFill>
              <a:latin typeface="Inter"/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9853941-4E85-66DC-5827-F5BB35C05A9E}"/>
              </a:ext>
            </a:extLst>
          </p:cNvPr>
          <p:cNvSpPr txBox="1">
            <a:spLocks/>
          </p:cNvSpPr>
          <p:nvPr/>
        </p:nvSpPr>
        <p:spPr>
          <a:xfrm>
            <a:off x="417209" y="4473469"/>
            <a:ext cx="9371948" cy="6199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10312" indent="-210312" algn="l" defTabSz="914400" rtl="0" eaLnBrk="1" latinLnBrk="0" hangingPunct="1"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8912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766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052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338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624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910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196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482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spcBef>
                <a:spcPts val="300"/>
              </a:spcBef>
              <a:buNone/>
            </a:pPr>
            <a:r>
              <a:rPr lang="en-IN" sz="2000" b="0" i="0" dirty="0">
                <a:solidFill>
                  <a:schemeClr val="accent1">
                    <a:lumMod val="75000"/>
                  </a:schemeClr>
                </a:solidFill>
                <a:effectLst/>
                <a:latin typeface="Inter"/>
              </a:rPr>
              <a:t>Include more diverse samples.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62631261-F44C-8EA7-928C-4C71DE0F8D29}"/>
              </a:ext>
            </a:extLst>
          </p:cNvPr>
          <p:cNvSpPr txBox="1">
            <a:spLocks/>
          </p:cNvSpPr>
          <p:nvPr/>
        </p:nvSpPr>
        <p:spPr>
          <a:xfrm>
            <a:off x="374209" y="4897906"/>
            <a:ext cx="9371948" cy="460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10312" indent="-210312" algn="l" defTabSz="914400" rtl="0" eaLnBrk="1" latinLnBrk="0" hangingPunct="1"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8912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766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052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338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624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910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196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482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300"/>
              </a:spcAft>
              <a:buFont typeface="Arial" panose="020B0604020202020204" pitchFamily="34" charset="0"/>
              <a:buNone/>
            </a:pPr>
            <a:r>
              <a:rPr lang="en-IN" b="1" i="0" dirty="0">
                <a:solidFill>
                  <a:schemeClr val="accent1">
                    <a:lumMod val="75000"/>
                  </a:schemeClr>
                </a:solidFill>
                <a:effectLst/>
                <a:latin typeface="Inter"/>
              </a:rPr>
              <a:t>Explore Additional Variables</a:t>
            </a:r>
            <a:r>
              <a:rPr lang="en-IN" b="0" i="0" dirty="0">
                <a:solidFill>
                  <a:schemeClr val="accent1">
                    <a:lumMod val="75000"/>
                  </a:schemeClr>
                </a:solidFill>
                <a:effectLst/>
                <a:latin typeface="Inter"/>
              </a:rPr>
              <a:t>:</a:t>
            </a:r>
            <a:endParaRPr lang="en-IN" dirty="0">
              <a:solidFill>
                <a:schemeClr val="accent1">
                  <a:lumMod val="75000"/>
                </a:schemeClr>
              </a:solidFill>
              <a:latin typeface="Inter"/>
            </a:endParaRP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590790A2-BD10-D463-650F-B3CBF25A57A2}"/>
              </a:ext>
            </a:extLst>
          </p:cNvPr>
          <p:cNvSpPr txBox="1">
            <a:spLocks/>
          </p:cNvSpPr>
          <p:nvPr/>
        </p:nvSpPr>
        <p:spPr>
          <a:xfrm>
            <a:off x="374209" y="5292839"/>
            <a:ext cx="9371948" cy="14524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10312" indent="-210312" algn="l" defTabSz="914400" rtl="0" eaLnBrk="1" latinLnBrk="0" hangingPunct="1"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8912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766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052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338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624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910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196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482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spcBef>
                <a:spcPts val="300"/>
              </a:spcBef>
              <a:buNone/>
            </a:pPr>
            <a:r>
              <a:rPr lang="en-IN" sz="2000" b="0" i="0" dirty="0">
                <a:solidFill>
                  <a:schemeClr val="accent1">
                    <a:lumMod val="75000"/>
                  </a:schemeClr>
                </a:solidFill>
                <a:effectLst/>
                <a:latin typeface="Inter"/>
              </a:rPr>
              <a:t>Environmental awareness, moral norms.</a:t>
            </a:r>
          </a:p>
          <a:p>
            <a:pPr marL="0" indent="0" algn="l">
              <a:spcBef>
                <a:spcPts val="300"/>
              </a:spcBef>
              <a:buNone/>
            </a:pPr>
            <a:endParaRPr lang="en-US" sz="2000" b="0" i="0" dirty="0">
              <a:solidFill>
                <a:schemeClr val="accent1">
                  <a:lumMod val="75000"/>
                </a:schemeClr>
              </a:solidFill>
              <a:effectLst/>
              <a:latin typeface="Inter"/>
            </a:endParaRP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DA68F970-0ECB-BB84-D35E-B2913323E25F}"/>
              </a:ext>
            </a:extLst>
          </p:cNvPr>
          <p:cNvSpPr txBox="1">
            <a:spLocks/>
          </p:cNvSpPr>
          <p:nvPr/>
        </p:nvSpPr>
        <p:spPr>
          <a:xfrm>
            <a:off x="378213" y="5694729"/>
            <a:ext cx="9371948" cy="460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10312" indent="-210312" algn="l" defTabSz="914400" rtl="0" eaLnBrk="1" latinLnBrk="0" hangingPunct="1"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8912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766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052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338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624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910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196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482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300"/>
              </a:spcAft>
              <a:buFont typeface="Arial" panose="020B0604020202020204" pitchFamily="34" charset="0"/>
              <a:buNone/>
            </a:pPr>
            <a:r>
              <a:rPr lang="en-IN" b="1" i="0" dirty="0">
                <a:solidFill>
                  <a:schemeClr val="accent1">
                    <a:lumMod val="75000"/>
                  </a:schemeClr>
                </a:solidFill>
                <a:effectLst/>
                <a:latin typeface="Inter"/>
              </a:rPr>
              <a:t>Longitudinal Studies</a:t>
            </a:r>
            <a:r>
              <a:rPr lang="en-IN" b="0" i="0" dirty="0">
                <a:solidFill>
                  <a:schemeClr val="accent1">
                    <a:lumMod val="75000"/>
                  </a:schemeClr>
                </a:solidFill>
                <a:effectLst/>
                <a:latin typeface="Inter"/>
              </a:rPr>
              <a:t>:</a:t>
            </a:r>
            <a:endParaRPr lang="en-IN" dirty="0">
              <a:solidFill>
                <a:schemeClr val="accent1">
                  <a:lumMod val="75000"/>
                </a:schemeClr>
              </a:solidFill>
              <a:latin typeface="Inter"/>
            </a:endParaRP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F5D96D47-3F5E-80FD-3B71-B29880054C1B}"/>
              </a:ext>
            </a:extLst>
          </p:cNvPr>
          <p:cNvSpPr txBox="1">
            <a:spLocks/>
          </p:cNvSpPr>
          <p:nvPr/>
        </p:nvSpPr>
        <p:spPr>
          <a:xfrm>
            <a:off x="356711" y="6066777"/>
            <a:ext cx="9414949" cy="14524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10312" indent="-210312" algn="l" defTabSz="914400" rtl="0" eaLnBrk="1" latinLnBrk="0" hangingPunct="1"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8912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766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052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338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624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910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196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482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spcBef>
                <a:spcPts val="300"/>
              </a:spcBef>
              <a:buNone/>
            </a:pPr>
            <a:r>
              <a:rPr lang="en-IN" sz="2000" b="0" i="0" dirty="0">
                <a:solidFill>
                  <a:schemeClr val="accent1">
                    <a:lumMod val="75000"/>
                  </a:schemeClr>
                </a:solidFill>
                <a:effectLst/>
                <a:latin typeface="Inter"/>
              </a:rPr>
              <a:t>Track behaviour over time.</a:t>
            </a:r>
            <a:br>
              <a:rPr lang="en-IN" sz="2000" dirty="0">
                <a:solidFill>
                  <a:schemeClr val="accent1">
                    <a:lumMod val="75000"/>
                  </a:schemeClr>
                </a:solidFill>
              </a:rPr>
            </a:br>
            <a:endParaRPr lang="en-US" sz="2000" b="0" i="0" dirty="0">
              <a:solidFill>
                <a:schemeClr val="accent1">
                  <a:lumMod val="75000"/>
                </a:schemeClr>
              </a:solidFill>
              <a:effectLst/>
              <a:latin typeface="Inter"/>
            </a:endParaRP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1B7A999C-5864-AC42-F064-4331C966A4A4}"/>
              </a:ext>
            </a:extLst>
          </p:cNvPr>
          <p:cNvSpPr txBox="1">
            <a:spLocks/>
          </p:cNvSpPr>
          <p:nvPr/>
        </p:nvSpPr>
        <p:spPr>
          <a:xfrm>
            <a:off x="6096000" y="160669"/>
            <a:ext cx="9371949" cy="6583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4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200" b="1" u="sng" dirty="0">
                <a:solidFill>
                  <a:schemeClr val="accent4">
                    <a:lumMod val="50000"/>
                  </a:schemeClr>
                </a:solidFill>
                <a:latin typeface="Inter"/>
              </a:rPr>
              <a:t>Conclusions &amp; Key Findings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029FB47F-BC0E-40C3-C73E-8A126EF03B29}"/>
              </a:ext>
            </a:extLst>
          </p:cNvPr>
          <p:cNvSpPr txBox="1">
            <a:spLocks/>
          </p:cNvSpPr>
          <p:nvPr/>
        </p:nvSpPr>
        <p:spPr>
          <a:xfrm>
            <a:off x="6096000" y="879544"/>
            <a:ext cx="5973337" cy="24109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10312" indent="-210312" algn="l" defTabSz="914400" rtl="0" eaLnBrk="1" latinLnBrk="0" hangingPunct="1"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8912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766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052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338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624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910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196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482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+mj-lt"/>
              <a:buAutoNum type="arabicPeriod"/>
            </a:pPr>
            <a:r>
              <a:rPr lang="en-US" sz="1800" b="1" i="0" dirty="0">
                <a:solidFill>
                  <a:schemeClr val="accent1">
                    <a:lumMod val="75000"/>
                  </a:schemeClr>
                </a:solidFill>
                <a:effectLst/>
                <a:latin typeface="Inter"/>
              </a:rPr>
              <a:t>Attitudes</a:t>
            </a:r>
            <a:r>
              <a:rPr lang="en-US" sz="1800" b="0" i="0" dirty="0">
                <a:solidFill>
                  <a:schemeClr val="accent1">
                    <a:lumMod val="75000"/>
                  </a:schemeClr>
                </a:solidFill>
                <a:effectLst/>
                <a:latin typeface="Inter"/>
              </a:rPr>
              <a:t> and </a:t>
            </a:r>
            <a:r>
              <a:rPr lang="en-US" sz="1800" b="1" i="0" dirty="0">
                <a:solidFill>
                  <a:schemeClr val="accent1">
                    <a:lumMod val="75000"/>
                  </a:schemeClr>
                </a:solidFill>
                <a:effectLst/>
                <a:latin typeface="Inter"/>
              </a:rPr>
              <a:t>perceived control</a:t>
            </a:r>
            <a:r>
              <a:rPr lang="en-US" sz="1800" b="0" i="0" dirty="0">
                <a:solidFill>
                  <a:schemeClr val="accent1">
                    <a:lumMod val="75000"/>
                  </a:schemeClr>
                </a:solidFill>
                <a:effectLst/>
                <a:latin typeface="Inter"/>
              </a:rPr>
              <a:t> are the strongest predictors of sustainability intentions and behaviors.</a:t>
            </a:r>
          </a:p>
          <a:p>
            <a:pPr>
              <a:spcBef>
                <a:spcPts val="300"/>
              </a:spcBef>
              <a:buFont typeface="+mj-lt"/>
              <a:buAutoNum type="arabicPeriod"/>
            </a:pPr>
            <a:r>
              <a:rPr lang="en-US" sz="1800" b="1" i="0" dirty="0">
                <a:solidFill>
                  <a:schemeClr val="accent1">
                    <a:lumMod val="75000"/>
                  </a:schemeClr>
                </a:solidFill>
                <a:effectLst/>
                <a:latin typeface="Inter"/>
              </a:rPr>
              <a:t>Social norms</a:t>
            </a:r>
            <a:r>
              <a:rPr lang="en-US" sz="1800" b="0" i="0" dirty="0">
                <a:solidFill>
                  <a:schemeClr val="accent1">
                    <a:lumMod val="75000"/>
                  </a:schemeClr>
                </a:solidFill>
                <a:effectLst/>
                <a:latin typeface="Inter"/>
              </a:rPr>
              <a:t> do not significantly influence students' sustainability actions.</a:t>
            </a:r>
          </a:p>
          <a:p>
            <a:pPr>
              <a:spcBef>
                <a:spcPts val="300"/>
              </a:spcBef>
              <a:buFont typeface="+mj-lt"/>
              <a:buAutoNum type="arabicPeriod"/>
            </a:pPr>
            <a:r>
              <a:rPr lang="en-US" sz="1800" b="1" i="0" dirty="0">
                <a:solidFill>
                  <a:schemeClr val="accent1">
                    <a:lumMod val="75000"/>
                  </a:schemeClr>
                </a:solidFill>
                <a:effectLst/>
                <a:latin typeface="Inter"/>
              </a:rPr>
              <a:t>Behavioral intentions</a:t>
            </a:r>
            <a:r>
              <a:rPr lang="en-US" sz="1800" b="0" i="0" dirty="0">
                <a:solidFill>
                  <a:schemeClr val="accent1">
                    <a:lumMod val="75000"/>
                  </a:schemeClr>
                </a:solidFill>
                <a:effectLst/>
                <a:latin typeface="Inter"/>
              </a:rPr>
              <a:t> strongly predict actual behaviors.</a:t>
            </a:r>
          </a:p>
          <a:p>
            <a:pPr>
              <a:spcBef>
                <a:spcPts val="300"/>
              </a:spcBef>
              <a:buFont typeface="+mj-lt"/>
              <a:buAutoNum type="arabicPeriod"/>
            </a:pPr>
            <a:r>
              <a:rPr lang="en-US" sz="1800" b="1" i="0" dirty="0">
                <a:solidFill>
                  <a:schemeClr val="accent1">
                    <a:lumMod val="75000"/>
                  </a:schemeClr>
                </a:solidFill>
                <a:effectLst/>
                <a:latin typeface="Inter"/>
              </a:rPr>
              <a:t>Demographic factors</a:t>
            </a:r>
            <a:r>
              <a:rPr lang="en-US" sz="1800" b="0" i="0" dirty="0">
                <a:solidFill>
                  <a:schemeClr val="accent1">
                    <a:lumMod val="75000"/>
                  </a:schemeClr>
                </a:solidFill>
                <a:effectLst/>
                <a:latin typeface="Inter"/>
              </a:rPr>
              <a:t> (like gender, field of study) play a moderating role.</a:t>
            </a:r>
          </a:p>
          <a:p>
            <a:pPr>
              <a:spcBef>
                <a:spcPts val="300"/>
              </a:spcBef>
              <a:buFont typeface="+mj-lt"/>
              <a:buAutoNum type="arabicPeriod"/>
            </a:pPr>
            <a:r>
              <a:rPr lang="en-US" sz="1800" b="1" i="0" dirty="0">
                <a:solidFill>
                  <a:schemeClr val="accent1">
                    <a:lumMod val="75000"/>
                  </a:schemeClr>
                </a:solidFill>
                <a:effectLst/>
                <a:latin typeface="Inter"/>
              </a:rPr>
              <a:t>Barriers</a:t>
            </a:r>
            <a:r>
              <a:rPr lang="en-US" sz="1800" b="0" i="0" dirty="0">
                <a:solidFill>
                  <a:schemeClr val="accent1">
                    <a:lumMod val="75000"/>
                  </a:schemeClr>
                </a:solidFill>
                <a:effectLst/>
                <a:latin typeface="Inter"/>
              </a:rPr>
              <a:t> like cost and lack of infrastructure hinder sustainable practices.</a:t>
            </a:r>
          </a:p>
          <a:p>
            <a:pPr>
              <a:spcBef>
                <a:spcPts val="300"/>
              </a:spcBef>
              <a:buFont typeface="+mj-lt"/>
              <a:buAutoNum type="arabicPeriod"/>
            </a:pPr>
            <a:r>
              <a:rPr lang="en-US" sz="1800" b="1" i="0" dirty="0">
                <a:solidFill>
                  <a:schemeClr val="accent1">
                    <a:lumMod val="75000"/>
                  </a:schemeClr>
                </a:solidFill>
                <a:effectLst/>
                <a:latin typeface="Inter"/>
              </a:rPr>
              <a:t>Institutional support</a:t>
            </a:r>
            <a:r>
              <a:rPr lang="en-US" sz="1800" b="0" i="0" dirty="0">
                <a:solidFill>
                  <a:schemeClr val="accent1">
                    <a:lumMod val="75000"/>
                  </a:schemeClr>
                </a:solidFill>
                <a:effectLst/>
                <a:latin typeface="Inter"/>
              </a:rPr>
              <a:t> enhances students' ability to adopt sustainable behaviors.</a:t>
            </a:r>
          </a:p>
          <a:p>
            <a:pPr>
              <a:spcBef>
                <a:spcPts val="300"/>
              </a:spcBef>
              <a:buFont typeface="+mj-lt"/>
              <a:buAutoNum type="arabicPeriod"/>
            </a:pPr>
            <a:r>
              <a:rPr lang="en-US" sz="1800" b="0" i="0" dirty="0">
                <a:solidFill>
                  <a:schemeClr val="accent1">
                    <a:lumMod val="75000"/>
                  </a:schemeClr>
                </a:solidFill>
                <a:effectLst/>
                <a:latin typeface="Inter"/>
              </a:rPr>
              <a:t>The measurement model is reliable and valid ( Alpha=0.8+, CR ≥ 0.7, AVE ≥ 0.5).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66CAF4AC-CE2A-E5C2-8386-89489073DBAA}"/>
              </a:ext>
            </a:extLst>
          </p:cNvPr>
          <p:cNvSpPr txBox="1">
            <a:spLocks/>
          </p:cNvSpPr>
          <p:nvPr/>
        </p:nvSpPr>
        <p:spPr>
          <a:xfrm>
            <a:off x="6096000" y="4715718"/>
            <a:ext cx="9371948" cy="460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10312" indent="-210312" algn="l" defTabSz="914400" rtl="0" eaLnBrk="1" latinLnBrk="0" hangingPunct="1"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8912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766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052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338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624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910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196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482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300"/>
              </a:spcAft>
              <a:buFont typeface="Arial" panose="020B0604020202020204" pitchFamily="34" charset="0"/>
              <a:buNone/>
            </a:pPr>
            <a:r>
              <a:rPr lang="en-IN" b="1" i="0" u="sng" dirty="0">
                <a:solidFill>
                  <a:schemeClr val="accent1">
                    <a:lumMod val="75000"/>
                  </a:schemeClr>
                </a:solidFill>
                <a:effectLst/>
                <a:latin typeface="Inter"/>
              </a:rPr>
              <a:t>Contributions</a:t>
            </a:r>
            <a:r>
              <a:rPr lang="en-IN" b="0" i="0" u="sng" dirty="0">
                <a:solidFill>
                  <a:schemeClr val="accent1">
                    <a:lumMod val="75000"/>
                  </a:schemeClr>
                </a:solidFill>
                <a:effectLst/>
                <a:latin typeface="Inter"/>
              </a:rPr>
              <a:t>:</a:t>
            </a:r>
            <a:endParaRPr lang="en-IN" u="sng" dirty="0">
              <a:solidFill>
                <a:schemeClr val="accent1">
                  <a:lumMod val="75000"/>
                </a:schemeClr>
              </a:solidFill>
              <a:latin typeface="Inter"/>
            </a:endParaRP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B0337804-6561-4435-317B-E177772E34B7}"/>
              </a:ext>
            </a:extLst>
          </p:cNvPr>
          <p:cNvSpPr txBox="1">
            <a:spLocks/>
          </p:cNvSpPr>
          <p:nvPr/>
        </p:nvSpPr>
        <p:spPr>
          <a:xfrm>
            <a:off x="6096000" y="5185355"/>
            <a:ext cx="4609069" cy="14524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10312" indent="-210312" algn="l" defTabSz="914400" rtl="0" eaLnBrk="1" latinLnBrk="0" hangingPunct="1"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8912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766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052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338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624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910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196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482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spcBef>
                <a:spcPts val="300"/>
              </a:spcBef>
              <a:buNone/>
            </a:pPr>
            <a:r>
              <a:rPr lang="en-US" sz="2000" b="0" i="0" dirty="0">
                <a:solidFill>
                  <a:schemeClr val="accent1">
                    <a:lumMod val="75000"/>
                  </a:schemeClr>
                </a:solidFill>
                <a:effectLst/>
                <a:latin typeface="Inter"/>
              </a:rPr>
              <a:t>Advances understanding of sustainability behavior in students.</a:t>
            </a:r>
          </a:p>
          <a:p>
            <a:pPr marL="0" indent="0" algn="l">
              <a:spcBef>
                <a:spcPts val="300"/>
              </a:spcBef>
              <a:buNone/>
            </a:pPr>
            <a:r>
              <a:rPr lang="en-US" sz="2000" b="0" i="0" dirty="0">
                <a:solidFill>
                  <a:schemeClr val="accent1">
                    <a:lumMod val="75000"/>
                  </a:schemeClr>
                </a:solidFill>
                <a:effectLst/>
                <a:latin typeface="Inter"/>
              </a:rPr>
              <a:t>Provides practical recommendations for policymakers.</a:t>
            </a:r>
          </a:p>
          <a:p>
            <a:pPr marL="0" indent="0" algn="l">
              <a:spcBef>
                <a:spcPts val="300"/>
              </a:spcBef>
              <a:buNone/>
            </a:pPr>
            <a:endParaRPr lang="en-US" sz="2000" b="0" i="0" dirty="0">
              <a:solidFill>
                <a:schemeClr val="accent1">
                  <a:lumMod val="75000"/>
                </a:schemeClr>
              </a:solidFill>
              <a:effectLst/>
              <a:latin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25895755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62DD8D-EAB3-F564-1648-869DCD4427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D8260-3F64-FD13-B4C6-04A3C71E6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890" y="3952128"/>
            <a:ext cx="9371949" cy="658375"/>
          </a:xfrm>
        </p:spPr>
        <p:txBody>
          <a:bodyPr>
            <a:normAutofit/>
          </a:bodyPr>
          <a:lstStyle/>
          <a:p>
            <a:pPr algn="l"/>
            <a:r>
              <a:rPr lang="en-IN" sz="3600" b="1" i="0" dirty="0">
                <a:effectLst/>
                <a:latin typeface="Inter"/>
              </a:rPr>
              <a:t>References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A4F999-0855-AA46-8811-BB0312154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 lang="en-US" smtClean="0"/>
              <a:t>17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1603AA-CF7A-5EBD-877D-DC3F741BD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1B487-36FD-4CED-B07A-1A81FC6540B1}" type="datetime1">
              <a:rPr lang="en-US" smtClean="0"/>
              <a:pPr/>
              <a:t>3/21/2025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A43AC2-FABF-076C-DCAC-35A4414EF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E7DD391-D3C7-4FDE-576A-90456136CAB7}"/>
              </a:ext>
            </a:extLst>
          </p:cNvPr>
          <p:cNvSpPr txBox="1">
            <a:spLocks/>
          </p:cNvSpPr>
          <p:nvPr/>
        </p:nvSpPr>
        <p:spPr>
          <a:xfrm>
            <a:off x="416890" y="4640315"/>
            <a:ext cx="5523191" cy="15648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10312" indent="-210312" algn="l" defTabSz="914400" rtl="0" eaLnBrk="1" latinLnBrk="0" hangingPunct="1"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8912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766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052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338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624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910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196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482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spcBef>
                <a:spcPts val="300"/>
              </a:spcBef>
              <a:buNone/>
            </a:pPr>
            <a:r>
              <a:rPr lang="en-IN" sz="2000" b="0" i="0" dirty="0">
                <a:solidFill>
                  <a:schemeClr val="accent1">
                    <a:lumMod val="75000"/>
                  </a:schemeClr>
                </a:solidFill>
                <a:effectLst/>
                <a:latin typeface="Inter"/>
              </a:rPr>
              <a:t>Ajzen, I. (1991). Theory of Planned </a:t>
            </a:r>
            <a:r>
              <a:rPr lang="en-IN" sz="2000" b="0" i="0" dirty="0" err="1">
                <a:solidFill>
                  <a:schemeClr val="accent1">
                    <a:lumMod val="75000"/>
                  </a:schemeClr>
                </a:solidFill>
                <a:effectLst/>
                <a:latin typeface="Inter"/>
              </a:rPr>
              <a:t>Behavior</a:t>
            </a:r>
            <a:r>
              <a:rPr lang="en-IN" sz="2000" b="0" i="0" dirty="0">
                <a:solidFill>
                  <a:schemeClr val="accent1">
                    <a:lumMod val="75000"/>
                  </a:schemeClr>
                </a:solidFill>
                <a:effectLst/>
                <a:latin typeface="Inter"/>
              </a:rPr>
              <a:t>.</a:t>
            </a:r>
          </a:p>
          <a:p>
            <a:pPr marL="0" indent="0" algn="l">
              <a:spcBef>
                <a:spcPts val="300"/>
              </a:spcBef>
              <a:buNone/>
            </a:pPr>
            <a:r>
              <a:rPr lang="en-IN" sz="2000" b="0" i="0" dirty="0">
                <a:solidFill>
                  <a:schemeClr val="accent1">
                    <a:lumMod val="75000"/>
                  </a:schemeClr>
                </a:solidFill>
                <a:effectLst/>
                <a:latin typeface="Inter"/>
              </a:rPr>
              <a:t>Bamberg, S., &amp; Möser, G. (2007). Environmental Psychology. </a:t>
            </a:r>
          </a:p>
          <a:p>
            <a:pPr marL="0" indent="0" algn="l">
              <a:spcBef>
                <a:spcPts val="300"/>
              </a:spcBef>
              <a:buNone/>
            </a:pPr>
            <a:endParaRPr lang="en-IN" sz="2000" b="0" i="0" dirty="0">
              <a:solidFill>
                <a:schemeClr val="accent1">
                  <a:lumMod val="75000"/>
                </a:schemeClr>
              </a:solidFill>
              <a:effectLst/>
              <a:latin typeface="Inter"/>
            </a:endParaRPr>
          </a:p>
          <a:p>
            <a:pPr marL="0" indent="0" algn="l">
              <a:spcBef>
                <a:spcPts val="300"/>
              </a:spcBef>
              <a:buNone/>
            </a:pPr>
            <a:r>
              <a:rPr lang="en-IN" sz="2000" b="0" i="0" dirty="0" err="1">
                <a:solidFill>
                  <a:schemeClr val="accent1">
                    <a:lumMod val="75000"/>
                  </a:schemeClr>
                </a:solidFill>
                <a:effectLst/>
                <a:latin typeface="Inter"/>
              </a:rPr>
              <a:t>Kollmuss</a:t>
            </a:r>
            <a:r>
              <a:rPr lang="en-IN" sz="2000" b="0" i="0" dirty="0">
                <a:solidFill>
                  <a:schemeClr val="accent1">
                    <a:lumMod val="75000"/>
                  </a:schemeClr>
                </a:solidFill>
                <a:effectLst/>
                <a:latin typeface="Inter"/>
              </a:rPr>
              <a:t>, A., &amp; Agyeman, J. (2002). Sustainability </a:t>
            </a:r>
            <a:r>
              <a:rPr lang="en-IN" sz="2000" b="0" i="0" dirty="0" err="1">
                <a:solidFill>
                  <a:schemeClr val="accent1">
                    <a:lumMod val="75000"/>
                  </a:schemeClr>
                </a:solidFill>
                <a:effectLst/>
                <a:latin typeface="Inter"/>
              </a:rPr>
              <a:t>Behavior</a:t>
            </a:r>
            <a:r>
              <a:rPr lang="en-IN" sz="2000" b="0" i="0" dirty="0">
                <a:solidFill>
                  <a:schemeClr val="accent1">
                    <a:lumMod val="75000"/>
                  </a:schemeClr>
                </a:solidFill>
                <a:effectLst/>
                <a:latin typeface="Inter"/>
              </a:rPr>
              <a:t>.</a:t>
            </a:r>
          </a:p>
          <a:p>
            <a:pPr>
              <a:buNone/>
            </a:pPr>
            <a:br>
              <a:rPr lang="en-IN" sz="2000" dirty="0">
                <a:solidFill>
                  <a:schemeClr val="accent1">
                    <a:lumMod val="75000"/>
                  </a:schemeClr>
                </a:solidFill>
              </a:rPr>
            </a:br>
            <a:endParaRPr lang="en-US" sz="2000" b="0" i="0" dirty="0">
              <a:solidFill>
                <a:schemeClr val="accent1">
                  <a:lumMod val="75000"/>
                </a:schemeClr>
              </a:solidFill>
              <a:effectLst/>
              <a:latin typeface="Inter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E3869EC8-3C73-930E-28EA-A4028A9FA6B0}"/>
              </a:ext>
            </a:extLst>
          </p:cNvPr>
          <p:cNvSpPr txBox="1">
            <a:spLocks/>
          </p:cNvSpPr>
          <p:nvPr/>
        </p:nvSpPr>
        <p:spPr>
          <a:xfrm>
            <a:off x="6559149" y="160254"/>
            <a:ext cx="5268667" cy="6583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4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>
                <a:latin typeface="Inter"/>
              </a:rPr>
              <a:t>Acknowledgments</a:t>
            </a:r>
            <a:endParaRPr lang="en-US" sz="3200" dirty="0">
              <a:latin typeface="Inter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1E6D23B-AECD-922C-FEB1-74C699FA0C81}"/>
              </a:ext>
            </a:extLst>
          </p:cNvPr>
          <p:cNvSpPr txBox="1">
            <a:spLocks/>
          </p:cNvSpPr>
          <p:nvPr/>
        </p:nvSpPr>
        <p:spPr>
          <a:xfrm>
            <a:off x="6347627" y="1049586"/>
            <a:ext cx="5268666" cy="49679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10312" indent="-210312" algn="l" defTabSz="914400" rtl="0" eaLnBrk="1" latinLnBrk="0" hangingPunct="1"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8912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766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052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338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624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910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196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482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None/>
            </a:pPr>
            <a:r>
              <a:rPr lang="en-US" sz="1400" b="0" i="0" dirty="0">
                <a:solidFill>
                  <a:schemeClr val="accent1">
                    <a:lumMod val="75000"/>
                  </a:schemeClr>
                </a:solidFill>
                <a:effectLst/>
                <a:latin typeface="Inter"/>
              </a:rPr>
              <a:t>	We would like to express our sincere gratitude to </a:t>
            </a:r>
            <a:r>
              <a:rPr lang="en-US" sz="1400" b="1" i="0" dirty="0">
                <a:solidFill>
                  <a:schemeClr val="accent1">
                    <a:lumMod val="75000"/>
                  </a:schemeClr>
                </a:solidFill>
                <a:effectLst/>
                <a:latin typeface="Inter"/>
              </a:rPr>
              <a:t>Rajendra Mishra School of Engineering Entrepreneurship, IIT Kharagpur</a:t>
            </a:r>
            <a:r>
              <a:rPr lang="en-US" sz="1400" b="0" i="0" dirty="0">
                <a:solidFill>
                  <a:schemeClr val="accent1">
                    <a:lumMod val="75000"/>
                  </a:schemeClr>
                </a:solidFill>
                <a:effectLst/>
                <a:latin typeface="Inter"/>
              </a:rPr>
              <a:t>, for providing us with the opportunity and resources to conduct this research. </a:t>
            </a:r>
          </a:p>
          <a:p>
            <a:pPr algn="l">
              <a:buNone/>
            </a:pP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Inter"/>
              </a:rPr>
              <a:t>     </a:t>
            </a:r>
            <a:r>
              <a:rPr lang="en-US" sz="1400" b="0" i="0" dirty="0">
                <a:solidFill>
                  <a:schemeClr val="accent1">
                    <a:lumMod val="75000"/>
                  </a:schemeClr>
                </a:solidFill>
                <a:effectLst/>
                <a:latin typeface="Inter"/>
              </a:rPr>
              <a:t>Special thanks to our esteemed </a:t>
            </a:r>
            <a:r>
              <a:rPr lang="en-US" sz="1400" b="1" i="0" dirty="0">
                <a:solidFill>
                  <a:schemeClr val="accent1">
                    <a:lumMod val="75000"/>
                  </a:schemeClr>
                </a:solidFill>
                <a:effectLst/>
                <a:latin typeface="Inter"/>
              </a:rPr>
              <a:t>Professor</a:t>
            </a:r>
            <a:r>
              <a:rPr lang="en-US" sz="1400" b="0" i="0" dirty="0">
                <a:solidFill>
                  <a:schemeClr val="accent1">
                    <a:lumMod val="75000"/>
                  </a:schemeClr>
                </a:solidFill>
                <a:effectLst/>
                <a:latin typeface="Inter"/>
              </a:rPr>
              <a:t> </a:t>
            </a:r>
            <a:r>
              <a:rPr lang="en-US" sz="1400" b="1" i="0" dirty="0">
                <a:solidFill>
                  <a:schemeClr val="accent1">
                    <a:lumMod val="75000"/>
                  </a:schemeClr>
                </a:solidFill>
                <a:effectLst/>
                <a:latin typeface="Inter"/>
              </a:rPr>
              <a:t>Dr. Mamoni Banerjee</a:t>
            </a:r>
            <a:r>
              <a:rPr lang="en-US" sz="1400" b="0" i="0" dirty="0">
                <a:solidFill>
                  <a:schemeClr val="accent1">
                    <a:lumMod val="75000"/>
                  </a:schemeClr>
                </a:solidFill>
                <a:effectLst/>
                <a:latin typeface="Inter"/>
              </a:rPr>
              <a:t>, for her invaluable guidance, insightful feedback, and unwavering support throughout the project. Her expertise and encouragement have been instrumental in shaping this study.</a:t>
            </a:r>
          </a:p>
          <a:p>
            <a:pPr algn="l">
              <a:buNone/>
            </a:pPr>
            <a:r>
              <a:rPr lang="en-US" sz="1400" b="0" i="0" dirty="0">
                <a:solidFill>
                  <a:schemeClr val="accent1">
                    <a:lumMod val="75000"/>
                  </a:schemeClr>
                </a:solidFill>
                <a:effectLst/>
                <a:latin typeface="Inter"/>
              </a:rPr>
              <a:t>	We are also deeply thankful to all our </a:t>
            </a:r>
            <a:r>
              <a:rPr lang="en-US" sz="1400" b="1" i="0" dirty="0">
                <a:solidFill>
                  <a:schemeClr val="accent1">
                    <a:lumMod val="75000"/>
                  </a:schemeClr>
                </a:solidFill>
                <a:effectLst/>
                <a:latin typeface="Inter"/>
              </a:rPr>
              <a:t>teammates &amp; survey participants</a:t>
            </a:r>
            <a:r>
              <a:rPr lang="en-US" sz="1400" b="0" i="0" dirty="0">
                <a:solidFill>
                  <a:schemeClr val="accent1">
                    <a:lumMod val="75000"/>
                  </a:schemeClr>
                </a:solidFill>
                <a:effectLst/>
                <a:latin typeface="Inter"/>
              </a:rPr>
              <a:t> who took the time to share their contributions, responses and experiences. Without their cooperation, this research would not have been possible. </a:t>
            </a:r>
          </a:p>
          <a:p>
            <a:pPr algn="l">
              <a:buNone/>
            </a:pP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Inter"/>
              </a:rPr>
              <a:t>     </a:t>
            </a:r>
            <a:r>
              <a:rPr lang="en-US" sz="1400" b="0" i="0" dirty="0">
                <a:solidFill>
                  <a:schemeClr val="accent1">
                    <a:lumMod val="75000"/>
                  </a:schemeClr>
                </a:solidFill>
                <a:effectLst/>
                <a:latin typeface="Inter"/>
              </a:rPr>
              <a:t>Their contributions have provided meaningful insights into the factors influencing student intentions and behaviors toward environmental sustainability.</a:t>
            </a:r>
          </a:p>
          <a:p>
            <a:pPr marL="0" indent="0" algn="l">
              <a:buNone/>
            </a:pP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Inter"/>
              </a:rPr>
              <a:t>    </a:t>
            </a:r>
            <a:r>
              <a:rPr lang="en-US" sz="1400" b="0" i="0" dirty="0">
                <a:solidFill>
                  <a:schemeClr val="accent1">
                    <a:lumMod val="75000"/>
                  </a:schemeClr>
                </a:solidFill>
                <a:effectLst/>
                <a:latin typeface="Inter"/>
              </a:rPr>
              <a:t>Finally, we extend our appreciation to our Professor’s </a:t>
            </a: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latin typeface="Inter"/>
              </a:rPr>
              <a:t>T</a:t>
            </a:r>
            <a:r>
              <a:rPr lang="en-US" sz="1400" b="1" i="0" dirty="0">
                <a:solidFill>
                  <a:schemeClr val="accent1">
                    <a:lumMod val="75000"/>
                  </a:schemeClr>
                </a:solidFill>
                <a:effectLst/>
                <a:latin typeface="Inter"/>
              </a:rPr>
              <a:t>eaching  </a:t>
            </a:r>
          </a:p>
          <a:p>
            <a:pPr marL="0" indent="0" algn="l">
              <a:buNone/>
            </a:pP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latin typeface="Inter"/>
              </a:rPr>
              <a:t>    A</a:t>
            </a:r>
            <a:r>
              <a:rPr lang="en-US" sz="1400" b="1" i="0" dirty="0">
                <a:solidFill>
                  <a:schemeClr val="accent1">
                    <a:lumMod val="75000"/>
                  </a:schemeClr>
                </a:solidFill>
                <a:effectLst/>
                <a:latin typeface="Inter"/>
              </a:rPr>
              <a:t>ssistant</a:t>
            </a:r>
            <a:r>
              <a:rPr lang="en-US" sz="1400" b="0" i="0" dirty="0">
                <a:solidFill>
                  <a:schemeClr val="accent1">
                    <a:lumMod val="75000"/>
                  </a:schemeClr>
                </a:solidFill>
                <a:effectLst/>
                <a:latin typeface="Inter"/>
              </a:rPr>
              <a:t> </a:t>
            </a:r>
            <a:r>
              <a:rPr lang="en-US" sz="1400" b="1" i="0" dirty="0">
                <a:solidFill>
                  <a:schemeClr val="accent1">
                    <a:lumMod val="75000"/>
                  </a:schemeClr>
                </a:solidFill>
                <a:effectLst/>
                <a:latin typeface="Inter"/>
              </a:rPr>
              <a:t>Mr. Suraj Sir </a:t>
            </a:r>
            <a:r>
              <a:rPr lang="en-US" sz="1400" b="0" i="0" dirty="0">
                <a:solidFill>
                  <a:schemeClr val="accent1">
                    <a:lumMod val="75000"/>
                  </a:schemeClr>
                </a:solidFill>
                <a:effectLst/>
                <a:latin typeface="Inter"/>
              </a:rPr>
              <a:t>and </a:t>
            </a:r>
            <a:r>
              <a:rPr lang="en-US" sz="1400" b="1" i="0" dirty="0">
                <a:solidFill>
                  <a:schemeClr val="accent1">
                    <a:lumMod val="75000"/>
                  </a:schemeClr>
                </a:solidFill>
                <a:effectLst/>
                <a:latin typeface="Inter"/>
              </a:rPr>
              <a:t>peers</a:t>
            </a:r>
            <a:r>
              <a:rPr lang="en-US" sz="1400" b="0" i="0" dirty="0">
                <a:solidFill>
                  <a:schemeClr val="accent1">
                    <a:lumMod val="75000"/>
                  </a:schemeClr>
                </a:solidFill>
                <a:effectLst/>
                <a:latin typeface="Inter"/>
              </a:rPr>
              <a:t> for their constructive suggestions   </a:t>
            </a:r>
          </a:p>
          <a:p>
            <a:pPr marL="0" indent="0" algn="l">
              <a:buNone/>
            </a:pP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Inter"/>
              </a:rPr>
              <a:t>    </a:t>
            </a:r>
            <a:r>
              <a:rPr lang="en-US" sz="1400" b="0" i="0" dirty="0">
                <a:solidFill>
                  <a:schemeClr val="accent1">
                    <a:lumMod val="75000"/>
                  </a:schemeClr>
                </a:solidFill>
                <a:effectLst/>
                <a:latin typeface="Inter"/>
              </a:rPr>
              <a:t>and </a:t>
            </a:r>
          </a:p>
          <a:p>
            <a:pPr marL="0" indent="0" algn="l">
              <a:buNone/>
            </a:pP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Inter"/>
              </a:rPr>
              <a:t>    </a:t>
            </a:r>
            <a:r>
              <a:rPr lang="en-US" sz="1400" b="0" i="0" dirty="0">
                <a:solidFill>
                  <a:schemeClr val="accent1">
                    <a:lumMod val="75000"/>
                  </a:schemeClr>
                </a:solidFill>
                <a:effectLst/>
                <a:latin typeface="Inter"/>
              </a:rPr>
              <a:t>support during the course of this project.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BB3EB6C-A501-3549-8D94-AE5B5C6F5896}"/>
              </a:ext>
            </a:extLst>
          </p:cNvPr>
          <p:cNvSpPr txBox="1">
            <a:spLocks/>
          </p:cNvSpPr>
          <p:nvPr/>
        </p:nvSpPr>
        <p:spPr>
          <a:xfrm>
            <a:off x="416890" y="2904653"/>
            <a:ext cx="4488248" cy="14524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10312" indent="-210312" algn="l" defTabSz="914400" rtl="0" eaLnBrk="1" latinLnBrk="0" hangingPunct="1"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8912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766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052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338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624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910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196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482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Inter"/>
              </a:rPr>
              <a:t>Our study focused</a:t>
            </a:r>
            <a:r>
              <a:rPr lang="en-US" sz="1400" b="0" i="0" dirty="0">
                <a:solidFill>
                  <a:schemeClr val="accent1">
                    <a:lumMod val="75000"/>
                  </a:schemeClr>
                </a:solidFill>
                <a:effectLst/>
                <a:latin typeface="Inter"/>
              </a:rPr>
              <a:t> on attitudes and perceived control for interventions. It also reinforced the importance of </a:t>
            </a:r>
            <a:r>
              <a:rPr lang="en-US" sz="1400" b="1" i="0" dirty="0">
                <a:solidFill>
                  <a:schemeClr val="accent1">
                    <a:lumMod val="75000"/>
                  </a:schemeClr>
                </a:solidFill>
                <a:effectLst/>
                <a:latin typeface="Inter"/>
              </a:rPr>
              <a:t>attitudes</a:t>
            </a:r>
            <a:r>
              <a:rPr lang="en-US" sz="1400" b="0" i="0" dirty="0">
                <a:solidFill>
                  <a:schemeClr val="accent1">
                    <a:lumMod val="75000"/>
                  </a:schemeClr>
                </a:solidFill>
                <a:effectLst/>
                <a:latin typeface="Inter"/>
              </a:rPr>
              <a:t> and </a:t>
            </a:r>
            <a:r>
              <a:rPr lang="en-US" sz="1400" b="1" i="0" dirty="0">
                <a:solidFill>
                  <a:schemeClr val="accent1">
                    <a:lumMod val="75000"/>
                  </a:schemeClr>
                </a:solidFill>
                <a:effectLst/>
                <a:latin typeface="Inter"/>
              </a:rPr>
              <a:t>perceived control</a:t>
            </a:r>
            <a:r>
              <a:rPr lang="en-US" sz="1400" b="0" i="0" dirty="0">
                <a:solidFill>
                  <a:schemeClr val="accent1">
                    <a:lumMod val="75000"/>
                  </a:schemeClr>
                </a:solidFill>
                <a:effectLst/>
                <a:latin typeface="Inter"/>
              </a:rPr>
              <a:t> in sustainability models while challenging the universal applicability of </a:t>
            </a:r>
            <a:r>
              <a:rPr lang="en-US" sz="1400" b="1" i="0" dirty="0">
                <a:solidFill>
                  <a:schemeClr val="accent1">
                    <a:lumMod val="75000"/>
                  </a:schemeClr>
                </a:solidFill>
                <a:effectLst/>
                <a:latin typeface="Inter"/>
              </a:rPr>
              <a:t>social norms</a:t>
            </a:r>
            <a:r>
              <a:rPr lang="en-US" sz="1400" b="0" i="0" dirty="0">
                <a:solidFill>
                  <a:schemeClr val="accent1">
                    <a:lumMod val="75000"/>
                  </a:schemeClr>
                </a:solidFill>
                <a:effectLst/>
                <a:latin typeface="Inter"/>
              </a:rPr>
              <a:t>.</a:t>
            </a:r>
          </a:p>
          <a:p>
            <a:pPr marL="0" indent="0" algn="l">
              <a:spcBef>
                <a:spcPts val="300"/>
              </a:spcBef>
              <a:buNone/>
            </a:pPr>
            <a:endParaRPr lang="en-US" sz="1400" b="0" i="0" dirty="0">
              <a:solidFill>
                <a:schemeClr val="accent1">
                  <a:lumMod val="75000"/>
                </a:schemeClr>
              </a:solidFill>
              <a:effectLst/>
              <a:latin typeface="Inter"/>
            </a:endParaRPr>
          </a:p>
          <a:p>
            <a:pPr marL="0" indent="0" algn="l">
              <a:spcBef>
                <a:spcPts val="300"/>
              </a:spcBef>
              <a:buNone/>
            </a:pPr>
            <a:endParaRPr lang="en-US" sz="1400" b="0" i="0" dirty="0">
              <a:solidFill>
                <a:schemeClr val="accent1">
                  <a:lumMod val="75000"/>
                </a:schemeClr>
              </a:solidFill>
              <a:effectLst/>
              <a:latin typeface="Inter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A0F7774-5485-C338-AAFE-1A7728F36076}"/>
              </a:ext>
            </a:extLst>
          </p:cNvPr>
          <p:cNvSpPr txBox="1">
            <a:spLocks/>
          </p:cNvSpPr>
          <p:nvPr/>
        </p:nvSpPr>
        <p:spPr>
          <a:xfrm>
            <a:off x="410402" y="2545119"/>
            <a:ext cx="9371948" cy="460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10312" indent="-210312" algn="l" defTabSz="914400" rtl="0" eaLnBrk="1" latinLnBrk="0" hangingPunct="1"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8912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766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052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338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624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910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196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482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300"/>
              </a:spcAft>
              <a:buFont typeface="Arial" panose="020B0604020202020204" pitchFamily="34" charset="0"/>
              <a:buNone/>
            </a:pPr>
            <a:r>
              <a:rPr lang="en-IN" b="1" i="0" u="sng" dirty="0">
                <a:solidFill>
                  <a:schemeClr val="accent1">
                    <a:lumMod val="75000"/>
                  </a:schemeClr>
                </a:solidFill>
                <a:effectLst/>
                <a:latin typeface="Inter"/>
              </a:rPr>
              <a:t>RESULTS &amp; Implications</a:t>
            </a:r>
            <a:r>
              <a:rPr lang="en-IN" b="0" i="0" u="sng" dirty="0">
                <a:solidFill>
                  <a:schemeClr val="accent1">
                    <a:lumMod val="75000"/>
                  </a:schemeClr>
                </a:solidFill>
                <a:effectLst/>
                <a:latin typeface="Inter"/>
              </a:rPr>
              <a:t>:</a:t>
            </a:r>
            <a:endParaRPr lang="en-IN" u="sng" dirty="0">
              <a:solidFill>
                <a:schemeClr val="accent1">
                  <a:lumMod val="75000"/>
                </a:schemeClr>
              </a:solidFill>
              <a:latin typeface="Inter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45153EF-CBB8-4835-1947-2B199D6F06F1}"/>
              </a:ext>
            </a:extLst>
          </p:cNvPr>
          <p:cNvSpPr txBox="1">
            <a:spLocks/>
          </p:cNvSpPr>
          <p:nvPr/>
        </p:nvSpPr>
        <p:spPr>
          <a:xfrm>
            <a:off x="410402" y="1193920"/>
            <a:ext cx="5679110" cy="10061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10312" indent="-210312" algn="l" defTabSz="914400" rtl="0" eaLnBrk="1" latinLnBrk="0" hangingPunct="1"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8912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766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052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338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624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910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196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482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300"/>
              </a:spcBef>
              <a:buNone/>
            </a:pPr>
            <a:r>
              <a:rPr lang="en-US" sz="1400" b="0" i="0" dirty="0">
                <a:solidFill>
                  <a:schemeClr val="accent1">
                    <a:lumMod val="75000"/>
                  </a:schemeClr>
                </a:solidFill>
                <a:effectLst/>
                <a:latin typeface="Inter"/>
              </a:rPr>
              <a:t>The positive relationship between </a:t>
            </a:r>
            <a:r>
              <a:rPr lang="en-US" sz="1400" b="1" i="0" dirty="0">
                <a:solidFill>
                  <a:schemeClr val="accent1">
                    <a:lumMod val="75000"/>
                  </a:schemeClr>
                </a:solidFill>
                <a:effectLst/>
                <a:latin typeface="Inter"/>
              </a:rPr>
              <a:t>attitudes</a:t>
            </a:r>
            <a:r>
              <a:rPr lang="en-US" sz="1400" b="0" i="0" dirty="0">
                <a:solidFill>
                  <a:schemeClr val="accent1">
                    <a:lumMod val="75000"/>
                  </a:schemeClr>
                </a:solidFill>
                <a:effectLst/>
                <a:latin typeface="Inter"/>
              </a:rPr>
              <a:t> and </a:t>
            </a:r>
            <a:r>
              <a:rPr lang="en-US" sz="1400" b="1" i="0" dirty="0">
                <a:solidFill>
                  <a:schemeClr val="accent1">
                    <a:lumMod val="75000"/>
                  </a:schemeClr>
                </a:solidFill>
                <a:effectLst/>
                <a:latin typeface="Inter"/>
              </a:rPr>
              <a:t>sustainability intentions</a:t>
            </a:r>
            <a:r>
              <a:rPr lang="en-US" sz="1400" b="0" i="0" dirty="0">
                <a:solidFill>
                  <a:schemeClr val="accent1">
                    <a:lumMod val="75000"/>
                  </a:schemeClr>
                </a:solidFill>
                <a:effectLst/>
                <a:latin typeface="Inter"/>
              </a:rPr>
              <a:t> aligns with the </a:t>
            </a:r>
            <a:r>
              <a:rPr lang="en-US" sz="1400" b="1" i="0" dirty="0">
                <a:solidFill>
                  <a:schemeClr val="accent1">
                    <a:lumMod val="75000"/>
                  </a:schemeClr>
                </a:solidFill>
                <a:effectLst/>
                <a:latin typeface="Inter"/>
              </a:rPr>
              <a:t>Theory of Planned Behavior</a:t>
            </a:r>
            <a:r>
              <a:rPr lang="en-US" sz="1400" b="0" i="0" dirty="0">
                <a:solidFill>
                  <a:schemeClr val="accent1">
                    <a:lumMod val="75000"/>
                  </a:schemeClr>
                </a:solidFill>
                <a:effectLst/>
                <a:latin typeface="Inter"/>
              </a:rPr>
              <a:t>, which emphasizes the role of attitudes in shaping intentions. Also, The significant influence of </a:t>
            </a:r>
            <a:r>
              <a:rPr lang="en-US" sz="1400" b="1" i="0" dirty="0">
                <a:solidFill>
                  <a:schemeClr val="accent1">
                    <a:lumMod val="75000"/>
                  </a:schemeClr>
                </a:solidFill>
                <a:effectLst/>
                <a:latin typeface="Inter"/>
              </a:rPr>
              <a:t>perceived behavioral control</a:t>
            </a:r>
            <a:r>
              <a:rPr lang="en-US" sz="1400" b="0" i="0" dirty="0">
                <a:solidFill>
                  <a:schemeClr val="accent1">
                    <a:lumMod val="75000"/>
                  </a:schemeClr>
                </a:solidFill>
                <a:effectLst/>
                <a:latin typeface="Inter"/>
              </a:rPr>
              <a:t> on behavior is consistent with studies by Bamberg &amp; Moser, who found that perceived control is a strong predictor of sustainable actions.</a:t>
            </a:r>
          </a:p>
          <a:p>
            <a:pPr marL="0" indent="0" algn="l">
              <a:spcBef>
                <a:spcPts val="300"/>
              </a:spcBef>
              <a:buNone/>
            </a:pPr>
            <a:endParaRPr lang="en-US" sz="1400" b="0" i="0" dirty="0">
              <a:solidFill>
                <a:schemeClr val="accent1">
                  <a:lumMod val="75000"/>
                </a:schemeClr>
              </a:solidFill>
              <a:effectLst/>
              <a:latin typeface="Inter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5957EDE2-461C-E6D8-0BB9-EB5611F4C5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0402" y="840199"/>
            <a:ext cx="9371948" cy="460762"/>
          </a:xfrm>
        </p:spPr>
        <p:txBody>
          <a:bodyPr>
            <a:normAutofit/>
          </a:bodyPr>
          <a:lstStyle/>
          <a:p>
            <a:pPr algn="l">
              <a:spcAft>
                <a:spcPts val="300"/>
              </a:spcAft>
              <a:buNone/>
            </a:pPr>
            <a:r>
              <a:rPr lang="en-IN" b="1" i="0" dirty="0">
                <a:solidFill>
                  <a:schemeClr val="accent1">
                    <a:lumMod val="75000"/>
                  </a:schemeClr>
                </a:solidFill>
                <a:effectLst/>
                <a:latin typeface="Inter"/>
              </a:rPr>
              <a:t>Comparison with Previous Studies</a:t>
            </a:r>
            <a:r>
              <a:rPr lang="en-IN" b="0" i="0" dirty="0">
                <a:solidFill>
                  <a:schemeClr val="accent1">
                    <a:lumMod val="75000"/>
                  </a:schemeClr>
                </a:solidFill>
                <a:effectLst/>
                <a:latin typeface="Inter"/>
              </a:rPr>
              <a:t>: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AD65C9F0-DB05-7426-91BC-E3DCA1E55943}"/>
              </a:ext>
            </a:extLst>
          </p:cNvPr>
          <p:cNvSpPr txBox="1">
            <a:spLocks/>
          </p:cNvSpPr>
          <p:nvPr/>
        </p:nvSpPr>
        <p:spPr>
          <a:xfrm>
            <a:off x="416890" y="169982"/>
            <a:ext cx="9371949" cy="6583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4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dirty="0">
                <a:latin typeface="Inter"/>
              </a:rPr>
              <a:t>Discussion</a:t>
            </a:r>
          </a:p>
        </p:txBody>
      </p:sp>
    </p:spTree>
    <p:extLst>
      <p:ext uri="{BB962C8B-B14F-4D97-AF65-F5344CB8AC3E}">
        <p14:creationId xmlns:p14="http://schemas.microsoft.com/office/powerpoint/2010/main" val="3494867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B8819C-8507-78A3-CEEE-13B04CFE34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7FF5A-3C8B-C383-BDA6-5462D1CDA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403" y="160254"/>
            <a:ext cx="5722110" cy="658375"/>
          </a:xfrm>
        </p:spPr>
        <p:txBody>
          <a:bodyPr>
            <a:normAutofit/>
          </a:bodyPr>
          <a:lstStyle/>
          <a:p>
            <a:pPr algn="l"/>
            <a:r>
              <a:rPr lang="en-IN" sz="3200" b="1" i="0" u="sng" dirty="0">
                <a:effectLst/>
                <a:latin typeface="Inter"/>
              </a:rPr>
              <a:t>Appendix: Data Analysis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A9A77A-DDD8-52C3-9335-729467A5A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 lang="en-US" smtClean="0"/>
              <a:t>18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1E76DB-B8B2-C943-C68D-083DCE9EF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1B487-36FD-4CED-B07A-1A81FC6540B1}" type="datetime1">
              <a:rPr lang="en-US" smtClean="0"/>
              <a:pPr/>
              <a:t>3/21/2025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DD651A-5AC6-EB13-7300-6ECFB2508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E49925C-1469-51A9-C23C-6DBA9A9B44BC}"/>
              </a:ext>
            </a:extLst>
          </p:cNvPr>
          <p:cNvSpPr txBox="1">
            <a:spLocks/>
          </p:cNvSpPr>
          <p:nvPr/>
        </p:nvSpPr>
        <p:spPr>
          <a:xfrm>
            <a:off x="410402" y="1082582"/>
            <a:ext cx="2888571" cy="9615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10312" indent="-210312" algn="l" defTabSz="914400" rtl="0" eaLnBrk="1" latinLnBrk="0" hangingPunct="1"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8912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766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052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338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624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910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196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482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Aft>
                <a:spcPts val="300"/>
              </a:spcAft>
              <a:buNone/>
            </a:pPr>
            <a:r>
              <a:rPr lang="en-US" sz="2000" b="1" i="0" dirty="0">
                <a:solidFill>
                  <a:schemeClr val="accent1">
                    <a:lumMod val="75000"/>
                  </a:schemeClr>
                </a:solidFill>
                <a:effectLst/>
                <a:latin typeface="Inter"/>
              </a:rPr>
              <a:t>Additional Data</a:t>
            </a:r>
            <a:r>
              <a:rPr lang="en-US" sz="2000" b="0" i="0" dirty="0">
                <a:solidFill>
                  <a:schemeClr val="accent1">
                    <a:lumMod val="75000"/>
                  </a:schemeClr>
                </a:solidFill>
                <a:effectLst/>
                <a:latin typeface="Inter"/>
              </a:rPr>
              <a:t>: </a:t>
            </a:r>
          </a:p>
          <a:p>
            <a:pPr marL="0" indent="0" algn="l">
              <a:spcBef>
                <a:spcPts val="300"/>
              </a:spcBef>
              <a:buNone/>
            </a:pPr>
            <a:r>
              <a:rPr lang="en-US" sz="2000" b="0" i="0" dirty="0">
                <a:solidFill>
                  <a:schemeClr val="accent1">
                    <a:lumMod val="75000"/>
                  </a:schemeClr>
                </a:solidFill>
                <a:effectLst/>
                <a:latin typeface="Inter"/>
              </a:rPr>
              <a:t>Full correlation matrix.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1FA1007-EC81-09B0-A09F-86CE70EAEB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403" y="1909785"/>
            <a:ext cx="9958634" cy="4641844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E0FC88AC-9847-E80E-FD37-F561A951420A}"/>
              </a:ext>
            </a:extLst>
          </p:cNvPr>
          <p:cNvSpPr txBox="1">
            <a:spLocks/>
          </p:cNvSpPr>
          <p:nvPr/>
        </p:nvSpPr>
        <p:spPr>
          <a:xfrm>
            <a:off x="10455038" y="5932139"/>
            <a:ext cx="1793898" cy="6583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4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800" b="1" u="sng" dirty="0">
                <a:latin typeface="Inter"/>
              </a:rPr>
              <a:t>Thank You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AEBFFB9-13D0-BD98-A092-E80B93C4FE6A}"/>
              </a:ext>
            </a:extLst>
          </p:cNvPr>
          <p:cNvSpPr/>
          <p:nvPr/>
        </p:nvSpPr>
        <p:spPr>
          <a:xfrm>
            <a:off x="10544819" y="4230707"/>
            <a:ext cx="1493209" cy="185902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FCCDAB7-218A-A5A9-3A20-FD2C6B19E340}"/>
              </a:ext>
            </a:extLst>
          </p:cNvPr>
          <p:cNvSpPr/>
          <p:nvPr/>
        </p:nvSpPr>
        <p:spPr>
          <a:xfrm>
            <a:off x="10694534" y="2813004"/>
            <a:ext cx="1193778" cy="130501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FD7C616-4847-BB9C-27D8-4DA4E0EE8C08}"/>
              </a:ext>
            </a:extLst>
          </p:cNvPr>
          <p:cNvSpPr/>
          <p:nvPr/>
        </p:nvSpPr>
        <p:spPr>
          <a:xfrm>
            <a:off x="10859131" y="1918798"/>
            <a:ext cx="834447" cy="78684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164867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A7A759A-1892-2F23-D30C-F8B68116B1AE}"/>
              </a:ext>
            </a:extLst>
          </p:cNvPr>
          <p:cNvSpPr/>
          <p:nvPr/>
        </p:nvSpPr>
        <p:spPr>
          <a:xfrm>
            <a:off x="330853" y="4234531"/>
            <a:ext cx="6004875" cy="6257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853" y="139666"/>
            <a:ext cx="9371949" cy="658375"/>
          </a:xfrm>
        </p:spPr>
        <p:txBody>
          <a:bodyPr/>
          <a:lstStyle/>
          <a:p>
            <a:pPr algn="l"/>
            <a:r>
              <a:rPr lang="en-IN" b="1" i="0" u="sng" dirty="0">
                <a:effectLst/>
                <a:latin typeface="Inter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854" y="1018167"/>
            <a:ext cx="9371948" cy="46076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400" b="0" i="0" dirty="0">
                <a:solidFill>
                  <a:schemeClr val="accent1">
                    <a:lumMod val="75000"/>
                  </a:schemeClr>
                </a:solidFill>
                <a:effectLst/>
                <a:latin typeface="Inter"/>
              </a:rPr>
              <a:t>Importance of environmental </a:t>
            </a:r>
          </a:p>
          <a:p>
            <a:pPr marL="0" indent="0">
              <a:buNone/>
            </a:pPr>
            <a:r>
              <a:rPr lang="en-IN" sz="2400" b="0" i="0" dirty="0">
                <a:solidFill>
                  <a:schemeClr val="accent1">
                    <a:lumMod val="75000"/>
                  </a:schemeClr>
                </a:solidFill>
                <a:effectLst/>
                <a:latin typeface="Inter"/>
              </a:rPr>
              <a:t>sustainability</a:t>
            </a:r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 lang="en-US" smtClean="0"/>
              <a:t>2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1B487-36FD-4CED-B07A-1A81FC6540B1}" type="datetime1">
              <a:rPr lang="en-US" smtClean="0"/>
              <a:pPr/>
              <a:t>3/21/2025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D4DB135-37AB-07A7-C763-F54D7C9305C2}"/>
              </a:ext>
            </a:extLst>
          </p:cNvPr>
          <p:cNvSpPr txBox="1">
            <a:spLocks/>
          </p:cNvSpPr>
          <p:nvPr/>
        </p:nvSpPr>
        <p:spPr>
          <a:xfrm>
            <a:off x="6022155" y="372015"/>
            <a:ext cx="5994531" cy="20570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10312" indent="-210312" algn="l" defTabSz="914400" rtl="0" eaLnBrk="1" latinLnBrk="0" hangingPunct="1"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8912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766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052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338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624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910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196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482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1600" b="1" i="0" u="sng" dirty="0">
                <a:solidFill>
                  <a:schemeClr val="accent1">
                    <a:lumMod val="75000"/>
                  </a:schemeClr>
                </a:solidFill>
                <a:effectLst/>
                <a:latin typeface="Inter"/>
              </a:rPr>
              <a:t>Environmental sustainability</a:t>
            </a:r>
            <a:r>
              <a:rPr lang="en-US" sz="1600" b="0" i="0" dirty="0">
                <a:solidFill>
                  <a:schemeClr val="accent1">
                    <a:lumMod val="75000"/>
                  </a:schemeClr>
                </a:solidFill>
                <a:effectLst/>
                <a:latin typeface="Inter"/>
              </a:rPr>
              <a:t> is crucial for preserving natural resources, protecting ecosystems, and ensuring a habitable planet for future generations. It addresses global challenges like climate change, pollution, and biodiversity loss, promoting a balance between economic growth and ecological health.</a:t>
            </a:r>
          </a:p>
          <a:p>
            <a:pPr marL="0" indent="0" algn="l">
              <a:spcBef>
                <a:spcPts val="300"/>
              </a:spcBef>
              <a:buNone/>
            </a:pPr>
            <a:r>
              <a:rPr lang="en-US" sz="1600" b="0" i="0" dirty="0">
                <a:solidFill>
                  <a:schemeClr val="accent1">
                    <a:lumMod val="75000"/>
                  </a:schemeClr>
                </a:solidFill>
                <a:effectLst/>
                <a:latin typeface="Inter"/>
              </a:rPr>
              <a:t>Sustainable practices not only safeguard the environment but also enhance quality of life, public health, and long-term economic stability.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3114F66-D560-9020-F4DD-086DA0B25404}"/>
              </a:ext>
            </a:extLst>
          </p:cNvPr>
          <p:cNvSpPr txBox="1">
            <a:spLocks/>
          </p:cNvSpPr>
          <p:nvPr/>
        </p:nvSpPr>
        <p:spPr>
          <a:xfrm>
            <a:off x="330854" y="2649208"/>
            <a:ext cx="9371948" cy="8748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10312" indent="-210312" algn="l" defTabSz="914400" rtl="0" eaLnBrk="1" latinLnBrk="0" hangingPunct="1"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8912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766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052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338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624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910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196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482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spcBef>
                <a:spcPts val="300"/>
              </a:spcBef>
              <a:buNone/>
            </a:pPr>
            <a:r>
              <a:rPr lang="en-US" sz="2400" b="0" i="0" dirty="0">
                <a:solidFill>
                  <a:schemeClr val="accent1">
                    <a:lumMod val="75000"/>
                  </a:schemeClr>
                </a:solidFill>
                <a:effectLst/>
                <a:latin typeface="Inter"/>
              </a:rPr>
              <a:t>Role of students in driving </a:t>
            </a:r>
          </a:p>
          <a:p>
            <a:pPr marL="0" indent="0" algn="l">
              <a:spcBef>
                <a:spcPts val="300"/>
              </a:spcBef>
              <a:buNone/>
            </a:pPr>
            <a:r>
              <a:rPr lang="en-US" sz="2400" b="0" i="0" dirty="0">
                <a:solidFill>
                  <a:schemeClr val="accent1">
                    <a:lumMod val="75000"/>
                  </a:schemeClr>
                </a:solidFill>
                <a:effectLst/>
                <a:latin typeface="Inter"/>
              </a:rPr>
              <a:t>sustainable practices</a:t>
            </a:r>
            <a:r>
              <a:rPr lang="en-US" sz="2400" b="0" i="0" dirty="0">
                <a:solidFill>
                  <a:srgbClr val="F8FAFF"/>
                </a:solidFill>
                <a:effectLst/>
                <a:latin typeface="Inter"/>
              </a:rPr>
              <a:t>.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4C1C73B-25B7-FCE9-410C-2753AEC9CE1D}"/>
              </a:ext>
            </a:extLst>
          </p:cNvPr>
          <p:cNvSpPr txBox="1">
            <a:spLocks/>
          </p:cNvSpPr>
          <p:nvPr/>
        </p:nvSpPr>
        <p:spPr>
          <a:xfrm>
            <a:off x="6096000" y="2681657"/>
            <a:ext cx="5920686" cy="101071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10312" indent="-210312" algn="l" defTabSz="914400" rtl="0" eaLnBrk="1" latinLnBrk="0" hangingPunct="1"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8912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766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052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338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624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910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196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482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1600" b="1" i="0" u="sng" dirty="0">
                <a:solidFill>
                  <a:schemeClr val="accent1">
                    <a:lumMod val="75000"/>
                  </a:schemeClr>
                </a:solidFill>
                <a:effectLst/>
                <a:latin typeface="Inter"/>
              </a:rPr>
              <a:t>Students as Change Agents</a:t>
            </a:r>
            <a:r>
              <a:rPr lang="en-US" sz="1600" b="0" i="0" u="sng" dirty="0">
                <a:solidFill>
                  <a:schemeClr val="accent1">
                    <a:lumMod val="75000"/>
                  </a:schemeClr>
                </a:solidFill>
                <a:effectLst/>
                <a:latin typeface="Inter"/>
              </a:rPr>
              <a:t>:</a:t>
            </a:r>
            <a:r>
              <a:rPr lang="en-US" sz="1600" b="0" i="0" dirty="0">
                <a:solidFill>
                  <a:schemeClr val="accent1">
                    <a:lumMod val="75000"/>
                  </a:schemeClr>
                </a:solidFill>
                <a:effectLst/>
                <a:latin typeface="Inter"/>
              </a:rPr>
              <a:t> Students play a critical role in driving sustainable practices by adopting eco-friendly behaviors, advocating for environmental policies, and influencing their communities through awareness campaigns and initiatives.</a:t>
            </a:r>
          </a:p>
          <a:p>
            <a:pPr marL="0" indent="0" algn="l">
              <a:spcBef>
                <a:spcPts val="300"/>
              </a:spcBef>
              <a:buNone/>
            </a:pPr>
            <a:endParaRPr lang="en-US" sz="1600" b="0" i="0" dirty="0">
              <a:solidFill>
                <a:schemeClr val="accent1">
                  <a:lumMod val="75000"/>
                </a:schemeClr>
              </a:solidFill>
              <a:effectLst/>
              <a:latin typeface="Inter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3024D53-8D98-56A0-D2BB-ABB0C214BE2C}"/>
              </a:ext>
            </a:extLst>
          </p:cNvPr>
          <p:cNvSpPr txBox="1">
            <a:spLocks/>
          </p:cNvSpPr>
          <p:nvPr/>
        </p:nvSpPr>
        <p:spPr>
          <a:xfrm>
            <a:off x="330853" y="3765356"/>
            <a:ext cx="9485985" cy="460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10312" indent="-210312" algn="l" defTabSz="914400" rtl="0" eaLnBrk="1" latinLnBrk="0" hangingPunct="1"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8912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766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052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338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624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910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196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482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spcBef>
                <a:spcPts val="300"/>
              </a:spcBef>
              <a:buNone/>
            </a:pPr>
            <a:r>
              <a:rPr lang="en-IN" b="1" i="0" u="sng" dirty="0">
                <a:solidFill>
                  <a:schemeClr val="accent1">
                    <a:lumMod val="75000"/>
                  </a:schemeClr>
                </a:solidFill>
                <a:effectLst/>
                <a:latin typeface="Inter"/>
              </a:rPr>
              <a:t>Problem Statement</a:t>
            </a:r>
            <a:r>
              <a:rPr lang="en-IN" b="0" i="0" u="sng" dirty="0">
                <a:solidFill>
                  <a:schemeClr val="accent1">
                    <a:lumMod val="75000"/>
                  </a:schemeClr>
                </a:solidFill>
                <a:effectLst/>
                <a:latin typeface="Inter"/>
              </a:rPr>
              <a:t>:</a:t>
            </a:r>
            <a:r>
              <a:rPr lang="en-US" b="0" i="0" dirty="0">
                <a:solidFill>
                  <a:srgbClr val="F8FAFF"/>
                </a:solidFill>
                <a:effectLst/>
                <a:latin typeface="Inter"/>
              </a:rPr>
              <a:t>.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2D10C0B-2C0E-C41A-4D46-BB20F1B72FBB}"/>
              </a:ext>
            </a:extLst>
          </p:cNvPr>
          <p:cNvSpPr txBox="1">
            <a:spLocks/>
          </p:cNvSpPr>
          <p:nvPr/>
        </p:nvSpPr>
        <p:spPr>
          <a:xfrm>
            <a:off x="387871" y="4347762"/>
            <a:ext cx="5890838" cy="4607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10312" indent="-210312" algn="l" defTabSz="914400" rtl="0" eaLnBrk="1" latinLnBrk="0" hangingPunct="1"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8912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766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052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338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624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910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196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482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300"/>
              </a:spcBef>
              <a:buNone/>
            </a:pPr>
            <a:r>
              <a:rPr lang="en-US" sz="2000" b="1" i="0" dirty="0">
                <a:solidFill>
                  <a:schemeClr val="bg1"/>
                </a:solidFill>
                <a:effectLst/>
                <a:latin typeface="Inter"/>
              </a:rPr>
              <a:t>Gap between sustainability intentions and behaviors.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0219B25B-8115-8809-A2A8-F8DDF2E619C1}"/>
              </a:ext>
            </a:extLst>
          </p:cNvPr>
          <p:cNvSpPr txBox="1">
            <a:spLocks/>
          </p:cNvSpPr>
          <p:nvPr/>
        </p:nvSpPr>
        <p:spPr>
          <a:xfrm>
            <a:off x="330853" y="5142417"/>
            <a:ext cx="9371948" cy="460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10312" indent="-210312" algn="l" defTabSz="914400" rtl="0" eaLnBrk="1" latinLnBrk="0" hangingPunct="1"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8912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766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052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338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624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910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196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482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spcBef>
                <a:spcPts val="300"/>
              </a:spcBef>
              <a:buNone/>
            </a:pPr>
            <a:r>
              <a:rPr lang="en-IN" b="1" i="0" u="sng" dirty="0">
                <a:solidFill>
                  <a:schemeClr val="accent1">
                    <a:lumMod val="75000"/>
                  </a:schemeClr>
                </a:solidFill>
                <a:effectLst/>
                <a:latin typeface="Inter"/>
              </a:rPr>
              <a:t>Objectives</a:t>
            </a:r>
            <a:r>
              <a:rPr lang="en-IN" b="0" i="0" u="sng" dirty="0">
                <a:solidFill>
                  <a:schemeClr val="accent1">
                    <a:lumMod val="75000"/>
                  </a:schemeClr>
                </a:solidFill>
                <a:effectLst/>
                <a:latin typeface="Inter"/>
              </a:rPr>
              <a:t>:</a:t>
            </a:r>
            <a:endParaRPr lang="en-US" b="0" i="0" u="sng" dirty="0">
              <a:solidFill>
                <a:schemeClr val="accent1">
                  <a:lumMod val="75000"/>
                </a:schemeClr>
              </a:solidFill>
              <a:effectLst/>
              <a:latin typeface="Inter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0ED9E51B-2449-5A75-D60C-8D339D62E2DD}"/>
              </a:ext>
            </a:extLst>
          </p:cNvPr>
          <p:cNvSpPr txBox="1">
            <a:spLocks/>
          </p:cNvSpPr>
          <p:nvPr/>
        </p:nvSpPr>
        <p:spPr>
          <a:xfrm>
            <a:off x="1353416" y="5648170"/>
            <a:ext cx="9371948" cy="4607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10312" indent="-210312" algn="l" defTabSz="914400" rtl="0" eaLnBrk="1" latinLnBrk="0" hangingPunct="1"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8912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766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052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338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624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910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196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482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300"/>
              </a:spcBef>
              <a:buNone/>
            </a:pPr>
            <a:r>
              <a:rPr lang="en-US" sz="2000" b="0" i="0" dirty="0">
                <a:solidFill>
                  <a:schemeClr val="accent1">
                    <a:lumMod val="75000"/>
                  </a:schemeClr>
                </a:solidFill>
                <a:effectLst/>
                <a:latin typeface="Inter"/>
              </a:rPr>
              <a:t>Identify key factors influencing sustainability intentions and behaviors.</a:t>
            </a:r>
          </a:p>
          <a:p>
            <a:pPr marL="0" indent="0">
              <a:spcBef>
                <a:spcPts val="300"/>
              </a:spcBef>
              <a:buNone/>
            </a:pPr>
            <a:endParaRPr lang="en-US" sz="2000" b="0" i="0" dirty="0">
              <a:solidFill>
                <a:schemeClr val="accent1">
                  <a:lumMod val="75000"/>
                </a:schemeClr>
              </a:solidFill>
              <a:effectLst/>
              <a:latin typeface="Inter"/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72313304-5EB7-D818-0026-C144EA27D069}"/>
              </a:ext>
            </a:extLst>
          </p:cNvPr>
          <p:cNvSpPr txBox="1">
            <a:spLocks/>
          </p:cNvSpPr>
          <p:nvPr/>
        </p:nvSpPr>
        <p:spPr>
          <a:xfrm>
            <a:off x="1637716" y="6051783"/>
            <a:ext cx="9328948" cy="4607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10312" indent="-210312" algn="l" defTabSz="914400" rtl="0" eaLnBrk="1" latinLnBrk="0" hangingPunct="1"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8912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766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052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338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624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910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196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482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300"/>
              </a:spcBef>
              <a:buNone/>
            </a:pPr>
            <a:r>
              <a:rPr lang="en-US" sz="2000" b="0" i="0" dirty="0">
                <a:solidFill>
                  <a:schemeClr val="accent1">
                    <a:lumMod val="75000"/>
                  </a:schemeClr>
                </a:solidFill>
                <a:effectLst/>
                <a:latin typeface="Inter"/>
              </a:rPr>
              <a:t>Propose actionable strategies for promoting sustainability.</a:t>
            </a: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E3216055-C2FC-5839-7A16-FB939C9C0A19}"/>
              </a:ext>
            </a:extLst>
          </p:cNvPr>
          <p:cNvCxnSpPr>
            <a:cxnSpLocks/>
          </p:cNvCxnSpPr>
          <p:nvPr/>
        </p:nvCxnSpPr>
        <p:spPr>
          <a:xfrm>
            <a:off x="453403" y="5456507"/>
            <a:ext cx="734709" cy="38332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A3523DCA-6737-84E6-74D1-4818C9194EB8}"/>
              </a:ext>
            </a:extLst>
          </p:cNvPr>
          <p:cNvCxnSpPr>
            <a:cxnSpLocks/>
          </p:cNvCxnSpPr>
          <p:nvPr/>
        </p:nvCxnSpPr>
        <p:spPr>
          <a:xfrm>
            <a:off x="834943" y="5844479"/>
            <a:ext cx="518473" cy="39013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8F324C3F-757B-F005-4999-F6C923EF0EFC}"/>
              </a:ext>
            </a:extLst>
          </p:cNvPr>
          <p:cNvCxnSpPr>
            <a:cxnSpLocks/>
          </p:cNvCxnSpPr>
          <p:nvPr/>
        </p:nvCxnSpPr>
        <p:spPr>
          <a:xfrm flipV="1">
            <a:off x="4176074" y="537328"/>
            <a:ext cx="1846081" cy="754686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8C4C71EA-A300-B3E1-1B30-13B8CE965C80}"/>
              </a:ext>
            </a:extLst>
          </p:cNvPr>
          <p:cNvCxnSpPr>
            <a:cxnSpLocks/>
          </p:cNvCxnSpPr>
          <p:nvPr/>
        </p:nvCxnSpPr>
        <p:spPr>
          <a:xfrm flipV="1">
            <a:off x="3333290" y="2813433"/>
            <a:ext cx="2688865" cy="445960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7619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474C6B-14CD-C10E-EB1E-E3D9D91782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C8722-33BE-A0E7-5A39-8204C3BD5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402" y="160254"/>
            <a:ext cx="9371949" cy="658375"/>
          </a:xfrm>
        </p:spPr>
        <p:txBody>
          <a:bodyPr/>
          <a:lstStyle/>
          <a:p>
            <a:pPr algn="l"/>
            <a:r>
              <a:rPr lang="en-IN" b="1" i="0" u="sng" dirty="0">
                <a:effectLst/>
                <a:latin typeface="Inter"/>
              </a:rPr>
              <a:t>Literature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E54CAE-B334-1CCF-C231-07E8585BF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403" y="943832"/>
            <a:ext cx="9371948" cy="460762"/>
          </a:xfrm>
        </p:spPr>
        <p:txBody>
          <a:bodyPr/>
          <a:lstStyle/>
          <a:p>
            <a:pPr marL="0" indent="0">
              <a:buNone/>
            </a:pPr>
            <a:r>
              <a:rPr lang="en-IN" b="1" dirty="0">
                <a:solidFill>
                  <a:schemeClr val="accent1">
                    <a:lumMod val="75000"/>
                  </a:schemeClr>
                </a:solidFill>
                <a:latin typeface="Inter"/>
              </a:rPr>
              <a:t>Important</a:t>
            </a:r>
            <a:r>
              <a:rPr lang="en-IN" b="1" i="0" dirty="0">
                <a:solidFill>
                  <a:schemeClr val="accent1">
                    <a:lumMod val="75000"/>
                  </a:schemeClr>
                </a:solidFill>
                <a:effectLst/>
                <a:latin typeface="Inter"/>
              </a:rPr>
              <a:t> Theories</a:t>
            </a:r>
            <a:r>
              <a:rPr lang="en-IN" b="0" i="0" dirty="0">
                <a:solidFill>
                  <a:schemeClr val="accent1">
                    <a:lumMod val="75000"/>
                  </a:schemeClr>
                </a:solidFill>
                <a:effectLst/>
                <a:latin typeface="Inter"/>
              </a:rPr>
              <a:t>: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FD0789-92E9-15B2-D673-9379E0C7B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 lang="en-US" smtClean="0"/>
              <a:t>3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55BEB5-0A45-1C42-2BC3-9D2435E2E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1B487-36FD-4CED-B07A-1A81FC6540B1}" type="datetime1">
              <a:rPr lang="en-US" smtClean="0"/>
              <a:pPr/>
              <a:t>3/21/2025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3249EF-765C-73A0-F042-60B9853E1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E82B545-0250-1F35-EF64-1465EA7A7369}"/>
              </a:ext>
            </a:extLst>
          </p:cNvPr>
          <p:cNvSpPr txBox="1">
            <a:spLocks/>
          </p:cNvSpPr>
          <p:nvPr/>
        </p:nvSpPr>
        <p:spPr>
          <a:xfrm>
            <a:off x="453403" y="1404594"/>
            <a:ext cx="4109170" cy="460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10312" indent="-210312" algn="l" defTabSz="914400" rtl="0" eaLnBrk="1" latinLnBrk="0" hangingPunct="1"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8912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766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052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338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624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910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196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482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spcBef>
                <a:spcPts val="300"/>
              </a:spcBef>
              <a:buNone/>
            </a:pPr>
            <a:r>
              <a:rPr lang="en-US" b="0" i="0" dirty="0">
                <a:solidFill>
                  <a:schemeClr val="accent1">
                    <a:lumMod val="75000"/>
                  </a:schemeClr>
                </a:solidFill>
                <a:effectLst/>
                <a:latin typeface="Inter"/>
              </a:rPr>
              <a:t>Theory of Planned Behavior (TPB)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6AF34D9-C649-1D52-457A-A190BF002BE1}"/>
              </a:ext>
            </a:extLst>
          </p:cNvPr>
          <p:cNvSpPr txBox="1">
            <a:spLocks/>
          </p:cNvSpPr>
          <p:nvPr/>
        </p:nvSpPr>
        <p:spPr>
          <a:xfrm>
            <a:off x="453403" y="2801512"/>
            <a:ext cx="3289038" cy="460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10312" indent="-210312" algn="l" defTabSz="914400" rtl="0" eaLnBrk="1" latinLnBrk="0" hangingPunct="1"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8912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766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052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338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624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910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196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482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300"/>
              </a:spcBef>
              <a:buNone/>
            </a:pPr>
            <a:r>
              <a:rPr lang="en-IN" b="0" i="0" dirty="0">
                <a:solidFill>
                  <a:schemeClr val="accent1">
                    <a:lumMod val="75000"/>
                  </a:schemeClr>
                </a:solidFill>
                <a:effectLst/>
                <a:latin typeface="Inter"/>
              </a:rPr>
              <a:t>Value-Belief-Norm Theory.</a:t>
            </a:r>
            <a:endParaRPr lang="en-US" b="0" i="0" dirty="0">
              <a:solidFill>
                <a:srgbClr val="F8FAFF"/>
              </a:solidFill>
              <a:effectLst/>
              <a:latin typeface="Inter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5899D50-D288-7093-EA99-70CD34610CE2}"/>
              </a:ext>
            </a:extLst>
          </p:cNvPr>
          <p:cNvSpPr txBox="1">
            <a:spLocks/>
          </p:cNvSpPr>
          <p:nvPr/>
        </p:nvSpPr>
        <p:spPr>
          <a:xfrm>
            <a:off x="453403" y="3990007"/>
            <a:ext cx="9371948" cy="460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10312" indent="-210312" algn="l" defTabSz="914400" rtl="0" eaLnBrk="1" latinLnBrk="0" hangingPunct="1"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8912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766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052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338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624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910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196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482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spcBef>
                <a:spcPts val="300"/>
              </a:spcBef>
              <a:buNone/>
            </a:pPr>
            <a:r>
              <a:rPr lang="en-IN" b="1" i="0" dirty="0">
                <a:solidFill>
                  <a:schemeClr val="accent1">
                    <a:lumMod val="75000"/>
                  </a:schemeClr>
                </a:solidFill>
                <a:effectLst/>
                <a:latin typeface="Inter"/>
              </a:rPr>
              <a:t>Previous Studies</a:t>
            </a:r>
            <a:r>
              <a:rPr lang="en-IN" b="0" i="0" dirty="0">
                <a:solidFill>
                  <a:schemeClr val="accent1">
                    <a:lumMod val="75000"/>
                  </a:schemeClr>
                </a:solidFill>
                <a:effectLst/>
                <a:latin typeface="Inter"/>
              </a:rPr>
              <a:t>:</a:t>
            </a:r>
            <a:r>
              <a:rPr lang="en-US" b="0" i="0" dirty="0">
                <a:solidFill>
                  <a:srgbClr val="F8FAFF"/>
                </a:solidFill>
                <a:effectLst/>
                <a:latin typeface="Inter"/>
              </a:rPr>
              <a:t>.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DF47DD9-6D88-552F-3668-C1110C16F7EC}"/>
              </a:ext>
            </a:extLst>
          </p:cNvPr>
          <p:cNvSpPr txBox="1">
            <a:spLocks/>
          </p:cNvSpPr>
          <p:nvPr/>
        </p:nvSpPr>
        <p:spPr>
          <a:xfrm>
            <a:off x="10110584" y="5707876"/>
            <a:ext cx="2295090" cy="460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10312" indent="-210312" algn="l" defTabSz="914400" rtl="0" eaLnBrk="1" latinLnBrk="0" hangingPunct="1"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8912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766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052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338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624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910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196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482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spcBef>
                <a:spcPts val="300"/>
              </a:spcBef>
              <a:buNone/>
            </a:pPr>
            <a:r>
              <a:rPr lang="en-IN" b="1" i="0" u="sng" dirty="0">
                <a:solidFill>
                  <a:schemeClr val="accent1">
                    <a:lumMod val="75000"/>
                  </a:schemeClr>
                </a:solidFill>
                <a:effectLst/>
                <a:latin typeface="Inter"/>
              </a:rPr>
              <a:t>Research Gaps</a:t>
            </a:r>
            <a:r>
              <a:rPr lang="en-IN" b="0" i="0" u="sng" dirty="0">
                <a:solidFill>
                  <a:schemeClr val="accent1">
                    <a:lumMod val="75000"/>
                  </a:schemeClr>
                </a:solidFill>
                <a:effectLst/>
                <a:latin typeface="Inter"/>
              </a:rPr>
              <a:t>:</a:t>
            </a:r>
            <a:endParaRPr lang="en-US" b="0" i="0" u="sng" dirty="0">
              <a:solidFill>
                <a:schemeClr val="accent1">
                  <a:lumMod val="75000"/>
                </a:schemeClr>
              </a:solidFill>
              <a:effectLst/>
              <a:latin typeface="Inter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26C2DBF8-7F0C-0513-2B6F-FD4DC38E49AE}"/>
              </a:ext>
            </a:extLst>
          </p:cNvPr>
          <p:cNvSpPr txBox="1">
            <a:spLocks/>
          </p:cNvSpPr>
          <p:nvPr/>
        </p:nvSpPr>
        <p:spPr>
          <a:xfrm>
            <a:off x="6263457" y="6168638"/>
            <a:ext cx="5928543" cy="4607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10312" indent="-210312" algn="l" defTabSz="914400" rtl="0" eaLnBrk="1" latinLnBrk="0" hangingPunct="1"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8912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766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052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338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624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910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196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482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spcBef>
                <a:spcPts val="300"/>
              </a:spcBef>
              <a:buNone/>
            </a:pPr>
            <a:r>
              <a:rPr lang="en-US" b="0" i="0" dirty="0">
                <a:solidFill>
                  <a:schemeClr val="accent1">
                    <a:lumMod val="75000"/>
                  </a:schemeClr>
                </a:solidFill>
                <a:effectLst/>
                <a:latin typeface="Inter"/>
              </a:rPr>
              <a:t>Limited focus on students in developing countries.</a:t>
            </a:r>
          </a:p>
          <a:p>
            <a:pPr marL="0" indent="0">
              <a:spcBef>
                <a:spcPts val="300"/>
              </a:spcBef>
              <a:buNone/>
            </a:pPr>
            <a:endParaRPr lang="en-US" sz="2000" b="0" i="0" dirty="0">
              <a:solidFill>
                <a:schemeClr val="accent1">
                  <a:lumMod val="75000"/>
                </a:schemeClr>
              </a:solidFill>
              <a:effectLst/>
              <a:latin typeface="Inter"/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A878A045-67FD-49C3-01A4-19CEED86EEDC}"/>
              </a:ext>
            </a:extLst>
          </p:cNvPr>
          <p:cNvSpPr txBox="1">
            <a:spLocks/>
          </p:cNvSpPr>
          <p:nvPr/>
        </p:nvSpPr>
        <p:spPr>
          <a:xfrm>
            <a:off x="5243789" y="357866"/>
            <a:ext cx="6605703" cy="32524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10312" indent="-210312" algn="l" defTabSz="914400" rtl="0" eaLnBrk="1" latinLnBrk="0" hangingPunct="1"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8912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766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052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338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624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910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196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482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None/>
            </a:pPr>
            <a:r>
              <a:rPr lang="en-US" sz="1400" b="0" i="0" dirty="0">
                <a:solidFill>
                  <a:schemeClr val="accent1">
                    <a:lumMod val="75000"/>
                  </a:schemeClr>
                </a:solidFill>
                <a:effectLst/>
                <a:latin typeface="Inter"/>
              </a:rPr>
              <a:t>The </a:t>
            </a:r>
            <a:r>
              <a:rPr lang="en-US" sz="1400" b="1" i="0" dirty="0">
                <a:solidFill>
                  <a:schemeClr val="accent1">
                    <a:lumMod val="75000"/>
                  </a:schemeClr>
                </a:solidFill>
                <a:effectLst/>
                <a:latin typeface="Inter"/>
              </a:rPr>
              <a:t>Theory of Planned Behavior (TPB)</a:t>
            </a:r>
            <a:r>
              <a:rPr lang="en-US" sz="1400" b="0" i="0" dirty="0">
                <a:solidFill>
                  <a:schemeClr val="accent1">
                    <a:lumMod val="75000"/>
                  </a:schemeClr>
                </a:solidFill>
                <a:effectLst/>
                <a:latin typeface="Inter"/>
              </a:rPr>
              <a:t> is a psychological framework that explains how attitudes, subjective norms, and perceived behavioral control influence an individual's intentions and behaviors. It posits that </a:t>
            </a:r>
            <a:r>
              <a:rPr lang="en-US" sz="1400" b="1" i="0" dirty="0">
                <a:solidFill>
                  <a:schemeClr val="accent1">
                    <a:lumMod val="75000"/>
                  </a:schemeClr>
                </a:solidFill>
                <a:effectLst/>
                <a:latin typeface="Inter"/>
              </a:rPr>
              <a:t>intentions</a:t>
            </a:r>
            <a:r>
              <a:rPr lang="en-US" sz="1400" b="0" i="0" dirty="0">
                <a:solidFill>
                  <a:schemeClr val="accent1">
                    <a:lumMod val="75000"/>
                  </a:schemeClr>
                </a:solidFill>
                <a:effectLst/>
                <a:latin typeface="Inter"/>
              </a:rPr>
              <a:t> are the strongest predictor of behavior, shaped by:</a:t>
            </a:r>
          </a:p>
          <a:p>
            <a:pPr algn="l">
              <a:buFont typeface="+mj-lt"/>
              <a:buAutoNum type="arabicPeriod"/>
            </a:pPr>
            <a:r>
              <a:rPr lang="en-US" sz="1400" b="1" i="0" dirty="0">
                <a:solidFill>
                  <a:schemeClr val="accent1">
                    <a:lumMod val="75000"/>
                  </a:schemeClr>
                </a:solidFill>
                <a:effectLst/>
                <a:latin typeface="Inter"/>
              </a:rPr>
              <a:t>Attitudes</a:t>
            </a:r>
            <a:r>
              <a:rPr lang="en-US" sz="1400" b="0" i="0" dirty="0">
                <a:solidFill>
                  <a:schemeClr val="accent1">
                    <a:lumMod val="75000"/>
                  </a:schemeClr>
                </a:solidFill>
                <a:effectLst/>
                <a:latin typeface="Inter"/>
              </a:rPr>
              <a:t> (positive or negative evaluation of the behavior),</a:t>
            </a:r>
          </a:p>
          <a:p>
            <a:pPr algn="l">
              <a:spcBef>
                <a:spcPts val="300"/>
              </a:spcBef>
              <a:buFont typeface="+mj-lt"/>
              <a:buAutoNum type="arabicPeriod"/>
            </a:pPr>
            <a:r>
              <a:rPr lang="en-US" sz="1400" b="1" i="0" dirty="0">
                <a:solidFill>
                  <a:schemeClr val="accent1">
                    <a:lumMod val="75000"/>
                  </a:schemeClr>
                </a:solidFill>
                <a:effectLst/>
                <a:latin typeface="Inter"/>
              </a:rPr>
              <a:t>Subjective Norms</a:t>
            </a:r>
            <a:r>
              <a:rPr lang="en-US" sz="1400" b="0" i="0" dirty="0">
                <a:solidFill>
                  <a:schemeClr val="accent1">
                    <a:lumMod val="75000"/>
                  </a:schemeClr>
                </a:solidFill>
                <a:effectLst/>
                <a:latin typeface="Inter"/>
              </a:rPr>
              <a:t> (perceived social pressure), and</a:t>
            </a:r>
          </a:p>
          <a:p>
            <a:pPr algn="l">
              <a:spcBef>
                <a:spcPts val="300"/>
              </a:spcBef>
              <a:buFont typeface="+mj-lt"/>
              <a:buAutoNum type="arabicPeriod"/>
            </a:pPr>
            <a:r>
              <a:rPr lang="en-US" sz="1400" b="1" i="0" dirty="0">
                <a:solidFill>
                  <a:schemeClr val="accent1">
                    <a:lumMod val="75000"/>
                  </a:schemeClr>
                </a:solidFill>
                <a:effectLst/>
                <a:latin typeface="Inter"/>
              </a:rPr>
              <a:t>Perceived Behavioral Control</a:t>
            </a:r>
            <a:r>
              <a:rPr lang="en-US" sz="1400" b="0" i="0" dirty="0">
                <a:solidFill>
                  <a:schemeClr val="accent1">
                    <a:lumMod val="75000"/>
                  </a:schemeClr>
                </a:solidFill>
                <a:effectLst/>
                <a:latin typeface="Inter"/>
              </a:rPr>
              <a:t> (belief in one's ability to perform the behavior). TPB is widely used to predict and understand behaviors in various domains, including environmental sustainability.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7166D9F5-B544-8A20-8432-6BE37D51FFA4}"/>
              </a:ext>
            </a:extLst>
          </p:cNvPr>
          <p:cNvSpPr txBox="1">
            <a:spLocks/>
          </p:cNvSpPr>
          <p:nvPr/>
        </p:nvSpPr>
        <p:spPr>
          <a:xfrm>
            <a:off x="6021439" y="2951358"/>
            <a:ext cx="4760536" cy="15684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10312" indent="-210312" algn="l" defTabSz="914400" rtl="0" eaLnBrk="1" latinLnBrk="0" hangingPunct="1"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8912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766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052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338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624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910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196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482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1400" b="1" i="0" dirty="0">
                <a:solidFill>
                  <a:schemeClr val="accent1">
                    <a:lumMod val="75000"/>
                  </a:schemeClr>
                </a:solidFill>
                <a:effectLst/>
                <a:latin typeface="Inter"/>
              </a:rPr>
              <a:t>Value-Belief-Norm Theory</a:t>
            </a:r>
            <a:r>
              <a:rPr lang="en-US" sz="1400" b="0" i="0" dirty="0">
                <a:solidFill>
                  <a:schemeClr val="accent1">
                    <a:lumMod val="75000"/>
                  </a:schemeClr>
                </a:solidFill>
                <a:effectLst/>
                <a:latin typeface="Inter"/>
              </a:rPr>
              <a:t>: Proposes that environmental behaviors are driven by personal values, beliefs about environmental threats, and a sense of moral obligation to act.</a:t>
            </a:r>
          </a:p>
          <a:p>
            <a:pPr marL="0" indent="0" algn="l">
              <a:spcBef>
                <a:spcPts val="300"/>
              </a:spcBef>
              <a:buNone/>
            </a:pP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latin typeface="Inter"/>
              </a:rPr>
              <a:t>The </a:t>
            </a:r>
            <a:r>
              <a:rPr lang="en-US" sz="1400" b="1" i="0" dirty="0">
                <a:solidFill>
                  <a:schemeClr val="accent1">
                    <a:lumMod val="75000"/>
                  </a:schemeClr>
                </a:solidFill>
                <a:effectLst/>
                <a:latin typeface="Inter"/>
              </a:rPr>
              <a:t>Key Idea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Inter"/>
              </a:rPr>
              <a:t> is that the </a:t>
            </a:r>
            <a:r>
              <a:rPr lang="en-US" sz="1400" b="0" i="0" dirty="0">
                <a:solidFill>
                  <a:schemeClr val="accent1">
                    <a:lumMod val="75000"/>
                  </a:schemeClr>
                </a:solidFill>
                <a:effectLst/>
                <a:latin typeface="Inter"/>
              </a:rPr>
              <a:t> Individuals are more likely to engage in sustainable actions if they believe their actions can make a difference and feel a moral duty to protect the environment.</a:t>
            </a:r>
          </a:p>
          <a:p>
            <a:pPr>
              <a:buNone/>
            </a:pPr>
            <a:br>
              <a:rPr lang="en-US" sz="1400" dirty="0">
                <a:solidFill>
                  <a:schemeClr val="accent1">
                    <a:lumMod val="75000"/>
                  </a:schemeClr>
                </a:solidFill>
              </a:rPr>
            </a:br>
            <a:endParaRPr lang="en-US" sz="1400" b="0" i="0" dirty="0">
              <a:solidFill>
                <a:schemeClr val="accent1">
                  <a:lumMod val="75000"/>
                </a:schemeClr>
              </a:solidFill>
              <a:effectLst/>
              <a:latin typeface="Inter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DB5685AE-3852-DDCC-3A66-01CED073D74E}"/>
              </a:ext>
            </a:extLst>
          </p:cNvPr>
          <p:cNvSpPr/>
          <p:nvPr/>
        </p:nvSpPr>
        <p:spPr>
          <a:xfrm>
            <a:off x="784599" y="4793128"/>
            <a:ext cx="1365260" cy="76238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68907CEB-A607-ED2A-D658-E91C139451A1}"/>
              </a:ext>
            </a:extLst>
          </p:cNvPr>
          <p:cNvSpPr/>
          <p:nvPr/>
        </p:nvSpPr>
        <p:spPr>
          <a:xfrm>
            <a:off x="3318886" y="3967086"/>
            <a:ext cx="1365260" cy="76238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3B90A95-CAF4-1A72-4F4C-43257B55FAA7}"/>
              </a:ext>
            </a:extLst>
          </p:cNvPr>
          <p:cNvSpPr/>
          <p:nvPr/>
        </p:nvSpPr>
        <p:spPr>
          <a:xfrm>
            <a:off x="3318886" y="5781529"/>
            <a:ext cx="1365260" cy="76238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5870735F-21A2-AC3F-0D57-E768A73F5E67}"/>
              </a:ext>
            </a:extLst>
          </p:cNvPr>
          <p:cNvSpPr/>
          <p:nvPr/>
        </p:nvSpPr>
        <p:spPr>
          <a:xfrm>
            <a:off x="8676881" y="4769697"/>
            <a:ext cx="1365260" cy="76238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5F7D9E25-6704-B5FE-D4B5-DECAD40F0220}"/>
              </a:ext>
            </a:extLst>
          </p:cNvPr>
          <p:cNvSpPr/>
          <p:nvPr/>
        </p:nvSpPr>
        <p:spPr>
          <a:xfrm>
            <a:off x="5542774" y="4537142"/>
            <a:ext cx="1592849" cy="637176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63DACAF4-2064-29B5-86DA-FF361D4471B8}"/>
              </a:ext>
            </a:extLst>
          </p:cNvPr>
          <p:cNvSpPr/>
          <p:nvPr/>
        </p:nvSpPr>
        <p:spPr>
          <a:xfrm rot="10800000">
            <a:off x="5542773" y="5157123"/>
            <a:ext cx="1592849" cy="637176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DF141E9-ADBF-427F-6AF1-2A67AECA6EB0}"/>
              </a:ext>
            </a:extLst>
          </p:cNvPr>
          <p:cNvSpPr txBox="1"/>
          <p:nvPr/>
        </p:nvSpPr>
        <p:spPr>
          <a:xfrm>
            <a:off x="3459637" y="4158614"/>
            <a:ext cx="1224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Attitudes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68B146A-597A-A21E-FCF9-C389938C2609}"/>
              </a:ext>
            </a:extLst>
          </p:cNvPr>
          <p:cNvSpPr txBox="1"/>
          <p:nvPr/>
        </p:nvSpPr>
        <p:spPr>
          <a:xfrm>
            <a:off x="3389261" y="5867020"/>
            <a:ext cx="12245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Perceived Control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8F9CC70-EB73-C8BB-7EB3-58E26EB7FEC9}"/>
              </a:ext>
            </a:extLst>
          </p:cNvPr>
          <p:cNvSpPr txBox="1"/>
          <p:nvPr/>
        </p:nvSpPr>
        <p:spPr>
          <a:xfrm>
            <a:off x="854974" y="4862581"/>
            <a:ext cx="12245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Social Norms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477C1B8-B23F-CD39-2A03-1BAF9EF21B99}"/>
              </a:ext>
            </a:extLst>
          </p:cNvPr>
          <p:cNvSpPr txBox="1"/>
          <p:nvPr/>
        </p:nvSpPr>
        <p:spPr>
          <a:xfrm>
            <a:off x="5726942" y="4972457"/>
            <a:ext cx="1224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Predictors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CBA1E2A-B32F-A1FF-EFCE-4BF9E6F58053}"/>
              </a:ext>
            </a:extLst>
          </p:cNvPr>
          <p:cNvSpPr txBox="1"/>
          <p:nvPr/>
        </p:nvSpPr>
        <p:spPr>
          <a:xfrm>
            <a:off x="8747256" y="4961380"/>
            <a:ext cx="1294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Behaviour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A2EAA13-B856-07B3-5B89-41F38901B46B}"/>
              </a:ext>
            </a:extLst>
          </p:cNvPr>
          <p:cNvCxnSpPr>
            <a:stCxn id="17" idx="3"/>
            <a:endCxn id="22" idx="4"/>
          </p:cNvCxnSpPr>
          <p:nvPr/>
        </p:nvCxnSpPr>
        <p:spPr>
          <a:xfrm flipV="1">
            <a:off x="2149859" y="5157123"/>
            <a:ext cx="3392914" cy="17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72D0A34-EDEA-5A7F-6BAE-CC30BA8C4903}"/>
              </a:ext>
            </a:extLst>
          </p:cNvPr>
          <p:cNvCxnSpPr>
            <a:stCxn id="22" idx="2"/>
            <a:endCxn id="20" idx="1"/>
          </p:cNvCxnSpPr>
          <p:nvPr/>
        </p:nvCxnSpPr>
        <p:spPr>
          <a:xfrm flipV="1">
            <a:off x="7135622" y="5150887"/>
            <a:ext cx="1541259" cy="6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D2A6C018-F4FA-D6F2-B007-00067CA9C035}"/>
              </a:ext>
            </a:extLst>
          </p:cNvPr>
          <p:cNvCxnSpPr>
            <a:stCxn id="18" idx="2"/>
            <a:endCxn id="22" idx="4"/>
          </p:cNvCxnSpPr>
          <p:nvPr/>
        </p:nvCxnSpPr>
        <p:spPr>
          <a:xfrm rot="16200000" flipH="1">
            <a:off x="4558316" y="4172665"/>
            <a:ext cx="427657" cy="154125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2482ADB5-5479-BB4A-6F17-9A28D4D407FD}"/>
              </a:ext>
            </a:extLst>
          </p:cNvPr>
          <p:cNvCxnSpPr>
            <a:stCxn id="19" idx="0"/>
            <a:endCxn id="22" idx="4"/>
          </p:cNvCxnSpPr>
          <p:nvPr/>
        </p:nvCxnSpPr>
        <p:spPr>
          <a:xfrm rot="5400000" flipH="1" flipV="1">
            <a:off x="4459941" y="4698698"/>
            <a:ext cx="624406" cy="1541257"/>
          </a:xfrm>
          <a:prstGeom prst="bentConnector3">
            <a:avLst>
              <a:gd name="adj1" fmla="val 6112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0ABF9FDF-CDCF-7D50-9C84-43A477D5C175}"/>
              </a:ext>
            </a:extLst>
          </p:cNvPr>
          <p:cNvCxnSpPr>
            <a:stCxn id="7" idx="2"/>
          </p:cNvCxnSpPr>
          <p:nvPr/>
        </p:nvCxnSpPr>
        <p:spPr>
          <a:xfrm rot="5400000" flipH="1" flipV="1">
            <a:off x="3187930" y="-190502"/>
            <a:ext cx="1375915" cy="2735801"/>
          </a:xfrm>
          <a:prstGeom prst="bentConnector4">
            <a:avLst>
              <a:gd name="adj1" fmla="val -16614"/>
              <a:gd name="adj2" fmla="val 8755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2EE57572-F25A-3F6E-3723-A0D301812855}"/>
              </a:ext>
            </a:extLst>
          </p:cNvPr>
          <p:cNvCxnSpPr>
            <a:stCxn id="8" idx="2"/>
          </p:cNvCxnSpPr>
          <p:nvPr/>
        </p:nvCxnSpPr>
        <p:spPr>
          <a:xfrm rot="5400000" flipH="1" flipV="1">
            <a:off x="3969825" y="1210661"/>
            <a:ext cx="179709" cy="3923517"/>
          </a:xfrm>
          <a:prstGeom prst="bentConnector4">
            <a:avLst>
              <a:gd name="adj1" fmla="val -127206"/>
              <a:gd name="adj2" fmla="val 7095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24183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46320A-7CD3-9AD4-2BAA-930ABD80CE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3D525FED-0865-9D38-3397-ECFCDB46EAC5}"/>
              </a:ext>
            </a:extLst>
          </p:cNvPr>
          <p:cNvSpPr/>
          <p:nvPr/>
        </p:nvSpPr>
        <p:spPr>
          <a:xfrm>
            <a:off x="453403" y="3135827"/>
            <a:ext cx="8341805" cy="39060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5A11F0-4897-B3DF-FAD5-000936744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402" y="483243"/>
            <a:ext cx="9371949" cy="658375"/>
          </a:xfrm>
        </p:spPr>
        <p:txBody>
          <a:bodyPr>
            <a:normAutofit fontScale="90000"/>
          </a:bodyPr>
          <a:lstStyle/>
          <a:p>
            <a:pPr algn="l"/>
            <a:r>
              <a:rPr lang="en-IN" b="1" i="0" dirty="0">
                <a:effectLst/>
                <a:latin typeface="Inter"/>
              </a:rPr>
              <a:t>Research Questions </a:t>
            </a:r>
            <a:br>
              <a:rPr lang="en-IN" b="1" i="0" dirty="0">
                <a:effectLst/>
                <a:latin typeface="Inter"/>
              </a:rPr>
            </a:br>
            <a:r>
              <a:rPr lang="en-IN" b="1" i="0" dirty="0">
                <a:effectLst/>
                <a:latin typeface="Inter"/>
              </a:rPr>
              <a:t>and Hypotheses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4BF74A-6F5A-0A8A-1A45-B5002DB5C5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0403" y="2652469"/>
            <a:ext cx="9371948" cy="460762"/>
          </a:xfrm>
        </p:spPr>
        <p:txBody>
          <a:bodyPr/>
          <a:lstStyle/>
          <a:p>
            <a:pPr marL="0" indent="0">
              <a:buNone/>
            </a:pPr>
            <a:r>
              <a:rPr lang="en-IN" b="1" i="0" dirty="0">
                <a:solidFill>
                  <a:schemeClr val="accent1">
                    <a:lumMod val="75000"/>
                  </a:schemeClr>
                </a:solidFill>
                <a:effectLst/>
                <a:latin typeface="Inter"/>
              </a:rPr>
              <a:t>Research Question</a:t>
            </a:r>
            <a:r>
              <a:rPr lang="en-IN" b="0" i="0" dirty="0">
                <a:solidFill>
                  <a:schemeClr val="accent1">
                    <a:lumMod val="75000"/>
                  </a:schemeClr>
                </a:solidFill>
                <a:effectLst/>
                <a:latin typeface="Inter"/>
              </a:rPr>
              <a:t>: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F22669-CF45-FD4B-F440-7E903B838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 lang="en-US" smtClean="0"/>
              <a:t>4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7CA788-01D9-8ED1-1A34-71E11684A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1B487-36FD-4CED-B07A-1A81FC6540B1}" type="datetime1">
              <a:rPr lang="en-US" smtClean="0"/>
              <a:pPr/>
              <a:t>3/21/2025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A0B0E7-3EE9-4A93-6DF5-99E78D2C2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7E5C961-72BA-CF24-BC10-AE062EBA90B5}"/>
              </a:ext>
            </a:extLst>
          </p:cNvPr>
          <p:cNvSpPr txBox="1">
            <a:spLocks/>
          </p:cNvSpPr>
          <p:nvPr/>
        </p:nvSpPr>
        <p:spPr>
          <a:xfrm>
            <a:off x="453403" y="3145538"/>
            <a:ext cx="9371948" cy="460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10312" indent="-210312" algn="l" defTabSz="914400" rtl="0" eaLnBrk="1" latinLnBrk="0" hangingPunct="1"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8912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766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052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338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624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910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196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482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spcBef>
                <a:spcPts val="300"/>
              </a:spcBef>
              <a:buNone/>
            </a:pPr>
            <a:r>
              <a:rPr lang="en-US" b="0" i="0" dirty="0">
                <a:solidFill>
                  <a:schemeClr val="bg1"/>
                </a:solidFill>
                <a:effectLst/>
                <a:latin typeface="Inter"/>
              </a:rPr>
              <a:t>What factors influence students' sustainability intentions and behaviors?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BEE82E8-8026-4BC7-27BE-9755B3926AA8}"/>
              </a:ext>
            </a:extLst>
          </p:cNvPr>
          <p:cNvSpPr txBox="1">
            <a:spLocks/>
          </p:cNvSpPr>
          <p:nvPr/>
        </p:nvSpPr>
        <p:spPr>
          <a:xfrm>
            <a:off x="453403" y="4149140"/>
            <a:ext cx="9371948" cy="460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10312" indent="-210312" algn="l" defTabSz="914400" rtl="0" eaLnBrk="1" latinLnBrk="0" hangingPunct="1"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8912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766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052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338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624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910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196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482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300"/>
              </a:spcBef>
              <a:buNone/>
            </a:pPr>
            <a:r>
              <a:rPr lang="en-IN" b="1" i="0" dirty="0">
                <a:solidFill>
                  <a:schemeClr val="accent1">
                    <a:lumMod val="75000"/>
                  </a:schemeClr>
                </a:solidFill>
                <a:effectLst/>
                <a:latin typeface="Inter"/>
              </a:rPr>
              <a:t>Hypotheses</a:t>
            </a:r>
            <a:r>
              <a:rPr lang="en-IN" b="0" i="0" dirty="0">
                <a:solidFill>
                  <a:schemeClr val="accent1">
                    <a:lumMod val="75000"/>
                  </a:schemeClr>
                </a:solidFill>
                <a:effectLst/>
                <a:latin typeface="Inter"/>
              </a:rPr>
              <a:t>:</a:t>
            </a:r>
            <a:endParaRPr lang="en-US" b="0" i="0" dirty="0">
              <a:solidFill>
                <a:schemeClr val="accent1">
                  <a:lumMod val="75000"/>
                </a:schemeClr>
              </a:solidFill>
              <a:effectLst/>
              <a:latin typeface="Inter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697CEDB-F759-5073-269E-8F6C421B7BE6}"/>
              </a:ext>
            </a:extLst>
          </p:cNvPr>
          <p:cNvSpPr txBox="1">
            <a:spLocks/>
          </p:cNvSpPr>
          <p:nvPr/>
        </p:nvSpPr>
        <p:spPr>
          <a:xfrm>
            <a:off x="1999399" y="4771845"/>
            <a:ext cx="9371948" cy="13083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10312" indent="-210312" algn="l" defTabSz="914400" rtl="0" eaLnBrk="1" latinLnBrk="0" hangingPunct="1"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8912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766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052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338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624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910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196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482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spcBef>
                <a:spcPts val="300"/>
              </a:spcBef>
              <a:buNone/>
            </a:pPr>
            <a:r>
              <a:rPr lang="en-US" b="0" i="0" dirty="0">
                <a:solidFill>
                  <a:schemeClr val="accent1">
                    <a:lumMod val="75000"/>
                  </a:schemeClr>
                </a:solidFill>
                <a:effectLst/>
                <a:latin typeface="Inter"/>
              </a:rPr>
              <a:t>Hypothesis1: Attitudes positively influence sustainability intentions.</a:t>
            </a:r>
          </a:p>
          <a:p>
            <a:pPr marL="0" indent="0" algn="l">
              <a:spcBef>
                <a:spcPts val="300"/>
              </a:spcBef>
              <a:buNone/>
            </a:pPr>
            <a:r>
              <a:rPr lang="en-US" b="0" i="0" dirty="0">
                <a:solidFill>
                  <a:schemeClr val="accent1">
                    <a:lumMod val="75000"/>
                  </a:schemeClr>
                </a:solidFill>
                <a:effectLst/>
                <a:latin typeface="Inter"/>
              </a:rPr>
              <a:t>Hypothesis2: Perceived control positively influences sustainability behaviors.</a:t>
            </a:r>
          </a:p>
          <a:p>
            <a:pPr marL="0" indent="0" algn="l">
              <a:spcBef>
                <a:spcPts val="300"/>
              </a:spcBef>
              <a:buNone/>
            </a:pPr>
            <a:r>
              <a:rPr lang="en-US" b="0" i="0" dirty="0">
                <a:solidFill>
                  <a:schemeClr val="accent1">
                    <a:lumMod val="75000"/>
                  </a:schemeClr>
                </a:solidFill>
                <a:effectLst/>
                <a:latin typeface="Inter"/>
              </a:rPr>
              <a:t>Hypothesis3: Social norms positively influence sustainability intentions.</a:t>
            </a:r>
          </a:p>
          <a:p>
            <a:pPr marL="0" indent="0">
              <a:spcBef>
                <a:spcPts val="300"/>
              </a:spcBef>
              <a:buNone/>
            </a:pPr>
            <a:endParaRPr lang="en-US" sz="2000" b="0" i="0" dirty="0">
              <a:solidFill>
                <a:schemeClr val="accent1">
                  <a:lumMod val="75000"/>
                </a:schemeClr>
              </a:solidFill>
              <a:effectLst/>
              <a:latin typeface="Inter"/>
            </a:endParaRP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BE235BB1-3B8E-F3B9-BA52-74C7B2B80B01}"/>
              </a:ext>
            </a:extLst>
          </p:cNvPr>
          <p:cNvCxnSpPr/>
          <p:nvPr/>
        </p:nvCxnSpPr>
        <p:spPr>
          <a:xfrm>
            <a:off x="1159497" y="4460492"/>
            <a:ext cx="735291" cy="50499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5DDD8848-3572-CE5C-1363-F0BE6BCBD2F6}"/>
              </a:ext>
            </a:extLst>
          </p:cNvPr>
          <p:cNvCxnSpPr>
            <a:cxnSpLocks/>
            <a:endCxn id="11" idx="1"/>
          </p:cNvCxnSpPr>
          <p:nvPr/>
        </p:nvCxnSpPr>
        <p:spPr>
          <a:xfrm rot="16200000" flipH="1">
            <a:off x="1085632" y="4512242"/>
            <a:ext cx="987633" cy="83990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E16AF244-3D94-C79E-0F74-6E4DC66E156B}"/>
              </a:ext>
            </a:extLst>
          </p:cNvPr>
          <p:cNvCxnSpPr/>
          <p:nvPr/>
        </p:nvCxnSpPr>
        <p:spPr>
          <a:xfrm>
            <a:off x="1055802" y="4460492"/>
            <a:ext cx="943597" cy="80333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>
            <a:extLst>
              <a:ext uri="{FF2B5EF4-FFF2-40B4-BE49-F238E27FC236}">
                <a16:creationId xmlns:a16="http://schemas.microsoft.com/office/drawing/2014/main" id="{0C2656E7-0429-D50E-B4ED-48D071638E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402" y="1141618"/>
            <a:ext cx="5191151" cy="1267937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2F40D0BE-4B30-8F4C-24E7-94000C536A82}"/>
              </a:ext>
            </a:extLst>
          </p:cNvPr>
          <p:cNvSpPr txBox="1">
            <a:spLocks/>
          </p:cNvSpPr>
          <p:nvPr/>
        </p:nvSpPr>
        <p:spPr>
          <a:xfrm>
            <a:off x="9503880" y="317063"/>
            <a:ext cx="2556190" cy="460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10312" indent="-210312" algn="l" defTabSz="914400" rtl="0" eaLnBrk="1" latinLnBrk="0" hangingPunct="1"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8912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766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052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338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624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910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196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482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sz="1400" b="1">
                <a:solidFill>
                  <a:schemeClr val="accent1">
                    <a:lumMod val="75000"/>
                  </a:schemeClr>
                </a:solidFill>
                <a:latin typeface="Inter"/>
              </a:rPr>
              <a:t>Research Design</a:t>
            </a:r>
            <a:r>
              <a:rPr lang="en-IN" sz="1400">
                <a:solidFill>
                  <a:schemeClr val="accent1">
                    <a:lumMod val="75000"/>
                  </a:schemeClr>
                </a:solidFill>
                <a:latin typeface="Inter"/>
              </a:rPr>
              <a:t>:</a:t>
            </a:r>
            <a:endParaRPr 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26581CC4-E031-C085-9189-923698A0E0B0}"/>
              </a:ext>
            </a:extLst>
          </p:cNvPr>
          <p:cNvSpPr txBox="1">
            <a:spLocks/>
          </p:cNvSpPr>
          <p:nvPr/>
        </p:nvSpPr>
        <p:spPr>
          <a:xfrm>
            <a:off x="9503880" y="777825"/>
            <a:ext cx="2556190" cy="46076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10312" indent="-210312" algn="l" defTabSz="914400" rtl="0" eaLnBrk="1" latinLnBrk="0" hangingPunct="1"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8912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766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052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338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624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910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196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482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spcBef>
                <a:spcPts val="300"/>
              </a:spcBef>
              <a:buNone/>
            </a:pPr>
            <a:r>
              <a:rPr lang="en-IN" sz="1400" b="0" i="0" dirty="0">
                <a:solidFill>
                  <a:schemeClr val="accent1">
                    <a:lumMod val="75000"/>
                  </a:schemeClr>
                </a:solidFill>
                <a:effectLst/>
                <a:latin typeface="Inter"/>
              </a:rPr>
              <a:t>Quantitative survey-based study.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ED5ED893-01F8-6B53-40A5-939CB08B5FF2}"/>
              </a:ext>
            </a:extLst>
          </p:cNvPr>
          <p:cNvSpPr txBox="1">
            <a:spLocks/>
          </p:cNvSpPr>
          <p:nvPr/>
        </p:nvSpPr>
        <p:spPr>
          <a:xfrm>
            <a:off x="9503880" y="1238587"/>
            <a:ext cx="2556190" cy="460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10312" indent="-210312" algn="l" defTabSz="914400" rtl="0" eaLnBrk="1" latinLnBrk="0" hangingPunct="1"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8912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766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052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338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624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910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196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482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300"/>
              </a:spcBef>
              <a:buNone/>
            </a:pPr>
            <a:r>
              <a:rPr lang="en-IN" sz="1400" b="1" i="0" dirty="0">
                <a:solidFill>
                  <a:schemeClr val="accent1">
                    <a:lumMod val="75000"/>
                  </a:schemeClr>
                </a:solidFill>
                <a:effectLst/>
                <a:latin typeface="Inter"/>
              </a:rPr>
              <a:t>Sample</a:t>
            </a:r>
            <a:r>
              <a:rPr lang="en-IN" sz="1400" b="0" i="0" dirty="0">
                <a:solidFill>
                  <a:schemeClr val="accent1">
                    <a:lumMod val="75000"/>
                  </a:schemeClr>
                </a:solidFill>
                <a:effectLst/>
                <a:latin typeface="Inter"/>
              </a:rPr>
              <a:t>:</a:t>
            </a:r>
            <a:endParaRPr lang="en-US" sz="1400" b="0" i="0" dirty="0">
              <a:solidFill>
                <a:schemeClr val="accent1">
                  <a:lumMod val="75000"/>
                </a:schemeClr>
              </a:solidFill>
              <a:effectLst/>
              <a:latin typeface="Inter"/>
            </a:endParaRPr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130AF7A9-95D8-7A43-189D-CF178BF63349}"/>
              </a:ext>
            </a:extLst>
          </p:cNvPr>
          <p:cNvSpPr txBox="1">
            <a:spLocks/>
          </p:cNvSpPr>
          <p:nvPr/>
        </p:nvSpPr>
        <p:spPr>
          <a:xfrm>
            <a:off x="9460879" y="1699349"/>
            <a:ext cx="2556190" cy="6583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10312" indent="-210312" algn="l" defTabSz="914400" rtl="0" eaLnBrk="1" latinLnBrk="0" hangingPunct="1"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8912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766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052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338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624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910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196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482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spcBef>
                <a:spcPts val="300"/>
              </a:spcBef>
              <a:buNone/>
            </a:pPr>
            <a:r>
              <a:rPr lang="en-US" sz="1400" b="0" i="0" dirty="0">
                <a:solidFill>
                  <a:schemeClr val="accent1">
                    <a:lumMod val="75000"/>
                  </a:schemeClr>
                </a:solidFill>
                <a:effectLst/>
                <a:latin typeface="Inter"/>
              </a:rPr>
              <a:t>385+ students: 407 to be exact. 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2081D1B2-59BC-A951-1AAF-B9441257DADB}"/>
              </a:ext>
            </a:extLst>
          </p:cNvPr>
          <p:cNvSpPr txBox="1">
            <a:spLocks/>
          </p:cNvSpPr>
          <p:nvPr/>
        </p:nvSpPr>
        <p:spPr>
          <a:xfrm>
            <a:off x="9503880" y="2238323"/>
            <a:ext cx="2556190" cy="460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10312" indent="-210312" algn="l" defTabSz="914400" rtl="0" eaLnBrk="1" latinLnBrk="0" hangingPunct="1"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8912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766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052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338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624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910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196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482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Aft>
                <a:spcPts val="300"/>
              </a:spcAft>
              <a:buNone/>
            </a:pPr>
            <a:r>
              <a:rPr lang="en-IN" sz="1400" b="1" i="0" dirty="0">
                <a:solidFill>
                  <a:schemeClr val="accent1">
                    <a:lumMod val="75000"/>
                  </a:schemeClr>
                </a:solidFill>
                <a:effectLst/>
                <a:latin typeface="Inter"/>
              </a:rPr>
              <a:t>Data Collection</a:t>
            </a:r>
            <a:r>
              <a:rPr lang="en-IN" sz="1400" b="0" i="0" dirty="0">
                <a:solidFill>
                  <a:schemeClr val="accent1">
                    <a:lumMod val="75000"/>
                  </a:schemeClr>
                </a:solidFill>
                <a:effectLst/>
                <a:latin typeface="Inter"/>
              </a:rPr>
              <a:t>: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D81C4E60-D72D-4AD9-F5E4-31D9AE426BC4}"/>
              </a:ext>
            </a:extLst>
          </p:cNvPr>
          <p:cNvSpPr txBox="1">
            <a:spLocks/>
          </p:cNvSpPr>
          <p:nvPr/>
        </p:nvSpPr>
        <p:spPr>
          <a:xfrm>
            <a:off x="9460879" y="2652446"/>
            <a:ext cx="2556190" cy="6583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10312" indent="-210312" algn="l" defTabSz="914400" rtl="0" eaLnBrk="1" latinLnBrk="0" hangingPunct="1"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8912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766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052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338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624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910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196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482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spcBef>
                <a:spcPts val="300"/>
              </a:spcBef>
              <a:buNone/>
            </a:pPr>
            <a:r>
              <a:rPr lang="en-US" sz="1400" b="0" i="0">
                <a:solidFill>
                  <a:schemeClr val="accent1">
                    <a:lumMod val="75000"/>
                  </a:schemeClr>
                </a:solidFill>
                <a:effectLst/>
                <a:latin typeface="Inter"/>
              </a:rPr>
              <a:t>Online survey using Google Forms.</a:t>
            </a:r>
            <a:endParaRPr lang="en-US" sz="1400" b="0" i="0" dirty="0">
              <a:solidFill>
                <a:schemeClr val="accent1">
                  <a:lumMod val="75000"/>
                </a:schemeClr>
              </a:solidFill>
              <a:effectLst/>
              <a:latin typeface="Inter"/>
            </a:endParaRP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6A7A3D53-3F91-5819-121D-068DC99823A5}"/>
              </a:ext>
            </a:extLst>
          </p:cNvPr>
          <p:cNvSpPr txBox="1">
            <a:spLocks/>
          </p:cNvSpPr>
          <p:nvPr/>
        </p:nvSpPr>
        <p:spPr>
          <a:xfrm>
            <a:off x="9503880" y="3310821"/>
            <a:ext cx="2556190" cy="460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10312" indent="-210312" algn="l" defTabSz="914400" rtl="0" eaLnBrk="1" latinLnBrk="0" hangingPunct="1"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8912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766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052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338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624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910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196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482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Aft>
                <a:spcPts val="300"/>
              </a:spcAft>
              <a:buNone/>
            </a:pPr>
            <a:r>
              <a:rPr lang="en-IN" sz="1400" b="1" i="0" dirty="0">
                <a:solidFill>
                  <a:schemeClr val="accent1">
                    <a:lumMod val="75000"/>
                  </a:schemeClr>
                </a:solidFill>
                <a:effectLst/>
                <a:latin typeface="Inter"/>
              </a:rPr>
              <a:t>Variables</a:t>
            </a:r>
            <a:r>
              <a:rPr lang="en-IN" sz="1400" b="0" i="0" dirty="0">
                <a:solidFill>
                  <a:schemeClr val="accent1">
                    <a:lumMod val="75000"/>
                  </a:schemeClr>
                </a:solidFill>
                <a:effectLst/>
                <a:latin typeface="Inter"/>
              </a:rPr>
              <a:t>:</a:t>
            </a: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445CF9F4-89FA-4534-93E8-E253C7CDD6E6}"/>
              </a:ext>
            </a:extLst>
          </p:cNvPr>
          <p:cNvSpPr txBox="1">
            <a:spLocks/>
          </p:cNvSpPr>
          <p:nvPr/>
        </p:nvSpPr>
        <p:spPr>
          <a:xfrm>
            <a:off x="9460879" y="3752183"/>
            <a:ext cx="2556190" cy="6583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10312" indent="-210312" algn="l" defTabSz="914400" rtl="0" eaLnBrk="1" latinLnBrk="0" hangingPunct="1"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8912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766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052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338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624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910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196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482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spcBef>
                <a:spcPts val="300"/>
              </a:spcBef>
              <a:buNone/>
            </a:pPr>
            <a:r>
              <a:rPr lang="en-US" sz="1400" b="0" i="0" dirty="0">
                <a:solidFill>
                  <a:schemeClr val="accent1">
                    <a:lumMod val="75000"/>
                  </a:schemeClr>
                </a:solidFill>
                <a:effectLst/>
                <a:latin typeface="Inter"/>
              </a:rPr>
              <a:t>Independent: Attitudes, perceived control, social norms.</a:t>
            </a: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CB465382-F42E-77B2-209D-9F9CE3E1D1C8}"/>
              </a:ext>
            </a:extLst>
          </p:cNvPr>
          <p:cNvSpPr txBox="1">
            <a:spLocks/>
          </p:cNvSpPr>
          <p:nvPr/>
        </p:nvSpPr>
        <p:spPr>
          <a:xfrm>
            <a:off x="9460879" y="4238432"/>
            <a:ext cx="2556190" cy="6583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10312" indent="-210312" algn="l" defTabSz="914400" rtl="0" eaLnBrk="1" latinLnBrk="0" hangingPunct="1"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8912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766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052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338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624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910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196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482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spcBef>
                <a:spcPts val="300"/>
              </a:spcBef>
              <a:buNone/>
            </a:pPr>
            <a:r>
              <a:rPr lang="en-US" sz="1400" b="0" i="0" dirty="0">
                <a:solidFill>
                  <a:schemeClr val="accent1">
                    <a:lumMod val="75000"/>
                  </a:schemeClr>
                </a:solidFill>
                <a:effectLst/>
                <a:latin typeface="Inter"/>
              </a:rPr>
              <a:t>Dependent: Behavioral intentions, actual behaviors.</a:t>
            </a:r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458A8944-3CF6-504C-8406-0B64F7F93D22}"/>
              </a:ext>
            </a:extLst>
          </p:cNvPr>
          <p:cNvSpPr txBox="1">
            <a:spLocks/>
          </p:cNvSpPr>
          <p:nvPr/>
        </p:nvSpPr>
        <p:spPr>
          <a:xfrm>
            <a:off x="6285922" y="7275"/>
            <a:ext cx="5085425" cy="6583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4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u="sng" dirty="0">
                <a:latin typeface="Inter"/>
              </a:rPr>
              <a:t>Methodology</a:t>
            </a:r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71FC1BDC-1CDC-2E71-AF60-6E10A3755AEC}"/>
              </a:ext>
            </a:extLst>
          </p:cNvPr>
          <p:cNvCxnSpPr>
            <a:cxnSpLocks/>
          </p:cNvCxnSpPr>
          <p:nvPr/>
        </p:nvCxnSpPr>
        <p:spPr>
          <a:xfrm rot="16200000" flipH="1">
            <a:off x="7270558" y="784431"/>
            <a:ext cx="1924381" cy="150828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Left Brace 35">
            <a:extLst>
              <a:ext uri="{FF2B5EF4-FFF2-40B4-BE49-F238E27FC236}">
                <a16:creationId xmlns:a16="http://schemas.microsoft.com/office/drawing/2014/main" id="{03CC069D-4A97-76FD-25EF-0A0898C70F50}"/>
              </a:ext>
            </a:extLst>
          </p:cNvPr>
          <p:cNvSpPr/>
          <p:nvPr/>
        </p:nvSpPr>
        <p:spPr>
          <a:xfrm>
            <a:off x="8983744" y="317063"/>
            <a:ext cx="434134" cy="429283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7144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61DAC4-9381-CE91-2A11-F84E3D992C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0DFBC-E0AC-271D-5D6D-27632601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402" y="160254"/>
            <a:ext cx="9371949" cy="658375"/>
          </a:xfrm>
        </p:spPr>
        <p:txBody>
          <a:bodyPr>
            <a:normAutofit/>
          </a:bodyPr>
          <a:lstStyle/>
          <a:p>
            <a:pPr algn="l"/>
            <a:r>
              <a:rPr lang="en-IN" b="1" i="0" u="sng" dirty="0">
                <a:effectLst/>
                <a:latin typeface="Inter"/>
              </a:rPr>
              <a:t>Measurement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4525C4-A390-81B5-BEC1-C3DA776312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403" y="943832"/>
            <a:ext cx="9371948" cy="460762"/>
          </a:xfrm>
        </p:spPr>
        <p:txBody>
          <a:bodyPr>
            <a:normAutofit/>
          </a:bodyPr>
          <a:lstStyle/>
          <a:p>
            <a:pPr algn="l">
              <a:spcAft>
                <a:spcPts val="300"/>
              </a:spcAft>
              <a:buNone/>
            </a:pPr>
            <a:r>
              <a:rPr lang="en-IN" b="1" i="0" dirty="0">
                <a:solidFill>
                  <a:schemeClr val="accent1">
                    <a:lumMod val="75000"/>
                  </a:schemeClr>
                </a:solidFill>
                <a:effectLst/>
                <a:latin typeface="Inter"/>
              </a:rPr>
              <a:t>Constructs and Indicators</a:t>
            </a:r>
            <a:r>
              <a:rPr lang="en-IN" b="0" i="0" dirty="0">
                <a:solidFill>
                  <a:schemeClr val="accent1">
                    <a:lumMod val="75000"/>
                  </a:schemeClr>
                </a:solidFill>
                <a:effectLst/>
                <a:latin typeface="Inter"/>
              </a:rPr>
              <a:t>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A1CD5E-4ECB-7A87-6CFB-FF284A687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 lang="en-US" smtClean="0"/>
              <a:t>5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7E631D-9378-1553-ED54-AE9484314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1B487-36FD-4CED-B07A-1A81FC6540B1}" type="datetime1">
              <a:rPr lang="en-US" smtClean="0"/>
              <a:pPr/>
              <a:t>3/21/2025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1C175D-F57F-CE3E-F691-C1EFD5E92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7FB86C8-FE3B-794E-D8C4-239759F7618C}"/>
              </a:ext>
            </a:extLst>
          </p:cNvPr>
          <p:cNvSpPr txBox="1">
            <a:spLocks/>
          </p:cNvSpPr>
          <p:nvPr/>
        </p:nvSpPr>
        <p:spPr>
          <a:xfrm>
            <a:off x="3525625" y="1404594"/>
            <a:ext cx="6299726" cy="11058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10312" indent="-210312" algn="l" defTabSz="914400" rtl="0" eaLnBrk="1" latinLnBrk="0" hangingPunct="1"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8912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766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052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338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624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910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196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482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spcBef>
                <a:spcPts val="300"/>
              </a:spcBef>
              <a:buNone/>
            </a:pPr>
            <a:r>
              <a:rPr lang="en-IN" sz="2000" b="0" i="0" dirty="0">
                <a:solidFill>
                  <a:schemeClr val="accent1">
                    <a:lumMod val="75000"/>
                  </a:schemeClr>
                </a:solidFill>
                <a:effectLst/>
                <a:latin typeface="Inter"/>
              </a:rPr>
              <a:t>Attitudes: Q1, Q2, Q3.</a:t>
            </a:r>
          </a:p>
          <a:p>
            <a:pPr marL="0" indent="0" algn="l">
              <a:spcBef>
                <a:spcPts val="300"/>
              </a:spcBef>
              <a:buNone/>
            </a:pPr>
            <a:r>
              <a:rPr lang="en-IN" sz="2000" b="0" i="0" dirty="0">
                <a:solidFill>
                  <a:schemeClr val="accent1">
                    <a:lumMod val="75000"/>
                  </a:schemeClr>
                </a:solidFill>
                <a:effectLst/>
                <a:latin typeface="Inter"/>
              </a:rPr>
              <a:t>Perceived Control: Q4, Q5, Q6.</a:t>
            </a:r>
          </a:p>
          <a:p>
            <a:pPr marL="0" indent="0" algn="l">
              <a:spcBef>
                <a:spcPts val="300"/>
              </a:spcBef>
              <a:buNone/>
            </a:pPr>
            <a:r>
              <a:rPr lang="en-IN" sz="2000" b="0" i="0" dirty="0">
                <a:solidFill>
                  <a:schemeClr val="accent1">
                    <a:lumMod val="75000"/>
                  </a:schemeClr>
                </a:solidFill>
                <a:effectLst/>
                <a:latin typeface="Inter"/>
              </a:rPr>
              <a:t>Social Norms: Q7, Q8, Q9.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3CC57F82-79E5-24AD-A873-26276AA533CB}"/>
              </a:ext>
            </a:extLst>
          </p:cNvPr>
          <p:cNvSpPr txBox="1">
            <a:spLocks/>
          </p:cNvSpPr>
          <p:nvPr/>
        </p:nvSpPr>
        <p:spPr>
          <a:xfrm>
            <a:off x="410402" y="3890393"/>
            <a:ext cx="9371948" cy="5239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10312" indent="-210312" algn="l" defTabSz="914400" rtl="0" eaLnBrk="1" latinLnBrk="0" hangingPunct="1"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8912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766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052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338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624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910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196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482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Aft>
                <a:spcPts val="300"/>
              </a:spcAft>
              <a:buNone/>
            </a:pPr>
            <a:r>
              <a:rPr lang="en-IN" b="1" i="0" dirty="0">
                <a:solidFill>
                  <a:schemeClr val="accent1">
                    <a:lumMod val="75000"/>
                  </a:schemeClr>
                </a:solidFill>
                <a:effectLst/>
                <a:latin typeface="Inter"/>
              </a:rPr>
              <a:t>Reliability and Validity</a:t>
            </a:r>
            <a:r>
              <a:rPr lang="en-IN" b="0" i="0" dirty="0">
                <a:solidFill>
                  <a:schemeClr val="accent1">
                    <a:lumMod val="75000"/>
                  </a:schemeClr>
                </a:solidFill>
                <a:effectLst/>
                <a:latin typeface="Inter"/>
              </a:rPr>
              <a:t>:</a:t>
            </a:r>
          </a:p>
          <a:p>
            <a:pPr algn="l">
              <a:spcAft>
                <a:spcPts val="300"/>
              </a:spcAft>
              <a:buNone/>
            </a:pPr>
            <a:endParaRPr lang="en-IN" b="0" i="0" dirty="0">
              <a:solidFill>
                <a:schemeClr val="accent1">
                  <a:lumMod val="75000"/>
                </a:schemeClr>
              </a:solidFill>
              <a:effectLst/>
              <a:latin typeface="Inter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ACC78977-3EBA-600E-5E11-07A2B023BF9B}"/>
              </a:ext>
            </a:extLst>
          </p:cNvPr>
          <p:cNvSpPr txBox="1">
            <a:spLocks/>
          </p:cNvSpPr>
          <p:nvPr/>
        </p:nvSpPr>
        <p:spPr>
          <a:xfrm>
            <a:off x="401434" y="4335889"/>
            <a:ext cx="9371948" cy="16946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10312" indent="-210312" algn="l" defTabSz="914400" rtl="0" eaLnBrk="1" latinLnBrk="0" hangingPunct="1"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8912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766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052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338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624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910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196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482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300"/>
              </a:spcBef>
              <a:buNone/>
            </a:pPr>
            <a:r>
              <a:rPr lang="en-IN" b="1" i="0" dirty="0">
                <a:solidFill>
                  <a:schemeClr val="accent1">
                    <a:lumMod val="75000"/>
                  </a:schemeClr>
                </a:solidFill>
                <a:effectLst/>
                <a:latin typeface="Inter"/>
              </a:rPr>
              <a:t>Cronbach’s Alpha</a:t>
            </a:r>
            <a:r>
              <a:rPr lang="en-IN" b="0" i="0" dirty="0">
                <a:solidFill>
                  <a:schemeClr val="accent1">
                    <a:lumMod val="75000"/>
                  </a:schemeClr>
                </a:solidFill>
                <a:effectLst/>
                <a:latin typeface="Inter"/>
              </a:rPr>
              <a:t>: </a:t>
            </a:r>
            <a:r>
              <a:rPr lang="en-US" b="0" i="0" dirty="0">
                <a:solidFill>
                  <a:schemeClr val="accent1">
                    <a:lumMod val="75000"/>
                  </a:schemeClr>
                </a:solidFill>
                <a:effectLst/>
                <a:latin typeface="Inter"/>
              </a:rPr>
              <a:t>≥ 0.7.</a:t>
            </a:r>
          </a:p>
          <a:p>
            <a:pPr marL="0" indent="0" algn="l">
              <a:spcBef>
                <a:spcPts val="300"/>
              </a:spcBef>
              <a:buNone/>
            </a:pPr>
            <a:r>
              <a:rPr lang="en-US" b="0" i="0" dirty="0">
                <a:solidFill>
                  <a:schemeClr val="accent1">
                    <a:lumMod val="75000"/>
                  </a:schemeClr>
                </a:solidFill>
                <a:effectLst/>
                <a:latin typeface="Inter"/>
              </a:rPr>
              <a:t>Composite Reliability (CR): ≥ 0.7.</a:t>
            </a:r>
          </a:p>
          <a:p>
            <a:pPr marL="0" indent="0" algn="l">
              <a:spcBef>
                <a:spcPts val="300"/>
              </a:spcBef>
              <a:buNone/>
            </a:pPr>
            <a:r>
              <a:rPr lang="en-US" b="0" i="0" dirty="0">
                <a:solidFill>
                  <a:schemeClr val="accent1">
                    <a:lumMod val="75000"/>
                  </a:schemeClr>
                </a:solidFill>
                <a:effectLst/>
                <a:latin typeface="Inter"/>
              </a:rPr>
              <a:t>Average Variance Extracted (AVE): ≥ 0.5.</a:t>
            </a:r>
          </a:p>
          <a:p>
            <a:pPr marL="0" indent="0" algn="l">
              <a:spcBef>
                <a:spcPts val="300"/>
              </a:spcBef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Inter"/>
              </a:rPr>
              <a:t>p value &lt; 0.5</a:t>
            </a:r>
            <a:endParaRPr lang="en-US" b="0" i="0" dirty="0">
              <a:solidFill>
                <a:schemeClr val="accent1">
                  <a:lumMod val="75000"/>
                </a:schemeClr>
              </a:solidFill>
              <a:effectLst/>
              <a:latin typeface="Inter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9C6CF5F5-2AEA-E1C2-D277-89AD6070E7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6290" y="109826"/>
            <a:ext cx="5031646" cy="2128774"/>
          </a:xfrm>
          <a:prstGeom prst="rect">
            <a:avLst/>
          </a:prstGeom>
        </p:spPr>
      </p:pic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2B9CEF50-0BCB-B630-29BA-033EAD667402}"/>
              </a:ext>
            </a:extLst>
          </p:cNvPr>
          <p:cNvSpPr txBox="1">
            <a:spLocks/>
          </p:cNvSpPr>
          <p:nvPr/>
        </p:nvSpPr>
        <p:spPr>
          <a:xfrm>
            <a:off x="797482" y="1602588"/>
            <a:ext cx="2384065" cy="11058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10312" indent="-210312" algn="l" defTabSz="914400" rtl="0" eaLnBrk="1" latinLnBrk="0" hangingPunct="1"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8912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766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052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338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624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910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196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482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spcBef>
                <a:spcPts val="300"/>
              </a:spcBef>
              <a:buNone/>
            </a:pPr>
            <a:r>
              <a:rPr lang="en-IN" sz="2000" b="0" i="0" dirty="0">
                <a:solidFill>
                  <a:schemeClr val="accent1">
                    <a:lumMod val="75000"/>
                  </a:schemeClr>
                </a:solidFill>
                <a:effectLst/>
                <a:latin typeface="Inter"/>
              </a:rPr>
              <a:t>Mega Construct 1.</a:t>
            </a:r>
          </a:p>
          <a:p>
            <a:pPr marL="0" indent="0" algn="l">
              <a:spcBef>
                <a:spcPts val="300"/>
              </a:spcBef>
              <a:buNone/>
            </a:pPr>
            <a:r>
              <a:rPr lang="en-IN" sz="2000" b="0" i="0" dirty="0">
                <a:solidFill>
                  <a:schemeClr val="accent1">
                    <a:lumMod val="75000"/>
                  </a:schemeClr>
                </a:solidFill>
                <a:effectLst/>
                <a:latin typeface="Inter"/>
              </a:rPr>
              <a:t>Mega Construct 2.</a:t>
            </a: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AFEB9AA0-7591-B26D-7BB2-45C324FE300F}"/>
              </a:ext>
            </a:extLst>
          </p:cNvPr>
          <p:cNvCxnSpPr/>
          <p:nvPr/>
        </p:nvCxnSpPr>
        <p:spPr>
          <a:xfrm flipV="1">
            <a:off x="2809188" y="1602588"/>
            <a:ext cx="791851" cy="11309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594AB7DB-945E-853E-2AA6-E0AF27A59AF2}"/>
              </a:ext>
            </a:extLst>
          </p:cNvPr>
          <p:cNvCxnSpPr>
            <a:endCxn id="7" idx="1"/>
          </p:cNvCxnSpPr>
          <p:nvPr/>
        </p:nvCxnSpPr>
        <p:spPr>
          <a:xfrm>
            <a:off x="2799761" y="1710004"/>
            <a:ext cx="725864" cy="24750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B6DF6171-91C7-FED5-6241-D2E7FAAFF91B}"/>
              </a:ext>
            </a:extLst>
          </p:cNvPr>
          <p:cNvCxnSpPr/>
          <p:nvPr/>
        </p:nvCxnSpPr>
        <p:spPr>
          <a:xfrm>
            <a:off x="2809188" y="2088294"/>
            <a:ext cx="791851" cy="13192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05BD5F3F-7EA8-0694-856F-E46E6A1BB337}"/>
              </a:ext>
            </a:extLst>
          </p:cNvPr>
          <p:cNvCxnSpPr>
            <a:cxnSpLocks/>
          </p:cNvCxnSpPr>
          <p:nvPr/>
        </p:nvCxnSpPr>
        <p:spPr>
          <a:xfrm flipV="1">
            <a:off x="2799761" y="1833755"/>
            <a:ext cx="725864" cy="23116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EED5DFC1-7ABD-B3E7-A1A0-9E473630131D}"/>
              </a:ext>
            </a:extLst>
          </p:cNvPr>
          <p:cNvSpPr txBox="1">
            <a:spLocks/>
          </p:cNvSpPr>
          <p:nvPr/>
        </p:nvSpPr>
        <p:spPr>
          <a:xfrm>
            <a:off x="205201" y="2562642"/>
            <a:ext cx="3678642" cy="127552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10312" indent="-210312" algn="l" defTabSz="914400" rtl="0" eaLnBrk="1" latinLnBrk="0" hangingPunct="1"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8912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766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052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338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624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910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196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482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300"/>
              </a:spcAft>
              <a:buFont typeface="Arial" panose="020B0604020202020204" pitchFamily="34" charset="0"/>
              <a:buNone/>
            </a:pPr>
            <a:r>
              <a:rPr lang="en-IN" b="1" dirty="0">
                <a:solidFill>
                  <a:schemeClr val="accent1">
                    <a:lumMod val="75000"/>
                  </a:schemeClr>
                </a:solidFill>
                <a:latin typeface="Inter"/>
              </a:rPr>
              <a:t>    Calculated variance for each Q (column) and covariance for each combination for ensuring internal reliability with Cronbach’s Alpha</a:t>
            </a:r>
            <a:endParaRPr lang="en-IN" dirty="0">
              <a:solidFill>
                <a:schemeClr val="accent1">
                  <a:lumMod val="75000"/>
                </a:schemeClr>
              </a:solidFill>
              <a:latin typeface="Inter"/>
            </a:endParaRP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D7171A2F-28FB-CB6D-0B4E-A53CC1CD82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8756" y="2584382"/>
            <a:ext cx="7073244" cy="4070038"/>
          </a:xfrm>
          <a:prstGeom prst="rect">
            <a:avLst/>
          </a:prstGeom>
        </p:spPr>
      </p:pic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5A229232-68D4-9A92-B2E3-E006E3DC4BA7}"/>
              </a:ext>
            </a:extLst>
          </p:cNvPr>
          <p:cNvSpPr txBox="1">
            <a:spLocks/>
          </p:cNvSpPr>
          <p:nvPr/>
        </p:nvSpPr>
        <p:spPr>
          <a:xfrm>
            <a:off x="392466" y="5804470"/>
            <a:ext cx="9371948" cy="460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10312" indent="-210312" algn="l" defTabSz="914400" rtl="0" eaLnBrk="1" latinLnBrk="0" hangingPunct="1"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8912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766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052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338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624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910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196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482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300"/>
              </a:spcAft>
              <a:buFont typeface="Arial" panose="020B0604020202020204" pitchFamily="34" charset="0"/>
              <a:buNone/>
            </a:pPr>
            <a:r>
              <a:rPr lang="en-IN" b="1" i="0" u="sng" dirty="0">
                <a:solidFill>
                  <a:schemeClr val="accent1">
                    <a:lumMod val="75000"/>
                  </a:schemeClr>
                </a:solidFill>
                <a:effectLst/>
                <a:latin typeface="Inter"/>
              </a:rPr>
              <a:t>Key Findings</a:t>
            </a:r>
            <a:r>
              <a:rPr lang="en-IN" b="0" i="0" u="sng" dirty="0">
                <a:solidFill>
                  <a:schemeClr val="accent1">
                    <a:lumMod val="75000"/>
                  </a:schemeClr>
                </a:solidFill>
                <a:effectLst/>
                <a:latin typeface="Inter"/>
              </a:rPr>
              <a:t>:</a:t>
            </a:r>
            <a:endParaRPr lang="en-IN" u="sng" dirty="0">
              <a:solidFill>
                <a:schemeClr val="accent1">
                  <a:lumMod val="75000"/>
                </a:schemeClr>
              </a:solidFill>
              <a:latin typeface="Inter"/>
            </a:endParaRP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7AE9E07B-890F-872C-4DE4-B479727F30C1}"/>
              </a:ext>
            </a:extLst>
          </p:cNvPr>
          <p:cNvSpPr txBox="1">
            <a:spLocks/>
          </p:cNvSpPr>
          <p:nvPr/>
        </p:nvSpPr>
        <p:spPr>
          <a:xfrm>
            <a:off x="392466" y="6227632"/>
            <a:ext cx="10600106" cy="14524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10312" indent="-210312" algn="l" defTabSz="914400" rtl="0" eaLnBrk="1" latinLnBrk="0" hangingPunct="1"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8912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766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052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338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624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910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196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482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spcBef>
                <a:spcPts val="300"/>
              </a:spcBef>
              <a:buNone/>
            </a:pPr>
            <a:r>
              <a:rPr lang="en-US" sz="1600" b="0" i="0" dirty="0">
                <a:solidFill>
                  <a:schemeClr val="accent1">
                    <a:lumMod val="75000"/>
                  </a:schemeClr>
                </a:solidFill>
                <a:effectLst/>
                <a:latin typeface="Inter"/>
              </a:rPr>
              <a:t>H1: Supported (p &lt; 0.05). H2: Supported (p &lt; 0.05).</a:t>
            </a:r>
          </a:p>
          <a:p>
            <a:pPr marL="0" indent="0" algn="l">
              <a:spcBef>
                <a:spcPts val="300"/>
              </a:spcBef>
              <a:buNone/>
            </a:pPr>
            <a:endParaRPr lang="en-US" sz="2000" b="0" i="0" dirty="0">
              <a:solidFill>
                <a:schemeClr val="accent1">
                  <a:lumMod val="75000"/>
                </a:schemeClr>
              </a:solidFill>
              <a:effectLst/>
              <a:latin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16323663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6DEAD3-006B-1056-4056-B1EA40779F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74256-7B17-E62E-DFA4-69B9CC42F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402" y="160254"/>
            <a:ext cx="9371949" cy="658375"/>
          </a:xfrm>
        </p:spPr>
        <p:txBody>
          <a:bodyPr>
            <a:normAutofit/>
          </a:bodyPr>
          <a:lstStyle/>
          <a:p>
            <a:pPr algn="l">
              <a:buNone/>
            </a:pPr>
            <a:r>
              <a:rPr lang="en-US" b="1" i="0" dirty="0">
                <a:effectLst/>
                <a:latin typeface="Inter"/>
              </a:rPr>
              <a:t>Pilot Test Results/</a:t>
            </a:r>
            <a:r>
              <a:rPr lang="en-US" b="1" i="0" u="sng" dirty="0">
                <a:effectLst/>
                <a:latin typeface="Inter"/>
              </a:rPr>
              <a:t>Data Analysis</a:t>
            </a:r>
            <a:endParaRPr lang="en-IN" b="1" i="0" u="sng" dirty="0">
              <a:effectLst/>
              <a:latin typeface="Inter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062EB1-8CB4-CA4A-9541-96E3A3073F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403" y="943832"/>
            <a:ext cx="9371948" cy="460762"/>
          </a:xfrm>
        </p:spPr>
        <p:txBody>
          <a:bodyPr>
            <a:normAutofit/>
          </a:bodyPr>
          <a:lstStyle/>
          <a:p>
            <a:pPr algn="l">
              <a:spcAft>
                <a:spcPts val="300"/>
              </a:spcAft>
              <a:buNone/>
            </a:pPr>
            <a:r>
              <a:rPr lang="en-IN" b="1" i="0" dirty="0">
                <a:solidFill>
                  <a:schemeClr val="accent1">
                    <a:lumMod val="75000"/>
                  </a:schemeClr>
                </a:solidFill>
                <a:effectLst/>
                <a:latin typeface="Inter"/>
              </a:rPr>
              <a:t>Visuals</a:t>
            </a:r>
            <a:r>
              <a:rPr lang="en-IN" b="0" i="0" dirty="0">
                <a:solidFill>
                  <a:schemeClr val="accent1">
                    <a:lumMod val="75000"/>
                  </a:schemeClr>
                </a:solidFill>
                <a:effectLst/>
                <a:latin typeface="Inter"/>
              </a:rPr>
              <a:t>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F92C7A-F28C-1B6D-AE6C-2295733B7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 lang="en-US" smtClean="0"/>
              <a:t>6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ECC805-24B3-F449-20B6-4700C7374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1B487-36FD-4CED-B07A-1A81FC6540B1}" type="datetime1">
              <a:rPr lang="en-US" smtClean="0"/>
              <a:pPr/>
              <a:t>3/21/2025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29CA66-0C04-4F4E-1986-7A8C20FB3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956D314-FCC0-BB12-2B07-28541505157B}"/>
              </a:ext>
            </a:extLst>
          </p:cNvPr>
          <p:cNvSpPr txBox="1">
            <a:spLocks/>
          </p:cNvSpPr>
          <p:nvPr/>
        </p:nvSpPr>
        <p:spPr>
          <a:xfrm>
            <a:off x="453403" y="1404594"/>
            <a:ext cx="9371948" cy="10061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10312" indent="-210312" algn="l" defTabSz="914400" rtl="0" eaLnBrk="1" latinLnBrk="0" hangingPunct="1"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8912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766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052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338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624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910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196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482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spcBef>
                <a:spcPts val="300"/>
              </a:spcBef>
              <a:buNone/>
            </a:pPr>
            <a:endParaRPr lang="en-US" sz="2000" b="0" i="0" dirty="0">
              <a:solidFill>
                <a:schemeClr val="accent1">
                  <a:lumMod val="75000"/>
                </a:schemeClr>
              </a:solidFill>
              <a:effectLst/>
              <a:latin typeface="Inter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C3239E7-D0DF-61A9-26AF-3871DB5D0E74}"/>
              </a:ext>
            </a:extLst>
          </p:cNvPr>
          <p:cNvSpPr txBox="1">
            <a:spLocks/>
          </p:cNvSpPr>
          <p:nvPr/>
        </p:nvSpPr>
        <p:spPr>
          <a:xfrm>
            <a:off x="410402" y="5508052"/>
            <a:ext cx="9371948" cy="460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10312" indent="-210312" algn="l" defTabSz="914400" rtl="0" eaLnBrk="1" latinLnBrk="0" hangingPunct="1"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8912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766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052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338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624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910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196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482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300"/>
              </a:spcAft>
              <a:buFont typeface="Arial" panose="020B0604020202020204" pitchFamily="34" charset="0"/>
              <a:buNone/>
            </a:pPr>
            <a:r>
              <a:rPr lang="en-IN" b="1" i="0" dirty="0">
                <a:solidFill>
                  <a:schemeClr val="accent1">
                    <a:lumMod val="75000"/>
                  </a:schemeClr>
                </a:solidFill>
                <a:effectLst/>
                <a:latin typeface="Inter"/>
              </a:rPr>
              <a:t>Key Findings</a:t>
            </a:r>
            <a:r>
              <a:rPr lang="en-IN" b="0" i="0" dirty="0">
                <a:solidFill>
                  <a:schemeClr val="accent1">
                    <a:lumMod val="75000"/>
                  </a:schemeClr>
                </a:solidFill>
                <a:effectLst/>
                <a:latin typeface="Inter"/>
              </a:rPr>
              <a:t>:</a:t>
            </a:r>
            <a:endParaRPr lang="en-IN" dirty="0">
              <a:solidFill>
                <a:schemeClr val="accent1">
                  <a:lumMod val="75000"/>
                </a:schemeClr>
              </a:solidFill>
              <a:latin typeface="Inter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E76F300-CF19-62E1-668F-4544547C924A}"/>
              </a:ext>
            </a:extLst>
          </p:cNvPr>
          <p:cNvSpPr txBox="1">
            <a:spLocks/>
          </p:cNvSpPr>
          <p:nvPr/>
        </p:nvSpPr>
        <p:spPr>
          <a:xfrm>
            <a:off x="453403" y="5968814"/>
            <a:ext cx="9371948" cy="4607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10312" indent="-210312" algn="l" defTabSz="914400" rtl="0" eaLnBrk="1" latinLnBrk="0" hangingPunct="1"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8912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766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052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338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624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910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196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482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spcBef>
                <a:spcPts val="300"/>
              </a:spcBef>
              <a:buNone/>
            </a:pPr>
            <a:r>
              <a:rPr lang="en-US" sz="2000" b="0" i="0" dirty="0">
                <a:solidFill>
                  <a:schemeClr val="accent1">
                    <a:lumMod val="75000"/>
                  </a:schemeClr>
                </a:solidFill>
                <a:effectLst/>
                <a:latin typeface="Inter"/>
              </a:rPr>
              <a:t>All constructs meet reliability and validity thresholds.</a:t>
            </a:r>
          </a:p>
          <a:p>
            <a:pPr marL="0" indent="0" algn="l">
              <a:spcBef>
                <a:spcPts val="300"/>
              </a:spcBef>
              <a:buNone/>
            </a:pPr>
            <a:endParaRPr lang="en-US" sz="2000" b="0" i="0" dirty="0">
              <a:solidFill>
                <a:schemeClr val="accent1">
                  <a:lumMod val="75000"/>
                </a:schemeClr>
              </a:solidFill>
              <a:effectLst/>
              <a:latin typeface="Inter"/>
            </a:endParaRPr>
          </a:p>
        </p:txBody>
      </p:sp>
      <p:pic>
        <p:nvPicPr>
          <p:cNvPr id="10" name="Picture 9" descr="Forms response chart. Question title:   1. Age:   . Number of responses: 57 responses.">
            <a:extLst>
              <a:ext uri="{FF2B5EF4-FFF2-40B4-BE49-F238E27FC236}">
                <a16:creationId xmlns:a16="http://schemas.microsoft.com/office/drawing/2014/main" id="{134340E1-D017-CFAD-2887-B8E88B07952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72" y="1445195"/>
            <a:ext cx="3012201" cy="12688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 descr="Forms response chart. Question title: 2. Gender:   . Number of responses: 57 responses.">
            <a:extLst>
              <a:ext uri="{FF2B5EF4-FFF2-40B4-BE49-F238E27FC236}">
                <a16:creationId xmlns:a16="http://schemas.microsoft.com/office/drawing/2014/main" id="{D798A4BA-DBA9-6263-3A86-B6260D1E577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72" y="2714017"/>
            <a:ext cx="3012201" cy="12688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 descr="Forms response chart. Question title: 3. Experience Level:   . Number of responses: 57 responses.">
            <a:extLst>
              <a:ext uri="{FF2B5EF4-FFF2-40B4-BE49-F238E27FC236}">
                <a16:creationId xmlns:a16="http://schemas.microsoft.com/office/drawing/2014/main" id="{EF4D6D75-C941-B573-C29C-6C74B633307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72" y="4111169"/>
            <a:ext cx="2836828" cy="119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 descr="Forms response chart. Question title: 4. Field of Study:   . Number of responses: 57 responses.">
            <a:extLst>
              <a:ext uri="{FF2B5EF4-FFF2-40B4-BE49-F238E27FC236}">
                <a16:creationId xmlns:a16="http://schemas.microsoft.com/office/drawing/2014/main" id="{A780B0D8-7B68-ED03-977E-92A48DF09C0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784290"/>
            <a:ext cx="3011281" cy="12684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Picture 13" descr="Forms response chart. Question title: 5. Annual Household Income (if applicable):   . Number of responses: 57 responses.">
            <a:extLst>
              <a:ext uri="{FF2B5EF4-FFF2-40B4-BE49-F238E27FC236}">
                <a16:creationId xmlns:a16="http://schemas.microsoft.com/office/drawing/2014/main" id="{6CD9C6CE-D101-1470-A64C-1653CA13D82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399" y="2604789"/>
            <a:ext cx="3011282" cy="12684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Picture 14" descr="Forms response chart. Question title: 1. Attitudes Toward Sustainability: Select best choice.   . Number of responses: 57 responses.">
            <a:extLst>
              <a:ext uri="{FF2B5EF4-FFF2-40B4-BE49-F238E27FC236}">
                <a16:creationId xmlns:a16="http://schemas.microsoft.com/office/drawing/2014/main" id="{07D9A996-10A2-46CC-DAC4-B06F5007C8A2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8534" y="4219661"/>
            <a:ext cx="3171217" cy="13358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Picture 15" descr="Forms response chart. Question title: 2. Perceived Behavioral Control: Select best choice.       . Number of responses: 57 responses.">
            <a:extLst>
              <a:ext uri="{FF2B5EF4-FFF2-40B4-BE49-F238E27FC236}">
                <a16:creationId xmlns:a16="http://schemas.microsoft.com/office/drawing/2014/main" id="{768B03C3-C056-8604-2248-959AF3846335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9845" y="320265"/>
            <a:ext cx="3011282" cy="12684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Picture 16" descr="Forms response chart. Question title:   3. Social Norms: Select best choice.       . Number of responses: 57 responses.">
            <a:extLst>
              <a:ext uri="{FF2B5EF4-FFF2-40B4-BE49-F238E27FC236}">
                <a16:creationId xmlns:a16="http://schemas.microsoft.com/office/drawing/2014/main" id="{D5237D7A-4228-86E1-4168-2F1D80CB9B00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5771" y="1696528"/>
            <a:ext cx="3171217" cy="13358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Picture 17" descr="Forms response chart. Question title: 4. Institutional Support: Select best choice.      . Number of responses: 57 responses.">
            <a:extLst>
              <a:ext uri="{FF2B5EF4-FFF2-40B4-BE49-F238E27FC236}">
                <a16:creationId xmlns:a16="http://schemas.microsoft.com/office/drawing/2014/main" id="{30AA0945-5BFF-73A6-8970-071EBDC91C7B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2513" y="3269154"/>
            <a:ext cx="3436852" cy="14476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Picture 18" descr="Forms response chart. Question title: 5. Behavioral Intentions: Select best choice.     . Number of responses: 57 responses.">
            <a:extLst>
              <a:ext uri="{FF2B5EF4-FFF2-40B4-BE49-F238E27FC236}">
                <a16:creationId xmlns:a16="http://schemas.microsoft.com/office/drawing/2014/main" id="{5AD08556-180F-C196-6A68-BC797B0C4894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5771" y="5081342"/>
            <a:ext cx="3436852" cy="144769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Picture 19" descr="Forms response chart. Question title: 6. Actual Sustainable Behaviors: Select best choice. . Number of responses: 57 responses.">
            <a:extLst>
              <a:ext uri="{FF2B5EF4-FFF2-40B4-BE49-F238E27FC236}">
                <a16:creationId xmlns:a16="http://schemas.microsoft.com/office/drawing/2014/main" id="{DCD194F9-5342-1A47-9EF2-58C04430F184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1126" y="328961"/>
            <a:ext cx="2956891" cy="1245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Picture 20" descr="Forms response chart. Question title: 1. Environmental Awareness: Select best choice.    . Number of responses: 57 responses.">
            <a:extLst>
              <a:ext uri="{FF2B5EF4-FFF2-40B4-BE49-F238E27FC236}">
                <a16:creationId xmlns:a16="http://schemas.microsoft.com/office/drawing/2014/main" id="{B5F357F1-1655-B072-3C79-715350DA0CC2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1469" y="1850084"/>
            <a:ext cx="2856204" cy="12031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Picture 21" descr="Forms response chart. Question title: 2. Perceived Ease of Use: Select best choice. . Number of responses: 57 responses.">
            <a:extLst>
              <a:ext uri="{FF2B5EF4-FFF2-40B4-BE49-F238E27FC236}">
                <a16:creationId xmlns:a16="http://schemas.microsoft.com/office/drawing/2014/main" id="{ECEBE4C5-A652-8BC0-8BBD-807B02FC0362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7958" y="3532023"/>
            <a:ext cx="2628033" cy="110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Picture 22" descr="Forms response chart. Question title: 3. Barriers to Sustainability: Select best choice.     . Number of responses: 57 responses.">
            <a:extLst>
              <a:ext uri="{FF2B5EF4-FFF2-40B4-BE49-F238E27FC236}">
                <a16:creationId xmlns:a16="http://schemas.microsoft.com/office/drawing/2014/main" id="{9AC56564-6BE7-6BCE-2ACC-D908D42A0917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2623" y="5334511"/>
            <a:ext cx="2244938" cy="94562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937687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E74A67-5125-06E8-1176-438656B284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F6E7B-9C0E-EE69-7E26-1BEA86A6B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402" y="160254"/>
            <a:ext cx="9371949" cy="658375"/>
          </a:xfrm>
        </p:spPr>
        <p:txBody>
          <a:bodyPr>
            <a:normAutofit/>
          </a:bodyPr>
          <a:lstStyle/>
          <a:p>
            <a:pPr algn="l">
              <a:buNone/>
            </a:pPr>
            <a:r>
              <a:rPr lang="en-US" b="1" i="0" dirty="0">
                <a:effectLst/>
                <a:latin typeface="Inter"/>
              </a:rPr>
              <a:t>Pilot Test Results</a:t>
            </a:r>
            <a:endParaRPr lang="en-IN" b="1" i="0" dirty="0">
              <a:effectLst/>
              <a:latin typeface="Inter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6B67FB-42AA-D29E-78A6-1E6D85EF74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403" y="943832"/>
            <a:ext cx="9371948" cy="460762"/>
          </a:xfrm>
        </p:spPr>
        <p:txBody>
          <a:bodyPr>
            <a:normAutofit/>
          </a:bodyPr>
          <a:lstStyle/>
          <a:p>
            <a:pPr algn="l">
              <a:spcAft>
                <a:spcPts val="300"/>
              </a:spcAft>
              <a:buNone/>
            </a:pPr>
            <a:r>
              <a:rPr lang="en-IN" b="1" i="0" dirty="0">
                <a:solidFill>
                  <a:schemeClr val="accent1">
                    <a:lumMod val="75000"/>
                  </a:schemeClr>
                </a:solidFill>
                <a:effectLst/>
                <a:latin typeface="Inter"/>
              </a:rPr>
              <a:t>Visuals</a:t>
            </a:r>
            <a:r>
              <a:rPr lang="en-IN" b="0" i="0" dirty="0">
                <a:solidFill>
                  <a:schemeClr val="accent1">
                    <a:lumMod val="75000"/>
                  </a:schemeClr>
                </a:solidFill>
                <a:effectLst/>
                <a:latin typeface="Inter"/>
              </a:rPr>
              <a:t>: </a:t>
            </a:r>
            <a:r>
              <a:rPr lang="en-IN" b="0" i="0" u="sng" dirty="0">
                <a:solidFill>
                  <a:schemeClr val="accent1">
                    <a:lumMod val="75000"/>
                  </a:schemeClr>
                </a:solidFill>
                <a:effectLst/>
                <a:latin typeface="Inter"/>
              </a:rPr>
              <a:t>Data Analysis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BA7FFC-08A7-3A21-0700-67EE861CB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 lang="en-US" smtClean="0"/>
              <a:t>7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9F9D0C-BD6D-472C-8DE0-040047925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1B487-36FD-4CED-B07A-1A81FC6540B1}" type="datetime1">
              <a:rPr lang="en-US" smtClean="0"/>
              <a:pPr/>
              <a:t>3/21/2025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26804D-4936-FF46-508C-F2BB80ADE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6AF3780-AC0D-5198-FE7D-4ACC063E47BD}"/>
              </a:ext>
            </a:extLst>
          </p:cNvPr>
          <p:cNvSpPr txBox="1">
            <a:spLocks/>
          </p:cNvSpPr>
          <p:nvPr/>
        </p:nvSpPr>
        <p:spPr>
          <a:xfrm>
            <a:off x="453403" y="1404594"/>
            <a:ext cx="9371948" cy="10061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10312" indent="-210312" algn="l" defTabSz="914400" rtl="0" eaLnBrk="1" latinLnBrk="0" hangingPunct="1"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8912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766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052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338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624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910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196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482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spcBef>
                <a:spcPts val="300"/>
              </a:spcBef>
              <a:buNone/>
            </a:pPr>
            <a:endParaRPr lang="en-US" sz="2000" b="0" i="0" dirty="0">
              <a:solidFill>
                <a:schemeClr val="accent1">
                  <a:lumMod val="75000"/>
                </a:schemeClr>
              </a:solidFill>
              <a:effectLst/>
              <a:latin typeface="Inter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24B2E3B-C079-F571-6BF0-36E1A77655B2}"/>
              </a:ext>
            </a:extLst>
          </p:cNvPr>
          <p:cNvSpPr txBox="1">
            <a:spLocks/>
          </p:cNvSpPr>
          <p:nvPr/>
        </p:nvSpPr>
        <p:spPr>
          <a:xfrm>
            <a:off x="410402" y="5508052"/>
            <a:ext cx="9371948" cy="460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10312" indent="-210312" algn="l" defTabSz="914400" rtl="0" eaLnBrk="1" latinLnBrk="0" hangingPunct="1"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8912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766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052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338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624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910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196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482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300"/>
              </a:spcAft>
              <a:buFont typeface="Arial" panose="020B0604020202020204" pitchFamily="34" charset="0"/>
              <a:buNone/>
            </a:pPr>
            <a:r>
              <a:rPr lang="en-IN" b="1" i="0" dirty="0">
                <a:solidFill>
                  <a:schemeClr val="accent1">
                    <a:lumMod val="75000"/>
                  </a:schemeClr>
                </a:solidFill>
                <a:effectLst/>
                <a:latin typeface="Inter"/>
              </a:rPr>
              <a:t>Key Findings</a:t>
            </a:r>
            <a:r>
              <a:rPr lang="en-IN" b="0" i="0" dirty="0">
                <a:solidFill>
                  <a:schemeClr val="accent1">
                    <a:lumMod val="75000"/>
                  </a:schemeClr>
                </a:solidFill>
                <a:effectLst/>
                <a:latin typeface="Inter"/>
              </a:rPr>
              <a:t>:</a:t>
            </a:r>
            <a:endParaRPr lang="en-IN" dirty="0">
              <a:solidFill>
                <a:schemeClr val="accent1">
                  <a:lumMod val="75000"/>
                </a:schemeClr>
              </a:solidFill>
              <a:latin typeface="Inter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20320B5-C157-0064-3D7B-73BF137A4042}"/>
              </a:ext>
            </a:extLst>
          </p:cNvPr>
          <p:cNvSpPr txBox="1">
            <a:spLocks/>
          </p:cNvSpPr>
          <p:nvPr/>
        </p:nvSpPr>
        <p:spPr>
          <a:xfrm>
            <a:off x="453403" y="5968814"/>
            <a:ext cx="9371948" cy="4607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10312" indent="-210312" algn="l" defTabSz="914400" rtl="0" eaLnBrk="1" latinLnBrk="0" hangingPunct="1"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8912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766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052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338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624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910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196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482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spcBef>
                <a:spcPts val="300"/>
              </a:spcBef>
              <a:buNone/>
            </a:pPr>
            <a:r>
              <a:rPr lang="en-US" sz="2000" b="0" i="0" dirty="0">
                <a:solidFill>
                  <a:schemeClr val="accent1">
                    <a:lumMod val="75000"/>
                  </a:schemeClr>
                </a:solidFill>
                <a:effectLst/>
                <a:latin typeface="Inter"/>
              </a:rPr>
              <a:t>All constructs meet reliability and validity thresholds.</a:t>
            </a:r>
          </a:p>
          <a:p>
            <a:pPr marL="0" indent="0" algn="l">
              <a:spcBef>
                <a:spcPts val="300"/>
              </a:spcBef>
              <a:buNone/>
            </a:pPr>
            <a:endParaRPr lang="en-US" sz="2000" b="0" i="0" dirty="0">
              <a:solidFill>
                <a:schemeClr val="accent1">
                  <a:lumMod val="75000"/>
                </a:schemeClr>
              </a:solidFill>
              <a:effectLst/>
              <a:latin typeface="Inter"/>
            </a:endParaRPr>
          </a:p>
        </p:txBody>
      </p:sp>
      <p:pic>
        <p:nvPicPr>
          <p:cNvPr id="24" name="Picture 23" descr="Forms response chart. Question title:   1. I believe adopting sustainable practices is important for the environment.  . Number of responses: 57 responses.">
            <a:extLst>
              <a:ext uri="{FF2B5EF4-FFF2-40B4-BE49-F238E27FC236}">
                <a16:creationId xmlns:a16="http://schemas.microsoft.com/office/drawing/2014/main" id="{3FBAA313-5D5B-368F-6138-A415B7864BE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402" y="1379035"/>
            <a:ext cx="2865756" cy="1361758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Picture 24" descr="Forms response chart. Question title:   2. I feel responsible for reducing my environmental impact.   . Number of responses: 57 responses.">
            <a:extLst>
              <a:ext uri="{FF2B5EF4-FFF2-40B4-BE49-F238E27FC236}">
                <a16:creationId xmlns:a16="http://schemas.microsoft.com/office/drawing/2014/main" id="{FE258210-F84E-5074-F899-BEBE8ED289B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403" y="2766352"/>
            <a:ext cx="2865757" cy="136175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Picture 25" descr="Forms response chart. Question title:   3. I am willing to change my lifestyle to be more sustainable.   . Number of responses: 57 responses.">
            <a:extLst>
              <a:ext uri="{FF2B5EF4-FFF2-40B4-BE49-F238E27FC236}">
                <a16:creationId xmlns:a16="http://schemas.microsoft.com/office/drawing/2014/main" id="{A0A22457-2E8B-7A43-FC59-1FD41B4B228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403" y="4114295"/>
            <a:ext cx="3019371" cy="14347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Picture 26" descr="Forms response chart. Question title: 4. I find it easy to adopt sustainable practices in my daily life.  . Number of responses: 57 responses.">
            <a:extLst>
              <a:ext uri="{FF2B5EF4-FFF2-40B4-BE49-F238E27FC236}">
                <a16:creationId xmlns:a16="http://schemas.microsoft.com/office/drawing/2014/main" id="{3968D2DC-EB58-0324-1623-118D459B55C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9003" y="235672"/>
            <a:ext cx="3019371" cy="14347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Picture 27" descr="Forms response chart. Question title: 5. I have access to the resources needed to live sustainably.  . Number of responses: 57 responses.">
            <a:extLst>
              <a:ext uri="{FF2B5EF4-FFF2-40B4-BE49-F238E27FC236}">
                <a16:creationId xmlns:a16="http://schemas.microsoft.com/office/drawing/2014/main" id="{754F9FAD-7665-3C56-14A2-EA77CD0E3AC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9002" y="1647500"/>
            <a:ext cx="3019371" cy="14347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Picture 28" descr="Forms response chart. Question title: 6. I feel confident in my ability to contribute to environmental sustainability.  . Number of responses: 57 responses.">
            <a:extLst>
              <a:ext uri="{FF2B5EF4-FFF2-40B4-BE49-F238E27FC236}">
                <a16:creationId xmlns:a16="http://schemas.microsoft.com/office/drawing/2014/main" id="{74BE5430-809F-A829-E545-989B74963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9001" y="3125542"/>
            <a:ext cx="3019371" cy="1434753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Picture 29" descr="Forms response chart. Question title: 7. Most people who are important to me think I should adopt sustainable practices.   . Number of responses: 57 responses.">
            <a:extLst>
              <a:ext uri="{FF2B5EF4-FFF2-40B4-BE49-F238E27FC236}">
                <a16:creationId xmlns:a16="http://schemas.microsoft.com/office/drawing/2014/main" id="{D9E30E2F-A8FD-C839-C073-C1CC8C4F0CD7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9003" y="4486586"/>
            <a:ext cx="3019369" cy="1434752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Picture 30" descr="Forms response chart. Question title:   8. My peers encourage me to be environmentally conscious.   . Number of responses: 57 responses.">
            <a:extLst>
              <a:ext uri="{FF2B5EF4-FFF2-40B4-BE49-F238E27FC236}">
                <a16:creationId xmlns:a16="http://schemas.microsoft.com/office/drawing/2014/main" id="{0B6085C6-F744-D200-DD06-A9DCB3D22A8C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4121" y="406651"/>
            <a:ext cx="3557241" cy="169034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Picture 31" descr="Forms response chart. Question title:   9. Society expects individuals to contribute to environmental sustainability.  . Number of responses: 57 responses.">
            <a:extLst>
              <a:ext uri="{FF2B5EF4-FFF2-40B4-BE49-F238E27FC236}">
                <a16:creationId xmlns:a16="http://schemas.microsoft.com/office/drawing/2014/main" id="{59B96796-29B5-998B-C535-57FC86AF3CF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1454" y="2667085"/>
            <a:ext cx="3662572" cy="1740391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Picture 32" descr="Forms response chart. Question title:   10. My educational institution provides adequate resources for sustainable practices.  . Number of responses: 57 responses.">
            <a:extLst>
              <a:ext uri="{FF2B5EF4-FFF2-40B4-BE49-F238E27FC236}">
                <a16:creationId xmlns:a16="http://schemas.microsoft.com/office/drawing/2014/main" id="{3AF4C7BE-7DE3-676A-7823-4B9882227012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5932" y="4831671"/>
            <a:ext cx="3833615" cy="182166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94502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56DA7C-4822-551C-79B8-AB9A84AAA6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67A79-C7EF-65E1-B19F-53193C18E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402" y="160254"/>
            <a:ext cx="9371949" cy="658375"/>
          </a:xfrm>
        </p:spPr>
        <p:txBody>
          <a:bodyPr>
            <a:normAutofit/>
          </a:bodyPr>
          <a:lstStyle/>
          <a:p>
            <a:pPr algn="l"/>
            <a:r>
              <a:rPr lang="en-IN" sz="3200" b="1" u="sng" dirty="0">
                <a:latin typeface="Inter"/>
              </a:rPr>
              <a:t>Data Analysis</a:t>
            </a:r>
            <a:endParaRPr lang="en-IN" sz="3200" b="1" i="0" u="sng" dirty="0">
              <a:effectLst/>
              <a:latin typeface="Inter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28EE4-A503-DFC9-7DE7-DEC9C43846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403" y="943832"/>
            <a:ext cx="9371948" cy="460762"/>
          </a:xfrm>
        </p:spPr>
        <p:txBody>
          <a:bodyPr>
            <a:normAutofit/>
          </a:bodyPr>
          <a:lstStyle/>
          <a:p>
            <a:pPr algn="l">
              <a:spcAft>
                <a:spcPts val="300"/>
              </a:spcAft>
              <a:buNone/>
            </a:pPr>
            <a:r>
              <a:rPr lang="en-IN" sz="2000" b="1" i="0" dirty="0">
                <a:solidFill>
                  <a:schemeClr val="accent1">
                    <a:lumMod val="75000"/>
                  </a:schemeClr>
                </a:solidFill>
                <a:effectLst/>
                <a:latin typeface="Inter"/>
              </a:rPr>
              <a:t>Infographic</a:t>
            </a:r>
            <a:r>
              <a:rPr lang="en-IN" sz="2000" b="0" i="0" dirty="0">
                <a:solidFill>
                  <a:schemeClr val="accent1">
                    <a:lumMod val="75000"/>
                  </a:schemeClr>
                </a:solidFill>
                <a:effectLst/>
                <a:latin typeface="Inter"/>
              </a:rPr>
              <a:t>: </a:t>
            </a:r>
            <a:r>
              <a:rPr lang="en-IN" sz="2000" b="1" i="0" u="sng" dirty="0">
                <a:solidFill>
                  <a:schemeClr val="accent1">
                    <a:lumMod val="75000"/>
                  </a:schemeClr>
                </a:solidFill>
                <a:effectLst/>
                <a:latin typeface="Inter"/>
              </a:rPr>
              <a:t>Real Survey</a:t>
            </a:r>
            <a:endParaRPr lang="en-IN" b="1" i="0" u="sng" dirty="0">
              <a:solidFill>
                <a:schemeClr val="accent1">
                  <a:lumMod val="75000"/>
                </a:schemeClr>
              </a:solidFill>
              <a:effectLst/>
              <a:latin typeface="Inter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3B150F-C786-1F0A-D49E-AEC42F0DB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 lang="en-US" smtClean="0"/>
              <a:t>8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3C58E8-55F8-5BF2-7AAB-FD3D7A734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1B487-36FD-4CED-B07A-1A81FC6540B1}" type="datetime1">
              <a:rPr lang="en-US" smtClean="0"/>
              <a:pPr/>
              <a:t>3/21/2025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6CABA-15E4-A456-312C-699956158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pic>
        <p:nvPicPr>
          <p:cNvPr id="12" name="Picture 11" descr="Forms response chart. Question title:   1. Age:   . Number of responses: 407 responses.">
            <a:extLst>
              <a:ext uri="{FF2B5EF4-FFF2-40B4-BE49-F238E27FC236}">
                <a16:creationId xmlns:a16="http://schemas.microsoft.com/office/drawing/2014/main" id="{8CFA614B-1ADC-7E32-674B-D689E36D88C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402" y="1595645"/>
            <a:ext cx="3368518" cy="14189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 descr="Forms response chart. Question title: 2. Gender:   . Number of responses: 407 responses.">
            <a:extLst>
              <a:ext uri="{FF2B5EF4-FFF2-40B4-BE49-F238E27FC236}">
                <a16:creationId xmlns:a16="http://schemas.microsoft.com/office/drawing/2014/main" id="{280009F2-E1DF-E274-26E8-BF81B348C03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489" y="3499898"/>
            <a:ext cx="3368517" cy="14189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Picture 13" descr="Forms response chart. Question title: 3. Experience Level:   . Number of responses: 406 responses.">
            <a:extLst>
              <a:ext uri="{FF2B5EF4-FFF2-40B4-BE49-F238E27FC236}">
                <a16:creationId xmlns:a16="http://schemas.microsoft.com/office/drawing/2014/main" id="{9072D162-8F8D-65CF-7905-44E733A79A7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489" y="5081221"/>
            <a:ext cx="3368517" cy="14189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Picture 14" descr="Forms response chart. Question title: 4. Field of Study:   . Number of responses: 407 responses.">
            <a:extLst>
              <a:ext uri="{FF2B5EF4-FFF2-40B4-BE49-F238E27FC236}">
                <a16:creationId xmlns:a16="http://schemas.microsoft.com/office/drawing/2014/main" id="{FD1C734B-E694-D9B7-6AC0-905D5E9727C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6744" y="259243"/>
            <a:ext cx="3924699" cy="16531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Picture 15" descr="Forms response chart. Question title: 5. Annual Household Income (if applicable):   . Number of responses: 407 responses.">
            <a:extLst>
              <a:ext uri="{FF2B5EF4-FFF2-40B4-BE49-F238E27FC236}">
                <a16:creationId xmlns:a16="http://schemas.microsoft.com/office/drawing/2014/main" id="{30890A9F-21F2-9C45-1E8D-44C7CFFF5C8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6744" y="2305101"/>
            <a:ext cx="3924699" cy="16531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Picture 16" descr="Forms response chart. Question title: 1. Attitudes Toward Sustainability: Select best choice.   . Number of responses: 407 responses.">
            <a:extLst>
              <a:ext uri="{FF2B5EF4-FFF2-40B4-BE49-F238E27FC236}">
                <a16:creationId xmlns:a16="http://schemas.microsoft.com/office/drawing/2014/main" id="{2EB68DD9-CD2B-5023-E392-EBE4A5470D71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6744" y="4334166"/>
            <a:ext cx="3924699" cy="16531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Picture 17" descr="Forms response chart. Question title: 2. Perceived Behavioral Control: Select best choice.       . Number of responses: 406 responses.">
            <a:extLst>
              <a:ext uri="{FF2B5EF4-FFF2-40B4-BE49-F238E27FC236}">
                <a16:creationId xmlns:a16="http://schemas.microsoft.com/office/drawing/2014/main" id="{5920CD8D-D3D0-84BB-B32B-3B55345D2FAF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8760" y="308075"/>
            <a:ext cx="3692838" cy="1555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Picture 18" descr="Forms response chart. Question title:   3. Social Norms: Select best choice.       . Number of responses: 406 responses.">
            <a:extLst>
              <a:ext uri="{FF2B5EF4-FFF2-40B4-BE49-F238E27FC236}">
                <a16:creationId xmlns:a16="http://schemas.microsoft.com/office/drawing/2014/main" id="{B0F15819-F169-4E92-3AEC-D8444F15B9C1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9231" y="2187962"/>
            <a:ext cx="3924699" cy="165319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Picture 19" descr="Forms response chart. Question title: 4. Institutional Support: Select best choice.      . Number of responses: 407 responses.">
            <a:extLst>
              <a:ext uri="{FF2B5EF4-FFF2-40B4-BE49-F238E27FC236}">
                <a16:creationId xmlns:a16="http://schemas.microsoft.com/office/drawing/2014/main" id="{0118B0CA-0F69-B464-F869-287298F6A53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6904" y="4375308"/>
            <a:ext cx="3729351" cy="15709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352892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271474-3BFA-0910-F949-4CD8CCC07A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9587B-FBD0-2BDF-0EE6-11AC9DE4D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402" y="160254"/>
            <a:ext cx="9371949" cy="658375"/>
          </a:xfrm>
        </p:spPr>
        <p:txBody>
          <a:bodyPr>
            <a:normAutofit/>
          </a:bodyPr>
          <a:lstStyle/>
          <a:p>
            <a:pPr algn="l"/>
            <a:r>
              <a:rPr lang="en-IN" sz="3200" b="1" i="0" u="sng" dirty="0">
                <a:effectLst/>
                <a:latin typeface="Inter"/>
              </a:rPr>
              <a:t>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28C147-8DDF-6397-8EC1-D005E49301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403" y="943832"/>
            <a:ext cx="9371948" cy="460762"/>
          </a:xfrm>
        </p:spPr>
        <p:txBody>
          <a:bodyPr>
            <a:normAutofit/>
          </a:bodyPr>
          <a:lstStyle/>
          <a:p>
            <a:pPr algn="l">
              <a:spcAft>
                <a:spcPts val="300"/>
              </a:spcAft>
              <a:buNone/>
            </a:pPr>
            <a:r>
              <a:rPr lang="en-IN" sz="2000" b="1" i="0" dirty="0">
                <a:solidFill>
                  <a:schemeClr val="accent1">
                    <a:lumMod val="75000"/>
                  </a:schemeClr>
                </a:solidFill>
                <a:effectLst/>
                <a:latin typeface="Inter"/>
              </a:rPr>
              <a:t>Infographic</a:t>
            </a:r>
            <a:r>
              <a:rPr lang="en-IN" sz="2000" b="0" i="0" dirty="0">
                <a:solidFill>
                  <a:schemeClr val="accent1">
                    <a:lumMod val="75000"/>
                  </a:schemeClr>
                </a:solidFill>
                <a:effectLst/>
                <a:latin typeface="Inter"/>
              </a:rPr>
              <a:t>:</a:t>
            </a:r>
            <a:endParaRPr lang="en-IN" b="0" i="0" dirty="0">
              <a:solidFill>
                <a:schemeClr val="accent1">
                  <a:lumMod val="75000"/>
                </a:schemeClr>
              </a:solidFill>
              <a:effectLst/>
              <a:latin typeface="Inter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1F9ADA-74A6-1AF6-603B-AB9FE6E57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 lang="en-US" smtClean="0"/>
              <a:t>9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344CC2-4B2F-1B08-842E-27A4BCEF6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1B487-36FD-4CED-B07A-1A81FC6540B1}" type="datetime1">
              <a:rPr lang="en-US" smtClean="0"/>
              <a:pPr/>
              <a:t>3/21/2025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09067F-B1A9-C8C0-18DD-CD8679B91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pic>
        <p:nvPicPr>
          <p:cNvPr id="7" name="Picture 6" descr="Forms response chart. Question title: 5. Behavioral Intentions: Select best choice.     . Number of responses: 405 responses.">
            <a:extLst>
              <a:ext uri="{FF2B5EF4-FFF2-40B4-BE49-F238E27FC236}">
                <a16:creationId xmlns:a16="http://schemas.microsoft.com/office/drawing/2014/main" id="{44E58B9D-ABA9-148D-B0A8-FB04EBD4937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490" y="1529797"/>
            <a:ext cx="3507259" cy="1477354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 descr="Forms response chart. Question title: 6. Actual Sustainable Behaviors: Select best choice. . Number of responses: 407 responses.">
            <a:extLst>
              <a:ext uri="{FF2B5EF4-FFF2-40B4-BE49-F238E27FC236}">
                <a16:creationId xmlns:a16="http://schemas.microsoft.com/office/drawing/2014/main" id="{A76FEB5C-FF6C-567D-42A3-4CB85E19929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391" y="3237454"/>
            <a:ext cx="3701291" cy="1559086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 descr="Forms response chart. Question title: 1. Environmental Awareness: Select best choice.    . Number of responses: 404 responses.">
            <a:extLst>
              <a:ext uri="{FF2B5EF4-FFF2-40B4-BE49-F238E27FC236}">
                <a16:creationId xmlns:a16="http://schemas.microsoft.com/office/drawing/2014/main" id="{E5FA8178-B10E-69BF-1292-DF9DA62213A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843" y="4933427"/>
            <a:ext cx="3701291" cy="15590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 descr="Forms response chart. Question title: 2. Perceived Ease of Use: Select best choice. . Number of responses: 406 responses.">
            <a:extLst>
              <a:ext uri="{FF2B5EF4-FFF2-40B4-BE49-F238E27FC236}">
                <a16:creationId xmlns:a16="http://schemas.microsoft.com/office/drawing/2014/main" id="{25FF032B-E529-8EAF-8C5D-E7B7FAD2499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9188" y="248747"/>
            <a:ext cx="3300280" cy="1390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 descr="Forms response chart. Question title: 3. Barriers to Sustainability: Select best choice.     . Number of responses: 407 responses.">
            <a:extLst>
              <a:ext uri="{FF2B5EF4-FFF2-40B4-BE49-F238E27FC236}">
                <a16:creationId xmlns:a16="http://schemas.microsoft.com/office/drawing/2014/main" id="{BF1D1EFA-5A21-CF91-CD29-A04FF0FC219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1134" y="1964087"/>
            <a:ext cx="3701291" cy="155908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Picture 20" descr="Forms response chart. Question title:   1. I believe adopting sustainable practices is important for the environment.  . Number of responses: 407 responses.">
            <a:extLst>
              <a:ext uri="{FF2B5EF4-FFF2-40B4-BE49-F238E27FC236}">
                <a16:creationId xmlns:a16="http://schemas.microsoft.com/office/drawing/2014/main" id="{3514F5C6-F598-C86B-A222-9602A54FAA9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9188" y="3924856"/>
            <a:ext cx="3698743" cy="175757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Picture 21" descr="Forms response chart. Question title:   2. I feel responsible for reducing my environmental impact.   . Number of responses: 406 responses.">
            <a:extLst>
              <a:ext uri="{FF2B5EF4-FFF2-40B4-BE49-F238E27FC236}">
                <a16:creationId xmlns:a16="http://schemas.microsoft.com/office/drawing/2014/main" id="{505D5942-C163-D369-95E5-DCAF6910F9D1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9863" y="332758"/>
            <a:ext cx="3897799" cy="18521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Picture 22" descr="Forms response chart. Question title:   3. I am willing to change my lifestyle to be more sustainable.   . Number of responses: 407 responses.">
            <a:extLst>
              <a:ext uri="{FF2B5EF4-FFF2-40B4-BE49-F238E27FC236}">
                <a16:creationId xmlns:a16="http://schemas.microsoft.com/office/drawing/2014/main" id="{1E5EC2F7-DF41-278F-D709-A464C162B4E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9863" y="2268475"/>
            <a:ext cx="3852434" cy="183061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Picture 23" descr="Forms response chart. Question title: 4. I find it easy to adopt sustainable practices in my daily life.  . Number of responses: 406 responses.">
            <a:extLst>
              <a:ext uri="{FF2B5EF4-FFF2-40B4-BE49-F238E27FC236}">
                <a16:creationId xmlns:a16="http://schemas.microsoft.com/office/drawing/2014/main" id="{2B4F018F-48F8-1357-B8B7-644FD8BE1EC7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9863" y="4448937"/>
            <a:ext cx="3852434" cy="18306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030097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Ecology 16x9">
  <a:themeElements>
    <a:clrScheme name="Ecology">
      <a:dk1>
        <a:srgbClr val="4D3E2F"/>
      </a:dk1>
      <a:lt1>
        <a:sysClr val="window" lastClr="FFFFFF"/>
      </a:lt1>
      <a:dk2>
        <a:srgbClr val="000000"/>
      </a:dk2>
      <a:lt2>
        <a:srgbClr val="DDDDDD"/>
      </a:lt2>
      <a:accent1>
        <a:srgbClr val="8BAA00"/>
      </a:accent1>
      <a:accent2>
        <a:srgbClr val="2A6CB2"/>
      </a:accent2>
      <a:accent3>
        <a:srgbClr val="795837"/>
      </a:accent3>
      <a:accent4>
        <a:srgbClr val="D18316"/>
      </a:accent4>
      <a:accent5>
        <a:srgbClr val="79B4F0"/>
      </a:accent5>
      <a:accent6>
        <a:srgbClr val="CDC80F"/>
      </a:accent6>
      <a:hlink>
        <a:srgbClr val="2A6CB2"/>
      </a:hlink>
      <a:folHlink>
        <a:srgbClr val="808080"/>
      </a:folHlink>
    </a:clrScheme>
    <a:fontScheme name="Corbel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ature ecology education photo presentation.potx" id="{C2041BFC-79DD-469A-9C9C-CE3A45FF64F3}" vid="{F6D325B2-35D9-40C5-B4CD-C0A8483D5659}"/>
    </a:ext>
  </a:extLst>
</a:theme>
</file>

<file path=ppt/theme/theme2.xml><?xml version="1.0" encoding="utf-8"?>
<a:theme xmlns:a="http://schemas.openxmlformats.org/drawingml/2006/main" name="Office Theme">
  <a:themeElements>
    <a:clrScheme name="Ecology">
      <a:dk1>
        <a:srgbClr val="4D3E2F"/>
      </a:dk1>
      <a:lt1>
        <a:sysClr val="window" lastClr="FFFFFF"/>
      </a:lt1>
      <a:dk2>
        <a:srgbClr val="000000"/>
      </a:dk2>
      <a:lt2>
        <a:srgbClr val="DDDDDD"/>
      </a:lt2>
      <a:accent1>
        <a:srgbClr val="8BAA00"/>
      </a:accent1>
      <a:accent2>
        <a:srgbClr val="2A6CB2"/>
      </a:accent2>
      <a:accent3>
        <a:srgbClr val="795837"/>
      </a:accent3>
      <a:accent4>
        <a:srgbClr val="D18316"/>
      </a:accent4>
      <a:accent5>
        <a:srgbClr val="79B4F0"/>
      </a:accent5>
      <a:accent6>
        <a:srgbClr val="CDC80F"/>
      </a:accent6>
      <a:hlink>
        <a:srgbClr val="2A6CB2"/>
      </a:hlink>
      <a:folHlink>
        <a:srgbClr val="808080"/>
      </a:folHlink>
    </a:clrScheme>
    <a:fontScheme name="Corbel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Ecology">
      <a:dk1>
        <a:srgbClr val="4D3E2F"/>
      </a:dk1>
      <a:lt1>
        <a:sysClr val="window" lastClr="FFFFFF"/>
      </a:lt1>
      <a:dk2>
        <a:srgbClr val="000000"/>
      </a:dk2>
      <a:lt2>
        <a:srgbClr val="DDDDDD"/>
      </a:lt2>
      <a:accent1>
        <a:srgbClr val="8BAA00"/>
      </a:accent1>
      <a:accent2>
        <a:srgbClr val="2A6CB2"/>
      </a:accent2>
      <a:accent3>
        <a:srgbClr val="795837"/>
      </a:accent3>
      <a:accent4>
        <a:srgbClr val="D18316"/>
      </a:accent4>
      <a:accent5>
        <a:srgbClr val="79B4F0"/>
      </a:accent5>
      <a:accent6>
        <a:srgbClr val="CDC80F"/>
      </a:accent6>
      <a:hlink>
        <a:srgbClr val="2A6CB2"/>
      </a:hlink>
      <a:folHlink>
        <a:srgbClr val="808080"/>
      </a:folHlink>
    </a:clrScheme>
    <a:fontScheme name="Corbel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Nature ecology education photo presentation</Template>
  <TotalTime>193</TotalTime>
  <Words>1243</Words>
  <Application>Microsoft Office PowerPoint</Application>
  <PresentationFormat>Widescreen</PresentationFormat>
  <Paragraphs>192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Corbel</vt:lpstr>
      <vt:lpstr>Inter</vt:lpstr>
      <vt:lpstr>Ecology 16x9</vt:lpstr>
      <vt:lpstr>Influences  on  Student Intentions and  Behavior  Towards Environmental Sustainability</vt:lpstr>
      <vt:lpstr>Introduction</vt:lpstr>
      <vt:lpstr>Literature Review</vt:lpstr>
      <vt:lpstr>Research Questions  and Hypotheses</vt:lpstr>
      <vt:lpstr>Measurement Model</vt:lpstr>
      <vt:lpstr>Pilot Test Results/Data Analysis</vt:lpstr>
      <vt:lpstr>Pilot Test Results</vt:lpstr>
      <vt:lpstr>Data Analysis</vt:lpstr>
      <vt:lpstr>Data Analysis</vt:lpstr>
      <vt:lpstr>Data Analysis</vt:lpstr>
      <vt:lpstr>Data Analysis</vt:lpstr>
      <vt:lpstr>Data Analysis</vt:lpstr>
      <vt:lpstr>Q&amp;A</vt:lpstr>
      <vt:lpstr>Q&amp;A</vt:lpstr>
      <vt:lpstr>Q&amp;A</vt:lpstr>
      <vt:lpstr>Limitations</vt:lpstr>
      <vt:lpstr>References</vt:lpstr>
      <vt:lpstr>Appendix: Data 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PRATEEK SINGH</dc:creator>
  <cp:lastModifiedBy>PRATEEK SINGH</cp:lastModifiedBy>
  <cp:revision>2</cp:revision>
  <dcterms:created xsi:type="dcterms:W3CDTF">2025-03-21T15:05:44Z</dcterms:created>
  <dcterms:modified xsi:type="dcterms:W3CDTF">2025-03-21T18:19:15Z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