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65" r:id="rId6"/>
    <p:sldId id="267" r:id="rId7"/>
    <p:sldId id="266" r:id="rId8"/>
    <p:sldId id="268" r:id="rId9"/>
    <p:sldId id="269" r:id="rId10"/>
    <p:sldId id="270" r:id="rId11"/>
    <p:sldId id="257" r:id="rId12"/>
    <p:sldId id="264" r:id="rId13"/>
    <p:sldId id="258" r:id="rId14"/>
    <p:sldId id="260" r:id="rId15"/>
    <p:sldId id="262" r:id="rId16"/>
    <p:sldId id="263" r:id="rId1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96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58EDF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F2F2F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58EDF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8648" y="4376966"/>
            <a:ext cx="3771892" cy="225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58EDF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609" y="273844"/>
            <a:ext cx="0" cy="4581525"/>
          </a:xfrm>
          <a:custGeom>
            <a:avLst/>
            <a:gdLst/>
            <a:ahLst/>
            <a:cxnLst/>
            <a:rect l="l" t="t" r="r" b="b"/>
            <a:pathLst>
              <a:path h="4581525">
                <a:moveTo>
                  <a:pt x="0" y="0"/>
                </a:moveTo>
                <a:lnTo>
                  <a:pt x="0" y="4581520"/>
                </a:lnTo>
              </a:path>
            </a:pathLst>
          </a:custGeom>
          <a:ln w="9524">
            <a:solidFill>
              <a:srgbClr val="158E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5311" y="4734015"/>
            <a:ext cx="2033125" cy="1213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5644" y="479023"/>
            <a:ext cx="2012710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58EDF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9089" y="1148770"/>
            <a:ext cx="8405820" cy="3120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F2F2F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ystem_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623" y="1416954"/>
            <a:ext cx="5032377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-5" dirty="0">
                <a:solidFill>
                  <a:srgbClr val="FFFFFF"/>
                </a:solidFill>
                <a:latin typeface="Noto Sans"/>
                <a:cs typeface="Noto Sans"/>
              </a:rPr>
              <a:t>Operating System a Perspective from U</a:t>
            </a:r>
            <a:r>
              <a:rPr sz="2400" b="1" spc="-5" dirty="0">
                <a:solidFill>
                  <a:srgbClr val="FFFFFF"/>
                </a:solidFill>
                <a:latin typeface="Noto Sans"/>
                <a:cs typeface="Noto Sans"/>
              </a:rPr>
              <a:t>n</a:t>
            </a:r>
            <a:r>
              <a:rPr lang="en-IN" sz="2400" b="1" spc="-5" dirty="0" err="1">
                <a:solidFill>
                  <a:srgbClr val="FFFFFF"/>
                </a:solidFill>
                <a:latin typeface="Noto Sans"/>
                <a:cs typeface="Noto Sans"/>
              </a:rPr>
              <a:t>i</a:t>
            </a:r>
            <a:r>
              <a:rPr sz="2400" b="1" spc="-5" dirty="0">
                <a:solidFill>
                  <a:srgbClr val="FFFFFF"/>
                </a:solidFill>
                <a:latin typeface="Noto Sans"/>
                <a:cs typeface="Noto Sans"/>
              </a:rPr>
              <a:t>x</a:t>
            </a:r>
            <a:r>
              <a:rPr lang="en-IN" sz="2400" b="1" spc="-5" dirty="0">
                <a:solidFill>
                  <a:srgbClr val="FFFFFF"/>
                </a:solidFill>
                <a:latin typeface="Noto Sans"/>
                <a:cs typeface="Noto Sans"/>
              </a:rPr>
              <a:t> (History)</a:t>
            </a:r>
            <a:br>
              <a:rPr lang="en-IN" sz="2400" b="1" spc="-5" dirty="0">
                <a:solidFill>
                  <a:srgbClr val="FFFFFF"/>
                </a:solidFill>
                <a:latin typeface="Noto Sans"/>
                <a:cs typeface="Noto Sans"/>
              </a:rPr>
            </a:br>
            <a:br>
              <a:rPr lang="en-IN" sz="2400" b="1" spc="-5" dirty="0">
                <a:solidFill>
                  <a:srgbClr val="FFFFFF"/>
                </a:solidFill>
              </a:rPr>
            </a:br>
            <a:r>
              <a:rPr lang="en-IN" sz="2400" b="1" spc="-5" dirty="0">
                <a:solidFill>
                  <a:srgbClr val="FFFFFF"/>
                </a:solidFill>
              </a:rPr>
              <a:t>CA-2103, Lecture-1, Week-1</a:t>
            </a:r>
            <a:endParaRPr sz="2400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479023"/>
            <a:ext cx="4953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90" dirty="0"/>
              <a:t>UNIX</a:t>
            </a:r>
            <a:r>
              <a:rPr sz="2800" b="1" spc="-55" dirty="0"/>
              <a:t> Variants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495" y="1148770"/>
            <a:ext cx="8182609" cy="31100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3855" marR="5080" indent="-351790">
              <a:lnSpc>
                <a:spcPct val="100299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Sorting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out the fractious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history and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differences </a:t>
            </a:r>
            <a:r>
              <a:rPr sz="1600" spc="-80" dirty="0">
                <a:solidFill>
                  <a:srgbClr val="2F2F2F"/>
                </a:solidFill>
                <a:latin typeface="Noto Sans"/>
                <a:cs typeface="Noto Sans"/>
              </a:rPr>
              <a:t>among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the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different </a:t>
            </a:r>
            <a:r>
              <a:rPr sz="1600" spc="-70" dirty="0">
                <a:solidFill>
                  <a:srgbClr val="2F2F2F"/>
                </a:solidFill>
                <a:latin typeface="Noto Sans"/>
                <a:cs typeface="Noto Sans"/>
              </a:rPr>
              <a:t>UNIXs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would </a:t>
            </a: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be 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a </a:t>
            </a:r>
            <a:r>
              <a:rPr sz="1600" spc="-70" dirty="0">
                <a:solidFill>
                  <a:srgbClr val="2F2F2F"/>
                </a:solidFill>
                <a:latin typeface="Noto Sans"/>
                <a:cs typeface="Noto Sans"/>
              </a:rPr>
              <a:t>lengthy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task,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but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by </a:t>
            </a:r>
            <a:r>
              <a:rPr sz="1600" spc="-10" dirty="0">
                <a:solidFill>
                  <a:srgbClr val="2F2F2F"/>
                </a:solidFill>
                <a:latin typeface="Noto Sans"/>
                <a:cs typeface="Noto Sans"/>
              </a:rPr>
              <a:t>1991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there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were </a:t>
            </a:r>
            <a:r>
              <a:rPr sz="1600" spc="-70" dirty="0">
                <a:solidFill>
                  <a:srgbClr val="2F2F2F"/>
                </a:solidFill>
                <a:latin typeface="Noto Sans"/>
                <a:cs typeface="Noto Sans"/>
              </a:rPr>
              <a:t>many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variants,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often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tied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to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a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specific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hardware  platform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and</a:t>
            </a:r>
            <a:r>
              <a:rPr sz="1600" spc="4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vendor:</a:t>
            </a:r>
            <a:endParaRPr sz="1600" dirty="0">
              <a:latin typeface="Noto Sans"/>
              <a:cs typeface="Noto Sans"/>
            </a:endParaRPr>
          </a:p>
          <a:p>
            <a:pPr marL="821055" lvl="1" indent="-336550">
              <a:lnSpc>
                <a:spcPct val="100000"/>
              </a:lnSpc>
              <a:spcBef>
                <a:spcPts val="785"/>
              </a:spcBef>
              <a:buClr>
                <a:srgbClr val="158EDF"/>
              </a:buClr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400" spc="-50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SGI </a:t>
            </a:r>
            <a:r>
              <a:rPr sz="1400" spc="-45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had</a:t>
            </a:r>
            <a:r>
              <a:rPr sz="1400" spc="35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 </a:t>
            </a:r>
            <a:r>
              <a:rPr sz="1400" spc="-95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IRIX</a:t>
            </a:r>
            <a:endParaRPr sz="1400" dirty="0">
              <a:solidFill>
                <a:schemeClr val="accent2">
                  <a:lumMod val="75000"/>
                </a:schemeClr>
              </a:solidFill>
              <a:latin typeface="Noto Sans"/>
              <a:cs typeface="Noto Sans"/>
            </a:endParaRPr>
          </a:p>
          <a:p>
            <a:pPr marL="821055" lvl="1" indent="-336550">
              <a:lnSpc>
                <a:spcPct val="100000"/>
              </a:lnSpc>
              <a:spcBef>
                <a:spcPts val="420"/>
              </a:spcBef>
              <a:buClr>
                <a:srgbClr val="158EDF"/>
              </a:buClr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400" spc="-35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Sun </a:t>
            </a:r>
            <a:r>
              <a:rPr sz="1400" spc="-45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had </a:t>
            </a:r>
            <a:r>
              <a:rPr sz="1400" spc="-30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SunOS </a:t>
            </a:r>
            <a:r>
              <a:rPr sz="1400" spc="-45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and</a:t>
            </a:r>
            <a:r>
              <a:rPr sz="1400" spc="85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 </a:t>
            </a:r>
            <a:r>
              <a:rPr sz="1400" spc="-40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Solaris</a:t>
            </a:r>
            <a:endParaRPr sz="1400" dirty="0">
              <a:solidFill>
                <a:schemeClr val="accent2">
                  <a:lumMod val="75000"/>
                </a:schemeClr>
              </a:solidFill>
              <a:latin typeface="Noto Sans"/>
              <a:cs typeface="Noto Sans"/>
            </a:endParaRPr>
          </a:p>
          <a:p>
            <a:pPr marL="821055" lvl="1" indent="-336550">
              <a:lnSpc>
                <a:spcPct val="100000"/>
              </a:lnSpc>
              <a:spcBef>
                <a:spcPts val="420"/>
              </a:spcBef>
              <a:buClr>
                <a:srgbClr val="158EDF"/>
              </a:buClr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400" spc="-80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IBM </a:t>
            </a:r>
            <a:r>
              <a:rPr sz="1400" spc="-45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had</a:t>
            </a:r>
            <a:r>
              <a:rPr sz="1400" spc="65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 </a:t>
            </a:r>
            <a:r>
              <a:rPr sz="1400" spc="-90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AIX</a:t>
            </a:r>
            <a:endParaRPr sz="1400" dirty="0">
              <a:solidFill>
                <a:schemeClr val="accent2">
                  <a:lumMod val="75000"/>
                </a:schemeClr>
              </a:solidFill>
              <a:latin typeface="Noto Sans"/>
              <a:cs typeface="Noto Sans"/>
            </a:endParaRPr>
          </a:p>
          <a:p>
            <a:pPr marL="821055" lvl="1" indent="-336550">
              <a:lnSpc>
                <a:spcPct val="100000"/>
              </a:lnSpc>
              <a:spcBef>
                <a:spcPts val="420"/>
              </a:spcBef>
              <a:buClr>
                <a:srgbClr val="158EDF"/>
              </a:buClr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400" spc="-45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Hewlett Packard had</a:t>
            </a:r>
            <a:r>
              <a:rPr sz="1400" spc="70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 </a:t>
            </a:r>
            <a:r>
              <a:rPr sz="1400" spc="-45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HPUX</a:t>
            </a:r>
            <a:endParaRPr sz="1400" dirty="0">
              <a:solidFill>
                <a:schemeClr val="accent2">
                  <a:lumMod val="75000"/>
                </a:schemeClr>
              </a:solidFill>
              <a:latin typeface="Noto Sans"/>
              <a:cs typeface="Noto Sans"/>
            </a:endParaRPr>
          </a:p>
          <a:p>
            <a:pPr marL="821055" lvl="1" indent="-336550">
              <a:lnSpc>
                <a:spcPct val="100000"/>
              </a:lnSpc>
              <a:spcBef>
                <a:spcPts val="420"/>
              </a:spcBef>
              <a:buClr>
                <a:srgbClr val="158EDF"/>
              </a:buClr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400" spc="-45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Cray had</a:t>
            </a:r>
            <a:r>
              <a:rPr sz="1400" spc="30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 </a:t>
            </a:r>
            <a:r>
              <a:rPr sz="1400" spc="-45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UNICOS</a:t>
            </a:r>
            <a:endParaRPr sz="1400" dirty="0">
              <a:solidFill>
                <a:schemeClr val="accent2">
                  <a:lumMod val="75000"/>
                </a:schemeClr>
              </a:solidFill>
              <a:latin typeface="Noto Sans"/>
              <a:cs typeface="Noto Sans"/>
            </a:endParaRPr>
          </a:p>
          <a:p>
            <a:pPr marL="821055" lvl="1" indent="-336550">
              <a:lnSpc>
                <a:spcPct val="100000"/>
              </a:lnSpc>
              <a:spcBef>
                <a:spcPts val="420"/>
              </a:spcBef>
              <a:buClr>
                <a:srgbClr val="158EDF"/>
              </a:buClr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400" spc="-25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DEC </a:t>
            </a:r>
            <a:r>
              <a:rPr sz="1400" spc="-45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had</a:t>
            </a:r>
            <a:r>
              <a:rPr sz="1400" spc="10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 </a:t>
            </a:r>
            <a:r>
              <a:rPr sz="1400" spc="-45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Ultrix</a:t>
            </a:r>
            <a:endParaRPr sz="1400" dirty="0">
              <a:solidFill>
                <a:schemeClr val="accent2">
                  <a:lumMod val="75000"/>
                </a:schemeClr>
              </a:solidFill>
              <a:latin typeface="Noto Sans"/>
              <a:cs typeface="Noto Sans"/>
            </a:endParaRPr>
          </a:p>
          <a:p>
            <a:pPr marL="363855" marR="201295" indent="-351790">
              <a:lnSpc>
                <a:spcPct val="101600"/>
              </a:lnSpc>
              <a:spcBef>
                <a:spcPts val="755"/>
              </a:spcBef>
              <a:buClr>
                <a:srgbClr val="000000"/>
              </a:buClr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Each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one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of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these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manufactures often had several varieties </a:t>
            </a:r>
            <a:r>
              <a:rPr sz="1600" spc="-65" dirty="0">
                <a:solidFill>
                  <a:srgbClr val="2F2F2F"/>
                </a:solidFill>
                <a:latin typeface="Noto Sans"/>
                <a:cs typeface="Noto Sans"/>
              </a:rPr>
              <a:t>running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even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on its </a:t>
            </a:r>
            <a:r>
              <a:rPr sz="1600" spc="-65" dirty="0">
                <a:solidFill>
                  <a:srgbClr val="2F2F2F"/>
                </a:solidFill>
                <a:latin typeface="Noto Sans"/>
                <a:cs typeface="Noto Sans"/>
              </a:rPr>
              <a:t>own 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universe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of</a:t>
            </a:r>
            <a:r>
              <a:rPr sz="1600" spc="3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hardware</a:t>
            </a:r>
            <a:endParaRPr sz="1600" dirty="0">
              <a:latin typeface="Noto Sans"/>
              <a:cs typeface="Noto Sans"/>
            </a:endParaRPr>
          </a:p>
          <a:p>
            <a:pPr marL="363855" indent="-351790">
              <a:lnSpc>
                <a:spcPct val="100000"/>
              </a:lnSpc>
              <a:spcBef>
                <a:spcPts val="780"/>
              </a:spcBef>
              <a:buClr>
                <a:srgbClr val="000000"/>
              </a:buClr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SCO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65" dirty="0">
                <a:solidFill>
                  <a:srgbClr val="2F2F2F"/>
                </a:solidFill>
                <a:latin typeface="Noto Sans"/>
                <a:cs typeface="Noto Sans"/>
              </a:rPr>
              <a:t>was</a:t>
            </a: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one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of</a:t>
            </a: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the</a:t>
            </a: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only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variants</a:t>
            </a: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not</a:t>
            </a: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65" dirty="0">
                <a:solidFill>
                  <a:srgbClr val="2F2F2F"/>
                </a:solidFill>
                <a:latin typeface="Noto Sans"/>
                <a:cs typeface="Noto Sans"/>
              </a:rPr>
              <a:t>arising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from</a:t>
            </a: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a</a:t>
            </a: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hardware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company</a:t>
            </a:r>
            <a:endParaRPr sz="1600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609" y="273844"/>
            <a:ext cx="0" cy="4581525"/>
          </a:xfrm>
          <a:custGeom>
            <a:avLst/>
            <a:gdLst/>
            <a:ahLst/>
            <a:cxnLst/>
            <a:rect l="l" t="t" r="r" b="b"/>
            <a:pathLst>
              <a:path h="4581525">
                <a:moveTo>
                  <a:pt x="0" y="0"/>
                </a:moveTo>
                <a:lnTo>
                  <a:pt x="0" y="4581520"/>
                </a:lnTo>
              </a:path>
            </a:pathLst>
          </a:custGeom>
          <a:ln w="9524">
            <a:solidFill>
              <a:srgbClr val="158E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5311" y="4734015"/>
            <a:ext cx="2033125" cy="121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495" y="479023"/>
            <a:ext cx="8133080" cy="27349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44475" algn="ctr">
              <a:lnSpc>
                <a:spcPct val="100000"/>
              </a:lnSpc>
              <a:spcBef>
                <a:spcPts val="100"/>
              </a:spcBef>
            </a:pPr>
            <a:r>
              <a:rPr sz="2800" spc="-40" dirty="0">
                <a:solidFill>
                  <a:srgbClr val="158EDF"/>
                </a:solidFill>
                <a:latin typeface="Noto Sans"/>
                <a:cs typeface="Noto Sans"/>
              </a:rPr>
              <a:t>GNU</a:t>
            </a:r>
            <a:endParaRPr sz="2800" dirty="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 dirty="0">
              <a:latin typeface="Noto Sans"/>
              <a:cs typeface="Noto Sans"/>
            </a:endParaRPr>
          </a:p>
          <a:p>
            <a:pPr marL="363855" indent="-351790">
              <a:lnSpc>
                <a:spcPts val="191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The </a:t>
            </a:r>
            <a:r>
              <a:rPr sz="1600" spc="-20" dirty="0">
                <a:solidFill>
                  <a:srgbClr val="2F2F2F"/>
                </a:solidFill>
                <a:latin typeface="Noto Sans"/>
                <a:cs typeface="Noto Sans"/>
              </a:rPr>
              <a:t>FSF’s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(Free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Software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Foundation) </a:t>
            </a:r>
            <a:r>
              <a:rPr sz="1600" spc="-5" dirty="0">
                <a:solidFill>
                  <a:srgbClr val="2F2F2F"/>
                </a:solidFill>
                <a:latin typeface="Noto Sans"/>
                <a:cs typeface="Noto Sans"/>
              </a:rPr>
              <a:t>GNU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(GNU’s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not </a:t>
            </a:r>
            <a:r>
              <a:rPr sz="1600" spc="-75" dirty="0">
                <a:solidFill>
                  <a:srgbClr val="2F2F2F"/>
                </a:solidFill>
                <a:latin typeface="Noto Sans"/>
                <a:cs typeface="Noto Sans"/>
              </a:rPr>
              <a:t>UNIX)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project</a:t>
            </a:r>
            <a:r>
              <a:rPr sz="1600" spc="3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developed</a:t>
            </a:r>
            <a:endParaRPr sz="1600" dirty="0">
              <a:latin typeface="Noto Sans"/>
              <a:cs typeface="Noto Sans"/>
            </a:endParaRPr>
          </a:p>
          <a:p>
            <a:pPr marL="363855" marR="5080">
              <a:lnSpc>
                <a:spcPts val="1950"/>
              </a:lnSpc>
              <a:spcBef>
                <a:spcPts val="30"/>
              </a:spcBef>
            </a:pP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freely-distributable versions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of </a:t>
            </a:r>
            <a:r>
              <a:rPr sz="1600" spc="-70" dirty="0">
                <a:solidFill>
                  <a:srgbClr val="2F2F2F"/>
                </a:solidFill>
                <a:latin typeface="Noto Sans"/>
                <a:cs typeface="Noto Sans"/>
              </a:rPr>
              <a:t>many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basic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utilities, </a:t>
            </a: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such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as </a:t>
            </a:r>
            <a:r>
              <a:rPr sz="1600" spc="-30" dirty="0">
                <a:solidFill>
                  <a:srgbClr val="2F2F2F"/>
                </a:solidFill>
                <a:latin typeface="Noto Sans"/>
                <a:cs typeface="Noto Sans"/>
              </a:rPr>
              <a:t>tar, </a:t>
            </a: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ls,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grep,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etc., and even  more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important,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the gcc compiler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and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the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basic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C-library,</a:t>
            </a:r>
            <a:r>
              <a:rPr sz="1600" spc="2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15" dirty="0">
                <a:solidFill>
                  <a:srgbClr val="2F2F2F"/>
                </a:solidFill>
                <a:latin typeface="Noto Sans"/>
                <a:cs typeface="Noto Sans"/>
              </a:rPr>
              <a:t>libc</a:t>
            </a:r>
            <a:endParaRPr sz="1600" dirty="0">
              <a:latin typeface="Noto Sans"/>
              <a:cs typeface="Noto Sans"/>
            </a:endParaRPr>
          </a:p>
          <a:p>
            <a:pPr marL="363855" marR="356235" indent="-351790">
              <a:lnSpc>
                <a:spcPct val="1016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Linux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could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not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have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been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born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or </a:t>
            </a:r>
            <a:r>
              <a:rPr sz="1600" spc="-80" dirty="0">
                <a:solidFill>
                  <a:srgbClr val="2F2F2F"/>
                </a:solidFill>
                <a:latin typeface="Noto Sans"/>
                <a:cs typeface="Noto Sans"/>
              </a:rPr>
              <a:t>grown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without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the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availability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of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tools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from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the </a:t>
            </a:r>
            <a:r>
              <a:rPr sz="1600" spc="32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GNU</a:t>
            </a:r>
            <a:r>
              <a:rPr sz="1600" spc="-1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project</a:t>
            </a:r>
            <a:endParaRPr sz="1600" dirty="0">
              <a:latin typeface="Noto Sans"/>
              <a:cs typeface="Noto Sans"/>
            </a:endParaRPr>
          </a:p>
          <a:p>
            <a:pPr marL="363855" marR="61594" indent="-351790">
              <a:lnSpc>
                <a:spcPct val="101600"/>
              </a:lnSpc>
              <a:spcBef>
                <a:spcPts val="750"/>
              </a:spcBef>
              <a:buClr>
                <a:srgbClr val="000000"/>
              </a:buClr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We </a:t>
            </a:r>
            <a:r>
              <a:rPr sz="1600" spc="-70" dirty="0">
                <a:solidFill>
                  <a:srgbClr val="2F2F2F"/>
                </a:solidFill>
                <a:latin typeface="Noto Sans"/>
                <a:cs typeface="Noto Sans"/>
              </a:rPr>
              <a:t>will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stay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out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of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the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arguments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about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whether Linux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should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properly </a:t>
            </a: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be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loosely 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called GNU/Linux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or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something similar,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but just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note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that </a:t>
            </a:r>
            <a:r>
              <a:rPr sz="1600" spc="-65" dirty="0">
                <a:solidFill>
                  <a:srgbClr val="2F2F2F"/>
                </a:solidFill>
                <a:latin typeface="Noto Sans"/>
                <a:cs typeface="Noto Sans"/>
              </a:rPr>
              <a:t>what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is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often lo</a:t>
            </a:r>
            <a:r>
              <a:rPr lang="en-IN" sz="1600" spc="-50" dirty="0" err="1">
                <a:solidFill>
                  <a:srgbClr val="2F2F2F"/>
                </a:solidFill>
                <a:latin typeface="Noto Sans"/>
                <a:cs typeface="Noto Sans"/>
              </a:rPr>
              <a:t>ssl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y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called 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Linux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in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fact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contains </a:t>
            </a:r>
            <a:r>
              <a:rPr sz="1600" spc="-70" dirty="0">
                <a:solidFill>
                  <a:srgbClr val="2F2F2F"/>
                </a:solidFill>
                <a:latin typeface="Noto Sans"/>
                <a:cs typeface="Noto Sans"/>
              </a:rPr>
              <a:t>many </a:t>
            </a: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GNU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components;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properly </a:t>
            </a:r>
            <a:r>
              <a:rPr sz="1600" spc="-65" dirty="0">
                <a:solidFill>
                  <a:srgbClr val="2F2F2F"/>
                </a:solidFill>
                <a:latin typeface="Noto Sans"/>
                <a:cs typeface="Noto Sans"/>
              </a:rPr>
              <a:t>speaking,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Linux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is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only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the 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kernel</a:t>
            </a:r>
            <a:endParaRPr sz="1600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479023"/>
            <a:ext cx="4343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/>
              <a:t>Correlations</a:t>
            </a:r>
            <a:r>
              <a:rPr sz="2800" spc="-35" dirty="0"/>
              <a:t> </a:t>
            </a:r>
            <a:r>
              <a:rPr sz="2800" spc="-50" dirty="0"/>
              <a:t>(Cont.)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69089" y="1148770"/>
            <a:ext cx="8405820" cy="29027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935" marR="168275" indent="-351790" algn="just">
              <a:lnSpc>
                <a:spcPct val="100299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●"/>
              <a:tabLst>
                <a:tab pos="623570" algn="l"/>
                <a:tab pos="624205" algn="l"/>
              </a:tabLst>
            </a:pPr>
            <a:r>
              <a:rPr spc="-45" dirty="0"/>
              <a:t>As </a:t>
            </a:r>
            <a:r>
              <a:rPr spc="-35" dirty="0"/>
              <a:t>such </a:t>
            </a:r>
            <a:r>
              <a:rPr spc="-50" dirty="0"/>
              <a:t>it </a:t>
            </a:r>
            <a:r>
              <a:rPr spc="-45" dirty="0"/>
              <a:t>has </a:t>
            </a:r>
            <a:r>
              <a:rPr spc="-50" dirty="0"/>
              <a:t>never </a:t>
            </a:r>
            <a:r>
              <a:rPr spc="-40" dirty="0"/>
              <a:t>been </a:t>
            </a:r>
            <a:r>
              <a:rPr spc="-60" dirty="0"/>
              <a:t>very </a:t>
            </a:r>
            <a:r>
              <a:rPr spc="-55" dirty="0"/>
              <a:t>difficult </a:t>
            </a:r>
            <a:r>
              <a:rPr spc="-40" dirty="0"/>
              <a:t>to port </a:t>
            </a:r>
            <a:r>
              <a:rPr spc="-80" dirty="0"/>
              <a:t>UNIX </a:t>
            </a:r>
            <a:r>
              <a:rPr spc="-45" dirty="0"/>
              <a:t>applications </a:t>
            </a:r>
            <a:r>
              <a:rPr spc="-40" dirty="0"/>
              <a:t>to </a:t>
            </a:r>
            <a:r>
              <a:rPr spc="-55" dirty="0"/>
              <a:t>Linux, </a:t>
            </a:r>
            <a:r>
              <a:rPr spc="-40" dirty="0"/>
              <a:t>unless </a:t>
            </a:r>
            <a:r>
              <a:rPr spc="-45" dirty="0"/>
              <a:t>the  application has relied </a:t>
            </a:r>
            <a:r>
              <a:rPr spc="-60" dirty="0"/>
              <a:t>very heavily </a:t>
            </a:r>
            <a:r>
              <a:rPr spc="-45" dirty="0"/>
              <a:t>on certain idiosyncrasies </a:t>
            </a:r>
            <a:r>
              <a:rPr spc="-55" dirty="0"/>
              <a:t>of </a:t>
            </a:r>
            <a:r>
              <a:rPr spc="-50" dirty="0"/>
              <a:t>a </a:t>
            </a:r>
            <a:r>
              <a:rPr spc="-45" dirty="0"/>
              <a:t>particular </a:t>
            </a:r>
            <a:r>
              <a:rPr spc="-80" dirty="0"/>
              <a:t>UNIX  </a:t>
            </a:r>
            <a:r>
              <a:rPr spc="-55" dirty="0"/>
              <a:t>implementation</a:t>
            </a:r>
          </a:p>
          <a:p>
            <a:pPr marL="622935" marR="288290" indent="-351790" algn="just">
              <a:lnSpc>
                <a:spcPct val="101600"/>
              </a:lnSpc>
              <a:spcBef>
                <a:spcPts val="745"/>
              </a:spcBef>
              <a:buClr>
                <a:srgbClr val="000000"/>
              </a:buClr>
              <a:buFont typeface="Arial"/>
              <a:buChar char="●"/>
              <a:tabLst>
                <a:tab pos="623570" algn="l"/>
                <a:tab pos="624205" algn="l"/>
              </a:tabLst>
            </a:pPr>
            <a:r>
              <a:rPr spc="-45" dirty="0"/>
              <a:t>The </a:t>
            </a:r>
            <a:r>
              <a:rPr spc="-40" dirty="0"/>
              <a:t>open </a:t>
            </a:r>
            <a:r>
              <a:rPr spc="-45" dirty="0"/>
              <a:t>nature </a:t>
            </a:r>
            <a:r>
              <a:rPr spc="-55" dirty="0"/>
              <a:t>of </a:t>
            </a:r>
            <a:r>
              <a:rPr spc="-45" dirty="0"/>
              <a:t>the </a:t>
            </a:r>
            <a:r>
              <a:rPr spc="-50" dirty="0"/>
              <a:t>Linux development model </a:t>
            </a:r>
            <a:r>
              <a:rPr spc="-45" dirty="0"/>
              <a:t>has thus </a:t>
            </a:r>
            <a:r>
              <a:rPr spc="-60" dirty="0"/>
              <a:t>far </a:t>
            </a:r>
            <a:r>
              <a:rPr spc="-50" dirty="0"/>
              <a:t>avoided </a:t>
            </a:r>
            <a:r>
              <a:rPr spc="-45" dirty="0"/>
              <a:t>the </a:t>
            </a:r>
            <a:r>
              <a:rPr spc="-40" dirty="0"/>
              <a:t>serious  </a:t>
            </a:r>
            <a:r>
              <a:rPr spc="-60" dirty="0"/>
              <a:t>fracturing </a:t>
            </a:r>
            <a:r>
              <a:rPr spc="-50" dirty="0"/>
              <a:t>that took </a:t>
            </a:r>
            <a:r>
              <a:rPr spc="-40" dirty="0"/>
              <a:t>place </a:t>
            </a:r>
            <a:r>
              <a:rPr spc="-55" dirty="0"/>
              <a:t>in</a:t>
            </a:r>
            <a:r>
              <a:rPr spc="170" dirty="0"/>
              <a:t> </a:t>
            </a:r>
            <a:r>
              <a:rPr spc="-80" dirty="0"/>
              <a:t>UNIX</a:t>
            </a:r>
          </a:p>
          <a:p>
            <a:pPr marL="622935" marR="112395" indent="-351790" algn="just">
              <a:lnSpc>
                <a:spcPct val="101600"/>
              </a:lnSpc>
              <a:spcBef>
                <a:spcPts val="750"/>
              </a:spcBef>
              <a:buClr>
                <a:srgbClr val="000000"/>
              </a:buClr>
              <a:buFont typeface="Arial"/>
              <a:buChar char="●"/>
              <a:tabLst>
                <a:tab pos="623570" algn="l"/>
                <a:tab pos="624205" algn="l"/>
              </a:tabLst>
            </a:pPr>
            <a:r>
              <a:rPr spc="-95" dirty="0"/>
              <a:t>It </a:t>
            </a:r>
            <a:r>
              <a:rPr spc="-40" dirty="0"/>
              <a:t>is perhaps </a:t>
            </a:r>
            <a:r>
              <a:rPr spc="-45" dirty="0"/>
              <a:t>ironic </a:t>
            </a:r>
            <a:r>
              <a:rPr spc="-50" dirty="0"/>
              <a:t>that </a:t>
            </a:r>
            <a:r>
              <a:rPr spc="-45" dirty="0"/>
              <a:t>the </a:t>
            </a:r>
            <a:r>
              <a:rPr spc="-55" dirty="0"/>
              <a:t>easily </a:t>
            </a:r>
            <a:r>
              <a:rPr spc="-70" dirty="0"/>
              <a:t>legal </a:t>
            </a:r>
            <a:r>
              <a:rPr spc="-50" dirty="0"/>
              <a:t>possibility </a:t>
            </a:r>
            <a:r>
              <a:rPr spc="-55" dirty="0"/>
              <a:t>of </a:t>
            </a:r>
            <a:r>
              <a:rPr spc="-75" dirty="0"/>
              <a:t>having </a:t>
            </a:r>
            <a:r>
              <a:rPr spc="-50" dirty="0"/>
              <a:t>Linux </a:t>
            </a:r>
            <a:r>
              <a:rPr spc="-60" dirty="0"/>
              <a:t>fork </a:t>
            </a:r>
            <a:r>
              <a:rPr spc="-50" dirty="0"/>
              <a:t>into </a:t>
            </a:r>
            <a:r>
              <a:rPr spc="-60" dirty="0"/>
              <a:t>competing  </a:t>
            </a:r>
            <a:r>
              <a:rPr spc="-45" dirty="0"/>
              <a:t>versions </a:t>
            </a:r>
            <a:r>
              <a:rPr spc="-50" dirty="0"/>
              <a:t>at </a:t>
            </a:r>
            <a:r>
              <a:rPr spc="-65" dirty="0"/>
              <a:t>any </a:t>
            </a:r>
            <a:r>
              <a:rPr spc="-55" dirty="0"/>
              <a:t>time </a:t>
            </a:r>
            <a:r>
              <a:rPr spc="-40" dirty="0"/>
              <a:t>is perhaps </a:t>
            </a:r>
            <a:r>
              <a:rPr spc="-65" dirty="0"/>
              <a:t>what </a:t>
            </a:r>
            <a:r>
              <a:rPr spc="-45" dirty="0"/>
              <a:t>has prevented</a:t>
            </a:r>
            <a:r>
              <a:rPr spc="-15" dirty="0"/>
              <a:t> </a:t>
            </a:r>
            <a:r>
              <a:rPr spc="-55" dirty="0"/>
              <a:t>it</a:t>
            </a:r>
          </a:p>
          <a:p>
            <a:pPr marL="622935" marR="78105" indent="-351790" algn="just">
              <a:lnSpc>
                <a:spcPct val="101600"/>
              </a:lnSpc>
              <a:spcBef>
                <a:spcPts val="750"/>
              </a:spcBef>
              <a:buClr>
                <a:srgbClr val="000000"/>
              </a:buClr>
              <a:buFont typeface="Arial"/>
              <a:buChar char="●"/>
              <a:tabLst>
                <a:tab pos="623570" algn="l"/>
                <a:tab pos="624205" algn="l"/>
              </a:tabLst>
            </a:pPr>
            <a:r>
              <a:rPr spc="-70" dirty="0"/>
              <a:t>Many </a:t>
            </a:r>
            <a:r>
              <a:rPr spc="-55" dirty="0"/>
              <a:t>hardware </a:t>
            </a:r>
            <a:r>
              <a:rPr spc="-45" dirty="0"/>
              <a:t>vendors </a:t>
            </a:r>
            <a:r>
              <a:rPr spc="-65" dirty="0"/>
              <a:t>now </a:t>
            </a:r>
            <a:r>
              <a:rPr spc="-45" dirty="0"/>
              <a:t>seriously </a:t>
            </a:r>
            <a:r>
              <a:rPr spc="-40" dirty="0"/>
              <a:t>support </a:t>
            </a:r>
            <a:r>
              <a:rPr spc="-50" dirty="0"/>
              <a:t>Linux </a:t>
            </a:r>
            <a:r>
              <a:rPr spc="-45" dirty="0"/>
              <a:t>on their </a:t>
            </a:r>
            <a:r>
              <a:rPr spc="-55" dirty="0"/>
              <a:t>hardware </a:t>
            </a:r>
            <a:r>
              <a:rPr spc="-50" dirty="0"/>
              <a:t>and </a:t>
            </a:r>
            <a:r>
              <a:rPr spc="-45" dirty="0"/>
              <a:t>the </a:t>
            </a:r>
            <a:r>
              <a:rPr spc="-75" dirty="0"/>
              <a:t>long  </a:t>
            </a:r>
            <a:r>
              <a:rPr spc="-70" dirty="0"/>
              <a:t>range</a:t>
            </a:r>
            <a:r>
              <a:rPr spc="-5" dirty="0"/>
              <a:t> </a:t>
            </a:r>
            <a:r>
              <a:rPr spc="-50" dirty="0"/>
              <a:t>future</a:t>
            </a:r>
            <a:r>
              <a:rPr spc="-5" dirty="0"/>
              <a:t> </a:t>
            </a:r>
            <a:r>
              <a:rPr spc="-55" dirty="0"/>
              <a:t>of</a:t>
            </a:r>
            <a:r>
              <a:rPr spc="-5" dirty="0"/>
              <a:t> </a:t>
            </a:r>
            <a:r>
              <a:rPr spc="-45" dirty="0"/>
              <a:t>their</a:t>
            </a:r>
            <a:r>
              <a:rPr spc="-5" dirty="0"/>
              <a:t> </a:t>
            </a:r>
            <a:r>
              <a:rPr spc="-65" dirty="0"/>
              <a:t>own</a:t>
            </a:r>
            <a:r>
              <a:rPr spc="-5" dirty="0"/>
              <a:t> </a:t>
            </a:r>
            <a:r>
              <a:rPr spc="-45" dirty="0"/>
              <a:t>versions</a:t>
            </a:r>
            <a:r>
              <a:rPr spc="-5" dirty="0"/>
              <a:t> </a:t>
            </a:r>
            <a:r>
              <a:rPr spc="-55" dirty="0"/>
              <a:t>of</a:t>
            </a:r>
            <a:r>
              <a:rPr spc="-5" dirty="0"/>
              <a:t> </a:t>
            </a:r>
            <a:r>
              <a:rPr spc="-80" dirty="0"/>
              <a:t>UNIX</a:t>
            </a:r>
            <a:r>
              <a:rPr spc="-5" dirty="0"/>
              <a:t> </a:t>
            </a:r>
            <a:r>
              <a:rPr spc="-40" dirty="0"/>
              <a:t>is</a:t>
            </a:r>
            <a:r>
              <a:rPr spc="-5" dirty="0"/>
              <a:t> </a:t>
            </a:r>
            <a:r>
              <a:rPr spc="-50" dirty="0"/>
              <a:t>often</a:t>
            </a:r>
            <a:r>
              <a:rPr spc="-5" dirty="0"/>
              <a:t> </a:t>
            </a:r>
            <a:r>
              <a:rPr spc="-55" dirty="0"/>
              <a:t>in</a:t>
            </a:r>
            <a:r>
              <a:rPr dirty="0"/>
              <a:t> </a:t>
            </a:r>
            <a:r>
              <a:rPr spc="-45" dirty="0"/>
              <a:t>doubt</a:t>
            </a:r>
          </a:p>
          <a:p>
            <a:pPr marL="622935" marR="5080" indent="-351790" algn="just">
              <a:lnSpc>
                <a:spcPct val="101600"/>
              </a:lnSpc>
              <a:spcBef>
                <a:spcPts val="750"/>
              </a:spcBef>
              <a:buClr>
                <a:srgbClr val="000000"/>
              </a:buClr>
              <a:buFont typeface="Arial"/>
              <a:buChar char="●"/>
              <a:tabLst>
                <a:tab pos="623570" algn="l"/>
                <a:tab pos="624205" algn="l"/>
              </a:tabLst>
            </a:pPr>
            <a:r>
              <a:rPr spc="-95" dirty="0"/>
              <a:t>It </a:t>
            </a:r>
            <a:r>
              <a:rPr spc="-40" dirty="0"/>
              <a:t>could </a:t>
            </a:r>
            <a:r>
              <a:rPr spc="-65" dirty="0"/>
              <a:t>well </a:t>
            </a:r>
            <a:r>
              <a:rPr spc="-35" dirty="0"/>
              <a:t>be </a:t>
            </a:r>
            <a:r>
              <a:rPr spc="-50" dirty="0"/>
              <a:t>that </a:t>
            </a:r>
            <a:r>
              <a:rPr spc="-45" dirty="0"/>
              <a:t>the </a:t>
            </a:r>
            <a:r>
              <a:rPr spc="-50" dirty="0"/>
              <a:t>Linux plan for </a:t>
            </a:r>
            <a:r>
              <a:rPr spc="-55" dirty="0"/>
              <a:t>world domination </a:t>
            </a:r>
            <a:r>
              <a:rPr spc="-40" dirty="0"/>
              <a:t>is </a:t>
            </a:r>
            <a:r>
              <a:rPr spc="-50" dirty="0"/>
              <a:t>inevitable; at </a:t>
            </a:r>
            <a:r>
              <a:rPr spc="-45" dirty="0"/>
              <a:t>least </a:t>
            </a:r>
            <a:r>
              <a:rPr spc="-40" dirty="0"/>
              <a:t>as </a:t>
            </a:r>
            <a:r>
              <a:rPr spc="-60" dirty="0"/>
              <a:t>far </a:t>
            </a:r>
            <a:r>
              <a:rPr spc="-45" dirty="0"/>
              <a:t>as </a:t>
            </a:r>
            <a:r>
              <a:rPr spc="325" dirty="0"/>
              <a:t> </a:t>
            </a:r>
            <a:r>
              <a:rPr spc="-75" dirty="0"/>
              <a:t>killing </a:t>
            </a:r>
            <a:r>
              <a:rPr spc="-65" dirty="0"/>
              <a:t>off </a:t>
            </a:r>
            <a:r>
              <a:rPr spc="-40" dirty="0"/>
              <a:t>other </a:t>
            </a:r>
            <a:r>
              <a:rPr spc="-65" dirty="0"/>
              <a:t>UNIX-like </a:t>
            </a:r>
            <a:r>
              <a:rPr spc="-60" dirty="0"/>
              <a:t>operating</a:t>
            </a:r>
            <a:r>
              <a:rPr spc="220" dirty="0"/>
              <a:t> </a:t>
            </a:r>
            <a:r>
              <a:rPr spc="-50" dirty="0"/>
              <a:t>systems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9955" y="4961943"/>
            <a:ext cx="4381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5" dirty="0">
                <a:solidFill>
                  <a:srgbClr val="2F2F2F"/>
                </a:solidFill>
                <a:latin typeface="Arial Black"/>
                <a:cs typeface="Arial Black"/>
              </a:rPr>
              <a:t>8/14/2017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623" y="4961943"/>
            <a:ext cx="16903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30" dirty="0">
                <a:solidFill>
                  <a:srgbClr val="2F2F2F"/>
                </a:solidFill>
                <a:latin typeface="Arial Black"/>
                <a:cs typeface="Arial Black"/>
              </a:rPr>
              <a:t>The </a:t>
            </a:r>
            <a:r>
              <a:rPr sz="800" spc="-135" dirty="0">
                <a:solidFill>
                  <a:srgbClr val="2F2F2F"/>
                </a:solidFill>
                <a:latin typeface="Arial Black"/>
                <a:cs typeface="Arial Black"/>
              </a:rPr>
              <a:t>Linux </a:t>
            </a:r>
            <a:r>
              <a:rPr sz="800" spc="-130" dirty="0">
                <a:solidFill>
                  <a:srgbClr val="2F2F2F"/>
                </a:solidFill>
                <a:latin typeface="Arial Black"/>
                <a:cs typeface="Arial Black"/>
              </a:rPr>
              <a:t>Foundation </a:t>
            </a:r>
            <a:r>
              <a:rPr sz="800" spc="-120" dirty="0">
                <a:solidFill>
                  <a:srgbClr val="2F2F2F"/>
                </a:solidFill>
                <a:latin typeface="Arial Black"/>
                <a:cs typeface="Arial Black"/>
              </a:rPr>
              <a:t>Internal </a:t>
            </a:r>
            <a:r>
              <a:rPr sz="800" spc="-145" dirty="0">
                <a:solidFill>
                  <a:srgbClr val="2F2F2F"/>
                </a:solidFill>
                <a:latin typeface="Arial Black"/>
                <a:cs typeface="Arial Black"/>
              </a:rPr>
              <a:t>Use</a:t>
            </a:r>
            <a:r>
              <a:rPr sz="800" spc="-160" dirty="0">
                <a:solidFill>
                  <a:srgbClr val="2F2F2F"/>
                </a:solidFill>
                <a:latin typeface="Arial Black"/>
                <a:cs typeface="Arial Black"/>
              </a:rPr>
              <a:t> </a:t>
            </a:r>
            <a:r>
              <a:rPr sz="800" spc="-100" dirty="0">
                <a:solidFill>
                  <a:srgbClr val="2F2F2F"/>
                </a:solidFill>
                <a:latin typeface="Arial Black"/>
                <a:cs typeface="Arial Black"/>
              </a:rPr>
              <a:t>Only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3853" y="4961943"/>
            <a:ext cx="762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35" dirty="0">
                <a:solidFill>
                  <a:srgbClr val="2F2F2F"/>
                </a:solidFill>
                <a:latin typeface="Arial Black"/>
                <a:cs typeface="Arial Black"/>
              </a:rPr>
              <a:t>8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IN" dirty="0" err="1"/>
              <a:t>TTth</a:t>
            </a:r>
            <a:endParaRPr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3886200" y="1581150"/>
            <a:ext cx="275093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-5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76600" y="479023"/>
            <a:ext cx="3429000" cy="861774"/>
          </a:xfrm>
        </p:spPr>
        <p:txBody>
          <a:bodyPr/>
          <a:lstStyle/>
          <a:p>
            <a:r>
              <a:rPr lang="en-IN" sz="2800" b="1" dirty="0"/>
              <a:t>Operating System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1000" y="971550"/>
            <a:ext cx="8405820" cy="4062651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Operating System </a:t>
            </a:r>
            <a:r>
              <a:rPr lang="en-IN" dirty="0"/>
              <a:t>can be defined as collection of system calls working as a intermediary between system hardware and user. It provides an environment where user can execute its task happily. </a:t>
            </a:r>
          </a:p>
          <a:p>
            <a:r>
              <a:rPr lang="en-IN" dirty="0"/>
              <a:t>Operating System has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full control over the resources </a:t>
            </a:r>
            <a:r>
              <a:rPr lang="en-IN" dirty="0"/>
              <a:t>such as memory, </a:t>
            </a:r>
            <a:r>
              <a:rPr lang="en-IN" dirty="0" err="1"/>
              <a:t>cpu</a:t>
            </a:r>
            <a:r>
              <a:rPr lang="en-IN" dirty="0"/>
              <a:t>, monitor and keyboard and offer its services to the end-user as per the convenient of user.</a:t>
            </a:r>
          </a:p>
          <a:p>
            <a:r>
              <a:rPr lang="en-IN" dirty="0"/>
              <a:t>System programs are those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programs which can directly interact with the system hardware </a:t>
            </a:r>
            <a:r>
              <a:rPr lang="en-IN" dirty="0"/>
              <a:t>and control its activities.</a:t>
            </a:r>
          </a:p>
          <a:p>
            <a:r>
              <a:rPr lang="en-IN" dirty="0"/>
              <a:t> It has three Important Objectives:-</a:t>
            </a:r>
          </a:p>
          <a:p>
            <a:r>
              <a:rPr lang="en-IN" dirty="0"/>
              <a:t>           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Efficiency</a:t>
            </a:r>
          </a:p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               Convenient   and Flexibility</a:t>
            </a:r>
          </a:p>
          <a:p>
            <a:r>
              <a:rPr lang="en-IN" dirty="0"/>
              <a:t>Example of few Operating System</a:t>
            </a:r>
          </a:p>
          <a:p>
            <a:pPr lvl="1"/>
            <a:r>
              <a:rPr lang="en-IN" b="1" dirty="0"/>
              <a:t>  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Unix -1969</a:t>
            </a:r>
          </a:p>
          <a:p>
            <a:pPr lvl="1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    Linux -1991</a:t>
            </a:r>
          </a:p>
          <a:p>
            <a:pPr lvl="1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IN" b="1" dirty="0" err="1">
                <a:solidFill>
                  <a:schemeClr val="accent2">
                    <a:lumMod val="75000"/>
                  </a:schemeClr>
                </a:solidFill>
              </a:rPr>
              <a:t>MacOs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 -2016</a:t>
            </a:r>
          </a:p>
          <a:p>
            <a:pPr lvl="1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    Windows -1985</a:t>
            </a:r>
          </a:p>
          <a:p>
            <a:r>
              <a:rPr lang="en-IN" dirty="0"/>
              <a:t>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2C04-B3D2-B3C0-7116-A3684D13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79023"/>
            <a:ext cx="3749554" cy="553998"/>
          </a:xfrm>
        </p:spPr>
        <p:txBody>
          <a:bodyPr/>
          <a:lstStyle/>
          <a:p>
            <a:r>
              <a:rPr lang="en-IN" dirty="0"/>
              <a:t>Components of Operating System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BD710F6-1729-BAB8-FCDA-DF748B6F1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43288"/>
            <a:ext cx="5943600" cy="288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315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4350"/>
            <a:ext cx="7543800" cy="738664"/>
          </a:xfrm>
        </p:spPr>
        <p:txBody>
          <a:bodyPr/>
          <a:lstStyle/>
          <a:p>
            <a:r>
              <a:rPr lang="en-IN" sz="2400" b="1" dirty="0"/>
              <a:t>Main Services Offered by an Operating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089" y="1148770"/>
            <a:ext cx="8405820" cy="2954655"/>
          </a:xfrm>
          <a:ln>
            <a:noFill/>
          </a:ln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Following are the common services provided by an operating system:</a:t>
            </a:r>
          </a:p>
          <a:p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Program execution.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I/O </a:t>
            </a:r>
            <a:r>
              <a:rPr lang="en-IN" b="1" dirty="0"/>
              <a:t>operations</a:t>
            </a:r>
            <a:r>
              <a:rPr lang="en-IN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File </a:t>
            </a:r>
            <a:r>
              <a:rPr lang="en-IN" b="1" dirty="0"/>
              <a:t>system</a:t>
            </a:r>
            <a:r>
              <a:rPr lang="en-IN" dirty="0"/>
              <a:t> manipulation.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Communication.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Error detection.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Resource allocation.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Protection.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Scheduling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C48C-A217-5BF7-F239-2E1B843F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479023"/>
            <a:ext cx="4191000" cy="369332"/>
          </a:xfrm>
        </p:spPr>
        <p:txBody>
          <a:bodyPr/>
          <a:lstStyle/>
          <a:p>
            <a:r>
              <a:rPr lang="en-IN" sz="2400" b="1" dirty="0"/>
              <a:t>Computer </a:t>
            </a:r>
            <a:r>
              <a:rPr lang="en-IN" sz="2400" b="1" dirty="0" err="1"/>
              <a:t>Startup</a:t>
            </a:r>
            <a:endParaRPr lang="en-IN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1CE106-3987-1D7A-F3D6-2713A26128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8300" y="1149350"/>
            <a:ext cx="8407400" cy="10772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3366FF"/>
                </a:solidFill>
              </a:rPr>
              <a:t>bootstrap program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is loaded at power-up or reboot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Typically stored in ROM or EPROM, generally known as </a:t>
            </a:r>
            <a:r>
              <a:rPr lang="en-US" b="1" dirty="0">
                <a:solidFill>
                  <a:srgbClr val="3366FF"/>
                </a:solidFill>
              </a:rPr>
              <a:t>firmware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Initializes all aspects of the system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Loads operating system kernel and starts execution</a:t>
            </a:r>
          </a:p>
        </p:txBody>
      </p:sp>
    </p:spTree>
    <p:extLst>
      <p:ext uri="{BB962C8B-B14F-4D97-AF65-F5344CB8AC3E}">
        <p14:creationId xmlns:p14="http://schemas.microsoft.com/office/powerpoint/2010/main" val="56960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CC51335E-9401-0487-5B87-7D4FF3D8A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6650" y="1962150"/>
            <a:ext cx="6280150" cy="310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81804CF-CB00-3AB6-364F-A881FAC8B1E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895350"/>
            <a:ext cx="7597775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600" b="0" i="0">
                <a:solidFill>
                  <a:srgbClr val="2F2F2F"/>
                </a:solidFill>
                <a:latin typeface="Noto Sans"/>
                <a:ea typeface="+mn-ea"/>
                <a:cs typeface="Noto San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Computer-system operation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</a:rPr>
              <a:t>One or more CPUs, and device controllers connect through a common bus providing access to shared memory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</a:rPr>
              <a:t>Concurrent execution of CPUs and devices competing for memory cycles</a:t>
            </a:r>
          </a:p>
          <a:p>
            <a:pPr lvl="1"/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DB6FA72-ADD9-AAB6-72E3-0B1A58D3A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776" y="285750"/>
            <a:ext cx="7696199" cy="369332"/>
          </a:xfrm>
        </p:spPr>
        <p:txBody>
          <a:bodyPr/>
          <a:lstStyle/>
          <a:p>
            <a:pPr eaLnBrk="1" hangingPunct="1"/>
            <a:r>
              <a:rPr lang="en-US" sz="2400" b="1" dirty="0"/>
              <a:t>Computer System Organization</a:t>
            </a:r>
          </a:p>
        </p:txBody>
      </p:sp>
    </p:spTree>
    <p:extLst>
      <p:ext uri="{BB962C8B-B14F-4D97-AF65-F5344CB8AC3E}">
        <p14:creationId xmlns:p14="http://schemas.microsoft.com/office/powerpoint/2010/main" val="302424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8362-BCA1-3485-2D1F-68276B78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479023"/>
            <a:ext cx="5105400" cy="738664"/>
          </a:xfrm>
        </p:spPr>
        <p:txBody>
          <a:bodyPr/>
          <a:lstStyle/>
          <a:p>
            <a:r>
              <a:rPr lang="en-IN" sz="2400" b="1" dirty="0"/>
              <a:t>Computer System Operation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07F19-D4BD-CFDF-172E-97192B5040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8300" y="1149350"/>
            <a:ext cx="8407400" cy="233910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I/O devices and the CPU can execute concurrently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Each device controller is in charge of a particular device type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Each device controller has a local buffer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CPU moves data from/to main memory to/from local buffers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I/O is from the device to the local buffer of the controller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Device controller informs CPU that it has finished its operation by causing an </a:t>
            </a:r>
            <a:r>
              <a:rPr lang="en-US" dirty="0">
                <a:solidFill>
                  <a:srgbClr val="0000FF"/>
                </a:solidFill>
              </a:rPr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180445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479023"/>
            <a:ext cx="5638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0" dirty="0"/>
              <a:t>The</a:t>
            </a:r>
            <a:r>
              <a:rPr sz="2800" b="1" spc="-60" dirty="0"/>
              <a:t> </a:t>
            </a:r>
            <a:r>
              <a:rPr sz="2800" b="1" spc="-50" dirty="0"/>
              <a:t>Differences</a:t>
            </a:r>
            <a:r>
              <a:rPr lang="en-IN" sz="2800" b="1" spc="-50" dirty="0"/>
              <a:t> UNIX </a:t>
            </a:r>
            <a:r>
              <a:rPr lang="en-IN" sz="2800" b="1" spc="-50" dirty="0" err="1"/>
              <a:t>vs</a:t>
            </a:r>
            <a:r>
              <a:rPr lang="en-IN" sz="2800" b="1" spc="-50" dirty="0"/>
              <a:t> LINUX</a:t>
            </a:r>
            <a:endParaRPr sz="2800" b="1"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628495" y="1148770"/>
            <a:ext cx="8185784" cy="318198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63855" marR="398780" indent="-351790">
              <a:lnSpc>
                <a:spcPts val="1900"/>
              </a:lnSpc>
              <a:spcBef>
                <a:spcPts val="180"/>
              </a:spcBef>
              <a:buClr>
                <a:srgbClr val="000000"/>
              </a:buClr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Linux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is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only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the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kernel </a:t>
            </a:r>
            <a:r>
              <a:rPr sz="1600" spc="-65" dirty="0">
                <a:solidFill>
                  <a:srgbClr val="2F2F2F"/>
                </a:solidFill>
                <a:latin typeface="Noto Sans"/>
                <a:cs typeface="Noto Sans"/>
              </a:rPr>
              <a:t>(everything </a:t>
            </a:r>
            <a:r>
              <a:rPr sz="1600" spc="-35" dirty="0">
                <a:solidFill>
                  <a:srgbClr val="2F2F2F"/>
                </a:solidFill>
                <a:latin typeface="Noto Sans"/>
                <a:cs typeface="Noto Sans"/>
              </a:rPr>
              <a:t>else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that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makes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up the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full operating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system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is </a:t>
            </a:r>
            <a:r>
              <a:rPr sz="1600" spc="32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drawn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from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a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number</a:t>
            </a:r>
            <a:r>
              <a:rPr sz="1600" spc="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of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sources);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and</a:t>
            </a:r>
            <a:r>
              <a:rPr sz="1600" spc="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it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40" dirty="0">
                <a:solidFill>
                  <a:srgbClr val="2F2F2F"/>
                </a:solidFill>
                <a:latin typeface="Noto Sans"/>
                <a:cs typeface="Noto Sans"/>
              </a:rPr>
              <a:t>is</a:t>
            </a:r>
            <a:r>
              <a:rPr sz="1600" spc="8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i="1" spc="-40" dirty="0">
                <a:solidFill>
                  <a:srgbClr val="2F2F2F"/>
                </a:solidFill>
                <a:latin typeface="Noto Sans"/>
                <a:cs typeface="Noto Sans"/>
              </a:rPr>
              <a:t>not</a:t>
            </a:r>
            <a:r>
              <a:rPr sz="1600" i="1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85" dirty="0">
                <a:solidFill>
                  <a:srgbClr val="2F2F2F"/>
                </a:solidFill>
                <a:latin typeface="Noto Sans"/>
                <a:cs typeface="Noto Sans"/>
              </a:rPr>
              <a:t>UNIX,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65" dirty="0">
                <a:solidFill>
                  <a:srgbClr val="2F2F2F"/>
                </a:solidFill>
                <a:latin typeface="Noto Sans"/>
                <a:cs typeface="Noto Sans"/>
              </a:rPr>
              <a:t>although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45" dirty="0">
                <a:solidFill>
                  <a:srgbClr val="2F2F2F"/>
                </a:solidFill>
                <a:latin typeface="Noto Sans"/>
                <a:cs typeface="Noto Sans"/>
              </a:rPr>
              <a:t>it’s</a:t>
            </a:r>
            <a:r>
              <a:rPr sz="1600" spc="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clearly</a:t>
            </a:r>
            <a:r>
              <a:rPr sz="16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65" dirty="0">
                <a:solidFill>
                  <a:srgbClr val="2F2F2F"/>
                </a:solidFill>
                <a:latin typeface="Noto Sans"/>
                <a:cs typeface="Noto Sans"/>
              </a:rPr>
              <a:t>UNIX-like</a:t>
            </a:r>
            <a:endParaRPr sz="1600" dirty="0">
              <a:latin typeface="Noto Sans"/>
              <a:cs typeface="Noto Sans"/>
            </a:endParaRPr>
          </a:p>
          <a:p>
            <a:pPr marL="363855" indent="-35179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80" dirty="0">
                <a:solidFill>
                  <a:srgbClr val="2F2F2F"/>
                </a:solidFill>
                <a:latin typeface="Noto Sans"/>
                <a:cs typeface="Noto Sans"/>
              </a:rPr>
              <a:t>UNIX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and Linux </a:t>
            </a:r>
            <a:r>
              <a:rPr sz="1600" spc="-55" dirty="0">
                <a:solidFill>
                  <a:srgbClr val="2F2F2F"/>
                </a:solidFill>
                <a:latin typeface="Noto Sans"/>
                <a:cs typeface="Noto Sans"/>
              </a:rPr>
              <a:t>have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had </a:t>
            </a:r>
            <a:r>
              <a:rPr sz="1600" spc="-60" dirty="0">
                <a:solidFill>
                  <a:srgbClr val="2F2F2F"/>
                </a:solidFill>
                <a:latin typeface="Noto Sans"/>
                <a:cs typeface="Noto Sans"/>
              </a:rPr>
              <a:t>very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different</a:t>
            </a:r>
            <a:r>
              <a:rPr sz="1600" spc="31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600" spc="-50" dirty="0">
                <a:solidFill>
                  <a:srgbClr val="2F2F2F"/>
                </a:solidFill>
                <a:latin typeface="Noto Sans"/>
                <a:cs typeface="Noto Sans"/>
              </a:rPr>
              <a:t>evolutions:</a:t>
            </a:r>
            <a:endParaRPr sz="1600" dirty="0">
              <a:latin typeface="Noto Sans"/>
              <a:cs typeface="Noto Sans"/>
            </a:endParaRPr>
          </a:p>
          <a:p>
            <a:pPr marL="821055" marR="356235" lvl="1" indent="-336550">
              <a:lnSpc>
                <a:spcPct val="100000"/>
              </a:lnSpc>
              <a:spcBef>
                <a:spcPts val="1005"/>
              </a:spcBef>
              <a:buClr>
                <a:srgbClr val="158EDF"/>
              </a:buClr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400" spc="-70" dirty="0">
                <a:solidFill>
                  <a:srgbClr val="2F2F2F"/>
                </a:solidFill>
                <a:latin typeface="Noto Sans"/>
                <a:cs typeface="Noto Sans"/>
              </a:rPr>
              <a:t>UNIX </a:t>
            </a:r>
            <a:r>
              <a:rPr sz="1400" spc="-55" dirty="0">
                <a:solidFill>
                  <a:srgbClr val="2F2F2F"/>
                </a:solidFill>
                <a:latin typeface="Noto Sans"/>
                <a:cs typeface="Noto Sans"/>
              </a:rPr>
              <a:t>was </a:t>
            </a:r>
            <a:r>
              <a:rPr sz="1500" spc="-40" dirty="0">
                <a:solidFill>
                  <a:srgbClr val="2F2F2F"/>
                </a:solidFill>
                <a:latin typeface="Noto Sans"/>
                <a:cs typeface="Noto Sans"/>
              </a:rPr>
              <a:t>developed </a:t>
            </a:r>
            <a:r>
              <a:rPr sz="1500" spc="-45" dirty="0">
                <a:solidFill>
                  <a:srgbClr val="2F2F2F"/>
                </a:solidFill>
                <a:latin typeface="Noto Sans"/>
                <a:cs typeface="Noto Sans"/>
              </a:rPr>
              <a:t>about </a:t>
            </a:r>
            <a:r>
              <a:rPr sz="1500" b="1" spc="-10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1969 </a:t>
            </a:r>
            <a:r>
              <a:rPr sz="1500" b="1" spc="-60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by </a:t>
            </a:r>
            <a:r>
              <a:rPr sz="1500" b="1" spc="-50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Thompson, </a:t>
            </a:r>
            <a:r>
              <a:rPr sz="1500" b="1" spc="-55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Canaday, </a:t>
            </a:r>
            <a:r>
              <a:rPr sz="1500" b="1" spc="-45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and </a:t>
            </a:r>
            <a:r>
              <a:rPr sz="1500" b="1" spc="-50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Ritchie</a:t>
            </a:r>
            <a:r>
              <a:rPr sz="1500" spc="-50" dirty="0">
                <a:solidFill>
                  <a:srgbClr val="2F2F2F"/>
                </a:solidFill>
                <a:latin typeface="Noto Sans"/>
                <a:cs typeface="Noto Sans"/>
              </a:rPr>
              <a:t>, </a:t>
            </a:r>
            <a:r>
              <a:rPr sz="1500" spc="-45" dirty="0">
                <a:solidFill>
                  <a:srgbClr val="2F2F2F"/>
                </a:solidFill>
                <a:latin typeface="Noto Sans"/>
                <a:cs typeface="Noto Sans"/>
              </a:rPr>
              <a:t>and </a:t>
            </a:r>
            <a:r>
              <a:rPr sz="1500" spc="-60" dirty="0">
                <a:solidFill>
                  <a:srgbClr val="2F2F2F"/>
                </a:solidFill>
                <a:latin typeface="Noto Sans"/>
                <a:cs typeface="Noto Sans"/>
              </a:rPr>
              <a:t>from </a:t>
            </a:r>
            <a:r>
              <a:rPr sz="1500" spc="-40" dirty="0">
                <a:solidFill>
                  <a:srgbClr val="2F2F2F"/>
                </a:solidFill>
                <a:latin typeface="Noto Sans"/>
                <a:cs typeface="Noto Sans"/>
              </a:rPr>
              <a:t>the  </a:t>
            </a:r>
            <a:r>
              <a:rPr sz="1500" spc="-60" dirty="0">
                <a:solidFill>
                  <a:srgbClr val="2F2F2F"/>
                </a:solidFill>
                <a:latin typeface="Noto Sans"/>
                <a:cs typeface="Noto Sans"/>
              </a:rPr>
              <a:t>very</a:t>
            </a:r>
            <a:r>
              <a:rPr sz="15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40" dirty="0">
                <a:solidFill>
                  <a:srgbClr val="2F2F2F"/>
                </a:solidFill>
                <a:latin typeface="Noto Sans"/>
                <a:cs typeface="Noto Sans"/>
              </a:rPr>
              <a:t>outset</a:t>
            </a:r>
            <a:r>
              <a:rPr sz="15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50" dirty="0">
                <a:solidFill>
                  <a:srgbClr val="2F2F2F"/>
                </a:solidFill>
                <a:latin typeface="Noto Sans"/>
                <a:cs typeface="Noto Sans"/>
              </a:rPr>
              <a:t>it</a:t>
            </a:r>
            <a:r>
              <a:rPr sz="15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60" dirty="0">
                <a:solidFill>
                  <a:srgbClr val="2F2F2F"/>
                </a:solidFill>
                <a:latin typeface="Noto Sans"/>
                <a:cs typeface="Noto Sans"/>
              </a:rPr>
              <a:t>was</a:t>
            </a:r>
            <a:r>
              <a:rPr sz="15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50" dirty="0">
                <a:solidFill>
                  <a:srgbClr val="2F2F2F"/>
                </a:solidFill>
                <a:latin typeface="Noto Sans"/>
                <a:cs typeface="Noto Sans"/>
              </a:rPr>
              <a:t>designed</a:t>
            </a:r>
            <a:r>
              <a:rPr sz="15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40" dirty="0">
                <a:solidFill>
                  <a:srgbClr val="2F2F2F"/>
                </a:solidFill>
                <a:latin typeface="Noto Sans"/>
                <a:cs typeface="Noto Sans"/>
              </a:rPr>
              <a:t>to</a:t>
            </a:r>
            <a:r>
              <a:rPr sz="15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30" dirty="0">
                <a:solidFill>
                  <a:srgbClr val="2F2F2F"/>
                </a:solidFill>
                <a:latin typeface="Noto Sans"/>
                <a:cs typeface="Noto Sans"/>
              </a:rPr>
              <a:t>be</a:t>
            </a:r>
            <a:r>
              <a:rPr sz="15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50" dirty="0">
                <a:solidFill>
                  <a:srgbClr val="2F2F2F"/>
                </a:solidFill>
                <a:latin typeface="Noto Sans"/>
                <a:cs typeface="Noto Sans"/>
              </a:rPr>
              <a:t>a</a:t>
            </a:r>
            <a:r>
              <a:rPr sz="1500" spc="-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40" dirty="0">
                <a:solidFill>
                  <a:srgbClr val="2F2F2F"/>
                </a:solidFill>
                <a:latin typeface="Noto Sans"/>
                <a:cs typeface="Noto Sans"/>
              </a:rPr>
              <a:t>serious</a:t>
            </a:r>
            <a:r>
              <a:rPr sz="15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40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enterprise</a:t>
            </a:r>
            <a:r>
              <a:rPr sz="1500" spc="-5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 </a:t>
            </a:r>
            <a:r>
              <a:rPr sz="1500" spc="-55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operating</a:t>
            </a:r>
            <a:r>
              <a:rPr sz="1500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 </a:t>
            </a:r>
            <a:r>
              <a:rPr sz="1500" spc="-50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system</a:t>
            </a:r>
            <a:r>
              <a:rPr lang="en-US" sz="1500" spc="-50" dirty="0">
                <a:solidFill>
                  <a:srgbClr val="2F2F2F"/>
                </a:solidFill>
                <a:latin typeface="Noto Sans"/>
                <a:cs typeface="Noto Sans"/>
              </a:rPr>
              <a:t>.</a:t>
            </a:r>
            <a:endParaRPr sz="1500" dirty="0">
              <a:latin typeface="Noto Sans"/>
              <a:cs typeface="Noto Sans"/>
            </a:endParaRPr>
          </a:p>
          <a:p>
            <a:pPr marL="821055" lvl="1" indent="-336550">
              <a:lnSpc>
                <a:spcPct val="100000"/>
              </a:lnSpc>
              <a:spcBef>
                <a:spcPts val="375"/>
              </a:spcBef>
              <a:buClr>
                <a:srgbClr val="158EDF"/>
              </a:buClr>
              <a:buSzPct val="93333"/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500" spc="-90" dirty="0">
                <a:solidFill>
                  <a:srgbClr val="2F2F2F"/>
                </a:solidFill>
                <a:latin typeface="Noto Sans"/>
                <a:cs typeface="Noto Sans"/>
              </a:rPr>
              <a:t>It</a:t>
            </a:r>
            <a:r>
              <a:rPr sz="15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80" dirty="0">
                <a:solidFill>
                  <a:srgbClr val="2F2F2F"/>
                </a:solidFill>
                <a:latin typeface="Noto Sans"/>
                <a:cs typeface="Noto Sans"/>
              </a:rPr>
              <a:t>grew</a:t>
            </a:r>
            <a:r>
              <a:rPr sz="15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40" dirty="0">
                <a:solidFill>
                  <a:srgbClr val="2F2F2F"/>
                </a:solidFill>
                <a:latin typeface="Noto Sans"/>
                <a:cs typeface="Noto Sans"/>
              </a:rPr>
              <a:t>up</a:t>
            </a:r>
            <a:r>
              <a:rPr sz="15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65" dirty="0">
                <a:solidFill>
                  <a:srgbClr val="2F2F2F"/>
                </a:solidFill>
                <a:latin typeface="Noto Sans"/>
                <a:cs typeface="Noto Sans"/>
              </a:rPr>
              <a:t>largely</a:t>
            </a:r>
            <a:r>
              <a:rPr sz="15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40" dirty="0">
                <a:solidFill>
                  <a:srgbClr val="2F2F2F"/>
                </a:solidFill>
                <a:latin typeface="Noto Sans"/>
                <a:cs typeface="Noto Sans"/>
              </a:rPr>
              <a:t>outside</a:t>
            </a:r>
            <a:r>
              <a:rPr sz="15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55" dirty="0">
                <a:solidFill>
                  <a:srgbClr val="2F2F2F"/>
                </a:solidFill>
                <a:latin typeface="Noto Sans"/>
                <a:cs typeface="Noto Sans"/>
              </a:rPr>
              <a:t>of</a:t>
            </a:r>
            <a:r>
              <a:rPr sz="15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40" dirty="0">
                <a:solidFill>
                  <a:srgbClr val="2F2F2F"/>
                </a:solidFill>
                <a:latin typeface="Noto Sans"/>
                <a:cs typeface="Noto Sans"/>
              </a:rPr>
              <a:t>the</a:t>
            </a:r>
            <a:r>
              <a:rPr sz="15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65" dirty="0">
                <a:solidFill>
                  <a:srgbClr val="2F2F2F"/>
                </a:solidFill>
                <a:latin typeface="Noto Sans"/>
                <a:cs typeface="Noto Sans"/>
              </a:rPr>
              <a:t>Intel</a:t>
            </a:r>
            <a:r>
              <a:rPr sz="15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65" dirty="0">
                <a:solidFill>
                  <a:srgbClr val="2F2F2F"/>
                </a:solidFill>
                <a:latin typeface="Noto Sans"/>
                <a:cs typeface="Noto Sans"/>
              </a:rPr>
              <a:t>family</a:t>
            </a:r>
            <a:r>
              <a:rPr sz="15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55" dirty="0">
                <a:solidFill>
                  <a:srgbClr val="2F2F2F"/>
                </a:solidFill>
                <a:latin typeface="Noto Sans"/>
                <a:cs typeface="Noto Sans"/>
              </a:rPr>
              <a:t>of</a:t>
            </a:r>
            <a:r>
              <a:rPr sz="15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40" dirty="0">
                <a:solidFill>
                  <a:srgbClr val="2F2F2F"/>
                </a:solidFill>
                <a:latin typeface="Noto Sans"/>
                <a:cs typeface="Noto Sans"/>
              </a:rPr>
              <a:t>CPUs,</a:t>
            </a:r>
            <a:r>
              <a:rPr sz="15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60" dirty="0">
                <a:solidFill>
                  <a:srgbClr val="2F2F2F"/>
                </a:solidFill>
                <a:latin typeface="Noto Sans"/>
                <a:cs typeface="Noto Sans"/>
              </a:rPr>
              <a:t>although</a:t>
            </a:r>
            <a:r>
              <a:rPr sz="15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50" dirty="0">
                <a:solidFill>
                  <a:srgbClr val="2F2F2F"/>
                </a:solidFill>
                <a:latin typeface="Noto Sans"/>
                <a:cs typeface="Noto Sans"/>
              </a:rPr>
              <a:t>it</a:t>
            </a:r>
            <a:r>
              <a:rPr sz="15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60" dirty="0">
                <a:solidFill>
                  <a:srgbClr val="2F2F2F"/>
                </a:solidFill>
                <a:latin typeface="Noto Sans"/>
                <a:cs typeface="Noto Sans"/>
              </a:rPr>
              <a:t>was</a:t>
            </a:r>
            <a:r>
              <a:rPr sz="15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45" dirty="0">
                <a:solidFill>
                  <a:srgbClr val="2F2F2F"/>
                </a:solidFill>
                <a:latin typeface="Noto Sans"/>
                <a:cs typeface="Noto Sans"/>
              </a:rPr>
              <a:t>later</a:t>
            </a:r>
            <a:r>
              <a:rPr sz="15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40" dirty="0">
                <a:solidFill>
                  <a:srgbClr val="2F2F2F"/>
                </a:solidFill>
                <a:latin typeface="Noto Sans"/>
                <a:cs typeface="Noto Sans"/>
              </a:rPr>
              <a:t>ported</a:t>
            </a:r>
            <a:r>
              <a:rPr sz="15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40" dirty="0">
                <a:solidFill>
                  <a:srgbClr val="2F2F2F"/>
                </a:solidFill>
                <a:latin typeface="Noto Sans"/>
                <a:cs typeface="Noto Sans"/>
              </a:rPr>
              <a:t>to</a:t>
            </a:r>
            <a:r>
              <a:rPr sz="15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50" dirty="0">
                <a:solidFill>
                  <a:srgbClr val="2F2F2F"/>
                </a:solidFill>
                <a:latin typeface="Noto Sans"/>
                <a:cs typeface="Noto Sans"/>
              </a:rPr>
              <a:t>it</a:t>
            </a:r>
            <a:endParaRPr sz="1500" dirty="0">
              <a:latin typeface="Noto Sans"/>
              <a:cs typeface="Noto Sans"/>
            </a:endParaRPr>
          </a:p>
          <a:p>
            <a:pPr marL="821055" marR="10795" lvl="1" indent="-336550">
              <a:lnSpc>
                <a:spcPct val="100000"/>
              </a:lnSpc>
              <a:spcBef>
                <a:spcPts val="375"/>
              </a:spcBef>
              <a:buClr>
                <a:srgbClr val="158EDF"/>
              </a:buClr>
              <a:buSzPct val="93333"/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500" spc="-60" dirty="0">
                <a:solidFill>
                  <a:srgbClr val="2F2F2F"/>
                </a:solidFill>
                <a:latin typeface="Noto Sans"/>
                <a:cs typeface="Noto Sans"/>
              </a:rPr>
              <a:t>By </a:t>
            </a:r>
            <a:r>
              <a:rPr sz="1500" spc="-40" dirty="0">
                <a:solidFill>
                  <a:srgbClr val="2F2F2F"/>
                </a:solidFill>
                <a:latin typeface="Noto Sans"/>
                <a:cs typeface="Noto Sans"/>
              </a:rPr>
              <a:t>the </a:t>
            </a:r>
            <a:r>
              <a:rPr sz="1500" spc="-55" dirty="0">
                <a:solidFill>
                  <a:srgbClr val="2F2F2F"/>
                </a:solidFill>
                <a:latin typeface="Noto Sans"/>
                <a:cs typeface="Noto Sans"/>
              </a:rPr>
              <a:t>time </a:t>
            </a:r>
            <a:r>
              <a:rPr sz="1500" spc="-45" dirty="0">
                <a:solidFill>
                  <a:srgbClr val="2F2F2F"/>
                </a:solidFill>
                <a:latin typeface="Noto Sans"/>
                <a:cs typeface="Noto Sans"/>
              </a:rPr>
              <a:t>Linux </a:t>
            </a:r>
            <a:r>
              <a:rPr sz="1500" spc="-50" dirty="0">
                <a:solidFill>
                  <a:srgbClr val="2F2F2F"/>
                </a:solidFill>
                <a:latin typeface="Noto Sans"/>
                <a:cs typeface="Noto Sans"/>
              </a:rPr>
              <a:t>first </a:t>
            </a:r>
            <a:r>
              <a:rPr sz="1500" spc="-40" dirty="0">
                <a:solidFill>
                  <a:srgbClr val="2F2F2F"/>
                </a:solidFill>
                <a:latin typeface="Noto Sans"/>
                <a:cs typeface="Noto Sans"/>
              </a:rPr>
              <a:t>appeared </a:t>
            </a:r>
            <a:r>
              <a:rPr sz="1500" spc="-50" dirty="0">
                <a:solidFill>
                  <a:srgbClr val="2F2F2F"/>
                </a:solidFill>
                <a:latin typeface="Noto Sans"/>
                <a:cs typeface="Noto Sans"/>
              </a:rPr>
              <a:t>in </a:t>
            </a:r>
            <a:r>
              <a:rPr sz="1500" spc="-25" dirty="0">
                <a:solidFill>
                  <a:srgbClr val="2F2F2F"/>
                </a:solidFill>
                <a:latin typeface="Noto Sans"/>
                <a:cs typeface="Noto Sans"/>
              </a:rPr>
              <a:t>1991, </a:t>
            </a:r>
            <a:r>
              <a:rPr sz="1500" spc="-75" dirty="0">
                <a:solidFill>
                  <a:srgbClr val="2F2F2F"/>
                </a:solidFill>
                <a:latin typeface="Noto Sans"/>
                <a:cs typeface="Noto Sans"/>
              </a:rPr>
              <a:t>UNIX </a:t>
            </a:r>
            <a:r>
              <a:rPr sz="1500" spc="-45" dirty="0">
                <a:solidFill>
                  <a:srgbClr val="2F2F2F"/>
                </a:solidFill>
                <a:latin typeface="Noto Sans"/>
                <a:cs typeface="Noto Sans"/>
              </a:rPr>
              <a:t>had </a:t>
            </a:r>
            <a:r>
              <a:rPr sz="1500" spc="-50" dirty="0">
                <a:solidFill>
                  <a:srgbClr val="2F2F2F"/>
                </a:solidFill>
                <a:latin typeface="Noto Sans"/>
                <a:cs typeface="Noto Sans"/>
              </a:rPr>
              <a:t>already </a:t>
            </a:r>
            <a:r>
              <a:rPr sz="1500" spc="-40" dirty="0">
                <a:solidFill>
                  <a:srgbClr val="2F2F2F"/>
                </a:solidFill>
                <a:latin typeface="Noto Sans"/>
                <a:cs typeface="Noto Sans"/>
              </a:rPr>
              <a:t>become </a:t>
            </a:r>
            <a:r>
              <a:rPr sz="1500" spc="-45" dirty="0">
                <a:solidFill>
                  <a:srgbClr val="2F2F2F"/>
                </a:solidFill>
                <a:latin typeface="Noto Sans"/>
                <a:cs typeface="Noto Sans"/>
              </a:rPr>
              <a:t>quite fractured:  </a:t>
            </a:r>
            <a:r>
              <a:rPr sz="1500" spc="-40" dirty="0">
                <a:solidFill>
                  <a:srgbClr val="2F2F2F"/>
                </a:solidFill>
                <a:latin typeface="Noto Sans"/>
                <a:cs typeface="Noto Sans"/>
              </a:rPr>
              <a:t>there </a:t>
            </a:r>
            <a:r>
              <a:rPr sz="1500" spc="-50" dirty="0">
                <a:solidFill>
                  <a:srgbClr val="2F2F2F"/>
                </a:solidFill>
                <a:latin typeface="Noto Sans"/>
                <a:cs typeface="Noto Sans"/>
              </a:rPr>
              <a:t>were </a:t>
            </a:r>
            <a:r>
              <a:rPr sz="1500" spc="-65" dirty="0">
                <a:solidFill>
                  <a:srgbClr val="2F2F2F"/>
                </a:solidFill>
                <a:latin typeface="Noto Sans"/>
                <a:cs typeface="Noto Sans"/>
              </a:rPr>
              <a:t>many </a:t>
            </a:r>
            <a:r>
              <a:rPr sz="1500" spc="-50" dirty="0">
                <a:solidFill>
                  <a:srgbClr val="2F2F2F"/>
                </a:solidFill>
                <a:latin typeface="Noto Sans"/>
                <a:cs typeface="Noto Sans"/>
              </a:rPr>
              <a:t>varieties, </a:t>
            </a:r>
            <a:r>
              <a:rPr sz="1500" spc="-55" dirty="0">
                <a:solidFill>
                  <a:srgbClr val="2F2F2F"/>
                </a:solidFill>
                <a:latin typeface="Noto Sans"/>
                <a:cs typeface="Noto Sans"/>
              </a:rPr>
              <a:t>grouped </a:t>
            </a:r>
            <a:r>
              <a:rPr sz="1500" spc="-50" dirty="0">
                <a:solidFill>
                  <a:srgbClr val="2F2F2F"/>
                </a:solidFill>
                <a:latin typeface="Noto Sans"/>
                <a:cs typeface="Noto Sans"/>
              </a:rPr>
              <a:t>in </a:t>
            </a:r>
            <a:r>
              <a:rPr sz="1500" spc="-60" dirty="0">
                <a:solidFill>
                  <a:srgbClr val="2F2F2F"/>
                </a:solidFill>
                <a:latin typeface="Noto Sans"/>
                <a:cs typeface="Noto Sans"/>
              </a:rPr>
              <a:t>two </a:t>
            </a:r>
            <a:r>
              <a:rPr sz="1500" spc="-55" dirty="0">
                <a:solidFill>
                  <a:srgbClr val="2F2F2F"/>
                </a:solidFill>
                <a:latin typeface="Noto Sans"/>
                <a:cs typeface="Noto Sans"/>
              </a:rPr>
              <a:t>major families; </a:t>
            </a:r>
            <a:r>
              <a:rPr sz="1500" spc="-10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System V</a:t>
            </a:r>
            <a:r>
              <a:rPr sz="1500" spc="-1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60" dirty="0">
                <a:solidFill>
                  <a:srgbClr val="2F2F2F"/>
                </a:solidFill>
                <a:latin typeface="Noto Sans"/>
                <a:cs typeface="Noto Sans"/>
              </a:rPr>
              <a:t>arising from </a:t>
            </a:r>
            <a:r>
              <a:rPr sz="1500" spc="-40" dirty="0">
                <a:solidFill>
                  <a:srgbClr val="2F2F2F"/>
                </a:solidFill>
                <a:latin typeface="Noto Sans"/>
                <a:cs typeface="Noto Sans"/>
              </a:rPr>
              <a:t>the  </a:t>
            </a:r>
            <a:r>
              <a:rPr sz="1500" spc="-60" dirty="0">
                <a:solidFill>
                  <a:srgbClr val="2F2F2F"/>
                </a:solidFill>
                <a:latin typeface="Noto Sans"/>
                <a:cs typeface="Noto Sans"/>
              </a:rPr>
              <a:t>original</a:t>
            </a:r>
            <a:r>
              <a:rPr sz="15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30" dirty="0">
                <a:solidFill>
                  <a:srgbClr val="2F2F2F"/>
                </a:solidFill>
                <a:latin typeface="Noto Sans"/>
                <a:cs typeface="Noto Sans"/>
              </a:rPr>
              <a:t>code</a:t>
            </a:r>
            <a:r>
              <a:rPr sz="15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50" dirty="0">
                <a:solidFill>
                  <a:srgbClr val="2F2F2F"/>
                </a:solidFill>
                <a:latin typeface="Noto Sans"/>
                <a:cs typeface="Noto Sans"/>
              </a:rPr>
              <a:t>at</a:t>
            </a:r>
            <a:r>
              <a:rPr sz="1500" spc="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45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Bell</a:t>
            </a:r>
            <a:r>
              <a:rPr sz="1500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 </a:t>
            </a:r>
            <a:r>
              <a:rPr sz="1500" spc="-45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Labs</a:t>
            </a:r>
            <a:r>
              <a:rPr sz="1500" spc="-45" dirty="0">
                <a:solidFill>
                  <a:srgbClr val="2F2F2F"/>
                </a:solidFill>
                <a:latin typeface="Noto Sans"/>
                <a:cs typeface="Noto Sans"/>
              </a:rPr>
              <a:t>,</a:t>
            </a:r>
            <a:r>
              <a:rPr sz="1500" spc="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45" dirty="0">
                <a:solidFill>
                  <a:srgbClr val="2F2F2F"/>
                </a:solidFill>
                <a:latin typeface="Noto Sans"/>
                <a:cs typeface="Noto Sans"/>
              </a:rPr>
              <a:t>and</a:t>
            </a:r>
            <a:r>
              <a:rPr sz="1500" spc="5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25" dirty="0">
                <a:solidFill>
                  <a:schemeClr val="tx2">
                    <a:lumMod val="60000"/>
                    <a:lumOff val="40000"/>
                  </a:schemeClr>
                </a:solidFill>
                <a:latin typeface="Noto Sans"/>
                <a:cs typeface="Noto Sans"/>
              </a:rPr>
              <a:t>BSD</a:t>
            </a:r>
            <a:r>
              <a:rPr sz="1500" spc="-25" dirty="0">
                <a:solidFill>
                  <a:srgbClr val="2F2F2F"/>
                </a:solidFill>
                <a:latin typeface="Noto Sans"/>
                <a:cs typeface="Noto Sans"/>
              </a:rPr>
              <a:t>,</a:t>
            </a:r>
            <a:r>
              <a:rPr sz="1500" spc="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60" dirty="0">
                <a:solidFill>
                  <a:srgbClr val="2F2F2F"/>
                </a:solidFill>
                <a:latin typeface="Noto Sans"/>
                <a:cs typeface="Noto Sans"/>
              </a:rPr>
              <a:t>arising</a:t>
            </a:r>
            <a:r>
              <a:rPr sz="15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60" dirty="0">
                <a:solidFill>
                  <a:srgbClr val="2F2F2F"/>
                </a:solidFill>
                <a:latin typeface="Noto Sans"/>
                <a:cs typeface="Noto Sans"/>
              </a:rPr>
              <a:t>from</a:t>
            </a:r>
            <a:r>
              <a:rPr sz="1500" spc="5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40" dirty="0">
                <a:solidFill>
                  <a:srgbClr val="2F2F2F"/>
                </a:solidFill>
                <a:latin typeface="Noto Sans"/>
                <a:cs typeface="Noto Sans"/>
              </a:rPr>
              <a:t>the</a:t>
            </a:r>
            <a:r>
              <a:rPr sz="150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50" dirty="0">
                <a:solidFill>
                  <a:schemeClr val="tx2">
                    <a:lumMod val="60000"/>
                    <a:lumOff val="40000"/>
                  </a:schemeClr>
                </a:solidFill>
                <a:latin typeface="Noto Sans"/>
                <a:cs typeface="Noto Sans"/>
              </a:rPr>
              <a:t>University</a:t>
            </a:r>
            <a:r>
              <a:rPr sz="15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Noto Sans"/>
                <a:cs typeface="Noto Sans"/>
              </a:rPr>
              <a:t> </a:t>
            </a:r>
            <a:r>
              <a:rPr sz="1500" spc="-55" dirty="0">
                <a:solidFill>
                  <a:schemeClr val="tx2">
                    <a:lumMod val="60000"/>
                    <a:lumOff val="40000"/>
                  </a:schemeClr>
                </a:solidFill>
                <a:latin typeface="Noto Sans"/>
                <a:cs typeface="Noto Sans"/>
              </a:rPr>
              <a:t>of</a:t>
            </a:r>
            <a:r>
              <a:rPr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Noto Sans"/>
                <a:cs typeface="Noto Sans"/>
              </a:rPr>
              <a:t> </a:t>
            </a:r>
            <a:r>
              <a:rPr sz="1500" spc="-50" dirty="0">
                <a:solidFill>
                  <a:schemeClr val="tx2">
                    <a:lumMod val="60000"/>
                    <a:lumOff val="40000"/>
                  </a:schemeClr>
                </a:solidFill>
                <a:latin typeface="Noto Sans"/>
                <a:cs typeface="Noto Sans"/>
              </a:rPr>
              <a:t>California</a:t>
            </a:r>
            <a:r>
              <a:rPr sz="15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Noto Sans"/>
                <a:cs typeface="Noto Sans"/>
              </a:rPr>
              <a:t> </a:t>
            </a:r>
            <a:r>
              <a:rPr sz="1500" spc="-50" dirty="0">
                <a:solidFill>
                  <a:schemeClr val="tx2">
                    <a:lumMod val="60000"/>
                    <a:lumOff val="40000"/>
                  </a:schemeClr>
                </a:solidFill>
                <a:latin typeface="Noto Sans"/>
                <a:cs typeface="Noto Sans"/>
              </a:rPr>
              <a:t>at</a:t>
            </a:r>
            <a:r>
              <a:rPr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Noto Sans"/>
                <a:cs typeface="Noto Sans"/>
              </a:rPr>
              <a:t> </a:t>
            </a:r>
            <a:r>
              <a:rPr sz="1500" spc="-50" dirty="0">
                <a:solidFill>
                  <a:schemeClr val="tx2">
                    <a:lumMod val="60000"/>
                    <a:lumOff val="40000"/>
                  </a:schemeClr>
                </a:solidFill>
                <a:latin typeface="Noto Sans"/>
                <a:cs typeface="Noto Sans"/>
              </a:rPr>
              <a:t>Berkeley</a:t>
            </a:r>
            <a:endParaRPr sz="1500" dirty="0">
              <a:solidFill>
                <a:schemeClr val="tx2">
                  <a:lumMod val="60000"/>
                  <a:lumOff val="40000"/>
                </a:schemeClr>
              </a:solidFill>
              <a:latin typeface="Noto Sans"/>
              <a:cs typeface="Noto Sans"/>
            </a:endParaRPr>
          </a:p>
          <a:p>
            <a:pPr marL="821055" marR="5080" lvl="1" indent="-336550">
              <a:lnSpc>
                <a:spcPct val="100000"/>
              </a:lnSpc>
              <a:spcBef>
                <a:spcPts val="375"/>
              </a:spcBef>
              <a:buClr>
                <a:srgbClr val="158EDF"/>
              </a:buClr>
              <a:buSzPct val="93333"/>
              <a:buFont typeface="Arial"/>
              <a:buChar char="○"/>
              <a:tabLst>
                <a:tab pos="821055" algn="l"/>
                <a:tab pos="821690" algn="l"/>
              </a:tabLst>
            </a:pPr>
            <a:r>
              <a:rPr sz="1500" spc="-50" dirty="0">
                <a:solidFill>
                  <a:srgbClr val="2F2F2F"/>
                </a:solidFill>
                <a:latin typeface="Noto Sans"/>
                <a:cs typeface="Noto Sans"/>
              </a:rPr>
              <a:t>Linux, </a:t>
            </a:r>
            <a:r>
              <a:rPr sz="1500" spc="-40" dirty="0">
                <a:solidFill>
                  <a:srgbClr val="2F2F2F"/>
                </a:solidFill>
                <a:latin typeface="Noto Sans"/>
                <a:cs typeface="Noto Sans"/>
              </a:rPr>
              <a:t>on the other </a:t>
            </a:r>
            <a:r>
              <a:rPr sz="1500" spc="-55" dirty="0">
                <a:solidFill>
                  <a:srgbClr val="2F2F2F"/>
                </a:solidFill>
                <a:latin typeface="Noto Sans"/>
                <a:cs typeface="Noto Sans"/>
              </a:rPr>
              <a:t>hand, </a:t>
            </a:r>
            <a:r>
              <a:rPr sz="1500" spc="-65" dirty="0">
                <a:solidFill>
                  <a:srgbClr val="2F2F2F"/>
                </a:solidFill>
                <a:latin typeface="Noto Sans"/>
                <a:cs typeface="Noto Sans"/>
              </a:rPr>
              <a:t>began </a:t>
            </a:r>
            <a:r>
              <a:rPr sz="1500" spc="-40" dirty="0">
                <a:solidFill>
                  <a:srgbClr val="2F2F2F"/>
                </a:solidFill>
                <a:latin typeface="Noto Sans"/>
                <a:cs typeface="Noto Sans"/>
              </a:rPr>
              <a:t>as </a:t>
            </a:r>
            <a:r>
              <a:rPr sz="1500" spc="-50" dirty="0">
                <a:solidFill>
                  <a:srgbClr val="2F2F2F"/>
                </a:solidFill>
                <a:latin typeface="Noto Sans"/>
                <a:cs typeface="Noto Sans"/>
              </a:rPr>
              <a:t>a </a:t>
            </a:r>
            <a:r>
              <a:rPr sz="1500" spc="-55" dirty="0">
                <a:solidFill>
                  <a:srgbClr val="2F2F2F"/>
                </a:solidFill>
                <a:latin typeface="Noto Sans"/>
                <a:cs typeface="Noto Sans"/>
              </a:rPr>
              <a:t>toy operating </a:t>
            </a:r>
            <a:r>
              <a:rPr sz="1500" spc="-50" dirty="0">
                <a:solidFill>
                  <a:srgbClr val="2F2F2F"/>
                </a:solidFill>
                <a:latin typeface="Noto Sans"/>
                <a:cs typeface="Noto Sans"/>
              </a:rPr>
              <a:t>system </a:t>
            </a:r>
            <a:r>
              <a:rPr sz="1500" spc="-55" dirty="0">
                <a:solidFill>
                  <a:srgbClr val="2F2F2F"/>
                </a:solidFill>
                <a:latin typeface="Noto Sans"/>
                <a:cs typeface="Noto Sans"/>
              </a:rPr>
              <a:t>only </a:t>
            </a:r>
            <a:r>
              <a:rPr sz="1500" spc="-40" dirty="0">
                <a:solidFill>
                  <a:srgbClr val="2F2F2F"/>
                </a:solidFill>
                <a:latin typeface="Noto Sans"/>
                <a:cs typeface="Noto Sans"/>
              </a:rPr>
              <a:t>on the </a:t>
            </a:r>
            <a:r>
              <a:rPr sz="1500" spc="-25" dirty="0">
                <a:solidFill>
                  <a:srgbClr val="2F2F2F"/>
                </a:solidFill>
                <a:latin typeface="Noto Sans"/>
                <a:cs typeface="Noto Sans"/>
              </a:rPr>
              <a:t>x86  </a:t>
            </a:r>
            <a:r>
              <a:rPr sz="1500" spc="-40" dirty="0">
                <a:solidFill>
                  <a:srgbClr val="2F2F2F"/>
                </a:solidFill>
                <a:latin typeface="Noto Sans"/>
                <a:cs typeface="Noto Sans"/>
              </a:rPr>
              <a:t>architecture; </a:t>
            </a:r>
            <a:r>
              <a:rPr sz="1500" spc="-50" dirty="0">
                <a:solidFill>
                  <a:srgbClr val="2F2F2F"/>
                </a:solidFill>
                <a:latin typeface="Noto Sans"/>
                <a:cs typeface="Noto Sans"/>
              </a:rPr>
              <a:t>it </a:t>
            </a:r>
            <a:r>
              <a:rPr sz="1500" spc="-40" dirty="0">
                <a:solidFill>
                  <a:srgbClr val="2F2F2F"/>
                </a:solidFill>
                <a:latin typeface="Noto Sans"/>
                <a:cs typeface="Noto Sans"/>
              </a:rPr>
              <a:t>is </a:t>
            </a:r>
            <a:r>
              <a:rPr sz="1500" spc="-50" dirty="0">
                <a:solidFill>
                  <a:srgbClr val="2F2F2F"/>
                </a:solidFill>
                <a:latin typeface="Noto Sans"/>
                <a:cs typeface="Noto Sans"/>
              </a:rPr>
              <a:t>doubtful anyone </a:t>
            </a:r>
            <a:r>
              <a:rPr sz="1500" spc="-45" dirty="0">
                <a:solidFill>
                  <a:srgbClr val="2F2F2F"/>
                </a:solidFill>
                <a:latin typeface="Noto Sans"/>
                <a:cs typeface="Noto Sans"/>
              </a:rPr>
              <a:t>had </a:t>
            </a:r>
            <a:r>
              <a:rPr sz="1500" spc="-60" dirty="0">
                <a:solidFill>
                  <a:srgbClr val="2F2F2F"/>
                </a:solidFill>
                <a:latin typeface="Noto Sans"/>
                <a:cs typeface="Noto Sans"/>
              </a:rPr>
              <a:t>any </a:t>
            </a:r>
            <a:r>
              <a:rPr sz="1500" spc="-45" dirty="0">
                <a:solidFill>
                  <a:srgbClr val="2F2F2F"/>
                </a:solidFill>
                <a:latin typeface="Noto Sans"/>
                <a:cs typeface="Noto Sans"/>
              </a:rPr>
              <a:t>idea </a:t>
            </a:r>
            <a:r>
              <a:rPr sz="1500" spc="-55" dirty="0">
                <a:solidFill>
                  <a:srgbClr val="2F2F2F"/>
                </a:solidFill>
                <a:latin typeface="Noto Sans"/>
                <a:cs typeface="Noto Sans"/>
              </a:rPr>
              <a:t>of </a:t>
            </a:r>
            <a:r>
              <a:rPr sz="1500" spc="-60" dirty="0">
                <a:solidFill>
                  <a:srgbClr val="2F2F2F"/>
                </a:solidFill>
                <a:latin typeface="Noto Sans"/>
                <a:cs typeface="Noto Sans"/>
              </a:rPr>
              <a:t>how </a:t>
            </a:r>
            <a:r>
              <a:rPr sz="1500" spc="-40" dirty="0">
                <a:solidFill>
                  <a:schemeClr val="accent2">
                    <a:lumMod val="75000"/>
                  </a:schemeClr>
                </a:solidFill>
                <a:latin typeface="Noto Sans"/>
                <a:cs typeface="Noto Sans"/>
              </a:rPr>
              <a:t>robust </a:t>
            </a:r>
            <a:r>
              <a:rPr sz="1500" spc="-50" dirty="0">
                <a:solidFill>
                  <a:srgbClr val="2F2F2F"/>
                </a:solidFill>
                <a:latin typeface="Noto Sans"/>
                <a:cs typeface="Noto Sans"/>
              </a:rPr>
              <a:t>it </a:t>
            </a:r>
            <a:r>
              <a:rPr sz="1500" spc="-55" dirty="0">
                <a:solidFill>
                  <a:srgbClr val="2F2F2F"/>
                </a:solidFill>
                <a:latin typeface="Noto Sans"/>
                <a:cs typeface="Noto Sans"/>
              </a:rPr>
              <a:t>would </a:t>
            </a:r>
            <a:r>
              <a:rPr sz="1500" spc="-40" dirty="0">
                <a:solidFill>
                  <a:srgbClr val="2F2F2F"/>
                </a:solidFill>
                <a:latin typeface="Noto Sans"/>
                <a:cs typeface="Noto Sans"/>
              </a:rPr>
              <a:t>become </a:t>
            </a:r>
            <a:r>
              <a:rPr sz="1500" spc="-35" dirty="0">
                <a:solidFill>
                  <a:srgbClr val="2F2F2F"/>
                </a:solidFill>
                <a:latin typeface="Noto Sans"/>
                <a:cs typeface="Noto Sans"/>
              </a:rPr>
              <a:t>or </a:t>
            </a:r>
            <a:r>
              <a:rPr sz="1500" spc="-65" dirty="0">
                <a:solidFill>
                  <a:srgbClr val="2F2F2F"/>
                </a:solidFill>
                <a:latin typeface="Noto Sans"/>
                <a:cs typeface="Noto Sans"/>
              </a:rPr>
              <a:t>how  many </a:t>
            </a:r>
            <a:r>
              <a:rPr sz="1500" spc="-40" dirty="0">
                <a:solidFill>
                  <a:srgbClr val="2F2F2F"/>
                </a:solidFill>
                <a:latin typeface="Noto Sans"/>
                <a:cs typeface="Noto Sans"/>
              </a:rPr>
              <a:t>architectures </a:t>
            </a:r>
            <a:r>
              <a:rPr sz="1500" spc="-50" dirty="0">
                <a:solidFill>
                  <a:srgbClr val="2F2F2F"/>
                </a:solidFill>
                <a:latin typeface="Noto Sans"/>
                <a:cs typeface="Noto Sans"/>
              </a:rPr>
              <a:t>it </a:t>
            </a:r>
            <a:r>
              <a:rPr sz="1500" spc="-55" dirty="0">
                <a:solidFill>
                  <a:srgbClr val="2F2F2F"/>
                </a:solidFill>
                <a:latin typeface="Noto Sans"/>
                <a:cs typeface="Noto Sans"/>
              </a:rPr>
              <a:t>would </a:t>
            </a:r>
            <a:r>
              <a:rPr sz="1500" spc="-60" dirty="0">
                <a:solidFill>
                  <a:srgbClr val="2F2F2F"/>
                </a:solidFill>
                <a:latin typeface="Noto Sans"/>
                <a:cs typeface="Noto Sans"/>
              </a:rPr>
              <a:t>wind </a:t>
            </a:r>
            <a:r>
              <a:rPr sz="1500" spc="-40" dirty="0">
                <a:solidFill>
                  <a:srgbClr val="2F2F2F"/>
                </a:solidFill>
                <a:latin typeface="Noto Sans"/>
                <a:cs typeface="Noto Sans"/>
              </a:rPr>
              <a:t>up</a:t>
            </a:r>
            <a:r>
              <a:rPr sz="1500" spc="240" dirty="0">
                <a:solidFill>
                  <a:srgbClr val="2F2F2F"/>
                </a:solidFill>
                <a:latin typeface="Noto Sans"/>
                <a:cs typeface="Noto Sans"/>
              </a:rPr>
              <a:t> </a:t>
            </a:r>
            <a:r>
              <a:rPr sz="1500" spc="-55" dirty="0">
                <a:solidFill>
                  <a:srgbClr val="2F2F2F"/>
                </a:solidFill>
                <a:latin typeface="Noto Sans"/>
                <a:cs typeface="Noto Sans"/>
              </a:rPr>
              <a:t>supporting</a:t>
            </a:r>
            <a:endParaRPr sz="1500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79023"/>
            <a:ext cx="4114800" cy="430887"/>
          </a:xfrm>
        </p:spPr>
        <p:txBody>
          <a:bodyPr/>
          <a:lstStyle/>
          <a:p>
            <a:r>
              <a:rPr lang="en-IN" sz="2800" b="1" dirty="0"/>
              <a:t>Development History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089" y="971550"/>
            <a:ext cx="8405820" cy="3624318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IN" dirty="0"/>
              <a:t>Developed in AT&amp;T Bell Laboratories first version released in1961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/>
              <a:t>PREDECESSOR is Multiplexed Information and Computing Services( Multics)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/>
              <a:t>User need to access main frame computers simultaneously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/>
              <a:t>Text formatting and Typesetting was included first time in 1971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/>
              <a:t>1979 </a:t>
            </a:r>
            <a:r>
              <a:rPr lang="en-IN" i="1" dirty="0"/>
              <a:t>UNIX</a:t>
            </a:r>
            <a:r>
              <a:rPr lang="en-IN" dirty="0"/>
              <a:t> Vesrsion7 -with 50 Systems calls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/>
              <a:t>Initially UNIX Operating System was very light with limited functionality.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/>
              <a:t>Initially there was no standard. Machine dependent and used mostly in IBM PC.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4.4 BSD UNIX        - with 110 System calls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SVR4                      - with 120 System calls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Linux 3.2.0            - with 380 System calls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FreeBSD 8.0          - with 450 System calls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/>
              <a:t>By 1993, most commercial vendors changed their variants of Unix to be based on </a:t>
            </a:r>
            <a:r>
              <a:rPr lang="en-IN" dirty="0">
                <a:hlinkClick r:id="rId2" tooltip="System V"/>
              </a:rPr>
              <a:t>System V</a:t>
            </a:r>
            <a:r>
              <a:rPr lang="en-IN" dirty="0"/>
              <a:t> with many BSD features added.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D2FDB9EAA23A4F925D75816C94797F" ma:contentTypeVersion="12" ma:contentTypeDescription="Create a new document." ma:contentTypeScope="" ma:versionID="fd98915a9f1eae4dcf70a1c5cec5206d">
  <xsd:schema xmlns:xsd="http://www.w3.org/2001/XMLSchema" xmlns:xs="http://www.w3.org/2001/XMLSchema" xmlns:p="http://schemas.microsoft.com/office/2006/metadata/properties" xmlns:ns2="1ac1d694-5c5d-4f15-aca7-24707bc43928" xmlns:ns3="7cfaa0ef-d837-4d96-9fcb-97d6eefcc343" targetNamespace="http://schemas.microsoft.com/office/2006/metadata/properties" ma:root="true" ma:fieldsID="d98070688cbf64a000f1e4f6a75aaff7" ns2:_="" ns3:_="">
    <xsd:import namespace="1ac1d694-5c5d-4f15-aca7-24707bc43928"/>
    <xsd:import namespace="7cfaa0ef-d837-4d96-9fcb-97d6eefcc3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c1d694-5c5d-4f15-aca7-24707bc439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faa0ef-d837-4d96-9fcb-97d6eefcc34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73C50C-1961-48E4-8D2B-9A62858564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c1d694-5c5d-4f15-aca7-24707bc43928"/>
    <ds:schemaRef ds:uri="7cfaa0ef-d837-4d96-9fcb-97d6eefcc3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8A5C7D-430F-4A91-8437-D26A28C86C1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762E7E8-1DB4-49B2-8A67-C70D9CD962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974</Words>
  <Application>Microsoft Office PowerPoint</Application>
  <PresentationFormat>On-screen Show (16:9)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Noto Sans</vt:lpstr>
      <vt:lpstr>Wingdings</vt:lpstr>
      <vt:lpstr>Office Theme</vt:lpstr>
      <vt:lpstr>Operating System a Perspective from Unix (History)  CA-2103, Lecture-1, Week-1</vt:lpstr>
      <vt:lpstr>Operating System</vt:lpstr>
      <vt:lpstr>Components of Operating System</vt:lpstr>
      <vt:lpstr>Main Services Offered by an Operating System</vt:lpstr>
      <vt:lpstr>Computer Startup</vt:lpstr>
      <vt:lpstr>Computer System Organization</vt:lpstr>
      <vt:lpstr>Computer System Operation </vt:lpstr>
      <vt:lpstr>The Differences UNIX vs LINUX</vt:lpstr>
      <vt:lpstr>Development History</vt:lpstr>
      <vt:lpstr>UNIX Variants</vt:lpstr>
      <vt:lpstr>PowerPoint Presentation</vt:lpstr>
      <vt:lpstr>Correlations (Cont.)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and Linux (History)  CA-2305, Lecture-1, Week-1</dc:title>
  <dc:creator>calab</dc:creator>
  <cp:lastModifiedBy>Dr.Krishna Vijay Kumar Singh,SMIT</cp:lastModifiedBy>
  <cp:revision>17</cp:revision>
  <dcterms:created xsi:type="dcterms:W3CDTF">2020-08-01T18:31:34Z</dcterms:created>
  <dcterms:modified xsi:type="dcterms:W3CDTF">2023-08-10T04:31:27Z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2020-08-01T00:00:00Z</vt:filetime>
  </property>
  <property fmtid="{D5CDD505-2E9C-101B-9397-08002B2CF9AE}" pid="4" name="ContentTypeId">
    <vt:lpwstr>0x0101000FD2FDB9EAA23A4F925D75816C94797F</vt:lpwstr>
  </property>
</Properties>
</file>