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3" r:id="rId5"/>
    <p:sldId id="264" r:id="rId6"/>
    <p:sldId id="265" r:id="rId7"/>
    <p:sldId id="259" r:id="rId8"/>
    <p:sldId id="260"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ksha Kittur" userId="a9c9485254e8fd77" providerId="LiveId" clId="{6DEAC2C3-A9D8-4510-AAD0-F40D290A297C}"/>
    <pc:docChg chg="undo custSel addSld delSld modSld">
      <pc:chgData name="Samiksha Kittur" userId="a9c9485254e8fd77" providerId="LiveId" clId="{6DEAC2C3-A9D8-4510-AAD0-F40D290A297C}" dt="2023-06-22T01:07:23.182" v="1519"/>
      <pc:docMkLst>
        <pc:docMk/>
      </pc:docMkLst>
      <pc:sldChg chg="modSp mod">
        <pc:chgData name="Samiksha Kittur" userId="a9c9485254e8fd77" providerId="LiveId" clId="{6DEAC2C3-A9D8-4510-AAD0-F40D290A297C}" dt="2023-06-22T01:07:12.918" v="1511" actId="27636"/>
        <pc:sldMkLst>
          <pc:docMk/>
          <pc:sldMk cId="1405654301" sldId="256"/>
        </pc:sldMkLst>
        <pc:spChg chg="mod">
          <ac:chgData name="Samiksha Kittur" userId="a9c9485254e8fd77" providerId="LiveId" clId="{6DEAC2C3-A9D8-4510-AAD0-F40D290A297C}" dt="2023-06-22T01:07:12.918" v="1511" actId="27636"/>
          <ac:spMkLst>
            <pc:docMk/>
            <pc:sldMk cId="1405654301" sldId="256"/>
            <ac:spMk id="3" creationId="{4A024C2A-6B11-F2BC-04D8-90AB594EE39B}"/>
          </ac:spMkLst>
        </pc:spChg>
      </pc:sldChg>
      <pc:sldChg chg="modSp mod">
        <pc:chgData name="Samiksha Kittur" userId="a9c9485254e8fd77" providerId="LiveId" clId="{6DEAC2C3-A9D8-4510-AAD0-F40D290A297C}" dt="2023-06-22T01:07:23.182" v="1519"/>
        <pc:sldMkLst>
          <pc:docMk/>
          <pc:sldMk cId="4011445776" sldId="257"/>
        </pc:sldMkLst>
        <pc:spChg chg="mod">
          <ac:chgData name="Samiksha Kittur" userId="a9c9485254e8fd77" providerId="LiveId" clId="{6DEAC2C3-A9D8-4510-AAD0-F40D290A297C}" dt="2023-06-22T01:07:23.182" v="1519"/>
          <ac:spMkLst>
            <pc:docMk/>
            <pc:sldMk cId="4011445776" sldId="257"/>
            <ac:spMk id="2" creationId="{A9B91F4E-24CC-62CA-283D-BF107AFDB209}"/>
          </ac:spMkLst>
        </pc:spChg>
        <pc:spChg chg="mod">
          <ac:chgData name="Samiksha Kittur" userId="a9c9485254e8fd77" providerId="LiveId" clId="{6DEAC2C3-A9D8-4510-AAD0-F40D290A297C}" dt="2023-06-22T01:07:23.182" v="1519"/>
          <ac:spMkLst>
            <pc:docMk/>
            <pc:sldMk cId="4011445776" sldId="257"/>
            <ac:spMk id="3" creationId="{C0CAB7E9-9571-E04E-C401-921062B941E1}"/>
          </ac:spMkLst>
        </pc:spChg>
      </pc:sldChg>
      <pc:sldChg chg="modSp mod">
        <pc:chgData name="Samiksha Kittur" userId="a9c9485254e8fd77" providerId="LiveId" clId="{6DEAC2C3-A9D8-4510-AAD0-F40D290A297C}" dt="2023-06-22T01:07:23.182" v="1519"/>
        <pc:sldMkLst>
          <pc:docMk/>
          <pc:sldMk cId="2494051797" sldId="258"/>
        </pc:sldMkLst>
        <pc:spChg chg="mod">
          <ac:chgData name="Samiksha Kittur" userId="a9c9485254e8fd77" providerId="LiveId" clId="{6DEAC2C3-A9D8-4510-AAD0-F40D290A297C}" dt="2023-06-22T01:07:23.182" v="1519"/>
          <ac:spMkLst>
            <pc:docMk/>
            <pc:sldMk cId="2494051797" sldId="258"/>
            <ac:spMk id="2" creationId="{328864AB-65F0-C11F-39EB-AE27E6FD2D13}"/>
          </ac:spMkLst>
        </pc:spChg>
        <pc:spChg chg="mod">
          <ac:chgData name="Samiksha Kittur" userId="a9c9485254e8fd77" providerId="LiveId" clId="{6DEAC2C3-A9D8-4510-AAD0-F40D290A297C}" dt="2023-06-22T00:30:15.615" v="93" actId="207"/>
          <ac:spMkLst>
            <pc:docMk/>
            <pc:sldMk cId="2494051797" sldId="258"/>
            <ac:spMk id="3" creationId="{DAC8DAF9-4B1F-A5D2-4348-BACE64E7B6F7}"/>
          </ac:spMkLst>
        </pc:spChg>
      </pc:sldChg>
      <pc:sldChg chg="modSp mod">
        <pc:chgData name="Samiksha Kittur" userId="a9c9485254e8fd77" providerId="LiveId" clId="{6DEAC2C3-A9D8-4510-AAD0-F40D290A297C}" dt="2023-06-22T01:07:23.182" v="1519"/>
        <pc:sldMkLst>
          <pc:docMk/>
          <pc:sldMk cId="1591752537" sldId="259"/>
        </pc:sldMkLst>
        <pc:spChg chg="mod">
          <ac:chgData name="Samiksha Kittur" userId="a9c9485254e8fd77" providerId="LiveId" clId="{6DEAC2C3-A9D8-4510-AAD0-F40D290A297C}" dt="2023-06-22T01:07:23.182" v="1519"/>
          <ac:spMkLst>
            <pc:docMk/>
            <pc:sldMk cId="1591752537" sldId="259"/>
            <ac:spMk id="2" creationId="{6718470C-B420-55B3-F387-12CD0663A60B}"/>
          </ac:spMkLst>
        </pc:spChg>
        <pc:spChg chg="mod">
          <ac:chgData name="Samiksha Kittur" userId="a9c9485254e8fd77" providerId="LiveId" clId="{6DEAC2C3-A9D8-4510-AAD0-F40D290A297C}" dt="2023-06-22T01:07:23.182" v="1519"/>
          <ac:spMkLst>
            <pc:docMk/>
            <pc:sldMk cId="1591752537" sldId="259"/>
            <ac:spMk id="3" creationId="{B1E2AF2A-1909-EFB8-6124-6DF66710B0BE}"/>
          </ac:spMkLst>
        </pc:spChg>
      </pc:sldChg>
      <pc:sldChg chg="modSp mod">
        <pc:chgData name="Samiksha Kittur" userId="a9c9485254e8fd77" providerId="LiveId" clId="{6DEAC2C3-A9D8-4510-AAD0-F40D290A297C}" dt="2023-06-22T01:07:23.182" v="1519"/>
        <pc:sldMkLst>
          <pc:docMk/>
          <pc:sldMk cId="3727020044" sldId="260"/>
        </pc:sldMkLst>
        <pc:spChg chg="mod">
          <ac:chgData name="Samiksha Kittur" userId="a9c9485254e8fd77" providerId="LiveId" clId="{6DEAC2C3-A9D8-4510-AAD0-F40D290A297C}" dt="2023-06-22T01:07:23.182" v="1519"/>
          <ac:spMkLst>
            <pc:docMk/>
            <pc:sldMk cId="3727020044" sldId="260"/>
            <ac:spMk id="2" creationId="{1A300BBF-C3AB-26BE-10CE-7089CBD76D3E}"/>
          </ac:spMkLst>
        </pc:spChg>
        <pc:spChg chg="mod">
          <ac:chgData name="Samiksha Kittur" userId="a9c9485254e8fd77" providerId="LiveId" clId="{6DEAC2C3-A9D8-4510-AAD0-F40D290A297C}" dt="2023-06-22T01:07:23.182" v="1519"/>
          <ac:spMkLst>
            <pc:docMk/>
            <pc:sldMk cId="3727020044" sldId="260"/>
            <ac:spMk id="3" creationId="{43BD6EF5-CA11-D5FF-60EF-0096C7BE36DE}"/>
          </ac:spMkLst>
        </pc:spChg>
      </pc:sldChg>
      <pc:sldChg chg="modSp new mod">
        <pc:chgData name="Samiksha Kittur" userId="a9c9485254e8fd77" providerId="LiveId" clId="{6DEAC2C3-A9D8-4510-AAD0-F40D290A297C}" dt="2023-06-22T01:07:23.182" v="1519"/>
        <pc:sldMkLst>
          <pc:docMk/>
          <pc:sldMk cId="3147194654" sldId="261"/>
        </pc:sldMkLst>
        <pc:spChg chg="mod">
          <ac:chgData name="Samiksha Kittur" userId="a9c9485254e8fd77" providerId="LiveId" clId="{6DEAC2C3-A9D8-4510-AAD0-F40D290A297C}" dt="2023-06-22T01:07:23.182" v="1519"/>
          <ac:spMkLst>
            <pc:docMk/>
            <pc:sldMk cId="3147194654" sldId="261"/>
            <ac:spMk id="2" creationId="{58088899-944E-7ED3-23CB-39C10E275757}"/>
          </ac:spMkLst>
        </pc:spChg>
        <pc:spChg chg="mod">
          <ac:chgData name="Samiksha Kittur" userId="a9c9485254e8fd77" providerId="LiveId" clId="{6DEAC2C3-A9D8-4510-AAD0-F40D290A297C}" dt="2023-06-22T01:07:23.182" v="1519"/>
          <ac:spMkLst>
            <pc:docMk/>
            <pc:sldMk cId="3147194654" sldId="261"/>
            <ac:spMk id="3" creationId="{D7C37DB5-11C2-3EA2-4E66-526998A99C80}"/>
          </ac:spMkLst>
        </pc:spChg>
      </pc:sldChg>
      <pc:sldChg chg="modSp new mod">
        <pc:chgData name="Samiksha Kittur" userId="a9c9485254e8fd77" providerId="LiveId" clId="{6DEAC2C3-A9D8-4510-AAD0-F40D290A297C}" dt="2023-06-22T01:07:23.182" v="1519"/>
        <pc:sldMkLst>
          <pc:docMk/>
          <pc:sldMk cId="4255490422" sldId="262"/>
        </pc:sldMkLst>
        <pc:spChg chg="mod">
          <ac:chgData name="Samiksha Kittur" userId="a9c9485254e8fd77" providerId="LiveId" clId="{6DEAC2C3-A9D8-4510-AAD0-F40D290A297C}" dt="2023-06-22T01:07:23.182" v="1519"/>
          <ac:spMkLst>
            <pc:docMk/>
            <pc:sldMk cId="4255490422" sldId="262"/>
            <ac:spMk id="2" creationId="{37C6F8BB-B7E7-5608-1528-DFD638FD4900}"/>
          </ac:spMkLst>
        </pc:spChg>
        <pc:spChg chg="mod">
          <ac:chgData name="Samiksha Kittur" userId="a9c9485254e8fd77" providerId="LiveId" clId="{6DEAC2C3-A9D8-4510-AAD0-F40D290A297C}" dt="2023-06-22T01:07:23.182" v="1519"/>
          <ac:spMkLst>
            <pc:docMk/>
            <pc:sldMk cId="4255490422" sldId="262"/>
            <ac:spMk id="3" creationId="{C31589C1-6D55-1D95-1332-0F79D437D271}"/>
          </ac:spMkLst>
        </pc:spChg>
      </pc:sldChg>
      <pc:sldChg chg="modSp new mod">
        <pc:chgData name="Samiksha Kittur" userId="a9c9485254e8fd77" providerId="LiveId" clId="{6DEAC2C3-A9D8-4510-AAD0-F40D290A297C}" dt="2023-06-22T01:07:23.182" v="1519"/>
        <pc:sldMkLst>
          <pc:docMk/>
          <pc:sldMk cId="3418477016" sldId="263"/>
        </pc:sldMkLst>
        <pc:spChg chg="mod">
          <ac:chgData name="Samiksha Kittur" userId="a9c9485254e8fd77" providerId="LiveId" clId="{6DEAC2C3-A9D8-4510-AAD0-F40D290A297C}" dt="2023-06-22T01:07:23.182" v="1519"/>
          <ac:spMkLst>
            <pc:docMk/>
            <pc:sldMk cId="3418477016" sldId="263"/>
            <ac:spMk id="2" creationId="{0966C83B-F8A6-AE15-26FE-AB72C0A1EA1F}"/>
          </ac:spMkLst>
        </pc:spChg>
        <pc:spChg chg="mod">
          <ac:chgData name="Samiksha Kittur" userId="a9c9485254e8fd77" providerId="LiveId" clId="{6DEAC2C3-A9D8-4510-AAD0-F40D290A297C}" dt="2023-06-22T00:35:55.792" v="370" actId="27636"/>
          <ac:spMkLst>
            <pc:docMk/>
            <pc:sldMk cId="3418477016" sldId="263"/>
            <ac:spMk id="3" creationId="{842C99A7-6883-5E02-E09E-CE2B042E39CC}"/>
          </ac:spMkLst>
        </pc:spChg>
      </pc:sldChg>
      <pc:sldChg chg="modSp new del mod">
        <pc:chgData name="Samiksha Kittur" userId="a9c9485254e8fd77" providerId="LiveId" clId="{6DEAC2C3-A9D8-4510-AAD0-F40D290A297C}" dt="2023-06-22T00:52:13.983" v="1066" actId="47"/>
        <pc:sldMkLst>
          <pc:docMk/>
          <pc:sldMk cId="701961066" sldId="264"/>
        </pc:sldMkLst>
        <pc:spChg chg="mod">
          <ac:chgData name="Samiksha Kittur" userId="a9c9485254e8fd77" providerId="LiveId" clId="{6DEAC2C3-A9D8-4510-AAD0-F40D290A297C}" dt="2023-06-22T00:37:03.144" v="377" actId="20577"/>
          <ac:spMkLst>
            <pc:docMk/>
            <pc:sldMk cId="701961066" sldId="264"/>
            <ac:spMk id="2" creationId="{C951C40D-743F-83C8-C37C-5475EEB83B33}"/>
          </ac:spMkLst>
        </pc:spChg>
        <pc:spChg chg="mod">
          <ac:chgData name="Samiksha Kittur" userId="a9c9485254e8fd77" providerId="LiveId" clId="{6DEAC2C3-A9D8-4510-AAD0-F40D290A297C}" dt="2023-06-22T00:52:10.379" v="1065" actId="27636"/>
          <ac:spMkLst>
            <pc:docMk/>
            <pc:sldMk cId="701961066" sldId="264"/>
            <ac:spMk id="3" creationId="{1BD971A8-D133-3214-1ED5-629C83F65B2D}"/>
          </ac:spMkLst>
        </pc:spChg>
      </pc:sldChg>
      <pc:sldChg chg="modSp new mod">
        <pc:chgData name="Samiksha Kittur" userId="a9c9485254e8fd77" providerId="LiveId" clId="{6DEAC2C3-A9D8-4510-AAD0-F40D290A297C}" dt="2023-06-22T01:07:23.182" v="1519"/>
        <pc:sldMkLst>
          <pc:docMk/>
          <pc:sldMk cId="3847808563" sldId="264"/>
        </pc:sldMkLst>
        <pc:spChg chg="mod">
          <ac:chgData name="Samiksha Kittur" userId="a9c9485254e8fd77" providerId="LiveId" clId="{6DEAC2C3-A9D8-4510-AAD0-F40D290A297C}" dt="2023-06-22T01:07:23.182" v="1519"/>
          <ac:spMkLst>
            <pc:docMk/>
            <pc:sldMk cId="3847808563" sldId="264"/>
            <ac:spMk id="2" creationId="{8F556BB3-6E6A-8E1B-7B48-7D8E117C338C}"/>
          </ac:spMkLst>
        </pc:spChg>
        <pc:spChg chg="mod">
          <ac:chgData name="Samiksha Kittur" userId="a9c9485254e8fd77" providerId="LiveId" clId="{6DEAC2C3-A9D8-4510-AAD0-F40D290A297C}" dt="2023-06-22T01:07:23.182" v="1519"/>
          <ac:spMkLst>
            <pc:docMk/>
            <pc:sldMk cId="3847808563" sldId="264"/>
            <ac:spMk id="3" creationId="{8701CE90-EF28-6F98-DCF4-B6412ECF6350}"/>
          </ac:spMkLst>
        </pc:spChg>
      </pc:sldChg>
      <pc:sldChg chg="addSp delSp modSp new mod">
        <pc:chgData name="Samiksha Kittur" userId="a9c9485254e8fd77" providerId="LiveId" clId="{6DEAC2C3-A9D8-4510-AAD0-F40D290A297C}" dt="2023-06-22T01:07:23.182" v="1519"/>
        <pc:sldMkLst>
          <pc:docMk/>
          <pc:sldMk cId="4198322024" sldId="265"/>
        </pc:sldMkLst>
        <pc:spChg chg="mod">
          <ac:chgData name="Samiksha Kittur" userId="a9c9485254e8fd77" providerId="LiveId" clId="{6DEAC2C3-A9D8-4510-AAD0-F40D290A297C}" dt="2023-06-22T01:07:23.182" v="1519"/>
          <ac:spMkLst>
            <pc:docMk/>
            <pc:sldMk cId="4198322024" sldId="265"/>
            <ac:spMk id="2" creationId="{7D367877-5190-963E-68F0-C1FDC63EECCA}"/>
          </ac:spMkLst>
        </pc:spChg>
        <pc:spChg chg="del">
          <ac:chgData name="Samiksha Kittur" userId="a9c9485254e8fd77" providerId="LiveId" clId="{6DEAC2C3-A9D8-4510-AAD0-F40D290A297C}" dt="2023-06-22T00:57:45.099" v="1155" actId="22"/>
          <ac:spMkLst>
            <pc:docMk/>
            <pc:sldMk cId="4198322024" sldId="265"/>
            <ac:spMk id="3" creationId="{A3CAF31C-07B4-577F-5515-54D045D5E2F6}"/>
          </ac:spMkLst>
        </pc:spChg>
        <pc:picChg chg="add mod ord">
          <ac:chgData name="Samiksha Kittur" userId="a9c9485254e8fd77" providerId="LiveId" clId="{6DEAC2C3-A9D8-4510-AAD0-F40D290A297C}" dt="2023-06-22T00:58:31.241" v="1169" actId="1076"/>
          <ac:picMkLst>
            <pc:docMk/>
            <pc:sldMk cId="4198322024" sldId="265"/>
            <ac:picMk id="5" creationId="{1A4D5619-737B-9EA7-F0F0-E101E8647625}"/>
          </ac:picMkLst>
        </pc:picChg>
      </pc:sldChg>
      <pc:sldChg chg="new del">
        <pc:chgData name="Samiksha Kittur" userId="a9c9485254e8fd77" providerId="LiveId" clId="{6DEAC2C3-A9D8-4510-AAD0-F40D290A297C}" dt="2023-06-22T01:06:33.474" v="1498" actId="47"/>
        <pc:sldMkLst>
          <pc:docMk/>
          <pc:sldMk cId="2471299821" sldId="266"/>
        </pc:sldMkLst>
      </pc:sldChg>
      <pc:sldChg chg="modSp new mod">
        <pc:chgData name="Samiksha Kittur" userId="a9c9485254e8fd77" providerId="LiveId" clId="{6DEAC2C3-A9D8-4510-AAD0-F40D290A297C}" dt="2023-06-22T01:06:45.070" v="1509" actId="20577"/>
        <pc:sldMkLst>
          <pc:docMk/>
          <pc:sldMk cId="4187344999" sldId="266"/>
        </pc:sldMkLst>
        <pc:spChg chg="mod">
          <ac:chgData name="Samiksha Kittur" userId="a9c9485254e8fd77" providerId="LiveId" clId="{6DEAC2C3-A9D8-4510-AAD0-F40D290A297C}" dt="2023-06-22T01:06:45.070" v="1509" actId="20577"/>
          <ac:spMkLst>
            <pc:docMk/>
            <pc:sldMk cId="4187344999" sldId="266"/>
            <ac:spMk id="2" creationId="{E02E6F9F-DD00-6B84-431E-DD978DFE18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7B345-9B12-4806-82B0-0F7A19261130}"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C384-A457-4BD0-B640-B04D10BB4EC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42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B345-9B12-4806-82B0-0F7A19261130}"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173437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B345-9B12-4806-82B0-0F7A19261130}"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243045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B345-9B12-4806-82B0-0F7A19261130}"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375296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7B345-9B12-4806-82B0-0F7A19261130}"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C384-A457-4BD0-B640-B04D10BB4EC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29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7B345-9B12-4806-82B0-0F7A19261130}"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279307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7B345-9B12-4806-82B0-0F7A19261130}"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321050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7B345-9B12-4806-82B0-0F7A19261130}"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20082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A7B345-9B12-4806-82B0-0F7A19261130}" type="datetimeFigureOut">
              <a:rPr lang="en-IN" smtClean="0"/>
              <a:t>22-06-2023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586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A7B345-9B12-4806-82B0-0F7A19261130}" type="datetimeFigureOut">
              <a:rPr lang="en-IN" smtClean="0"/>
              <a:t>22-06-2023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2CC384-A457-4BD0-B640-B04D10BB4EC6}" type="slidenum">
              <a:rPr lang="en-IN" smtClean="0"/>
              <a:t>‹#›</a:t>
            </a:fld>
            <a:endParaRPr lang="en-IN"/>
          </a:p>
        </p:txBody>
      </p:sp>
    </p:spTree>
    <p:extLst>
      <p:ext uri="{BB962C8B-B14F-4D97-AF65-F5344CB8AC3E}">
        <p14:creationId xmlns:p14="http://schemas.microsoft.com/office/powerpoint/2010/main" val="19209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7B345-9B12-4806-82B0-0F7A19261130}"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C384-A457-4BD0-B640-B04D10BB4EC6}" type="slidenum">
              <a:rPr lang="en-IN" smtClean="0"/>
              <a:t>‹#›</a:t>
            </a:fld>
            <a:endParaRPr lang="en-IN"/>
          </a:p>
        </p:txBody>
      </p:sp>
    </p:spTree>
    <p:extLst>
      <p:ext uri="{BB962C8B-B14F-4D97-AF65-F5344CB8AC3E}">
        <p14:creationId xmlns:p14="http://schemas.microsoft.com/office/powerpoint/2010/main" val="59778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A7B345-9B12-4806-82B0-0F7A19261130}" type="datetimeFigureOut">
              <a:rPr lang="en-IN" smtClean="0"/>
              <a:t>22-06-2023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2CC384-A457-4BD0-B640-B04D10BB4EC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1103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F4DE-BACC-81E7-28A0-41840FAE0501}"/>
              </a:ext>
            </a:extLst>
          </p:cNvPr>
          <p:cNvSpPr>
            <a:spLocks noGrp="1"/>
          </p:cNvSpPr>
          <p:nvPr>
            <p:ph type="ctrTitle"/>
          </p:nvPr>
        </p:nvSpPr>
        <p:spPr>
          <a:xfrm>
            <a:off x="1181702" y="1914024"/>
            <a:ext cx="9144000" cy="2387600"/>
          </a:xfrm>
        </p:spPr>
        <p:txBody>
          <a:bodyPr>
            <a:normAutofit fontScale="90000"/>
          </a:bodyPr>
          <a:lstStyle/>
          <a:p>
            <a:pPr algn="ctr"/>
            <a:r>
              <a:rPr lang="en-IN" sz="4000" b="1" dirty="0">
                <a:solidFill>
                  <a:srgbClr val="FF0000"/>
                </a:solidFill>
                <a:latin typeface="Times New Roman" panose="02020603050405020304" pitchFamily="18" charset="0"/>
                <a:cs typeface="Times New Roman" panose="02020603050405020304" pitchFamily="18" charset="0"/>
              </a:rPr>
              <a:t>Institute of Aeronautical Engineering</a:t>
            </a:r>
            <a:br>
              <a:rPr lang="en-IN" sz="2900" b="1" dirty="0">
                <a:solidFill>
                  <a:srgbClr val="FF0000"/>
                </a:solidFill>
                <a:latin typeface="Times New Roman" panose="02020603050405020304" pitchFamily="18" charset="0"/>
                <a:cs typeface="Times New Roman" panose="02020603050405020304" pitchFamily="18" charset="0"/>
              </a:rPr>
            </a:br>
            <a:r>
              <a:rPr lang="en-IN" sz="2900" b="1" dirty="0">
                <a:solidFill>
                  <a:srgbClr val="FF0000"/>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COMPUTER SCIENCE AND ENGINEERING(CYBER SECURITY)</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US" sz="2400" b="1" i="0" dirty="0">
                <a:solidFill>
                  <a:srgbClr val="212529"/>
                </a:solidFill>
                <a:effectLst/>
                <a:latin typeface="Times New Roman" panose="02020603050405020304" pitchFamily="18" charset="0"/>
                <a:cs typeface="Times New Roman" panose="02020603050405020304" pitchFamily="18" charset="0"/>
              </a:rPr>
              <a:t>PROJECT TITLE</a:t>
            </a:r>
            <a:br>
              <a:rPr lang="en-US" sz="2400" b="1" i="0" dirty="0">
                <a:solidFill>
                  <a:srgbClr val="212529"/>
                </a:solidFill>
                <a:effectLst/>
                <a:latin typeface="Times New Roman" panose="02020603050405020304" pitchFamily="18" charset="0"/>
                <a:cs typeface="Times New Roman" panose="02020603050405020304" pitchFamily="18" charset="0"/>
              </a:rPr>
            </a:br>
            <a:br>
              <a:rPr lang="en-US" sz="2400" b="1" i="0" dirty="0">
                <a:solidFill>
                  <a:srgbClr val="212529"/>
                </a:solidFill>
                <a:effectLst/>
                <a:latin typeface="Times New Roman" panose="02020603050405020304" pitchFamily="18" charset="0"/>
                <a:cs typeface="Times New Roman" panose="02020603050405020304" pitchFamily="18" charset="0"/>
              </a:rPr>
            </a:br>
            <a:r>
              <a:rPr lang="en-US" sz="2700" i="0" dirty="0">
                <a:solidFill>
                  <a:srgbClr val="212529"/>
                </a:solidFill>
                <a:effectLst/>
                <a:latin typeface="Times New Roman" panose="02020603050405020304" pitchFamily="18" charset="0"/>
                <a:cs typeface="Times New Roman" panose="02020603050405020304" pitchFamily="18" charset="0"/>
              </a:rPr>
              <a:t>EXTENDING USE OF BIOMETRIC SYSTEM FOR </a:t>
            </a:r>
            <a:r>
              <a:rPr lang="en-US" sz="2700" dirty="0">
                <a:solidFill>
                  <a:srgbClr val="212529"/>
                </a:solidFill>
                <a:latin typeface="Times New Roman" panose="02020603050405020304" pitchFamily="18" charset="0"/>
                <a:cs typeface="Times New Roman" panose="02020603050405020304" pitchFamily="18" charset="0"/>
              </a:rPr>
              <a:t> </a:t>
            </a:r>
            <a:r>
              <a:rPr lang="en-US" sz="2700" i="0" dirty="0">
                <a:solidFill>
                  <a:srgbClr val="212529"/>
                </a:solidFill>
                <a:effectLst/>
                <a:latin typeface="Times New Roman" panose="02020603050405020304" pitchFamily="18" charset="0"/>
                <a:cs typeface="Times New Roman" panose="02020603050405020304" pitchFamily="18" charset="0"/>
              </a:rPr>
              <a:t>ACCESS</a:t>
            </a:r>
            <a:br>
              <a:rPr lang="en-US" sz="2700" i="0" dirty="0">
                <a:solidFill>
                  <a:srgbClr val="212529"/>
                </a:solidFill>
                <a:effectLst/>
                <a:latin typeface="Times New Roman" panose="02020603050405020304" pitchFamily="18" charset="0"/>
                <a:cs typeface="Times New Roman" panose="02020603050405020304" pitchFamily="18" charset="0"/>
              </a:rPr>
            </a:br>
            <a:r>
              <a:rPr lang="en-US" sz="2700" i="0" dirty="0">
                <a:solidFill>
                  <a:srgbClr val="212529"/>
                </a:solidFill>
                <a:effectLst/>
                <a:latin typeface="Times New Roman" panose="02020603050405020304" pitchFamily="18" charset="0"/>
                <a:cs typeface="Times New Roman" panose="02020603050405020304" pitchFamily="18" charset="0"/>
              </a:rPr>
              <a:t>OF CLOUD SERVICES</a:t>
            </a:r>
            <a:br>
              <a:rPr lang="en-US" sz="2400" b="1" dirty="0">
                <a:solidFill>
                  <a:srgbClr val="212529"/>
                </a:solidFill>
                <a:latin typeface="Times New Roman" panose="02020603050405020304" pitchFamily="18" charset="0"/>
                <a:cs typeface="Times New Roman" panose="02020603050405020304" pitchFamily="18" charset="0"/>
              </a:rPr>
            </a:br>
            <a:br>
              <a:rPr lang="en-US" sz="2400" b="1" dirty="0">
                <a:solidFill>
                  <a:srgbClr val="212529"/>
                </a:solidFill>
                <a:latin typeface="Times New Roman" panose="02020603050405020304" pitchFamily="18" charset="0"/>
                <a:cs typeface="Times New Roman" panose="02020603050405020304" pitchFamily="18" charset="0"/>
              </a:rPr>
            </a:br>
            <a:r>
              <a:rPr lang="en-US" sz="2400" b="1" dirty="0">
                <a:solidFill>
                  <a:srgbClr val="212529"/>
                </a:solidFill>
                <a:latin typeface="Times New Roman" panose="02020603050405020304" pitchFamily="18" charset="0"/>
                <a:cs typeface="Times New Roman" panose="02020603050405020304" pitchFamily="18" charset="0"/>
              </a:rPr>
              <a:t>  REVIEW 2</a:t>
            </a:r>
            <a:br>
              <a:rPr lang="en-US" sz="2400" b="1" dirty="0">
                <a:solidFill>
                  <a:srgbClr val="212529"/>
                </a:solidFill>
                <a:latin typeface="Times New Roman" panose="02020603050405020304" pitchFamily="18" charset="0"/>
                <a:cs typeface="Times New Roman" panose="02020603050405020304" pitchFamily="18" charset="0"/>
              </a:rPr>
            </a:br>
            <a:r>
              <a:rPr lang="en-US" sz="2400" dirty="0">
                <a:solidFill>
                  <a:srgbClr val="212529"/>
                </a:solidFill>
                <a:latin typeface="Times New Roman" panose="02020603050405020304" pitchFamily="18" charset="0"/>
                <a:cs typeface="Times New Roman" panose="02020603050405020304" pitchFamily="18" charset="0"/>
              </a:rPr>
              <a:t>                                                        </a:t>
            </a:r>
            <a:br>
              <a:rPr lang="en-US" sz="2400" dirty="0">
                <a:solidFill>
                  <a:srgbClr val="212529"/>
                </a:solidFill>
                <a:latin typeface="Times New Roman" panose="02020603050405020304" pitchFamily="18" charset="0"/>
                <a:cs typeface="Times New Roman" panose="02020603050405020304" pitchFamily="18" charset="0"/>
              </a:rPr>
            </a:br>
            <a:br>
              <a:rPr lang="en-US" sz="2400" dirty="0">
                <a:solidFill>
                  <a:srgbClr val="212529"/>
                </a:solidFill>
                <a:latin typeface="Times New Roman" panose="02020603050405020304" pitchFamily="18" charset="0"/>
                <a:cs typeface="Times New Roman" panose="02020603050405020304" pitchFamily="18" charset="0"/>
              </a:rPr>
            </a:br>
            <a:r>
              <a:rPr lang="en-US" sz="2400" dirty="0">
                <a:solidFill>
                  <a:srgbClr val="212529"/>
                </a:solidFill>
                <a:latin typeface="Times New Roman" panose="02020603050405020304" pitchFamily="18" charset="0"/>
                <a:cs typeface="Times New Roman" panose="02020603050405020304" pitchFamily="18" charset="0"/>
              </a:rPr>
              <a:t>                                       </a:t>
            </a:r>
            <a:r>
              <a:rPr lang="en-US" sz="2400" b="1" dirty="0">
                <a:solidFill>
                  <a:srgbClr val="212529"/>
                </a:solidFill>
                <a:latin typeface="Times New Roman" panose="02020603050405020304" pitchFamily="18" charset="0"/>
                <a:cs typeface="Times New Roman" panose="02020603050405020304" pitchFamily="18" charset="0"/>
              </a:rPr>
              <a:t>Mentor :</a:t>
            </a:r>
            <a:r>
              <a:rPr lang="en-US" sz="2400" dirty="0">
                <a:solidFill>
                  <a:srgbClr val="212529"/>
                </a:solidFill>
                <a:latin typeface="Times New Roman" panose="02020603050405020304" pitchFamily="18" charset="0"/>
                <a:cs typeface="Times New Roman" panose="02020603050405020304" pitchFamily="18" charset="0"/>
              </a:rPr>
              <a:t>Dr </a:t>
            </a:r>
            <a:r>
              <a:rPr lang="en-US" sz="2400" dirty="0" err="1">
                <a:solidFill>
                  <a:srgbClr val="212529"/>
                </a:solidFill>
                <a:latin typeface="Times New Roman" panose="02020603050405020304" pitchFamily="18" charset="0"/>
                <a:cs typeface="Times New Roman" panose="02020603050405020304" pitchFamily="18" charset="0"/>
              </a:rPr>
              <a:t>R.Obulakonda</a:t>
            </a:r>
            <a:r>
              <a:rPr lang="en-US" sz="2400" dirty="0">
                <a:solidFill>
                  <a:srgbClr val="212529"/>
                </a:solidFill>
                <a:latin typeface="Times New Roman" panose="02020603050405020304" pitchFamily="18" charset="0"/>
                <a:cs typeface="Times New Roman" panose="02020603050405020304" pitchFamily="18" charset="0"/>
              </a:rPr>
              <a:t> Reddy</a:t>
            </a:r>
            <a:br>
              <a:rPr lang="en-US" sz="2400" b="1" dirty="0">
                <a:solidFill>
                  <a:srgbClr val="212529"/>
                </a:solidFill>
                <a:latin typeface="Times New Roman" panose="02020603050405020304" pitchFamily="18"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4A024C2A-6B11-F2BC-04D8-90AB594EE39B}"/>
              </a:ext>
            </a:extLst>
          </p:cNvPr>
          <p:cNvSpPr>
            <a:spLocks noGrp="1"/>
          </p:cNvSpPr>
          <p:nvPr>
            <p:ph type="subTitle" idx="1"/>
          </p:nvPr>
        </p:nvSpPr>
        <p:spPr>
          <a:xfrm>
            <a:off x="1181702" y="4530091"/>
            <a:ext cx="9144000" cy="1655762"/>
          </a:xfrm>
        </p:spPr>
        <p:txBody>
          <a:bodyPr>
            <a:normAutofit fontScale="62500" lnSpcReduction="20000"/>
          </a:bodyPr>
          <a:lstStyle/>
          <a:p>
            <a:r>
              <a:rPr lang="en-US" sz="2400" dirty="0">
                <a:solidFill>
                  <a:srgbClr val="212529"/>
                </a:solidFill>
                <a:latin typeface="Times New Roman" panose="02020603050405020304" pitchFamily="18" charset="0"/>
                <a:cs typeface="Times New Roman" panose="02020603050405020304" pitchFamily="18" charset="0"/>
              </a:rPr>
              <a:t>                                                      </a:t>
            </a:r>
            <a:r>
              <a:rPr lang="en-US" sz="2400" b="1" dirty="0">
                <a:solidFill>
                  <a:srgbClr val="212529"/>
                </a:solidFill>
                <a:latin typeface="Times New Roman" panose="02020603050405020304" pitchFamily="18" charset="0"/>
                <a:cs typeface="Times New Roman" panose="02020603050405020304" pitchFamily="18" charset="0"/>
              </a:rPr>
              <a:t>Presented by,</a:t>
            </a:r>
          </a:p>
          <a:p>
            <a:endParaRPr lang="en-US" sz="2400" dirty="0">
              <a:solidFill>
                <a:srgbClr val="212529"/>
              </a:solidFill>
              <a:latin typeface="Times New Roman" panose="02020603050405020304" pitchFamily="18" charset="0"/>
              <a:cs typeface="Times New Roman" panose="02020603050405020304" pitchFamily="18" charset="0"/>
            </a:endParaRPr>
          </a:p>
          <a:p>
            <a:r>
              <a:rPr lang="en-US" sz="2400" dirty="0">
                <a:solidFill>
                  <a:srgbClr val="212529"/>
                </a:solidFill>
                <a:latin typeface="Times New Roman" panose="02020603050405020304" pitchFamily="18" charset="0"/>
                <a:cs typeface="Times New Roman" panose="02020603050405020304" pitchFamily="18" charset="0"/>
              </a:rPr>
              <a:t>                                                      KITTUR SAMIKSHA(20951A6242)</a:t>
            </a:r>
          </a:p>
          <a:p>
            <a:r>
              <a:rPr lang="en-US" sz="2400" dirty="0">
                <a:solidFill>
                  <a:srgbClr val="212529"/>
                </a:solidFill>
                <a:latin typeface="Times New Roman" panose="02020603050405020304" pitchFamily="18" charset="0"/>
                <a:cs typeface="Times New Roman" panose="02020603050405020304" pitchFamily="18" charset="0"/>
              </a:rPr>
              <a:t>                                                      SHETLA YUVARAJ(20951A6259)</a:t>
            </a:r>
          </a:p>
          <a:p>
            <a:r>
              <a:rPr lang="en-US" sz="2400" dirty="0">
                <a:solidFill>
                  <a:srgbClr val="212529"/>
                </a:solidFill>
                <a:latin typeface="Times New Roman" panose="02020603050405020304" pitchFamily="18" charset="0"/>
                <a:cs typeface="Times New Roman" panose="02020603050405020304" pitchFamily="18" charset="0"/>
              </a:rPr>
              <a:t>                                                      VANKDOTH SAI ROHITHA(20951A6236)</a:t>
            </a:r>
            <a:endParaRPr lang="en-IN" dirty="0"/>
          </a:p>
        </p:txBody>
      </p:sp>
      <p:pic>
        <p:nvPicPr>
          <p:cNvPr id="4" name="Picture 2" descr="Welcome to IARE LIBRARY">
            <a:extLst>
              <a:ext uri="{FF2B5EF4-FFF2-40B4-BE49-F238E27FC236}">
                <a16:creationId xmlns:a16="http://schemas.microsoft.com/office/drawing/2014/main" id="{44230121-6C61-4F59-B20D-D82C24908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2700" y="60960"/>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65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F8BB-B7E7-5608-1528-DFD638FD4900}"/>
              </a:ext>
            </a:extLst>
          </p:cNvPr>
          <p:cNvSpPr>
            <a:spLocks noGrp="1"/>
          </p:cNvSpPr>
          <p:nvPr>
            <p:ph type="title"/>
          </p:nvPr>
        </p:nvSpPr>
        <p:spPr/>
        <p:txBody>
          <a:bodyPr/>
          <a:lstStyle/>
          <a:p>
            <a:pPr algn="ctr"/>
            <a:r>
              <a:rPr lang="en-IN" b="1" dirty="0">
                <a:solidFill>
                  <a:schemeClr val="accent2">
                    <a:lumMod val="75000"/>
                  </a:schemeClr>
                </a:solidFill>
              </a:rPr>
              <a:t>PROJECT OUTCOMES</a:t>
            </a:r>
          </a:p>
        </p:txBody>
      </p:sp>
      <p:sp>
        <p:nvSpPr>
          <p:cNvPr id="3" name="Content Placeholder 2">
            <a:extLst>
              <a:ext uri="{FF2B5EF4-FFF2-40B4-BE49-F238E27FC236}">
                <a16:creationId xmlns:a16="http://schemas.microsoft.com/office/drawing/2014/main" id="{C31589C1-6D55-1D95-1332-0F79D437D271}"/>
              </a:ext>
            </a:extLst>
          </p:cNvPr>
          <p:cNvSpPr>
            <a:spLocks noGrp="1"/>
          </p:cNvSpPr>
          <p:nvPr>
            <p:ph idx="1"/>
          </p:nvPr>
        </p:nvSpPr>
        <p:spPr>
          <a:xfrm>
            <a:off x="1706880" y="2230745"/>
            <a:ext cx="8778240" cy="4023360"/>
          </a:xfrm>
        </p:spPr>
        <p:txBody>
          <a:bodyPr/>
          <a:lstStyle/>
          <a:p>
            <a:pPr>
              <a:buFont typeface="Arial" panose="020B0604020202020204" pitchFamily="34" charset="0"/>
              <a:buChar char="•"/>
            </a:pPr>
            <a:r>
              <a:rPr lang="en-IN" dirty="0"/>
              <a:t>The outcome which we will be expecting from this project are stated as follows:</a:t>
            </a:r>
          </a:p>
          <a:p>
            <a:pPr>
              <a:buFont typeface="Wingdings" panose="05000000000000000000" pitchFamily="2" charset="2"/>
              <a:buChar char="ü"/>
            </a:pPr>
            <a:r>
              <a:rPr lang="en-IN" dirty="0"/>
              <a:t>Security to the resources will be ensured.</a:t>
            </a:r>
          </a:p>
          <a:p>
            <a:pPr>
              <a:buFont typeface="Wingdings" panose="05000000000000000000" pitchFamily="2" charset="2"/>
              <a:buChar char="ü"/>
            </a:pPr>
            <a:r>
              <a:rPr lang="en-IN" dirty="0"/>
              <a:t>The access control which are given to a particular user will be provided effectively.</a:t>
            </a:r>
          </a:p>
          <a:p>
            <a:pPr>
              <a:buFont typeface="Wingdings" panose="05000000000000000000" pitchFamily="2" charset="2"/>
              <a:buChar char="ü"/>
            </a:pPr>
            <a:r>
              <a:rPr lang="en-IN" dirty="0"/>
              <a:t>The chances of biometric proxy can be reduced. </a:t>
            </a:r>
          </a:p>
        </p:txBody>
      </p:sp>
    </p:spTree>
    <p:extLst>
      <p:ext uri="{BB962C8B-B14F-4D97-AF65-F5344CB8AC3E}">
        <p14:creationId xmlns:p14="http://schemas.microsoft.com/office/powerpoint/2010/main" val="425549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6F9F-DD00-6B84-431E-DD978DFE180E}"/>
              </a:ext>
            </a:extLst>
          </p:cNvPr>
          <p:cNvSpPr>
            <a:spLocks noGrp="1"/>
          </p:cNvSpPr>
          <p:nvPr>
            <p:ph type="title"/>
          </p:nvPr>
        </p:nvSpPr>
        <p:spPr>
          <a:xfrm>
            <a:off x="944078" y="2434557"/>
            <a:ext cx="10515600" cy="1325563"/>
          </a:xfrm>
        </p:spPr>
        <p:txBody>
          <a:bodyPr/>
          <a:lstStyle/>
          <a:p>
            <a:pPr algn="ctr"/>
            <a:r>
              <a:rPr lang="en-IN" b="1" dirty="0">
                <a:solidFill>
                  <a:schemeClr val="accent2">
                    <a:lumMod val="75000"/>
                  </a:schemeClr>
                </a:solidFill>
              </a:rPr>
              <a:t>THANK YOU</a:t>
            </a:r>
          </a:p>
        </p:txBody>
      </p:sp>
    </p:spTree>
    <p:extLst>
      <p:ext uri="{BB962C8B-B14F-4D97-AF65-F5344CB8AC3E}">
        <p14:creationId xmlns:p14="http://schemas.microsoft.com/office/powerpoint/2010/main" val="418734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1F4E-24CC-62CA-283D-BF107AFDB209}"/>
              </a:ext>
            </a:extLst>
          </p:cNvPr>
          <p:cNvSpPr>
            <a:spLocks noGrp="1"/>
          </p:cNvSpPr>
          <p:nvPr>
            <p:ph type="title"/>
          </p:nvPr>
        </p:nvSpPr>
        <p:spPr/>
        <p:txBody>
          <a:bodyPr/>
          <a:lstStyle/>
          <a:p>
            <a:pPr algn="ctr"/>
            <a:r>
              <a:rPr lang="en-IN" b="1" dirty="0">
                <a:solidFill>
                  <a:schemeClr val="accent2">
                    <a:lumMod val="75000"/>
                  </a:schemeClr>
                </a:solidFill>
              </a:rPr>
              <a:t>ABSTRACT</a:t>
            </a:r>
          </a:p>
        </p:txBody>
      </p:sp>
      <p:sp>
        <p:nvSpPr>
          <p:cNvPr id="3" name="Content Placeholder 2">
            <a:extLst>
              <a:ext uri="{FF2B5EF4-FFF2-40B4-BE49-F238E27FC236}">
                <a16:creationId xmlns:a16="http://schemas.microsoft.com/office/drawing/2014/main" id="{C0CAB7E9-9571-E04E-C401-921062B941E1}"/>
              </a:ext>
            </a:extLst>
          </p:cNvPr>
          <p:cNvSpPr>
            <a:spLocks noGrp="1"/>
          </p:cNvSpPr>
          <p:nvPr>
            <p:ph idx="1"/>
          </p:nvPr>
        </p:nvSpPr>
        <p:spPr>
          <a:xfrm>
            <a:off x="1952324" y="1836108"/>
            <a:ext cx="8287352" cy="4439563"/>
          </a:xfrm>
        </p:spPr>
        <p:txBody>
          <a:bodyPr>
            <a:noAutofit/>
          </a:bodyPr>
          <a:lstStyle/>
          <a:p>
            <a:pPr algn="just"/>
            <a:r>
              <a:rPr lang="en-IN" sz="1800" dirty="0"/>
              <a:t>Cloud services are now an emerging technology .Many services which are being provided now-a-days are done by the ways of biometric mode for ensuring the secure way of accessing the services of an organization. Here we will see the new  way of biometric based secure accessing of cloud services which will not only give access control to the user but it will also provide security to the data present in the cloud server and protect the data which maybe misused by the intruders. The method here which we will be discussing will have two parts (</a:t>
            </a:r>
            <a:r>
              <a:rPr lang="en-IN" sz="1800" dirty="0" err="1"/>
              <a:t>i</a:t>
            </a:r>
            <a:r>
              <a:rPr lang="en-IN" sz="1800" dirty="0"/>
              <a:t>)first to authenticate the user (ii)to provide access to the resources based on the role of the user. This particular method will have fingerprint and iris scan which is in-a-way called “1 auth 1 access” .The fingerprint of the user will be used to generate a secret code which will authenticate the user first. Then by the iris scan we will give access control to the resources based on the </a:t>
            </a:r>
            <a:r>
              <a:rPr lang="en-IN" sz="1800" dirty="0" err="1"/>
              <a:t>user.Automated</a:t>
            </a:r>
            <a:r>
              <a:rPr lang="en-IN" sz="1800" dirty="0"/>
              <a:t> Validation of Internet Security Protocols and Applications(AVISPA) tool will be used for security when the resources will be used through the cloud server.</a:t>
            </a:r>
          </a:p>
          <a:p>
            <a:pPr marL="0" indent="0" algn="just">
              <a:buNone/>
            </a:pPr>
            <a:r>
              <a:rPr lang="en-IN" sz="1800" dirty="0"/>
              <a:t>  </a:t>
            </a:r>
            <a:r>
              <a:rPr lang="en-IN" sz="1800" b="1" dirty="0"/>
              <a:t>KEYWORDS: </a:t>
            </a:r>
            <a:r>
              <a:rPr lang="en-IN" sz="1800" dirty="0"/>
              <a:t>biometric-based security ,fingerprint ,iris scan ,authentication , access control</a:t>
            </a:r>
            <a:endParaRPr lang="en-IN" sz="1800" b="1" dirty="0"/>
          </a:p>
          <a:p>
            <a:endParaRPr lang="en-IN" sz="1800" dirty="0"/>
          </a:p>
          <a:p>
            <a:endParaRPr lang="en-IN" sz="1800" dirty="0"/>
          </a:p>
        </p:txBody>
      </p:sp>
    </p:spTree>
    <p:extLst>
      <p:ext uri="{BB962C8B-B14F-4D97-AF65-F5344CB8AC3E}">
        <p14:creationId xmlns:p14="http://schemas.microsoft.com/office/powerpoint/2010/main" val="401144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64AB-65F0-C11F-39EB-AE27E6FD2D13}"/>
              </a:ext>
            </a:extLst>
          </p:cNvPr>
          <p:cNvSpPr>
            <a:spLocks noGrp="1"/>
          </p:cNvSpPr>
          <p:nvPr>
            <p:ph type="title"/>
          </p:nvPr>
        </p:nvSpPr>
        <p:spPr/>
        <p:txBody>
          <a:bodyPr/>
          <a:lstStyle/>
          <a:p>
            <a:pPr algn="ctr"/>
            <a:r>
              <a:rPr lang="en-IN" b="1"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DAC8DAF9-4B1F-A5D2-4348-BACE64E7B6F7}"/>
              </a:ext>
            </a:extLst>
          </p:cNvPr>
          <p:cNvSpPr>
            <a:spLocks noGrp="1"/>
          </p:cNvSpPr>
          <p:nvPr>
            <p:ph idx="1"/>
          </p:nvPr>
        </p:nvSpPr>
        <p:spPr>
          <a:xfrm>
            <a:off x="1742173" y="1796749"/>
            <a:ext cx="8874492" cy="4774648"/>
          </a:xfrm>
        </p:spPr>
        <p:txBody>
          <a:bodyPr>
            <a:normAutofit/>
          </a:bodyPr>
          <a:lstStyle/>
          <a:p>
            <a:pPr marL="285750" indent="-285750" algn="just">
              <a:buFont typeface="Arial" panose="020B0604020202020204" pitchFamily="34" charset="0"/>
              <a:buChar char="•"/>
            </a:pPr>
            <a:r>
              <a:rPr lang="en-US" dirty="0"/>
              <a:t>Cloud services are a norm in our society. However, providing secure access to cloud services is not a trivial task, and designing robust authentication, authorization and accounting for access is an ongoing challenge, both operationally and research-wise. </a:t>
            </a:r>
          </a:p>
          <a:p>
            <a:pPr marL="285750" indent="-285750" algn="just">
              <a:buFont typeface="Arial" panose="020B0604020202020204" pitchFamily="34" charset="0"/>
              <a:buChar char="•"/>
            </a:pPr>
            <a:r>
              <a:rPr lang="en-US" dirty="0"/>
              <a:t>Now-a-days for a secure way of accessing the cloud services ,we are using the biometric way.</a:t>
            </a:r>
          </a:p>
          <a:p>
            <a:pPr algn="just">
              <a:buFont typeface="Arial" panose="020B0604020202020204" pitchFamily="34" charset="0"/>
              <a:buChar char="•"/>
            </a:pPr>
            <a:r>
              <a:rPr lang="en-US" b="0" i="0" dirty="0">
                <a:effectLst/>
              </a:rPr>
              <a:t>   Biometric authentication is used in computer science as a form of identification       and access control.</a:t>
            </a:r>
          </a:p>
          <a:p>
            <a:pPr algn="just">
              <a:buFont typeface="Arial" panose="020B0604020202020204" pitchFamily="34" charset="0"/>
              <a:buChar char="•"/>
            </a:pPr>
            <a:r>
              <a:rPr lang="en-IN" dirty="0"/>
              <a:t>   Some of the ways where a person gives biometric are:</a:t>
            </a:r>
          </a:p>
          <a:p>
            <a:pPr marL="0" indent="0" algn="just">
              <a:buNone/>
            </a:pPr>
            <a:r>
              <a:rPr lang="en-US" dirty="0">
                <a:solidFill>
                  <a:srgbClr val="040C28"/>
                </a:solidFill>
                <a:latin typeface="Google Sans"/>
              </a:rPr>
              <a:t>               F</a:t>
            </a:r>
            <a:r>
              <a:rPr lang="en-US" b="0" i="0" dirty="0">
                <a:solidFill>
                  <a:srgbClr val="040C28"/>
                </a:solidFill>
                <a:effectLst/>
                <a:latin typeface="Google Sans"/>
              </a:rPr>
              <a:t>ingerprints                           </a:t>
            </a:r>
            <a:r>
              <a:rPr lang="en-US" dirty="0">
                <a:solidFill>
                  <a:srgbClr val="040C28"/>
                </a:solidFill>
                <a:latin typeface="Google Sans"/>
              </a:rPr>
              <a:t>F</a:t>
            </a:r>
            <a:r>
              <a:rPr lang="en-US" b="0" i="0" dirty="0">
                <a:solidFill>
                  <a:srgbClr val="040C28"/>
                </a:solidFill>
                <a:effectLst/>
                <a:latin typeface="Google Sans"/>
              </a:rPr>
              <a:t>acial</a:t>
            </a:r>
          </a:p>
          <a:p>
            <a:pPr marL="0" indent="0" algn="just">
              <a:buNone/>
            </a:pPr>
            <a:r>
              <a:rPr lang="en-US" dirty="0">
                <a:solidFill>
                  <a:srgbClr val="040C28"/>
                </a:solidFill>
                <a:latin typeface="Google Sans"/>
              </a:rPr>
              <a:t>               V</a:t>
            </a:r>
            <a:r>
              <a:rPr lang="en-US" b="0" i="0" dirty="0">
                <a:solidFill>
                  <a:srgbClr val="040C28"/>
                </a:solidFill>
                <a:effectLst/>
                <a:latin typeface="Google Sans"/>
              </a:rPr>
              <a:t>oice                                       Iris  and </a:t>
            </a:r>
          </a:p>
          <a:p>
            <a:pPr marL="0" indent="0" algn="just">
              <a:buNone/>
            </a:pPr>
            <a:r>
              <a:rPr lang="en-US" b="0" i="0" dirty="0">
                <a:solidFill>
                  <a:srgbClr val="040C28"/>
                </a:solidFill>
                <a:effectLst/>
                <a:latin typeface="Google Sans"/>
              </a:rPr>
              <a:t>               Palm or finger vein patterns</a:t>
            </a:r>
            <a:r>
              <a:rPr lang="en-US" b="0" i="0" dirty="0">
                <a:solidFill>
                  <a:srgbClr val="4D5156"/>
                </a:solidFill>
                <a:effectLst/>
                <a:latin typeface="Google Sans"/>
              </a:rPr>
              <a:t>.</a:t>
            </a:r>
          </a:p>
          <a:p>
            <a:pPr marL="0" indent="0">
              <a:buNone/>
            </a:pPr>
            <a:endParaRPr lang="en-IN" dirty="0"/>
          </a:p>
        </p:txBody>
      </p:sp>
    </p:spTree>
    <p:extLst>
      <p:ext uri="{BB962C8B-B14F-4D97-AF65-F5344CB8AC3E}">
        <p14:creationId xmlns:p14="http://schemas.microsoft.com/office/powerpoint/2010/main" val="24940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C83B-F8A6-AE15-26FE-AB72C0A1EA1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42C99A7-6883-5E02-E09E-CE2B042E39CC}"/>
              </a:ext>
            </a:extLst>
          </p:cNvPr>
          <p:cNvSpPr>
            <a:spLocks noGrp="1"/>
          </p:cNvSpPr>
          <p:nvPr>
            <p:ph idx="1"/>
          </p:nvPr>
        </p:nvSpPr>
        <p:spPr>
          <a:xfrm>
            <a:off x="1549666" y="2021306"/>
            <a:ext cx="9326881" cy="5416567"/>
          </a:xfrm>
        </p:spPr>
        <p:txBody>
          <a:bodyPr>
            <a:normAutofit/>
          </a:bodyPr>
          <a:lstStyle/>
          <a:p>
            <a:pPr marL="285750" indent="-285750">
              <a:buFont typeface="Arial" panose="020B0604020202020204" pitchFamily="34" charset="0"/>
              <a:buChar char="•"/>
            </a:pPr>
            <a:r>
              <a:rPr lang="en-US" dirty="0"/>
              <a:t>The proposed will provide a secure way of accessing the resources from the cloud as it will take the fingerprint and authenticate the user. After authentication process, the user must scan his/her iris which will give the access control to the user based on the role he/she is working in the organization .</a:t>
            </a:r>
          </a:p>
          <a:p>
            <a:pPr marL="285750" indent="-285750">
              <a:buFont typeface="Arial" panose="020B0604020202020204" pitchFamily="34" charset="0"/>
              <a:buChar char="•"/>
            </a:pPr>
            <a:r>
              <a:rPr lang="en-US" dirty="0"/>
              <a:t>During this a session key will be generated for the securing the sites from being attacked by the attackers.</a:t>
            </a:r>
          </a:p>
          <a:p>
            <a:endParaRPr lang="en-US" sz="2000" dirty="0"/>
          </a:p>
          <a:p>
            <a:pPr>
              <a:buFont typeface="Wingdings" panose="05000000000000000000" pitchFamily="2" charset="2"/>
              <a:buChar char="v"/>
            </a:pPr>
            <a:r>
              <a:rPr lang="en-US" sz="2000" dirty="0"/>
              <a:t>The following will describe the method in a more brief way:</a:t>
            </a:r>
          </a:p>
          <a:p>
            <a:pPr marL="285750" indent="-285750">
              <a:buFont typeface="Arial" panose="020B0604020202020204" pitchFamily="34" charset="0"/>
              <a:buChar char="•"/>
            </a:pPr>
            <a:r>
              <a:rPr lang="en-IN" sz="2000" dirty="0"/>
              <a:t>When the user scan his/her fingerprint ,the image of the fingerprint will retrieve the code related to the image.</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4184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6BB3-6E6A-8E1B-7B48-7D8E117C338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701CE90-EF28-6F98-DCF4-B6412ECF6350}"/>
              </a:ext>
            </a:extLst>
          </p:cNvPr>
          <p:cNvSpPr>
            <a:spLocks noGrp="1"/>
          </p:cNvSpPr>
          <p:nvPr>
            <p:ph idx="1"/>
          </p:nvPr>
        </p:nvSpPr>
        <p:spPr>
          <a:xfrm>
            <a:off x="991402" y="2047864"/>
            <a:ext cx="10058400" cy="4023360"/>
          </a:xfrm>
        </p:spPr>
        <p:txBody>
          <a:bodyPr>
            <a:normAutofit/>
          </a:bodyPr>
          <a:lstStyle/>
          <a:p>
            <a:pPr marL="285750" indent="-285750">
              <a:buFont typeface="Arial" panose="020B0604020202020204" pitchFamily="34" charset="0"/>
              <a:buChar char="•"/>
            </a:pPr>
            <a:r>
              <a:rPr lang="en-IN" sz="2000" dirty="0"/>
              <a:t>After this when the user scans the  iris the unique key related to that particular iris will be matched with the code of the fingerprint.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If the keys of both the biometrics are same then only it will grant the access control to the user or else it will not.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In the case of a new user, the fingerprint and iris will be scanned and unique keys will be provided to them</a:t>
            </a:r>
            <a:endParaRPr lang="en-IN" dirty="0"/>
          </a:p>
          <a:p>
            <a:endParaRPr lang="en-IN" dirty="0"/>
          </a:p>
        </p:txBody>
      </p:sp>
    </p:spTree>
    <p:extLst>
      <p:ext uri="{BB962C8B-B14F-4D97-AF65-F5344CB8AC3E}">
        <p14:creationId xmlns:p14="http://schemas.microsoft.com/office/powerpoint/2010/main" val="384780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7877-5190-963E-68F0-C1FDC63EECCA}"/>
              </a:ext>
            </a:extLst>
          </p:cNvPr>
          <p:cNvSpPr>
            <a:spLocks noGrp="1"/>
          </p:cNvSpPr>
          <p:nvPr>
            <p:ph type="title"/>
          </p:nvPr>
        </p:nvSpPr>
        <p:spPr/>
        <p:txBody>
          <a:bodyPr/>
          <a:lstStyle/>
          <a:p>
            <a:pPr algn="ctr"/>
            <a:r>
              <a:rPr lang="en-IN" b="1" dirty="0">
                <a:solidFill>
                  <a:schemeClr val="accent2">
                    <a:lumMod val="75000"/>
                  </a:schemeClr>
                </a:solidFill>
              </a:rPr>
              <a:t>PICTORIAL REPRESENTATION</a:t>
            </a:r>
          </a:p>
        </p:txBody>
      </p:sp>
      <p:pic>
        <p:nvPicPr>
          <p:cNvPr id="5" name="Content Placeholder 4">
            <a:extLst>
              <a:ext uri="{FF2B5EF4-FFF2-40B4-BE49-F238E27FC236}">
                <a16:creationId xmlns:a16="http://schemas.microsoft.com/office/drawing/2014/main" id="{1A4D5619-737B-9EA7-F0F0-E101E8647625}"/>
              </a:ext>
            </a:extLst>
          </p:cNvPr>
          <p:cNvPicPr>
            <a:picLocks noGrp="1" noChangeAspect="1"/>
          </p:cNvPicPr>
          <p:nvPr>
            <p:ph idx="1"/>
          </p:nvPr>
        </p:nvPicPr>
        <p:blipFill>
          <a:blip r:embed="rId2"/>
          <a:stretch>
            <a:fillRect/>
          </a:stretch>
        </p:blipFill>
        <p:spPr>
          <a:xfrm>
            <a:off x="3205213" y="1867300"/>
            <a:ext cx="5245768" cy="4230399"/>
          </a:xfrm>
        </p:spPr>
      </p:pic>
    </p:spTree>
    <p:extLst>
      <p:ext uri="{BB962C8B-B14F-4D97-AF65-F5344CB8AC3E}">
        <p14:creationId xmlns:p14="http://schemas.microsoft.com/office/powerpoint/2010/main" val="419832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470C-B420-55B3-F387-12CD0663A60B}"/>
              </a:ext>
            </a:extLst>
          </p:cNvPr>
          <p:cNvSpPr>
            <a:spLocks noGrp="1"/>
          </p:cNvSpPr>
          <p:nvPr>
            <p:ph type="title"/>
          </p:nvPr>
        </p:nvSpPr>
        <p:spPr/>
        <p:txBody>
          <a:bodyPr/>
          <a:lstStyle/>
          <a:p>
            <a:pPr algn="ctr"/>
            <a:r>
              <a:rPr lang="en-IN" b="1" dirty="0">
                <a:solidFill>
                  <a:schemeClr val="accent2">
                    <a:lumMod val="75000"/>
                  </a:schemeClr>
                </a:solidFill>
              </a:rPr>
              <a:t>LITERATURE SURVEY</a:t>
            </a:r>
          </a:p>
        </p:txBody>
      </p:sp>
      <p:sp>
        <p:nvSpPr>
          <p:cNvPr id="3" name="Content Placeholder 2">
            <a:extLst>
              <a:ext uri="{FF2B5EF4-FFF2-40B4-BE49-F238E27FC236}">
                <a16:creationId xmlns:a16="http://schemas.microsoft.com/office/drawing/2014/main" id="{B1E2AF2A-1909-EFB8-6124-6DF66710B0BE}"/>
              </a:ext>
            </a:extLst>
          </p:cNvPr>
          <p:cNvSpPr>
            <a:spLocks noGrp="1"/>
          </p:cNvSpPr>
          <p:nvPr>
            <p:ph idx="1"/>
          </p:nvPr>
        </p:nvSpPr>
        <p:spPr/>
        <p:txBody>
          <a:bodyPr/>
          <a:lstStyle/>
          <a:p>
            <a:pPr>
              <a:buFont typeface="Wingdings" panose="05000000000000000000" pitchFamily="2" charset="2"/>
              <a:buChar char="Ø"/>
            </a:pPr>
            <a:r>
              <a:rPr lang="en-US" dirty="0"/>
              <a:t>“One key limitation in existing authentication mechanisms is that the user’s credentials are stored in the authentication server, which can be stolen and (mis)used to gain unauthorized access to various services.”(Designing Secure and Efficient Biometric-Based Secure Access Mechanism for Cloud Services ).</a:t>
            </a:r>
          </a:p>
          <a:p>
            <a:pPr>
              <a:buFont typeface="Wingdings" panose="05000000000000000000" pitchFamily="2" charset="2"/>
              <a:buChar char="Ø"/>
            </a:pPr>
            <a:r>
              <a:rPr lang="en-IN" b="1" i="0" dirty="0">
                <a:solidFill>
                  <a:srgbClr val="333333"/>
                </a:solidFill>
                <a:effectLst/>
                <a:latin typeface="HelveticaNeue Regular"/>
              </a:rPr>
              <a:t>“</a:t>
            </a:r>
            <a:r>
              <a:rPr lang="en-IN" i="0" dirty="0">
                <a:solidFill>
                  <a:srgbClr val="333333"/>
                </a:solidFill>
                <a:effectLst/>
              </a:rPr>
              <a:t>Uni-biometric systems suffer</a:t>
            </a:r>
            <a:r>
              <a:rPr lang="en-IN" dirty="0">
                <a:solidFill>
                  <a:srgbClr val="333333"/>
                </a:solidFill>
              </a:rPr>
              <a:t> from problems</a:t>
            </a:r>
            <a:r>
              <a:rPr lang="en-IN" i="0" dirty="0">
                <a:solidFill>
                  <a:srgbClr val="333333"/>
                </a:solidFill>
                <a:effectLst/>
              </a:rPr>
              <a:t> such as variat</a:t>
            </a:r>
            <a:r>
              <a:rPr lang="en-IN" dirty="0">
                <a:solidFill>
                  <a:srgbClr val="333333"/>
                </a:solidFill>
              </a:rPr>
              <a:t>ion in biometric data, low recognition rate, spoofed easily and many more.”(</a:t>
            </a:r>
            <a:r>
              <a:rPr lang="en-US" i="0" dirty="0">
                <a:solidFill>
                  <a:srgbClr val="333333"/>
                </a:solidFill>
                <a:effectLst/>
              </a:rPr>
              <a:t>A Study of Biometric Identification and Verification System).</a:t>
            </a:r>
          </a:p>
          <a:p>
            <a:pPr>
              <a:buFont typeface="Wingdings" panose="05000000000000000000" pitchFamily="2" charset="2"/>
              <a:buChar char="Ø"/>
            </a:pPr>
            <a:r>
              <a:rPr lang="en-US" dirty="0"/>
              <a:t>“The probabilistic matching may lead to errors like false rejection rate (FRR) and false acceptance rate (FAR) that depend on many influences, specifically, on the matching algorithm.”(</a:t>
            </a:r>
            <a:r>
              <a:rPr lang="en-US" i="0" dirty="0">
                <a:solidFill>
                  <a:srgbClr val="333333"/>
                </a:solidFill>
                <a:effectLst/>
                <a:latin typeface="HelveticaNeue Regular"/>
              </a:rPr>
              <a:t>A systematic review on Fingerprint based Biometric Authentication System).</a:t>
            </a:r>
          </a:p>
          <a:p>
            <a:endParaRPr lang="en-US" b="1" i="0" dirty="0">
              <a:solidFill>
                <a:srgbClr val="333333"/>
              </a:solidFill>
              <a:effectLst/>
              <a:latin typeface="HelveticaNeue Regular"/>
            </a:endParaRPr>
          </a:p>
        </p:txBody>
      </p:sp>
    </p:spTree>
    <p:extLst>
      <p:ext uri="{BB962C8B-B14F-4D97-AF65-F5344CB8AC3E}">
        <p14:creationId xmlns:p14="http://schemas.microsoft.com/office/powerpoint/2010/main" val="159175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0BBF-C3AB-26BE-10CE-7089CBD76D3E}"/>
              </a:ext>
            </a:extLst>
          </p:cNvPr>
          <p:cNvSpPr>
            <a:spLocks noGrp="1"/>
          </p:cNvSpPr>
          <p:nvPr>
            <p:ph type="title"/>
          </p:nvPr>
        </p:nvSpPr>
        <p:spPr/>
        <p:txBody>
          <a:bodyPr>
            <a:normAutofit/>
          </a:bodyPr>
          <a:lstStyle/>
          <a:p>
            <a:pPr algn="ctr"/>
            <a:r>
              <a:rPr lang="en-IN" b="1" dirty="0">
                <a:solidFill>
                  <a:schemeClr val="accent2">
                    <a:lumMod val="75000"/>
                  </a:schemeClr>
                </a:solidFill>
              </a:rPr>
              <a:t>PROBLEM STATEMENT</a:t>
            </a:r>
          </a:p>
        </p:txBody>
      </p:sp>
      <p:sp>
        <p:nvSpPr>
          <p:cNvPr id="3" name="Content Placeholder 2">
            <a:extLst>
              <a:ext uri="{FF2B5EF4-FFF2-40B4-BE49-F238E27FC236}">
                <a16:creationId xmlns:a16="http://schemas.microsoft.com/office/drawing/2014/main" id="{43BD6EF5-CA11-D5FF-60EF-0096C7BE36DE}"/>
              </a:ext>
            </a:extLst>
          </p:cNvPr>
          <p:cNvSpPr>
            <a:spLocks noGrp="1"/>
          </p:cNvSpPr>
          <p:nvPr>
            <p:ph idx="1"/>
          </p:nvPr>
        </p:nvSpPr>
        <p:spPr>
          <a:xfrm>
            <a:off x="1886551" y="2018989"/>
            <a:ext cx="8479857" cy="4023360"/>
          </a:xfrm>
        </p:spPr>
        <p:txBody>
          <a:bodyPr>
            <a:normAutofit/>
          </a:bodyPr>
          <a:lstStyle/>
          <a:p>
            <a:r>
              <a:rPr lang="en-US" b="0" i="0" dirty="0">
                <a:solidFill>
                  <a:srgbClr val="374151"/>
                </a:solidFill>
                <a:effectLst/>
              </a:rPr>
              <a:t>The problem states that </a:t>
            </a:r>
            <a:r>
              <a:rPr lang="en-US" dirty="0">
                <a:solidFill>
                  <a:srgbClr val="374151"/>
                </a:solidFill>
              </a:rPr>
              <a:t>“</a:t>
            </a:r>
            <a:r>
              <a:rPr lang="en-US" b="0" i="0" dirty="0">
                <a:solidFill>
                  <a:srgbClr val="374151"/>
                </a:solidFill>
                <a:effectLst/>
              </a:rPr>
              <a:t>using </a:t>
            </a:r>
            <a:r>
              <a:rPr lang="en-US" b="0" i="0" dirty="0" err="1">
                <a:solidFill>
                  <a:srgbClr val="374151"/>
                </a:solidFill>
                <a:effectLst/>
              </a:rPr>
              <a:t>uni</a:t>
            </a:r>
            <a:r>
              <a:rPr lang="en-US" b="0" i="0" dirty="0">
                <a:solidFill>
                  <a:srgbClr val="374151"/>
                </a:solidFill>
                <a:effectLst/>
              </a:rPr>
              <a:t>-biometric systems is their susceptibility to security breaches and fraud. Uni-biometric systems rely on a single biometric trait, such as fingerprint or iris recognition, to identify and authenticate individuals. If an attacker manages to compromise or duplicate that specific trait, they can potentially gain unauthorized access to the system or impersonate another individual.”</a:t>
            </a:r>
          </a:p>
        </p:txBody>
      </p:sp>
    </p:spTree>
    <p:extLst>
      <p:ext uri="{BB962C8B-B14F-4D97-AF65-F5344CB8AC3E}">
        <p14:creationId xmlns:p14="http://schemas.microsoft.com/office/powerpoint/2010/main" val="372702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8899-944E-7ED3-23CB-39C10E275757}"/>
              </a:ext>
            </a:extLst>
          </p:cNvPr>
          <p:cNvSpPr>
            <a:spLocks noGrp="1"/>
          </p:cNvSpPr>
          <p:nvPr>
            <p:ph type="title"/>
          </p:nvPr>
        </p:nvSpPr>
        <p:spPr>
          <a:xfrm>
            <a:off x="933651" y="234651"/>
            <a:ext cx="10058400" cy="1450757"/>
          </a:xfrm>
        </p:spPr>
        <p:txBody>
          <a:bodyPr/>
          <a:lstStyle/>
          <a:p>
            <a:pPr algn="ctr"/>
            <a:r>
              <a:rPr lang="en-IN" b="1" dirty="0">
                <a:solidFill>
                  <a:schemeClr val="accent2">
                    <a:lumMod val="75000"/>
                  </a:schemeClr>
                </a:solidFill>
              </a:rPr>
              <a:t>OBJECTIVES</a:t>
            </a:r>
          </a:p>
        </p:txBody>
      </p:sp>
      <p:sp>
        <p:nvSpPr>
          <p:cNvPr id="3" name="Content Placeholder 2">
            <a:extLst>
              <a:ext uri="{FF2B5EF4-FFF2-40B4-BE49-F238E27FC236}">
                <a16:creationId xmlns:a16="http://schemas.microsoft.com/office/drawing/2014/main" id="{D7C37DB5-11C2-3EA2-4E66-526998A99C80}"/>
              </a:ext>
            </a:extLst>
          </p:cNvPr>
          <p:cNvSpPr>
            <a:spLocks noGrp="1"/>
          </p:cNvSpPr>
          <p:nvPr>
            <p:ph idx="1"/>
          </p:nvPr>
        </p:nvSpPr>
        <p:spPr>
          <a:xfrm>
            <a:off x="1711692" y="1874610"/>
            <a:ext cx="8768615" cy="4023360"/>
          </a:xfrm>
        </p:spPr>
        <p:txBody>
          <a:bodyPr>
            <a:normAutofit/>
          </a:bodyPr>
          <a:lstStyle/>
          <a:p>
            <a:pPr marL="285750" indent="-285750">
              <a:buFont typeface="Arial" panose="020B0604020202020204" pitchFamily="34" charset="0"/>
              <a:buChar char="•"/>
            </a:pPr>
            <a:r>
              <a:rPr lang="en-IN" sz="2200" dirty="0"/>
              <a:t>The main objective of the proposed solution is about providing secure access to biometric based services in a manner that the limitations of the proposed solution is reduced.</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For, this particular solution focuses of the secure way of</a:t>
            </a:r>
            <a:r>
              <a:rPr lang="en-US" sz="2200" b="0" i="0" dirty="0">
                <a:solidFill>
                  <a:srgbClr val="212529"/>
                </a:solidFill>
                <a:effectLst/>
              </a:rPr>
              <a:t> Efficient Biometric-Based Secure Access Mechanism for Cloud Services.</a:t>
            </a:r>
          </a:p>
          <a:p>
            <a:pPr marL="285750" indent="-285750">
              <a:buFont typeface="Arial" panose="020B0604020202020204" pitchFamily="34" charset="0"/>
              <a:buChar char="•"/>
            </a:pPr>
            <a:endParaRPr lang="en-US" sz="2200" dirty="0">
              <a:solidFill>
                <a:srgbClr val="212529"/>
              </a:solidFill>
              <a:cs typeface="Times New Roman" panose="02020603050405020304" pitchFamily="18" charset="0"/>
            </a:endParaRPr>
          </a:p>
          <a:p>
            <a:pPr marL="285750" indent="-285750">
              <a:buFont typeface="Arial" panose="020B0604020202020204" pitchFamily="34" charset="0"/>
              <a:buChar char="•"/>
            </a:pPr>
            <a:r>
              <a:rPr lang="en-US" sz="2200" dirty="0">
                <a:solidFill>
                  <a:srgbClr val="212529"/>
                </a:solidFill>
                <a:cs typeface="Times New Roman" panose="02020603050405020304" pitchFamily="18" charset="0"/>
              </a:rPr>
              <a:t>The biometric ways being used here will not only provide the services but will also provide security to the data and the identity of the user working in that organization.</a:t>
            </a:r>
          </a:p>
          <a:p>
            <a:pPr marL="285750" indent="-285750">
              <a:buFont typeface="Arial" panose="020B0604020202020204" pitchFamily="34" charset="0"/>
              <a:buChar char="•"/>
            </a:pPr>
            <a:endParaRPr lang="en-US" sz="2400" b="1"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71946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102</TotalTime>
  <Words>922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Google Sans</vt:lpstr>
      <vt:lpstr>HelveticaNeue Regular</vt:lpstr>
      <vt:lpstr>Times New Roman</vt:lpstr>
      <vt:lpstr>Wingdings</vt:lpstr>
      <vt:lpstr>Retrospect</vt:lpstr>
      <vt:lpstr>Institute of Aeronautical Engineering    COMPUTER SCIENCE AND ENGINEERING(CYBER SECURITY)  PROJECT TITLE  EXTENDING USE OF BIOMETRIC SYSTEM FOR  ACCESS OF CLOUD SERVICES    REVIEW 2                                                                                                  Mentor :Dr R.Obulakonda Reddy </vt:lpstr>
      <vt:lpstr>ABSTRACT</vt:lpstr>
      <vt:lpstr>INTRODUCTION</vt:lpstr>
      <vt:lpstr>  </vt:lpstr>
      <vt:lpstr>  </vt:lpstr>
      <vt:lpstr>PICTORIAL REPRESENTATION</vt:lpstr>
      <vt:lpstr>LITERATURE SURVEY</vt:lpstr>
      <vt:lpstr>PROBLEM STATEMENT</vt:lpstr>
      <vt:lpstr>OBJECTIVES</vt:lpstr>
      <vt:lpstr>PROJECT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Aeronautical Engineering COMPUTER SCIENCE AND ENGINEERING(CYBER SECURITY)       PROJECT TITLE  EXTENDING USE OF BIOMETRIC SYSTEM FOR SECURE ACCESS OF CLOUD SERVICES         REVIEW 2                                                   Mentor :Dr B.Obulakonda Reddy </dc:title>
  <dc:creator>Samiksha Kittur</dc:creator>
  <cp:lastModifiedBy>Samiksha Kittur</cp:lastModifiedBy>
  <cp:revision>5</cp:revision>
  <dcterms:created xsi:type="dcterms:W3CDTF">2023-06-20T15:17:45Z</dcterms:created>
  <dcterms:modified xsi:type="dcterms:W3CDTF">2023-06-22T09:02:54Z</dcterms:modified>
</cp:coreProperties>
</file>