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8" r:id="rId13"/>
    <p:sldId id="267"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02" d="100"/>
          <a:sy n="102" d="100"/>
        </p:scale>
        <p:origin x="3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p:nvPr/>
        </p:nvSpPr>
        <p:spPr>
          <a:xfrm>
            <a:off x="2086223" y="2285422"/>
            <a:ext cx="8019553" cy="382156"/>
          </a:xfrm>
          <a:prstGeom prst="rect">
            <a:avLst/>
          </a:prstGeom>
        </p:spPr>
        <p:txBody>
          <a:bodyPr vert="horz" wrap="square" lIns="0" tIns="12700" rIns="0" bIns="0" rtlCol="0">
            <a:spAutoFit/>
          </a:bodyPr>
          <a:lstStyle>
            <a:lvl1pPr>
              <a:defRPr sz="2400" b="1" i="0">
                <a:solidFill>
                  <a:srgbClr val="FF0000"/>
                </a:solidFill>
                <a:latin typeface="Arial" panose="020B0604020202020204"/>
                <a:ea typeface="+mj-ea"/>
                <a:cs typeface="Arial" panose="020B0604020202020204"/>
              </a:defRPr>
            </a:lvl1pPr>
          </a:lstStyle>
          <a:p>
            <a:pPr marL="0" marR="0" lvl="0" indent="0" algn="ctr" defTabSz="914400" eaLnBrk="1" fontAlgn="auto" latinLnBrk="0" hangingPunct="1">
              <a:lnSpc>
                <a:spcPct val="100000"/>
              </a:lnSpc>
              <a:spcBef>
                <a:spcPts val="100"/>
              </a:spcBef>
              <a:spcAft>
                <a:spcPts val="0"/>
              </a:spcAft>
              <a:buClrTx/>
              <a:buSzTx/>
              <a:buFontTx/>
              <a:buNone/>
              <a:defRPr/>
            </a:pPr>
            <a:r>
              <a:rPr kumimoji="0" lang="en-IN" sz="2400" b="1" i="0" u="none" strike="noStrike" kern="0" cap="none" spc="-5" normalizeH="0" baseline="0" noProof="0">
                <a:ln>
                  <a:noFill/>
                </a:ln>
                <a:solidFill>
                  <a:srgbClr val="FF0000"/>
                </a:solidFill>
                <a:effectLst/>
                <a:uLnTx/>
                <a:uFillTx/>
                <a:latin typeface="Calibri" panose="020F0502020204030204"/>
                <a:ea typeface="+mj-ea"/>
                <a:cs typeface="Arial" panose="020B0604020202020204"/>
              </a:rPr>
              <a:t>RESEARCH BASED LEARNING</a:t>
            </a:r>
            <a:endParaRPr kumimoji="0" lang="en-IN" sz="2400" b="1" i="0" u="none" strike="noStrike" kern="0" cap="none" spc="-5" normalizeH="0" baseline="0" noProof="0" dirty="0">
              <a:ln>
                <a:noFill/>
              </a:ln>
              <a:solidFill>
                <a:srgbClr val="FF0000"/>
              </a:solidFill>
              <a:effectLst/>
              <a:uLnTx/>
              <a:uFillTx/>
              <a:latin typeface="Calibri" panose="020F0502020204030204"/>
              <a:ea typeface="+mj-ea"/>
              <a:cs typeface="Arial" panose="020B0604020202020204"/>
            </a:endParaRPr>
          </a:p>
        </p:txBody>
      </p:sp>
      <p:sp>
        <p:nvSpPr>
          <p:cNvPr id="6" name="TextBox 5"/>
          <p:cNvSpPr txBox="1"/>
          <p:nvPr/>
        </p:nvSpPr>
        <p:spPr>
          <a:xfrm>
            <a:off x="2477770" y="4187825"/>
            <a:ext cx="7010400" cy="706755"/>
          </a:xfrm>
          <a:prstGeom prst="rect">
            <a:avLst/>
          </a:prstGeom>
          <a:noFill/>
        </p:spPr>
        <p:txBody>
          <a:bodyPr wrap="square" rtlCol="0">
            <a:spAutoFit/>
          </a:bodyPr>
          <a:lstStyle/>
          <a:p>
            <a:pPr algn="ctr"/>
            <a:r>
              <a:rPr lang="en-IN" sz="2000" dirty="0">
                <a:latin typeface="Calibri" panose="020F0502020204030204"/>
              </a:rPr>
              <a:t>TEAM MEMBERS DETAILS</a:t>
            </a:r>
            <a:endParaRPr lang="en-IN" sz="2000" dirty="0">
              <a:latin typeface="Calibri" panose="020F0502020204030204"/>
            </a:endParaRPr>
          </a:p>
          <a:p>
            <a:pPr indent="0" algn="ctr">
              <a:buFont typeface="+mj-lt"/>
              <a:buNone/>
            </a:pPr>
            <a:endParaRPr lang="en-IN" sz="2000" dirty="0">
              <a:solidFill>
                <a:prstClr val="black"/>
              </a:solidFill>
              <a:latin typeface="Calibri" panose="020F0502020204030204"/>
            </a:endParaRPr>
          </a:p>
        </p:txBody>
      </p:sp>
      <p:sp>
        <p:nvSpPr>
          <p:cNvPr id="7" name="TextBox 6"/>
          <p:cNvSpPr txBox="1"/>
          <p:nvPr/>
        </p:nvSpPr>
        <p:spPr>
          <a:xfrm>
            <a:off x="2957846" y="3017223"/>
            <a:ext cx="6177280" cy="523220"/>
          </a:xfrm>
          <a:prstGeom prst="rect">
            <a:avLst/>
          </a:prstGeom>
          <a:noFill/>
        </p:spPr>
        <p:txBody>
          <a:bodyPr wrap="square" rtlCol="0">
            <a:spAutoFit/>
          </a:bodyPr>
          <a:lstStyle/>
          <a:p>
            <a:pPr algn="ctr"/>
            <a:r>
              <a:rPr lang="en-US" sz="2800" dirty="0">
                <a:solidFill>
                  <a:srgbClr val="111111"/>
                </a:solidFill>
                <a:latin typeface="Calibri" panose="020F0502020204030204"/>
              </a:rPr>
              <a:t>A Review On Road Surveillance Drones</a:t>
            </a:r>
            <a:endParaRPr lang="en-US" sz="2800" dirty="0">
              <a:solidFill>
                <a:srgbClr val="111111"/>
              </a:solidFill>
              <a:latin typeface="Calibri" panose="020F0502020204030204"/>
            </a:endParaRPr>
          </a:p>
        </p:txBody>
      </p:sp>
      <p:pic>
        <p:nvPicPr>
          <p:cNvPr id="8" name="Picture 7"/>
          <p:cNvPicPr>
            <a:picLocks noChangeAspect="1"/>
          </p:cNvPicPr>
          <p:nvPr/>
        </p:nvPicPr>
        <p:blipFill>
          <a:blip r:embed="rId1"/>
          <a:stretch>
            <a:fillRect/>
          </a:stretch>
        </p:blipFill>
        <p:spPr>
          <a:xfrm>
            <a:off x="5181600" y="411010"/>
            <a:ext cx="1729772" cy="1729772"/>
          </a:xfrm>
          <a:prstGeom prst="rect">
            <a:avLst/>
          </a:prstGeom>
        </p:spPr>
      </p:pic>
      <p:graphicFrame>
        <p:nvGraphicFramePr>
          <p:cNvPr id="2" name="Table 1"/>
          <p:cNvGraphicFramePr/>
          <p:nvPr/>
        </p:nvGraphicFramePr>
        <p:xfrm>
          <a:off x="1830070" y="5471160"/>
          <a:ext cx="8533765" cy="762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IN" altLang="en-US" b="0">
                          <a:solidFill>
                            <a:schemeClr val="tx1"/>
                          </a:solidFill>
                        </a:rPr>
                        <a:t>1</a:t>
                      </a:r>
                      <a:endParaRPr lang="en-IN" altLang="en-US" b="0">
                        <a:solidFill>
                          <a:schemeClr val="tx1"/>
                        </a:solidFill>
                      </a:endParaRPr>
                    </a:p>
                  </a:txBody>
                  <a:tcPr/>
                </a:tc>
                <a:tc>
                  <a:txBody>
                    <a:bodyPr/>
                    <a:p>
                      <a:pPr>
                        <a:buNone/>
                      </a:pPr>
                      <a:r>
                        <a:rPr lang="en-IN" altLang="en-US" b="0">
                          <a:solidFill>
                            <a:schemeClr val="tx1"/>
                          </a:solidFill>
                        </a:rPr>
                        <a:t>Saimaniteja</a:t>
                      </a:r>
                      <a:endParaRPr lang="en-IN" altLang="en-US" b="0">
                        <a:solidFill>
                          <a:schemeClr val="tx1"/>
                        </a:solidFill>
                      </a:endParaRPr>
                    </a:p>
                  </a:txBody>
                  <a:tcPr/>
                </a:tc>
                <a:tc>
                  <a:txBody>
                    <a:bodyPr/>
                    <a:p>
                      <a:pPr>
                        <a:buNone/>
                      </a:pPr>
                      <a:r>
                        <a:rPr lang="en-IN" altLang="en-US" b="0">
                          <a:solidFill>
                            <a:schemeClr val="tx1"/>
                          </a:solidFill>
                        </a:rPr>
                        <a:t>20951a6235@iare.ac.in</a:t>
                      </a:r>
                      <a:endParaRPr lang="en-IN" altLang="en-US" b="0">
                        <a:solidFill>
                          <a:schemeClr val="tx1"/>
                        </a:solidFill>
                      </a:endParaRPr>
                    </a:p>
                  </a:txBody>
                  <a:tcPr/>
                </a:tc>
              </a:tr>
              <a:tr h="381000">
                <a:tc>
                  <a:txBody>
                    <a:bodyPr/>
                    <a:p>
                      <a:pPr>
                        <a:buNone/>
                      </a:pPr>
                      <a:r>
                        <a:rPr lang="en-IN" altLang="en-US"/>
                        <a:t>2</a:t>
                      </a:r>
                      <a:endParaRPr lang="en-IN" altLang="en-US"/>
                    </a:p>
                  </a:txBody>
                  <a:tcPr/>
                </a:tc>
                <a:tc>
                  <a:txBody>
                    <a:bodyPr/>
                    <a:p>
                      <a:pPr>
                        <a:buNone/>
                      </a:pPr>
                      <a:r>
                        <a:rPr lang="en-IN" altLang="en-US"/>
                        <a:t>S.Yuvaraj</a:t>
                      </a:r>
                      <a:endParaRPr lang="en-IN" altLang="en-US"/>
                    </a:p>
                  </a:txBody>
                  <a:tcPr/>
                </a:tc>
                <a:tc>
                  <a:txBody>
                    <a:bodyPr/>
                    <a:p>
                      <a:pPr>
                        <a:buNone/>
                      </a:pPr>
                      <a:r>
                        <a:rPr lang="en-IN" altLang="en-US"/>
                        <a:t>20951a6259@iare.ac.in</a:t>
                      </a:r>
                      <a:endParaRPr lang="en-IN" alt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8500"/>
            <a:ext cx="10972800" cy="4525963"/>
          </a:xfrm>
        </p:spPr>
        <p:txBody>
          <a:bodyPr/>
          <a:lstStyle/>
          <a:p>
            <a:pPr marL="0" indent="0" algn="just">
              <a:buNone/>
            </a:pPr>
            <a:r>
              <a:rPr lang="en-US" sz="2400">
                <a:latin typeface="Times New Roman" panose="02020603050405020304" charset="0"/>
                <a:cs typeface="Times New Roman" panose="02020603050405020304" charset="0"/>
              </a:rPr>
              <a:t>Quad copter is a novel appearance, superior performance VTOL aircraft, which has a simple structure, flexible operation, high load capacity and other characteristics, have important civilian and military value. According to our design, we have select the necessary materials and structures that meet the strength and stiffness the system needs. They are designed to be strong and lightweight.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important parts</a:t>
            </a:r>
            <a:endParaRPr lang="en-GB" alt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1) The center plate where the electronics are mounted.</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2) Four arms mounted to the center plate.</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3) Four motor brackets connecting the motors to the end of the arms.</a:t>
            </a:r>
            <a:endParaRPr lang="en-US" sz="2400">
              <a:latin typeface="Times New Roman" panose="02020603050405020304" charset="0"/>
              <a:cs typeface="Times New Roman" panose="02020603050405020304" charset="0"/>
            </a:endParaRPr>
          </a:p>
        </p:txBody>
      </p:sp>
      <p:sp>
        <p:nvSpPr>
          <p:cNvPr id="4" name="Text Box 3"/>
          <p:cNvSpPr txBox="1"/>
          <p:nvPr/>
        </p:nvSpPr>
        <p:spPr>
          <a:xfrm>
            <a:off x="2609215" y="143510"/>
            <a:ext cx="4154805" cy="1076325"/>
          </a:xfrm>
          <a:prstGeom prst="rect">
            <a:avLst/>
          </a:prstGeom>
          <a:noFill/>
        </p:spPr>
        <p:txBody>
          <a:bodyPr wrap="none" rtlCol="0">
            <a:spAutoFit/>
          </a:bodyPr>
          <a:lstStyle/>
          <a:p>
            <a:pPr algn="l"/>
            <a:r>
              <a:rPr lang="en-GB" altLang="en-US" sz="32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Mechanical &amp; Electrical</a:t>
            </a:r>
            <a:endParaRPr lang="en-GB" altLang="en-US" sz="32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endParaRPr lang="en-US" sz="3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5240"/>
            <a:ext cx="10972800" cy="4525963"/>
          </a:xfrm>
        </p:spPr>
        <p:txBody>
          <a:bodyPr/>
          <a:lstStyle/>
          <a:p>
            <a:pPr marL="0" indent="0" algn="just">
              <a:buNone/>
            </a:pP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telemetry module was needed in order to telemeter the GPS to the ground station. It was also needed to communicate payload camera images and video data back to the ground control computer. The module we chose for the project is a 2.4 GHz, XBee-PRO S1 Module. The XBee-PRO modules are capable of deploying point-to-point, peer-to-peer and point-to- multipoint networks. Designed for maximum range, the XBee-PRO is ideal for solutions where RF penetration and absolute transmission distance are paramount to the application. The XBee- PRO communicates with the computer serially, through a virtual com port at a baud rate of 57600.</a:t>
            </a:r>
            <a:endParaRPr lang="en-US" sz="2400">
              <a:latin typeface="Times New Roman" panose="02020603050405020304" charset="0"/>
              <a:cs typeface="Times New Roman" panose="02020603050405020304" charset="0"/>
            </a:endParaRPr>
          </a:p>
        </p:txBody>
      </p:sp>
      <p:sp>
        <p:nvSpPr>
          <p:cNvPr id="4" name="Text Box 3"/>
          <p:cNvSpPr txBox="1"/>
          <p:nvPr/>
        </p:nvSpPr>
        <p:spPr>
          <a:xfrm>
            <a:off x="4078923" y="557530"/>
            <a:ext cx="3397250" cy="1076325"/>
          </a:xfrm>
          <a:prstGeom prst="rect">
            <a:avLst/>
          </a:prstGeom>
          <a:noFill/>
        </p:spPr>
        <p:txBody>
          <a:bodyPr wrap="none" rtlCol="0">
            <a:spAutoFit/>
          </a:bodyPr>
          <a:lstStyle/>
          <a:p>
            <a:pPr algn="ctr"/>
            <a:r>
              <a:rPr lang="en-US" sz="32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Sensor Technology </a:t>
            </a:r>
            <a:endParaRPr lang="en-US" sz="32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ctr"/>
            <a:endParaRPr lang="en-US" sz="3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8500"/>
            <a:ext cx="10972800" cy="4525963"/>
          </a:xfrm>
        </p:spPr>
        <p:txBody>
          <a:bodyPr/>
          <a:lstStyle/>
          <a:p>
            <a:pPr algn="just"/>
            <a:r>
              <a:rPr lang="en-US" sz="2400">
                <a:latin typeface="Times New Roman" panose="02020603050405020304" charset="0"/>
                <a:cs typeface="Times New Roman" panose="02020603050405020304" charset="0"/>
              </a:rPr>
              <a:t>An electronic speed control or ESC is an electronic circuit with the purpose to vary an electric motor's speed, its direction and possible also to act as a dynamic brake. ESCs are often used on electrically powered radio controlled models, with the variety most often used for brushless motors essentially providing an electronically generated three-phase electric power low voltage source of energy for the motor.</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ESC supplies power from battery but not constant, it varies according to input signal. ESC also has BEC (Battery Eliminated Circuit), BEC is nothing but 5V output from ESC that can power up receiver, servo motor (for camera gimbal) and FC. But how to select ESC for our multirotor? Well it's really simple. One only need to keep in mind that Ampere rating of ESC should be higher than max amp rating of motor. For example the motor we selected draws maximum 15 Amp so your ESC rating should be higher than 15amp. Say 18-20Amp. One can select ESC between ranges of 18A to 22A. We have selected 20 Amps as our designed requirement.</a:t>
            </a:r>
            <a:endParaRPr lang="en-US" sz="2400">
              <a:latin typeface="Times New Roman" panose="02020603050405020304" charset="0"/>
              <a:cs typeface="Times New Roman" panose="02020603050405020304" charset="0"/>
            </a:endParaRPr>
          </a:p>
        </p:txBody>
      </p:sp>
      <p:sp>
        <p:nvSpPr>
          <p:cNvPr id="4" name="Text Box 3"/>
          <p:cNvSpPr txBox="1"/>
          <p:nvPr/>
        </p:nvSpPr>
        <p:spPr>
          <a:xfrm>
            <a:off x="2679700" y="99060"/>
            <a:ext cx="5805170" cy="953135"/>
          </a:xfrm>
          <a:prstGeom prst="rect">
            <a:avLst/>
          </a:prstGeom>
          <a:noFill/>
        </p:spPr>
        <p:txBody>
          <a:bodyPr wrap="none" rtlCol="0">
            <a:spAutoFit/>
          </a:bodyPr>
          <a:lstStyle/>
          <a:p>
            <a:pPr algn="l"/>
            <a:r>
              <a:rPr 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Embedded System &amp; other Electronics</a:t>
            </a:r>
            <a:r>
              <a:rPr lang="en-GB" alt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a:t>
            </a:r>
            <a:endParaRPr lang="en-US" sz="2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76325"/>
            <a:ext cx="10972800" cy="4525963"/>
          </a:xfrm>
        </p:spPr>
        <p:txBody>
          <a:bodyPr/>
          <a:lstStyle/>
          <a:p>
            <a:pPr algn="just"/>
            <a:r>
              <a:rPr lang="en-US" sz="2400">
                <a:latin typeface="Times New Roman" panose="02020603050405020304" charset="0"/>
                <a:cs typeface="Times New Roman" panose="02020603050405020304" charset="0"/>
              </a:rPr>
              <a:t>Fritzing is an open-source hardware initiative that makes electronics accessible as a creative material for anyone. Software community offer services in the spirit of Processing and Arduino, fostering a creative ecosystem that allows users to document their prototypes, share them with others, teach electronics in a classroom, and layout and manufacture professional pcbs. This software module is used to design the circuit diagram and interfacing of sensor with Arduino board.</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MultiWii is a general purpose software to control a multirotor RC model. It can now use various sensors but was initially developed to support Nintendo Wii console gyroscopes and accelerometers. Multiwir software module is used here as flight simulator and to get the visualization and plotting of flight data. It also used to calibrate the ESC, tuning the flight,</a:t>
            </a:r>
            <a:r>
              <a:rPr lang="en-GB"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sensor graph, video capture etc.</a:t>
            </a:r>
            <a:endParaRPr lang="en-US" sz="2400">
              <a:latin typeface="Times New Roman" panose="02020603050405020304" charset="0"/>
              <a:cs typeface="Times New Roman" panose="02020603050405020304" charset="0"/>
            </a:endParaRPr>
          </a:p>
        </p:txBody>
      </p:sp>
      <p:sp>
        <p:nvSpPr>
          <p:cNvPr id="4" name="Text Box 3"/>
          <p:cNvSpPr txBox="1"/>
          <p:nvPr/>
        </p:nvSpPr>
        <p:spPr>
          <a:xfrm>
            <a:off x="4526915" y="171450"/>
            <a:ext cx="1751330" cy="583565"/>
          </a:xfrm>
          <a:prstGeom prst="rect">
            <a:avLst/>
          </a:prstGeom>
          <a:noFill/>
        </p:spPr>
        <p:txBody>
          <a:bodyPr wrap="none" rtlCol="0">
            <a:spAutoFit/>
          </a:bodyPr>
          <a:lstStyle/>
          <a:p>
            <a:pPr algn="l"/>
            <a:r>
              <a:rPr lang="en-US" sz="32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Software </a:t>
            </a:r>
            <a:endParaRPr lang="en-US" altLang="en-US" sz="32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Results and Discussion</a:t>
            </a:r>
            <a:endPar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r>
              <a:rPr lang="en-US" sz="2400">
                <a:latin typeface="Times New Roman" panose="02020603050405020304" charset="0"/>
                <a:cs typeface="Times New Roman" panose="02020603050405020304" charset="0"/>
              </a:rPr>
              <a:t>The Aerial Surveillance System is designed to monitor the real time environment like surveillance of banks, highly crowded areas, aerial traffic and security watch etc, on a quadcopter platform using marginal sensor input. The project consists of wireless communication system, Camera, GPS and a quadcopter aerial platform. The quadcopter is controlled by a 2.4 GHz RF transceiver system wirelessly. PID control technique will be exploited to perform the flight stabilization. This project intended to design and fabricate a low cost, light weight surveillance</a:t>
            </a:r>
            <a:r>
              <a:rPr lang="en-GB"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drone</a:t>
            </a:r>
            <a:r>
              <a:rPr lang="en-US" sz="2400">
                <a:latin typeface="Times New Roman" panose="02020603050405020304" charset="0"/>
                <a:cs typeface="Times New Roman" panose="02020603050405020304" charset="0"/>
              </a:rPr>
              <a:t> in structure of quad rotor. It is also intended to be able to carry a payload for future developments.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a:t>
            </a:r>
            <a:r>
              <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eference</a:t>
            </a:r>
            <a:endPar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r>
              <a:rPr lang="en-US" sz="2400">
                <a:latin typeface="Times New Roman" panose="02020603050405020304" charset="0"/>
                <a:cs typeface="Times New Roman" panose="02020603050405020304" charset="0"/>
              </a:rPr>
              <a:t> Towards A Swarm of Agile Micro Quadrotors, Alex Kushleyev, Daniel Mellinger, Vijay Kumar GRASP Lab, University of Pennsylvania.</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Design considerations of a small UAV platform carrying medium payloads, Juan Alberto Benito, Guillermo Glez-de-Rivera, Javier Garrido Human Computer Technology Laboratory (HCTLab) Univ. Autonoma de Madrid, Spain guillermo.gdrivera@uam.es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Jun Li, YunTang Li (2011). "Dynamic Analysis and PID Control for a</a:t>
            </a:r>
            <a:r>
              <a:rPr lang="en-GB"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Quadrotor" 2011 International Conference on Mechatronics and Automation.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4330"/>
            <a:ext cx="10972800" cy="4525963"/>
          </a:xfrm>
        </p:spPr>
        <p:txBody>
          <a:bodyPr/>
          <a:lstStyle/>
          <a:p>
            <a:pPr algn="just"/>
            <a:r>
              <a:rPr lang="en-US" sz="2400">
                <a:latin typeface="Times New Roman" panose="02020603050405020304" charset="0"/>
                <a:cs typeface="Times New Roman" panose="02020603050405020304" charset="0"/>
                <a:sym typeface="+mn-ea"/>
              </a:rPr>
              <a:t>Atheer L. Salih, M. Moghavvemil, Haider A. F. Mohamed and Khalaf Sallom</a:t>
            </a:r>
            <a:r>
              <a:rPr lang="en-GB" altLang="en-US" sz="2400">
                <a:latin typeface="Times New Roman" panose="02020603050405020304" charset="0"/>
                <a:cs typeface="Times New Roman" panose="02020603050405020304" charset="0"/>
                <a:sym typeface="+mn-ea"/>
              </a:rPr>
              <a:t> g</a:t>
            </a:r>
            <a:r>
              <a:rPr lang="en-US" sz="2400">
                <a:latin typeface="Times New Roman" panose="02020603050405020304" charset="0"/>
                <a:cs typeface="Times New Roman" panose="02020603050405020304" charset="0"/>
                <a:sym typeface="+mn-ea"/>
              </a:rPr>
              <a:t>acid (2010). "Flight PID controller design for a UAV Quadcopter." Scientific</a:t>
            </a:r>
            <a:r>
              <a:rPr lang="en-GB"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Research and Essays Vol. 5(23), pp. 3660-3667, 2010.</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 A multi-point Metropolis scheme with generic weight functions Luca Martino, Victor Pascual Del Olmo, Jesse Read Department of Signal Theory and Communications, Universidad Carlos III de Madrid. Avenida de la Universidad 30, 28911, Leganes, Madrid, Spain</a:t>
            </a:r>
            <a:endParaRPr lang="en-US" sz="2400">
              <a:latin typeface="Times New Roman" panose="02020603050405020304" charset="0"/>
              <a:cs typeface="Times New Roman" panose="02020603050405020304" charset="0"/>
              <a:sym typeface="+mn-ea"/>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http://fritzing.org/home/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http://sal.aalto.fi/publications/pdf-files/eluull public.pdf</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http://www.gpsinformation.org/dale/nmea.htm</a:t>
            </a:r>
            <a:endParaRPr 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http://www.flyzipline.com</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Abstract</a:t>
            </a:r>
            <a:endPar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lgn="just">
              <a:buNone/>
            </a:pPr>
            <a:r>
              <a:rPr lang="en-US" sz="2400">
                <a:latin typeface="Times New Roman" panose="02020603050405020304" charset="0"/>
                <a:cs typeface="Times New Roman" panose="02020603050405020304" charset="0"/>
              </a:rPr>
              <a:t>This project, aims at monitoring the real time environment with help of </a:t>
            </a:r>
            <a:r>
              <a:rPr lang="en-US" sz="2400">
                <a:latin typeface="Times New Roman" panose="02020603050405020304" charset="0"/>
                <a:cs typeface="Times New Roman" panose="02020603050405020304" charset="0"/>
                <a:sym typeface="+mn-ea"/>
              </a:rPr>
              <a:t>drone</a:t>
            </a:r>
            <a:r>
              <a:rPr lang="en-GB"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rPr>
              <a:t>like surveillance of hanks, highly crowded areas, aerial traffic and Security watch etc. This project intended to design and fabricate a low cost, light weight surveillance</a:t>
            </a:r>
            <a:r>
              <a:rPr lang="en-GB"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drone</a:t>
            </a:r>
            <a:r>
              <a:rPr lang="en-GB" altLang="en-US" sz="24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 A drone in structure of quad rotor that houses a camera with a wireless transmission system is to be designed. This provides a live feed from camera to the ground station via telemetry. It is also intended to be able to carry a payload for future developments GPS will be used to predict the location of </a:t>
            </a:r>
            <a:r>
              <a:rPr lang="en-US" sz="2400">
                <a:latin typeface="Times New Roman" panose="02020603050405020304" charset="0"/>
                <a:cs typeface="Times New Roman" panose="02020603050405020304" charset="0"/>
                <a:sym typeface="+mn-ea"/>
              </a:rPr>
              <a:t>drone</a:t>
            </a:r>
            <a:r>
              <a:rPr lang="en-US" sz="2400">
                <a:latin typeface="Times New Roman" panose="02020603050405020304" charset="0"/>
                <a:cs typeface="Times New Roman" panose="02020603050405020304" charset="0"/>
              </a:rPr>
              <a:t> and inertial measurement unit (IMU) sensors will be used to predict proper acceleration and detection of changes in rotational attributes roll, pitch and yow IMU is consists of 3-axis accelerometer, 3- axis gyroscope and 3-axis digital compass. Kalman Filter will be used to maintain the stability of flight.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65860"/>
            <a:ext cx="10972800" cy="4525963"/>
          </a:xfrm>
        </p:spPr>
        <p:txBody>
          <a:bodyPr/>
          <a:lstStyle/>
          <a:p>
            <a:pPr marL="0" indent="0" algn="just">
              <a:buNone/>
            </a:pPr>
            <a:r>
              <a:rPr lang="en-US" sz="2300">
                <a:latin typeface="Times New Roman" panose="02020603050405020304" charset="0"/>
                <a:cs typeface="Times New Roman" panose="02020603050405020304" charset="0"/>
              </a:rPr>
              <a:t>A quadcopter is an aerial vehicle that uses four rotors for lift, steering, and stabilization. Unlike Other aerial vehicles, the quadcopter can achieve vertical flight in a more stable condition. Furthermore, due to the quadcopter's cyclic design, it is easier to construct and maintain. As the technology becomes more advanced and more accessible to the public, many engineers and researchers have started designing and implementing quadcopters for different uses. One of the main use is surveillance. Surveillance is critical for security operations. In the past, helicopters were used for these types of missions. Recently, </a:t>
            </a:r>
            <a:r>
              <a:rPr lang="en-IN" altLang="en-US" sz="2300">
                <a:latin typeface="Times New Roman" panose="02020603050405020304" charset="0"/>
                <a:cs typeface="Times New Roman" panose="02020603050405020304" charset="0"/>
              </a:rPr>
              <a:t>drones</a:t>
            </a:r>
            <a:r>
              <a:rPr lang="en-US" sz="2300">
                <a:latin typeface="Times New Roman" panose="02020603050405020304" charset="0"/>
                <a:cs typeface="Times New Roman" panose="02020603050405020304" charset="0"/>
              </a:rPr>
              <a:t> are (have grown in popularity and are an excellent resource that can be) utilized for surveillance missions. The </a:t>
            </a:r>
            <a:r>
              <a:rPr lang="en-IN" altLang="en-US" sz="2300">
                <a:latin typeface="Times New Roman" panose="02020603050405020304" charset="0"/>
                <a:cs typeface="Times New Roman" panose="02020603050405020304" charset="0"/>
              </a:rPr>
              <a:t>drones</a:t>
            </a:r>
            <a:r>
              <a:rPr lang="en-US" sz="2300">
                <a:latin typeface="Times New Roman" panose="02020603050405020304" charset="0"/>
                <a:cs typeface="Times New Roman" panose="02020603050405020304" charset="0"/>
              </a:rPr>
              <a:t> are helpful to observe, analyze, and get information and transfer it to base station. </a:t>
            </a:r>
            <a:r>
              <a:rPr lang="en-IN" altLang="en-US" sz="2300">
                <a:latin typeface="Times New Roman" panose="02020603050405020304" charset="0"/>
                <a:cs typeface="Times New Roman" panose="02020603050405020304" charset="0"/>
              </a:rPr>
              <a:t>Drones</a:t>
            </a:r>
            <a:r>
              <a:rPr lang="en-US" sz="2300">
                <a:latin typeface="Times New Roman" panose="02020603050405020304" charset="0"/>
                <a:cs typeface="Times New Roman" panose="02020603050405020304" charset="0"/>
              </a:rPr>
              <a:t> are able to perform missions with high level of complexity and. at the same time, they require less human operator involvement due to their autonomous behavior. The additional advantage is, they are agile in nature and can have degree of freedom up to 10.</a:t>
            </a:r>
            <a:endParaRPr lang="en-US" sz="2300">
              <a:latin typeface="Times New Roman" panose="02020603050405020304" charset="0"/>
              <a:cs typeface="Times New Roman" panose="02020603050405020304" charset="0"/>
            </a:endParaRPr>
          </a:p>
        </p:txBody>
      </p:sp>
      <p:sp>
        <p:nvSpPr>
          <p:cNvPr id="4" name="Text Box 3"/>
          <p:cNvSpPr txBox="1"/>
          <p:nvPr/>
        </p:nvSpPr>
        <p:spPr>
          <a:xfrm>
            <a:off x="4205605" y="198755"/>
            <a:ext cx="3493135" cy="768350"/>
          </a:xfrm>
          <a:prstGeom prst="rect">
            <a:avLst/>
          </a:prstGeom>
          <a:noFill/>
        </p:spPr>
        <p:txBody>
          <a:bodyPr wrap="square" rtlCol="0">
            <a:spAutoFit/>
            <a:scene3d>
              <a:camera prst="orthographicFront"/>
              <a:lightRig rig="threePt" dir="t"/>
            </a:scene3d>
          </a:bodyPr>
          <a:lstStyle/>
          <a:p>
            <a:r>
              <a:rPr lang="en-GB" altLang="en-US" sz="4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a:t>
            </a:r>
            <a:endParaRPr lang="en-GB" altLang="en-US" sz="4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Literature Review</a:t>
            </a:r>
            <a:endParaRPr lang="en-GB"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09930" y="2244090"/>
            <a:ext cx="10972800" cy="4525963"/>
          </a:xfrm>
        </p:spPr>
        <p:txBody>
          <a:bodyPr/>
          <a:lstStyle/>
          <a:p>
            <a:pPr marL="0" indent="0" algn="just">
              <a:buNone/>
            </a:pPr>
            <a:r>
              <a:rPr lang="en-US" sz="2400">
                <a:latin typeface="Times New Roman" panose="02020603050405020304" charset="0"/>
                <a:cs typeface="Times New Roman" panose="02020603050405020304" charset="0"/>
              </a:rPr>
              <a:t>The goal of this project is to build an </a:t>
            </a:r>
            <a:r>
              <a:rPr lang="en-US" sz="2400">
                <a:latin typeface="Times New Roman" panose="02020603050405020304" charset="0"/>
                <a:cs typeface="Times New Roman" panose="02020603050405020304" charset="0"/>
                <a:sym typeface="+mn-ea"/>
              </a:rPr>
              <a:t>drone</a:t>
            </a:r>
            <a:r>
              <a:rPr lang="en-GB"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rPr>
              <a:t> in in structure of x shaped quad rotor that houses a camera with a wireless transmission system. This </a:t>
            </a:r>
            <a:r>
              <a:rPr lang="en-US" sz="2400">
                <a:latin typeface="Times New Roman" panose="02020603050405020304" charset="0"/>
                <a:cs typeface="Times New Roman" panose="02020603050405020304" charset="0"/>
                <a:sym typeface="+mn-ea"/>
              </a:rPr>
              <a:t>drone</a:t>
            </a:r>
            <a:r>
              <a:rPr lang="en-GB"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rPr>
              <a:t>will be used for campus surveillance. Aerial surveillance will be done by monitoring the real time environment with help of </a:t>
            </a:r>
            <a:r>
              <a:rPr lang="en-US" sz="2400">
                <a:latin typeface="Times New Roman" panose="02020603050405020304" charset="0"/>
                <a:cs typeface="Times New Roman" panose="02020603050405020304" charset="0"/>
                <a:sym typeface="+mn-ea"/>
              </a:rPr>
              <a:t>drone</a:t>
            </a:r>
            <a:r>
              <a:rPr lang="en-GB" alt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rPr>
              <a:t>. Surveillance of banks, highly crowded areas, aerial traffic and security watch can be easily done with the help of this</a:t>
            </a:r>
            <a:r>
              <a:rPr lang="en-GB"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drone</a:t>
            </a:r>
            <a:r>
              <a:rPr lang="en-IN" altLang="en-US" sz="2400">
                <a:latin typeface="Times New Roman" panose="02020603050405020304" charset="0"/>
                <a:cs typeface="Times New Roman" panose="02020603050405020304" charset="0"/>
                <a:sym typeface="+mn-ea"/>
              </a:rPr>
              <a:t>.</a:t>
            </a:r>
            <a:endParaRPr lang="en-IN" altLang="en-US" sz="2400">
              <a:latin typeface="Times New Roman" panose="02020603050405020304" charset="0"/>
              <a:cs typeface="Times New Roman" panose="02020603050405020304" charset="0"/>
              <a:sym typeface="+mn-ea"/>
            </a:endParaRPr>
          </a:p>
          <a:p>
            <a:pPr marL="0" indent="0" algn="just">
              <a:buNone/>
            </a:pPr>
            <a:r>
              <a:rPr lang="en-IN" altLang="en-US" sz="2400">
                <a:latin typeface="Times New Roman" panose="02020603050405020304" charset="0"/>
                <a:cs typeface="Times New Roman" panose="02020603050405020304" charset="0"/>
              </a:rPr>
              <a:t>This drone also delivers objects and necessary products automatically to the entered destinations using GPS.</a:t>
            </a:r>
            <a:endParaRPr lang="en-US" sz="2400">
              <a:latin typeface="Times New Roman" panose="02020603050405020304" charset="0"/>
              <a:cs typeface="Times New Roman" panose="02020603050405020304" charset="0"/>
            </a:endParaRPr>
          </a:p>
          <a:p>
            <a:pPr algn="just"/>
            <a:endParaRPr lang="en-US" sz="2400"/>
          </a:p>
          <a:p>
            <a:pPr marL="0" indent="0" algn="just">
              <a:buNone/>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ethodology</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2162175"/>
            <a:ext cx="10972800" cy="4525963"/>
          </a:xfrm>
        </p:spPr>
        <p:txBody>
          <a:bodyPr/>
          <a:lstStyle/>
          <a:p>
            <a:pPr marL="0" indent="0">
              <a:buNone/>
            </a:pPr>
            <a:r>
              <a:rPr lang="en-US" sz="2400">
                <a:latin typeface="Times New Roman" panose="02020603050405020304" charset="0"/>
                <a:cs typeface="Times New Roman" panose="02020603050405020304" charset="0"/>
              </a:rPr>
              <a:t>The following diagram show the design approach which have been considered for the project. The first and most important factor is the identification of problem which is identified as the need of aerial surveillance</a:t>
            </a:r>
            <a:r>
              <a:rPr lang="en-GB"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The best solution is identified as unmanned aerial vehicle in form X shaped quadcopter structure. After that design of the prototype have been done on several stage which involved static thrust calculation, total weight, flight time and power consumption calculation. Next step are also implemented and evaluated.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oto_2023-06-21_21-41-01"/>
          <p:cNvPicPr>
            <a:picLocks noGrp="1" noChangeAspect="1"/>
          </p:cNvPicPr>
          <p:nvPr>
            <p:ph idx="1"/>
          </p:nvPr>
        </p:nvPicPr>
        <p:blipFill>
          <a:blip r:embed="rId1"/>
          <a:stretch>
            <a:fillRect/>
          </a:stretch>
        </p:blipFill>
        <p:spPr>
          <a:xfrm>
            <a:off x="829310" y="270510"/>
            <a:ext cx="10533380" cy="5742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755650"/>
            <a:ext cx="10972800" cy="4525963"/>
          </a:xfrm>
        </p:spPr>
        <p:txBody>
          <a:bodyPr/>
          <a:lstStyle/>
          <a:p>
            <a:pPr algn="just"/>
            <a:r>
              <a:rPr lang="en-US" sz="2400">
                <a:latin typeface="Times New Roman" panose="02020603050405020304" charset="0"/>
                <a:cs typeface="Times New Roman" panose="02020603050405020304" charset="0"/>
              </a:rPr>
              <a:t>The technical specifications are divided in the following in engineering module on the basis of application and engineering involved</a:t>
            </a:r>
            <a:r>
              <a:rPr lang="en-GB" altLang="en-US" sz="2400">
                <a:latin typeface="Times New Roman" panose="02020603050405020304" charset="0"/>
                <a:cs typeface="Times New Roman" panose="02020603050405020304" charset="0"/>
              </a:rPr>
              <a:t> </a:t>
            </a:r>
            <a:endParaRPr lang="en-GB" altLang="en-US" sz="2400">
              <a:latin typeface="Times New Roman" panose="02020603050405020304" charset="0"/>
              <a:cs typeface="Times New Roman" panose="02020603050405020304" charset="0"/>
            </a:endParaRPr>
          </a:p>
          <a:p>
            <a:pPr algn="just"/>
            <a:endParaRPr lang="en-GB" altLang="en-US" sz="2400">
              <a:latin typeface="Times New Roman" panose="02020603050405020304" charset="0"/>
              <a:cs typeface="Times New Roman" panose="02020603050405020304" charset="0"/>
            </a:endParaRPr>
          </a:p>
          <a:p>
            <a:pPr algn="just"/>
            <a:r>
              <a:rPr lang="en-GB" alt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Mechanical &amp; Electrical Module</a:t>
            </a:r>
            <a:endParaRPr lang="en-GB" alt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endParaRPr lang="en-GB"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Quad rotor Frame</a:t>
            </a:r>
            <a:endParaRPr lang="en-GB" altLang="en-US" sz="2400">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Landing Stand</a:t>
            </a:r>
            <a:endParaRPr lang="en-GB" altLang="en-US" sz="2400">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4 x Electrical Motor</a:t>
            </a:r>
            <a:endParaRPr lang="en-GB" altLang="en-US" sz="2400">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4 x Propellers</a:t>
            </a:r>
            <a:endParaRPr lang="en-GB" altLang="en-US" sz="2400">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2300 mAh LiPo Battery &amp; charger</a:t>
            </a:r>
            <a:endParaRPr lang="en-GB" altLang="en-US" sz="2400">
              <a:latin typeface="Times New Roman" panose="02020603050405020304" charset="0"/>
              <a:cs typeface="Times New Roman" panose="02020603050405020304" charset="0"/>
            </a:endParaRPr>
          </a:p>
          <a:p>
            <a:pPr algn="just"/>
            <a:r>
              <a:rPr lang="en-GB" altLang="en-US" sz="2400">
                <a:latin typeface="Times New Roman" panose="02020603050405020304" charset="0"/>
                <a:cs typeface="Times New Roman" panose="02020603050405020304" charset="0"/>
              </a:rPr>
              <a:t>Power Distribution System</a:t>
            </a:r>
            <a:endParaRPr lang="en-GB" alt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8910"/>
            <a:ext cx="10972800" cy="4525963"/>
          </a:xfrm>
        </p:spPr>
        <p:txBody>
          <a:bodyPr/>
          <a:lstStyle/>
          <a:p>
            <a:pPr algn="just"/>
            <a:r>
              <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Sensor Technology Module</a:t>
            </a:r>
            <a:endPar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IMU/3 Axis Digital Compass/ Digital Pressure Sensor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 board camera</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GPS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Telemetry</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Embedded System &amp; other Electronics</a:t>
            </a:r>
            <a:r>
              <a:rPr lang="en-GB" alt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Module</a:t>
            </a:r>
            <a:endPar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Flight Controller Using Arduino UNO board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On-board Processor using Raspberry Pi</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ESC (Electronic Speed Control)</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Transceiver (RF Remote Control)</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75435"/>
            <a:ext cx="10972800" cy="4525963"/>
          </a:xfrm>
        </p:spPr>
        <p:txBody>
          <a:bodyPr/>
          <a:lstStyle/>
          <a:p>
            <a:pPr algn="just"/>
            <a:r>
              <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Software Module</a:t>
            </a:r>
            <a:endParaRPr lang="en-US" sz="24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CadSoft EAGLE, Fritzin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Matlab/Simulink (Drake Tool Box)</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Arduino IDE, Linux, Opencv</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Python</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8910</Words>
  <Application>WPS Presentation</Application>
  <PresentationFormat>Widescreen</PresentationFormat>
  <Paragraphs>131</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Calibri</vt:lpstr>
      <vt:lpstr>Microsoft YaHei</vt:lpstr>
      <vt:lpstr>Arial Unicode MS</vt:lpstr>
      <vt:lpstr>Bahnschrift Condensed</vt:lpstr>
      <vt:lpstr>Times New Roman</vt:lpstr>
      <vt:lpstr>Default Design</vt:lpstr>
      <vt:lpstr>PowerPoint 演示文稿</vt:lpstr>
      <vt:lpstr>Abstract</vt:lpstr>
      <vt:lpstr>PowerPoint 演示文稿</vt:lpstr>
      <vt:lpstr>Literature Review</vt:lpstr>
      <vt:lpstr>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Results and Discussion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Ganesh</cp:lastModifiedBy>
  <cp:revision>6</cp:revision>
  <dcterms:created xsi:type="dcterms:W3CDTF">2023-06-21T16:50:00Z</dcterms:created>
  <dcterms:modified xsi:type="dcterms:W3CDTF">2023-06-22T06:44:25Z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407D55AF661B46BDB628F03E30CC950D</vt:lpwstr>
  </property>
  <property fmtid="{D5CDD505-2E9C-101B-9397-08002B2CF9AE}" pid="3" name="KSOProductBuildVer">
    <vt:lpwstr>1033-11.2.0.11537</vt:lpwstr>
  </property>
</Properties>
</file>