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0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Yuvraj Singh Rathore</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25131" y="4646504"/>
            <a:ext cx="2582993" cy="276999"/>
          </a:xfrm>
          <a:prstGeom prst="rect">
            <a:avLst/>
          </a:prstGeom>
          <a:noFill/>
        </p:spPr>
        <p:txBody>
          <a:bodyPr wrap="square" rtlCol="0" anchor="ctr">
            <a:spAutoFit/>
          </a:bodyPr>
          <a:lstStyle/>
          <a:p>
            <a:r>
              <a:rPr lang="en-US" sz="1200" dirty="0">
                <a:solidFill>
                  <a:srgbClr val="161D23"/>
                </a:solidFill>
              </a:rPr>
              <a:t>STU642eec0be0b991680796683</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6719" y="4605751"/>
            <a:ext cx="3006671" cy="461665"/>
          </a:xfrm>
          <a:prstGeom prst="rect">
            <a:avLst/>
          </a:prstGeom>
          <a:noFill/>
        </p:spPr>
        <p:txBody>
          <a:bodyPr wrap="square" rtlCol="0" anchor="ctr">
            <a:spAutoFit/>
          </a:bodyPr>
          <a:lstStyle/>
          <a:p>
            <a:r>
              <a:rPr lang="en-US" sz="1200" dirty="0">
                <a:solidFill>
                  <a:srgbClr val="161D23"/>
                </a:solidFill>
              </a:rPr>
              <a:t>Poornima Institute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7E37A001-DC6B-36A7-8C5E-3B5C1A1A30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6841" y="1167779"/>
            <a:ext cx="6631259" cy="3522857"/>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3323987"/>
          </a:xfrm>
          <a:prstGeom prst="rect">
            <a:avLst/>
          </a:prstGeom>
          <a:noFill/>
        </p:spPr>
        <p:txBody>
          <a:bodyPr wrap="square" rtlCol="0">
            <a:spAutoFit/>
          </a:bodyPr>
          <a:lstStyle/>
          <a:p>
            <a:pPr algn="l">
              <a:buFont typeface="+mj-lt"/>
              <a:buAutoNum type="arabicPeriod"/>
            </a:pPr>
            <a:r>
              <a:rPr lang="en-US" b="1" dirty="0">
                <a:latin typeface="Times New Roman" panose="02020603050405020304" pitchFamily="18" charset="0"/>
                <a:cs typeface="Times New Roman" panose="02020603050405020304" pitchFamily="18" charset="0"/>
              </a:rPr>
              <a:t>Total Missions Trend</a:t>
            </a:r>
            <a:r>
              <a:rPr lang="en-US" dirty="0">
                <a:latin typeface="Times New Roman" panose="02020603050405020304" pitchFamily="18" charset="0"/>
                <a:cs typeface="Times New Roman" panose="02020603050405020304" pitchFamily="18" charset="0"/>
              </a:rPr>
              <a:t>: The upward trend in total missions by rocket indicates a growing interest in space exploration and satellite deployment.</a:t>
            </a:r>
          </a:p>
          <a:p>
            <a:pPr algn="l">
              <a:buFont typeface="+mj-lt"/>
              <a:buAutoNum type="arabicPeriod"/>
            </a:pPr>
            <a:r>
              <a:rPr lang="en-US" b="1" dirty="0">
                <a:latin typeface="Times New Roman" panose="02020603050405020304" pitchFamily="18" charset="0"/>
                <a:cs typeface="Times New Roman" panose="02020603050405020304" pitchFamily="18" charset="0"/>
              </a:rPr>
              <a:t>Success Missions by Location</a:t>
            </a:r>
            <a:r>
              <a:rPr lang="en-US" dirty="0">
                <a:latin typeface="Times New Roman" panose="02020603050405020304" pitchFamily="18" charset="0"/>
                <a:cs typeface="Times New Roman" panose="02020603050405020304" pitchFamily="18" charset="0"/>
              </a:rPr>
              <a:t>: Certain locations consistently achieve higher success rates, suggesting the importance of factors like infrastructure, weather conditions, and launch facilities.</a:t>
            </a:r>
          </a:p>
          <a:p>
            <a:pPr algn="l">
              <a:buFont typeface="+mj-lt"/>
              <a:buAutoNum type="arabicPeriod"/>
            </a:pPr>
            <a:r>
              <a:rPr lang="en-US" b="1" dirty="0">
                <a:latin typeface="Times New Roman" panose="02020603050405020304" pitchFamily="18" charset="0"/>
                <a:cs typeface="Times New Roman" panose="02020603050405020304" pitchFamily="18" charset="0"/>
              </a:rPr>
              <a:t>Budget and Success Missions</a:t>
            </a:r>
            <a:r>
              <a:rPr lang="en-US" dirty="0">
                <a:latin typeface="Times New Roman" panose="02020603050405020304" pitchFamily="18" charset="0"/>
                <a:cs typeface="Times New Roman" panose="02020603050405020304" pitchFamily="18" charset="0"/>
              </a:rPr>
              <a:t>: The sum of budget and success missions by year shows that investment correlates with mission success. Efficient resource allocation is critical for achieving positive outcomes.</a:t>
            </a:r>
          </a:p>
          <a:p>
            <a:pPr algn="l">
              <a:buFont typeface="+mj-lt"/>
              <a:buAutoNum type="arabicPeriod"/>
            </a:pPr>
            <a:r>
              <a:rPr lang="en-US" b="1" dirty="0">
                <a:latin typeface="Times New Roman" panose="02020603050405020304" pitchFamily="18" charset="0"/>
                <a:cs typeface="Times New Roman" panose="02020603050405020304" pitchFamily="18" charset="0"/>
              </a:rPr>
              <a:t>Partial Failure Reasons</a:t>
            </a:r>
            <a:r>
              <a:rPr lang="en-US" dirty="0">
                <a:latin typeface="Times New Roman" panose="02020603050405020304" pitchFamily="18" charset="0"/>
                <a:cs typeface="Times New Roman" panose="02020603050405020304" pitchFamily="18" charset="0"/>
              </a:rPr>
              <a:t>: Understanding the reasons behind partial failures is crucial. Companies should focus on addressing specific issues to improve overall success rates.</a:t>
            </a: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Exploratory Data Analysis on Space Exploration Missions using Power BI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latin typeface="Times New Roman" panose="02020603050405020304" pitchFamily="18" charset="0"/>
                    <a:cs typeface="Times New Roman" panose="02020603050405020304" pitchFamily="18" charset="0"/>
                  </a:rPr>
                  <a:t>Data Exploration:</a:t>
                </a:r>
                <a:r>
                  <a:rPr lang="en-US" dirty="0">
                    <a:solidFill>
                      <a:schemeClr val="tx1"/>
                    </a:solidFill>
                    <a:latin typeface="Times New Roman" panose="02020603050405020304" pitchFamily="18" charset="0"/>
                    <a:cs typeface="Times New Roman" panose="02020603050405020304" pitchFamily="18" charset="0"/>
                  </a:rPr>
                  <a:t> We leverage a comprehensive space mission dataset to conduct an exploratory data analysis (EDA).</a:t>
                </a:r>
              </a:p>
              <a:p>
                <a:pPr marL="91440"/>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latin typeface="Times New Roman" panose="02020603050405020304" pitchFamily="18" charset="0"/>
                    <a:cs typeface="Times New Roman" panose="02020603050405020304" pitchFamily="18" charset="0"/>
                  </a:rPr>
                  <a:t>Key Insights</a:t>
                </a:r>
                <a:r>
                  <a:rPr lang="en-US" dirty="0">
                    <a:solidFill>
                      <a:schemeClr val="tx1"/>
                    </a:solidFill>
                    <a:latin typeface="Times New Roman" panose="02020603050405020304" pitchFamily="18" charset="0"/>
                    <a:cs typeface="Times New Roman" panose="02020603050405020304" pitchFamily="18" charset="0"/>
                  </a:rPr>
                  <a:t>: Our focus is on overall success rates, leading companies/rockets, frequently used launch locations, and spacecraft status and their cost.</a:t>
                </a: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latin typeface="Times New Roman" panose="02020603050405020304" pitchFamily="18" charset="0"/>
                    <a:cs typeface="Times New Roman" panose="02020603050405020304" pitchFamily="18" charset="0"/>
                  </a:rPr>
                  <a:t>Technology &amp; Tools:</a:t>
                </a:r>
                <a:r>
                  <a:rPr lang="en-US" dirty="0">
                    <a:solidFill>
                      <a:schemeClr val="tx1"/>
                    </a:solidFill>
                    <a:latin typeface="Times New Roman" panose="02020603050405020304" pitchFamily="18" charset="0"/>
                    <a:cs typeface="Times New Roman" panose="02020603050405020304" pitchFamily="18" charset="0"/>
                  </a:rPr>
                  <a:t> Power BI is our primary platform for data cleaning, transformation, visualization, and communication of findings.</a:t>
                </a:r>
              </a:p>
              <a:p>
                <a:pPr marL="91440"/>
                <a:endParaRPr lang="en-US" dirty="0">
                  <a:solidFill>
                    <a:schemeClr val="tx1"/>
                  </a:solidFill>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i="0" dirty="0">
                    <a:solidFill>
                      <a:schemeClr val="tx1"/>
                    </a:solidFill>
                    <a:effectLst/>
                    <a:latin typeface="Times New Roman" panose="02020603050405020304" pitchFamily="18" charset="0"/>
                    <a:cs typeface="Times New Roman" panose="02020603050405020304" pitchFamily="18" charset="0"/>
                  </a:rPr>
                  <a:t>Impact:</a:t>
                </a:r>
                <a:r>
                  <a:rPr lang="en-US" b="0" i="0" dirty="0">
                    <a:solidFill>
                      <a:schemeClr val="tx1"/>
                    </a:solidFill>
                    <a:effectLst/>
                    <a:latin typeface="Times New Roman" panose="02020603050405020304" pitchFamily="18" charset="0"/>
                    <a:cs typeface="Times New Roman" panose="02020603050405020304" pitchFamily="18" charset="0"/>
                  </a:rPr>
                  <a:t> This analysis unveils trends informing future space exploration endeavors and maximizing success rates and find factors that affects the success rate.</a:t>
                </a:r>
              </a:p>
              <a:p>
                <a:pPr marL="91440"/>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267765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field of space exploration is experiencing exponential growth, with advancements occurring at a rapid pace. Data analysis plays a crucial role in informing future endeavors and maximizing success rates. This project addresses the need for a comprehensive analysis of space exploration missions. By conducting an EDA, we aim to answer critical questions such as: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 have overall mission success rates evolved over time?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Are there specific companies or rocket types that boast a higher success rate?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Which launch locations are most frequently utilized for space missions?</a:t>
            </a:r>
          </a:p>
          <a:p>
            <a:pPr marL="173736" indent="-173736" algn="just">
              <a:spcAft>
                <a:spcPts val="800"/>
              </a:spcAf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310854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 will follow a structured approach for data analysis, ensuring data accuracy and insightful results. Here's the roadmap:</a:t>
            </a:r>
          </a:p>
          <a:p>
            <a:pPr algn="just">
              <a:buFont typeface="+mj-lt"/>
              <a:buAutoNum type="arabicPeriod"/>
            </a:pPr>
            <a:r>
              <a:rPr lang="en-US" b="1" dirty="0">
                <a:latin typeface="Times New Roman" panose="02020603050405020304" pitchFamily="18" charset="0"/>
                <a:cs typeface="Times New Roman" panose="02020603050405020304" pitchFamily="18" charset="0"/>
              </a:rPr>
              <a:t>Data Acquisition and Cleaning</a:t>
            </a:r>
            <a:r>
              <a:rPr lang="en-US" dirty="0">
                <a:latin typeface="Times New Roman" panose="02020603050405020304" pitchFamily="18" charset="0"/>
                <a:cs typeface="Times New Roman" panose="02020603050405020304" pitchFamily="18" charset="0"/>
              </a:rPr>
              <a:t>: We will acquire the space exploration mission dataset and meticulously clean it to ensure data integrity and consistency.</a:t>
            </a:r>
          </a:p>
          <a:p>
            <a:pPr algn="just">
              <a:buFont typeface="+mj-lt"/>
              <a:buAutoNum type="arabicPeriod"/>
            </a:pPr>
            <a:r>
              <a:rPr lang="en-US" b="1" dirty="0">
                <a:latin typeface="Times New Roman" panose="02020603050405020304" pitchFamily="18" charset="0"/>
                <a:cs typeface="Times New Roman" panose="02020603050405020304" pitchFamily="18" charset="0"/>
              </a:rPr>
              <a:t>Data Transformation</a:t>
            </a:r>
            <a:r>
              <a:rPr lang="en-US" dirty="0">
                <a:latin typeface="Times New Roman" panose="02020603050405020304" pitchFamily="18" charset="0"/>
                <a:cs typeface="Times New Roman" panose="02020603050405020304" pitchFamily="18" charset="0"/>
              </a:rPr>
              <a:t>: The data will be transformed into a format suitable for analysis within Power BI, a powerful data visualization tool.</a:t>
            </a:r>
            <a:endParaRPr lang="en-US" b="1"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Exploratory Data Analysis</a:t>
            </a:r>
            <a:r>
              <a:rPr lang="en-US" dirty="0">
                <a:latin typeface="Times New Roman" panose="02020603050405020304" pitchFamily="18" charset="0"/>
                <a:cs typeface="Times New Roman" panose="02020603050405020304" pitchFamily="18" charset="0"/>
              </a:rPr>
              <a:t>: Utilizing Power BI's functionalities, we will conduct an in-depth EDA, uncovering trends, patterns, and relationships within the data.</a:t>
            </a:r>
          </a:p>
          <a:p>
            <a:pPr algn="just">
              <a:buFont typeface="+mj-lt"/>
              <a:buAutoNum type="arabicPeriod"/>
            </a:pPr>
            <a:r>
              <a:rPr lang="en-US" b="1" dirty="0">
                <a:latin typeface="Times New Roman" panose="02020603050405020304" pitchFamily="18" charset="0"/>
                <a:cs typeface="Times New Roman" panose="02020603050405020304" pitchFamily="18" charset="0"/>
              </a:rPr>
              <a:t>Visualization and Communication</a:t>
            </a:r>
            <a:r>
              <a:rPr lang="en-US" dirty="0">
                <a:latin typeface="Times New Roman" panose="02020603050405020304" pitchFamily="18" charset="0"/>
                <a:cs typeface="Times New Roman" panose="02020603050405020304" pitchFamily="18" charset="0"/>
              </a:rPr>
              <a:t>: Compelling charts, graphs, and dashboards will be created using Power BI to effectively communicate the findings of our analysis.</a:t>
            </a: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5" y="1134562"/>
            <a:ext cx="8466813" cy="310854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proposed solution is an extensive EDA of space exploration missions using Power BI. This analysis will provide valuable insights into various aspects of spaceflight, including:</a:t>
            </a: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Success Rate Trends</a:t>
            </a:r>
            <a:r>
              <a:rPr lang="en-US" dirty="0">
                <a:latin typeface="Times New Roman" panose="02020603050405020304" pitchFamily="18" charset="0"/>
                <a:cs typeface="Times New Roman" panose="02020603050405020304" pitchFamily="18" charset="0"/>
              </a:rPr>
              <a:t>: We will explore how overall mission success rates have changed over time, identifying any upward or downward trends.</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Company and Rocket Performance</a:t>
            </a:r>
            <a:r>
              <a:rPr lang="en-US" dirty="0">
                <a:latin typeface="Times New Roman" panose="02020603050405020304" pitchFamily="18" charset="0"/>
                <a:cs typeface="Times New Roman" panose="02020603050405020304" pitchFamily="18" charset="0"/>
              </a:rPr>
              <a:t>: We will analyze the success rates of missions undertaken by different companies and the performance of various rocket types.</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Launch Location Analysis</a:t>
            </a:r>
            <a:r>
              <a:rPr lang="en-US" dirty="0">
                <a:latin typeface="Times New Roman" panose="02020603050405020304" pitchFamily="18" charset="0"/>
                <a:cs typeface="Times New Roman" panose="02020603050405020304" pitchFamily="18" charset="0"/>
              </a:rPr>
              <a:t>: We will investigate the most frequently used launch locations for space missions, potentially revealing geographical preferences.</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Spacecraft Status </a:t>
            </a:r>
            <a:r>
              <a:rPr lang="en-US" dirty="0">
                <a:latin typeface="Times New Roman" panose="02020603050405020304" pitchFamily="18" charset="0"/>
                <a:cs typeface="Times New Roman" panose="02020603050405020304" pitchFamily="18" charset="0"/>
              </a:rPr>
              <a:t>(if applicable): The current status of the spacecrafts (active, retired, etc.) will be considered if the data allows, providing a broader picture of space exploration efforts.</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8351183" cy="246221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Power BI: Our Data Analysis Command Center</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Power BI will be our primary tool for data exploration and visualization. This software provides the essential functionalities we need to unlock the insights hidden within our space mission data. With Power BI, we can:</a:t>
            </a: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Clean and transform the data to ensure accuracy and consistency.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Explore the data from various angles to identify trends and patterns.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clear and compelling visualizations like charts and graphs to communicate our findings effectively.</a:t>
            </a:r>
          </a:p>
          <a:p>
            <a:pPr algn="just"/>
            <a:r>
              <a:rPr lang="en-US" dirty="0">
                <a:latin typeface="Times New Roman" panose="02020603050405020304" pitchFamily="18" charset="0"/>
                <a:cs typeface="Times New Roman" panose="02020603050405020304" pitchFamily="18" charset="0"/>
              </a:rPr>
              <a:t>Power BI acts as our mission control center, empowering us to analyze and present the data effectively, revealing the secrets of space exploration.</a:t>
            </a:r>
          </a:p>
          <a:p>
            <a:pPr algn="just">
              <a:spcAft>
                <a:spcPts val="800"/>
              </a:spcAft>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A76E3BD-70EB-007A-C786-20E990C34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6841" y="1243419"/>
            <a:ext cx="6557303" cy="3483567"/>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screenshot of a computer">
            <a:extLst>
              <a:ext uri="{FF2B5EF4-FFF2-40B4-BE49-F238E27FC236}">
                <a16:creationId xmlns:a16="http://schemas.microsoft.com/office/drawing/2014/main" id="{48E13623-D2E4-C491-B800-8499D7C50D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6841" y="1243419"/>
            <a:ext cx="6548034" cy="3478643"/>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2965</TotalTime>
  <Words>760</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yuvraj singh</cp:lastModifiedBy>
  <cp:revision>61</cp:revision>
  <dcterms:modified xsi:type="dcterms:W3CDTF">2024-03-30T13:29:02Z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