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3044-BBF4-443E-A482-D3BB412AE67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E47D-4F27-474E-98C2-F842B7D7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Structures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Number Theory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724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238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1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581400" y="3657600"/>
            <a:ext cx="5029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GCD(102, 70)                  102 = 70 + 32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GCD(70, 32)                   70 = 2x32 + 6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GCD(32, 6)                     32 = 5x6 + 2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GCD(6, 2)                       6 = 3x2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GCD(2, 0)                                    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2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6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724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238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581400" y="3657600"/>
            <a:ext cx="5029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GCD(252, 189)                  252 = 1x189 + 63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GCD(189, 63)                   189 = 3x63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GCD(63, 0)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63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00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724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238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3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581400" y="3657600"/>
            <a:ext cx="533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GCD(662, 414)                  662 = 1x414 + 248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GCD(414, 248)                 414 = 1x248 + 166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GCD(248, 166)                 248 = 1x166 + 82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GCD(166, 82)                   166 = 2x82 + 2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GCD(82, 2)                       82 = 41x2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GCD(2, 0)             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2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60889" y="2195514"/>
            <a:ext cx="2928937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486401" y="14478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98814" y="457200"/>
            <a:ext cx="586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 of Euclid’s GCD Algorithm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2819400" y="3151188"/>
            <a:ext cx="6553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When r = 0: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gcd(b, r) = gcd(b, 0) = b since every number divides 0.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a = qb so gcd(a, b) = b = gcd(b, r), and we are done.</a:t>
            </a:r>
          </a:p>
        </p:txBody>
      </p:sp>
    </p:spTree>
    <p:extLst>
      <p:ext uri="{BB962C8B-B14F-4D97-AF65-F5344CB8AC3E}">
        <p14:creationId xmlns:p14="http://schemas.microsoft.com/office/powerpoint/2010/main" val="96831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865689" y="1219200"/>
            <a:ext cx="2928937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352801" y="12192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98814" y="457200"/>
            <a:ext cx="586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 of Euclid’s GCD Algorithm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2514600" y="2547938"/>
            <a:ext cx="71628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d be a common divisor of b, r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b = k</a:t>
            </a:r>
            <a:r>
              <a:rPr lang="en-US" altLang="zh-TW" baseline="-25000"/>
              <a:t>1</a:t>
            </a:r>
            <a:r>
              <a:rPr lang="en-US" altLang="zh-TW"/>
              <a:t>d and r = k</a:t>
            </a:r>
            <a:r>
              <a:rPr lang="en-US" altLang="zh-TW" baseline="-25000"/>
              <a:t>2</a:t>
            </a:r>
            <a:r>
              <a:rPr lang="en-US" altLang="zh-TW"/>
              <a:t>d for some k</a:t>
            </a:r>
            <a:r>
              <a:rPr lang="en-US" altLang="zh-TW" baseline="-25000"/>
              <a:t>1</a:t>
            </a:r>
            <a:r>
              <a:rPr lang="en-US" altLang="zh-TW"/>
              <a:t>, k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a = qb + r = qk</a:t>
            </a:r>
            <a:r>
              <a:rPr lang="en-US" altLang="zh-TW" baseline="-25000"/>
              <a:t>1</a:t>
            </a:r>
            <a:r>
              <a:rPr lang="en-US" altLang="zh-TW"/>
              <a:t>d + k</a:t>
            </a:r>
            <a:r>
              <a:rPr lang="en-US" altLang="zh-TW" baseline="-25000"/>
              <a:t>2</a:t>
            </a:r>
            <a:r>
              <a:rPr lang="en-US" altLang="zh-TW"/>
              <a:t>d = (qk</a:t>
            </a:r>
            <a:r>
              <a:rPr lang="en-US" altLang="zh-TW" baseline="-25000"/>
              <a:t>1</a:t>
            </a:r>
            <a:r>
              <a:rPr lang="en-US" altLang="zh-TW"/>
              <a:t> + k</a:t>
            </a:r>
            <a:r>
              <a:rPr lang="en-US" altLang="zh-TW" baseline="-25000"/>
              <a:t>2</a:t>
            </a:r>
            <a:r>
              <a:rPr lang="en-US" altLang="zh-TW"/>
              <a:t>)d    </a:t>
            </a:r>
            <a:r>
              <a:rPr lang="en-US" altLang="zh-TW">
                <a:solidFill>
                  <a:srgbClr val="008000"/>
                </a:solidFill>
              </a:rPr>
              <a:t>=&gt;  d is a divisor of a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endParaRPr lang="en-US" altLang="zh-TW">
              <a:solidFill>
                <a:srgbClr val="008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d be a common divisor of a, b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a = k</a:t>
            </a:r>
            <a:r>
              <a:rPr lang="en-US" altLang="zh-TW" baseline="-25000"/>
              <a:t>3</a:t>
            </a:r>
            <a:r>
              <a:rPr lang="en-US" altLang="zh-TW"/>
              <a:t>d and b = k</a:t>
            </a:r>
            <a:r>
              <a:rPr lang="en-US" altLang="zh-TW" baseline="-25000"/>
              <a:t>1</a:t>
            </a:r>
            <a:r>
              <a:rPr lang="en-US" altLang="zh-TW"/>
              <a:t>d for some k</a:t>
            </a:r>
            <a:r>
              <a:rPr lang="en-US" altLang="zh-TW" baseline="-25000"/>
              <a:t>1</a:t>
            </a:r>
            <a:r>
              <a:rPr lang="en-US" altLang="zh-TW"/>
              <a:t>, k</a:t>
            </a:r>
            <a:r>
              <a:rPr lang="en-US" altLang="zh-TW" baseline="-25000"/>
              <a:t>3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r = a – qb = k</a:t>
            </a:r>
            <a:r>
              <a:rPr lang="en-US" altLang="zh-TW" baseline="-25000"/>
              <a:t>3</a:t>
            </a:r>
            <a:r>
              <a:rPr lang="en-US" altLang="zh-TW"/>
              <a:t>d – qk</a:t>
            </a:r>
            <a:r>
              <a:rPr lang="en-US" altLang="zh-TW" baseline="-25000"/>
              <a:t>1</a:t>
            </a:r>
            <a:r>
              <a:rPr lang="en-US" altLang="zh-TW"/>
              <a:t>d = (k</a:t>
            </a:r>
            <a:r>
              <a:rPr lang="en-US" altLang="zh-TW" baseline="-25000"/>
              <a:t>3</a:t>
            </a:r>
            <a:r>
              <a:rPr lang="en-US" altLang="zh-TW"/>
              <a:t> – qk</a:t>
            </a:r>
            <a:r>
              <a:rPr lang="en-US" altLang="zh-TW" baseline="-25000"/>
              <a:t>1</a:t>
            </a:r>
            <a:r>
              <a:rPr lang="en-US" altLang="zh-TW"/>
              <a:t>)d     </a:t>
            </a:r>
            <a:r>
              <a:rPr lang="en-US" altLang="zh-TW">
                <a:solidFill>
                  <a:srgbClr val="008000"/>
                </a:solidFill>
              </a:rPr>
              <a:t>=&gt; d is a divisor of r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d is a common factor of a, b iff d is a common factor of b, r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d = gcd(a, b) iff d = gcd(b, r)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590801" y="1919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When r &gt; 0:</a:t>
            </a:r>
          </a:p>
        </p:txBody>
      </p:sp>
    </p:spTree>
    <p:extLst>
      <p:ext uri="{BB962C8B-B14F-4D97-AF65-F5344CB8AC3E}">
        <p14:creationId xmlns:p14="http://schemas.microsoft.com/office/powerpoint/2010/main" val="2031574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276601" y="457200"/>
            <a:ext cx="557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How fast is Euclid’s GCD Algorithm?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3352800" y="1447800"/>
            <a:ext cx="4965700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Naive algorithm: try every number,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running time is about 2b iterations.</a:t>
            </a:r>
          </a:p>
        </p:txBody>
      </p:sp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3352801" y="3429001"/>
            <a:ext cx="5826125" cy="17510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Euclid’s algorithm: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two iterations, the b is decreased by half.  (why?)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running time is about 2log(b) iterations.</a:t>
            </a:r>
          </a:p>
        </p:txBody>
      </p:sp>
      <p:sp>
        <p:nvSpPr>
          <p:cNvPr id="305161" name="Text Box 9"/>
          <p:cNvSpPr txBox="1">
            <a:spLocks noChangeArrowheads="1"/>
          </p:cNvSpPr>
          <p:nvPr/>
        </p:nvSpPr>
        <p:spPr bwMode="auto">
          <a:xfrm>
            <a:off x="3352801" y="5867400"/>
            <a:ext cx="247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Exponentially faster!!</a:t>
            </a:r>
          </a:p>
        </p:txBody>
      </p:sp>
    </p:spTree>
    <p:extLst>
      <p:ext uri="{BB962C8B-B14F-4D97-AF65-F5344CB8AC3E}">
        <p14:creationId xmlns:p14="http://schemas.microsoft.com/office/powerpoint/2010/main" val="70891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0" grpId="0" animBg="1"/>
      <p:bldP spid="3051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00401" y="4572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vs Common Divisor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09800" y="1371600"/>
            <a:ext cx="28384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Greatest common divisor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67000" y="2057401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 common divisor of a and b if d|a and d|b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667000" y="2617788"/>
            <a:ext cx="5037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= </a:t>
            </a:r>
            <a:r>
              <a:rPr lang="en-US" altLang="zh-TW">
                <a:solidFill>
                  <a:srgbClr val="A50021"/>
                </a:solidFill>
              </a:rPr>
              <a:t>greatest</a:t>
            </a:r>
            <a:r>
              <a:rPr lang="en-US" altLang="zh-TW"/>
              <a:t> common divisor of a and b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03514" y="4267200"/>
            <a:ext cx="77565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an integer linear combination of a and b if d=sa+tb for integers s,t.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spc(a,b) </a:t>
            </a:r>
            <a:r>
              <a:rPr lang="en-US" altLang="zh-TW">
                <a:solidFill>
                  <a:srgbClr val="008000"/>
                </a:solidFill>
              </a:rPr>
              <a:t>= smallest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2"/>
                </a:solidFill>
              </a:rPr>
              <a:t>positive</a:t>
            </a:r>
            <a:r>
              <a:rPr lang="en-US" altLang="zh-TW"/>
              <a:t> integer linear combination of a and b 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2241550" y="3567114"/>
            <a:ext cx="48450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Smallest positive integer linear combination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2324100" y="5715001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</p:spTree>
    <p:extLst>
      <p:ext uri="{BB962C8B-B14F-4D97-AF65-F5344CB8AC3E}">
        <p14:creationId xmlns:p14="http://schemas.microsoft.com/office/powerpoint/2010/main" val="6340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9" grpId="0" animBg="1"/>
      <p:bldP spid="2744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493000" y="2819400"/>
            <a:ext cx="1219200" cy="1447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595688" y="3657600"/>
            <a:ext cx="9144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1001" y="4572001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3 Gallon Jug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959601" y="4572001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5 Gallon Jug</a:t>
            </a:r>
          </a:p>
        </p:txBody>
      </p:sp>
      <p:sp>
        <p:nvSpPr>
          <p:cNvPr id="2054" name="Freeform 7"/>
          <p:cNvSpPr>
            <a:spLocks/>
          </p:cNvSpPr>
          <p:nvPr/>
        </p:nvSpPr>
        <p:spPr bwMode="auto">
          <a:xfrm>
            <a:off x="35956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8"/>
          <p:cNvSpPr>
            <a:spLocks/>
          </p:cNvSpPr>
          <p:nvPr/>
        </p:nvSpPr>
        <p:spPr bwMode="auto">
          <a:xfrm>
            <a:off x="74818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9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2312989"/>
            <a:ext cx="18335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1752600" y="3048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Greatest Common Divisor</a:t>
            </a:r>
          </a:p>
        </p:txBody>
      </p:sp>
      <p:sp>
        <p:nvSpPr>
          <p:cNvPr id="2058" name="Text Box 13"/>
          <p:cNvSpPr txBox="1">
            <a:spLocks noChangeArrowheads="1"/>
          </p:cNvSpPr>
          <p:nvPr/>
        </p:nvSpPr>
        <p:spPr bwMode="auto">
          <a:xfrm>
            <a:off x="5605464" y="6110289"/>
            <a:ext cx="947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Dec 28</a:t>
            </a:r>
          </a:p>
        </p:txBody>
      </p:sp>
    </p:spTree>
    <p:extLst>
      <p:ext uri="{BB962C8B-B14F-4D97-AF65-F5344CB8AC3E}">
        <p14:creationId xmlns:p14="http://schemas.microsoft.com/office/powerpoint/2010/main" val="2552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35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819401" y="1905000"/>
            <a:ext cx="6588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Quotient remainder theorem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Greatest common divisor &amp;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Linear combination and GCD, extended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Prime factorization and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542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213100" y="1447800"/>
            <a:ext cx="57785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For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i="1"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&gt; 0 and any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 there are </a:t>
            </a:r>
            <a:r>
              <a:rPr lang="en-US" altLang="zh-TW" i="1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altLang="zh-TW">
                <a:sym typeface="Euclid Symbol" pitchFamily="18" charset="2"/>
              </a:rPr>
              <a:t> numbers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altLang="zh-TW">
                <a:sym typeface="Euclid Symbol" pitchFamily="18" charset="2"/>
              </a:rPr>
              <a:t> ::= quotient(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i="1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::= remainder(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such that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 b="1">
                <a:sym typeface="Euclid Symbol" pitchFamily="18" charset="2"/>
              </a:rPr>
              <a:t> =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altLang="zh-TW" b="1">
                <a:sym typeface="Euclid Symbol" pitchFamily="18" charset="2"/>
              </a:rPr>
              <a:t>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altLang="zh-TW" b="1">
                <a:sym typeface="Euclid Symbol" pitchFamily="18" charset="2"/>
              </a:rPr>
              <a:t>  and   0 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b="1">
                <a:sym typeface="Euclid Symbol" pitchFamily="18" charset="2"/>
              </a:rPr>
              <a:t> &lt;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b="1" i="1">
                <a:sym typeface="Euclid Symbol" pitchFamily="18" charset="2"/>
              </a:rPr>
              <a:t>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63925" y="457200"/>
            <a:ext cx="526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Quotient-Remainder Theorem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743200" y="4173538"/>
            <a:ext cx="490378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b=2, this says that for any a,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unique q such that a=2q or a=2q+1.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751138" y="5545138"/>
            <a:ext cx="60118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b=3, this says that for any a,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unique q such that a=3q or a=3q+1 or a=3q+2.</a:t>
            </a:r>
          </a:p>
        </p:txBody>
      </p:sp>
      <p:pic>
        <p:nvPicPr>
          <p:cNvPr id="2304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4268788"/>
            <a:ext cx="8509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5635626"/>
            <a:ext cx="850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303588" y="3240089"/>
            <a:ext cx="5535612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also say     </a:t>
            </a:r>
            <a:r>
              <a:rPr lang="en-US" altLang="zh-TW" b="1">
                <a:solidFill>
                  <a:schemeClr val="tx2"/>
                </a:solidFill>
              </a:rPr>
              <a:t>q = a div b</a:t>
            </a:r>
            <a:r>
              <a:rPr lang="en-US" altLang="zh-TW"/>
              <a:t>     and      </a:t>
            </a:r>
            <a:r>
              <a:rPr lang="en-US" altLang="zh-TW" b="1">
                <a:solidFill>
                  <a:schemeClr val="tx2"/>
                </a:solidFill>
              </a:rPr>
              <a:t>r = a mod b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3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276600" y="1295400"/>
            <a:ext cx="57785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For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i="1"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&gt; 0 and any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 there are </a:t>
            </a:r>
            <a:r>
              <a:rPr lang="en-US" altLang="zh-TW" i="1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altLang="zh-TW">
                <a:sym typeface="Euclid Symbol" pitchFamily="18" charset="2"/>
              </a:rPr>
              <a:t> numbers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altLang="zh-TW">
                <a:sym typeface="Euclid Symbol" pitchFamily="18" charset="2"/>
              </a:rPr>
              <a:t> ::= quotient(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i="1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::= remainder(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such that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 b="1">
                <a:sym typeface="Euclid Symbol" pitchFamily="18" charset="2"/>
              </a:rPr>
              <a:t> =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altLang="zh-TW" b="1">
                <a:sym typeface="Euclid Symbol" pitchFamily="18" charset="2"/>
              </a:rPr>
              <a:t>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altLang="zh-TW" b="1">
                <a:sym typeface="Euclid Symbol" pitchFamily="18" charset="2"/>
              </a:rPr>
              <a:t>  and   0 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b="1">
                <a:sym typeface="Euclid Symbol" pitchFamily="18" charset="2"/>
              </a:rPr>
              <a:t> &lt;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b="1" i="1">
                <a:sym typeface="Euclid Symbol" pitchFamily="18" charset="2"/>
              </a:rPr>
              <a:t>.</a:t>
            </a:r>
          </a:p>
        </p:txBody>
      </p:sp>
      <p:sp>
        <p:nvSpPr>
          <p:cNvPr id="231428" name="Line 4"/>
          <p:cNvSpPr>
            <a:spLocks noChangeShapeType="1"/>
          </p:cNvSpPr>
          <p:nvPr/>
        </p:nvSpPr>
        <p:spPr bwMode="auto">
          <a:xfrm flipV="1">
            <a:off x="2133600" y="5383214"/>
            <a:ext cx="7162800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38100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638550" y="572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47244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2" name="Line 8"/>
          <p:cNvSpPr>
            <a:spLocks noChangeShapeType="1"/>
          </p:cNvSpPr>
          <p:nvPr/>
        </p:nvSpPr>
        <p:spPr bwMode="auto">
          <a:xfrm>
            <a:off x="56388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74676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83820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4572000" y="5702301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5408614" y="5688013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2b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7239001" y="5626101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kb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8001001" y="5611813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(k+1)b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2286000" y="2971801"/>
            <a:ext cx="765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any b, we can divide the integers into many blocks of b numbers.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3124200" y="3505201"/>
            <a:ext cx="596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any </a:t>
            </a:r>
            <a:r>
              <a:rPr lang="en-US" altLang="zh-TW">
                <a:solidFill>
                  <a:srgbClr val="A50021"/>
                </a:solidFill>
              </a:rPr>
              <a:t>a</a:t>
            </a:r>
            <a:r>
              <a:rPr lang="en-US" altLang="zh-TW"/>
              <a:t>, there is a unique “position” for </a:t>
            </a:r>
            <a:r>
              <a:rPr lang="en-US" altLang="zh-TW">
                <a:solidFill>
                  <a:srgbClr val="A50021"/>
                </a:solidFill>
              </a:rPr>
              <a:t>a</a:t>
            </a:r>
            <a:r>
              <a:rPr lang="en-US" altLang="zh-TW"/>
              <a:t> in this line.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3235325" y="4191000"/>
            <a:ext cx="30226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q = the block where a is in </a:t>
            </a:r>
          </a:p>
        </p:txBody>
      </p:sp>
      <p:sp>
        <p:nvSpPr>
          <p:cNvPr id="231442" name="Line 18"/>
          <p:cNvSpPr>
            <a:spLocks noChangeShapeType="1"/>
          </p:cNvSpPr>
          <p:nvPr/>
        </p:nvSpPr>
        <p:spPr bwMode="auto">
          <a:xfrm>
            <a:off x="8077200" y="5257800"/>
            <a:ext cx="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7927976" y="5451476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6019800" y="45720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7240588" y="4191000"/>
            <a:ext cx="30464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 = the offset in this block</a:t>
            </a:r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H="1">
            <a:off x="7848600" y="4572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>
            <a:off x="7467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3349625" y="6253164"/>
            <a:ext cx="55753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Clearly, given a and b, q and r are uniquely defined.</a:t>
            </a:r>
          </a:p>
        </p:txBody>
      </p:sp>
      <p:sp>
        <p:nvSpPr>
          <p:cNvPr id="231449" name="Line 25"/>
          <p:cNvSpPr>
            <a:spLocks noChangeShapeType="1"/>
          </p:cNvSpPr>
          <p:nvPr/>
        </p:nvSpPr>
        <p:spPr bwMode="auto">
          <a:xfrm>
            <a:off x="2895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2667000" y="5715001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-b</a:t>
            </a: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3429000" y="457200"/>
            <a:ext cx="526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Quotient-Remainder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15794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29" grpId="0" animBg="1"/>
      <p:bldP spid="231430" grpId="0"/>
      <p:bldP spid="231431" grpId="0" animBg="1"/>
      <p:bldP spid="231432" grpId="0" animBg="1"/>
      <p:bldP spid="231433" grpId="0" animBg="1"/>
      <p:bldP spid="231434" grpId="0" animBg="1"/>
      <p:bldP spid="231435" grpId="0"/>
      <p:bldP spid="231436" grpId="0"/>
      <p:bldP spid="231437" grpId="0"/>
      <p:bldP spid="231438" grpId="0"/>
      <p:bldP spid="231439" grpId="0"/>
      <p:bldP spid="231440" grpId="0"/>
      <p:bldP spid="231441" grpId="0" animBg="1"/>
      <p:bldP spid="231442" grpId="0" animBg="1"/>
      <p:bldP spid="231443" grpId="0"/>
      <p:bldP spid="231444" grpId="0" animBg="1"/>
      <p:bldP spid="231445" grpId="0" animBg="1"/>
      <p:bldP spid="231446" grpId="0" animBg="1"/>
      <p:bldP spid="231447" grpId="0" animBg="1"/>
      <p:bldP spid="231448" grpId="0" animBg="1"/>
      <p:bldP spid="231449" grpId="0" animBg="1"/>
      <p:bldP spid="2314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200400" y="1447800"/>
            <a:ext cx="5715000" cy="914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solidFill>
                  <a:srgbClr val="0000CC"/>
                </a:solidFill>
              </a:rPr>
              <a:t>c</a:t>
            </a:r>
            <a:r>
              <a:rPr lang="en-US" altLang="zh-TW">
                <a:solidFill>
                  <a:srgbClr val="000000"/>
                </a:solidFill>
              </a:rPr>
              <a:t> is a </a:t>
            </a:r>
            <a:r>
              <a:rPr lang="en-US" altLang="zh-TW">
                <a:solidFill>
                  <a:srgbClr val="0000CC"/>
                </a:solidFill>
              </a:rPr>
              <a:t>common divisor</a:t>
            </a:r>
            <a:r>
              <a:rPr lang="en-US" altLang="zh-TW">
                <a:solidFill>
                  <a:srgbClr val="000000"/>
                </a:solidFill>
              </a:rPr>
              <a:t> of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>
                <a:solidFill>
                  <a:srgbClr val="000000"/>
                </a:solidFill>
              </a:rPr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>
                <a:solidFill>
                  <a:srgbClr val="000000"/>
                </a:solidFill>
              </a:rPr>
              <a:t> means </a:t>
            </a:r>
            <a:r>
              <a:rPr lang="en-US" altLang="zh-TW">
                <a:solidFill>
                  <a:srgbClr val="3333CC"/>
                </a:solidFill>
              </a:rPr>
              <a:t>c|a </a:t>
            </a:r>
            <a:r>
              <a:rPr lang="en-US" altLang="zh-TW">
                <a:solidFill>
                  <a:srgbClr val="000000"/>
                </a:solidFill>
              </a:rPr>
              <a:t>and </a:t>
            </a:r>
            <a:r>
              <a:rPr lang="en-US" altLang="zh-TW">
                <a:solidFill>
                  <a:srgbClr val="3333CC"/>
                </a:solidFill>
              </a:rPr>
              <a:t>c|b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gcd(a,b) </a:t>
            </a:r>
            <a:r>
              <a:rPr lang="en-US" altLang="zh-TW">
                <a:solidFill>
                  <a:srgbClr val="000000"/>
                </a:solidFill>
              </a:rPr>
              <a:t>::= the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i="1">
                <a:solidFill>
                  <a:srgbClr val="000000"/>
                </a:solidFill>
              </a:rPr>
              <a:t>greatest</a:t>
            </a:r>
            <a:r>
              <a:rPr lang="en-US" altLang="zh-TW">
                <a:solidFill>
                  <a:srgbClr val="000000"/>
                </a:solidFill>
              </a:rPr>
              <a:t> common</a:t>
            </a:r>
            <a:r>
              <a:rPr lang="en-US" altLang="zh-TW" i="1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divisor of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>
                <a:solidFill>
                  <a:srgbClr val="000000"/>
                </a:solidFill>
              </a:rPr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791076" y="4572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Common Divisors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590800" y="2986088"/>
            <a:ext cx="672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a=8, b=10, then 1,2 are common divisors, and gcd(8,10)=2.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2590801" y="4205288"/>
            <a:ext cx="704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a=3, b=11, then the only common divisor is 1, and gcd(3,11)=1.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667000" y="5105400"/>
            <a:ext cx="68580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b="1">
                <a:solidFill>
                  <a:srgbClr val="000000"/>
                </a:solidFill>
              </a:rPr>
              <a:t>Claim.</a:t>
            </a:r>
            <a:r>
              <a:rPr lang="en-US" altLang="zh-TW">
                <a:solidFill>
                  <a:srgbClr val="000000"/>
                </a:solidFill>
              </a:rPr>
              <a:t>  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is prime, and</a:t>
            </a:r>
            <a:r>
              <a:rPr lang="en-US" altLang="zh-TW">
                <a:solidFill>
                  <a:srgbClr val="0000CC"/>
                </a:solidFill>
              </a:rPr>
              <a:t> p </a:t>
            </a:r>
            <a:r>
              <a:rPr lang="en-US" altLang="zh-TW">
                <a:solidFill>
                  <a:srgbClr val="000000"/>
                </a:solidFill>
              </a:rPr>
              <a:t>does not divide</a:t>
            </a:r>
            <a:r>
              <a:rPr lang="en-US" altLang="zh-TW">
                <a:solidFill>
                  <a:srgbClr val="0000CC"/>
                </a:solidFill>
              </a:rPr>
              <a:t> a</a:t>
            </a:r>
            <a:r>
              <a:rPr lang="en-US" altLang="zh-TW">
                <a:solidFill>
                  <a:srgbClr val="000000"/>
                </a:solidFill>
              </a:rPr>
              <a:t>, then </a:t>
            </a:r>
            <a:r>
              <a:rPr lang="en-US" altLang="zh-TW">
                <a:solidFill>
                  <a:srgbClr val="0000CC"/>
                </a:solidFill>
              </a:rPr>
              <a:t>gcd(p,a) = 1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2593976" y="3595688"/>
            <a:ext cx="7616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a=10, b=30, then 1,2,5,10 are common divisors, and gcd(10,30)=10.</a:t>
            </a:r>
          </a:p>
        </p:txBody>
      </p:sp>
    </p:spTree>
    <p:extLst>
      <p:ext uri="{BB962C8B-B14F-4D97-AF65-F5344CB8AC3E}">
        <p14:creationId xmlns:p14="http://schemas.microsoft.com/office/powerpoint/2010/main" val="23338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/>
      <p:bldP spid="304133" grpId="0"/>
      <p:bldP spid="304134" grpId="0" animBg="1"/>
      <p:bldP spid="3041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114801" y="457200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Greatest Common Divisors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76675" y="1489075"/>
            <a:ext cx="44386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 and b, how to compute gcd(a,b)?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4117975" y="2259014"/>
            <a:ext cx="38163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try every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can we do it more efficiently?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895601" y="3429000"/>
            <a:ext cx="63484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</a:pPr>
            <a:r>
              <a:rPr lang="en-US" altLang="zh-TW"/>
              <a:t>Let’s say a&gt;b.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If a=kb, then gcd(a,b)=b, and we are done.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Otherwise, by the Division Theorem, a = qb + r for r&gt;0.</a:t>
            </a:r>
          </a:p>
        </p:txBody>
      </p:sp>
    </p:spTree>
    <p:extLst>
      <p:ext uri="{BB962C8B-B14F-4D97-AF65-F5344CB8AC3E}">
        <p14:creationId xmlns:p14="http://schemas.microsoft.com/office/powerpoint/2010/main" val="20266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114801" y="457200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Greatest Common Divisors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895601" y="1295400"/>
            <a:ext cx="63484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</a:pPr>
            <a:r>
              <a:rPr lang="en-US" altLang="zh-TW"/>
              <a:t>Let’s say a&gt;b.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If a=kb, then gcd(a,b)=b, and we are done.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Otherwise, by the Division Theorem, a = qb + r for r&gt;0.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4114800" y="5705476"/>
            <a:ext cx="3913188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/>
              <a:t>Euclid: gcd(a,b) = gcd(b,r)!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438400" y="3546476"/>
            <a:ext cx="267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a=12, b=8  =&gt;  12 = 8 + </a:t>
            </a:r>
            <a:r>
              <a:rPr lang="en-US" altLang="zh-TW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6145214" y="3519488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gcd(12,8) = 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2438400" y="4191001"/>
            <a:ext cx="295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a=21, b=9  =&gt;  21 = 2x9 + </a:t>
            </a:r>
            <a:r>
              <a:rPr lang="en-US" altLang="zh-TW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6145214" y="4191001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gcd(21,9) = 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2451100" y="4814888"/>
            <a:ext cx="340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a=99, b=27  =&gt;  99 = 3x27 + </a:t>
            </a:r>
            <a:r>
              <a:rPr lang="en-US" altLang="zh-TW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6145213" y="4800601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gcd(99,27) = 9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8266113" y="35052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</a:t>
            </a:r>
            <a:r>
              <a:rPr lang="en-US" altLang="zh-TW">
                <a:solidFill>
                  <a:srgbClr val="008000"/>
                </a:solidFill>
              </a:rPr>
              <a:t>4</a:t>
            </a:r>
            <a:r>
              <a:rPr lang="en-US" altLang="zh-TW"/>
              <a:t>) = 4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8266113" y="4114801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gcd(9,</a:t>
            </a:r>
            <a:r>
              <a:rPr lang="en-US" altLang="zh-TW">
                <a:solidFill>
                  <a:srgbClr val="008000"/>
                </a:solidFill>
              </a:rPr>
              <a:t>3</a:t>
            </a:r>
            <a:r>
              <a:rPr lang="en-US" altLang="zh-TW"/>
              <a:t>) = 3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8266114" y="4814888"/>
            <a:ext cx="170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gcd(27,</a:t>
            </a:r>
            <a:r>
              <a:rPr lang="en-US" altLang="zh-TW">
                <a:solidFill>
                  <a:srgbClr val="008000"/>
                </a:solidFill>
              </a:rPr>
              <a:t>18</a:t>
            </a:r>
            <a:r>
              <a:rPr lang="en-US" altLang="zh-TW"/>
              <a:t>) = 9</a:t>
            </a:r>
          </a:p>
        </p:txBody>
      </p:sp>
    </p:spTree>
    <p:extLst>
      <p:ext uri="{BB962C8B-B14F-4D97-AF65-F5344CB8AC3E}">
        <p14:creationId xmlns:p14="http://schemas.microsoft.com/office/powerpoint/2010/main" val="20893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/>
      <p:bldP spid="237574" grpId="0"/>
      <p:bldP spid="237575" grpId="0"/>
      <p:bldP spid="237576" grpId="0"/>
      <p:bldP spid="237577" grpId="0"/>
      <p:bldP spid="237578" grpId="0"/>
      <p:bldP spid="237579" grpId="0"/>
      <p:bldP spid="237580" grpId="0"/>
      <p:bldP spid="237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43401" y="457200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Euclid’s GCD Algorithm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14864" y="2195514"/>
            <a:ext cx="2928937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352800" y="3429000"/>
            <a:ext cx="2819400" cy="25733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86401" y="14478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pic>
        <p:nvPicPr>
          <p:cNvPr id="2385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53001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59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068888"/>
            <a:ext cx="1173162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0" name="Line 8"/>
          <p:cNvSpPr>
            <a:spLocks noChangeShapeType="1"/>
          </p:cNvSpPr>
          <p:nvPr/>
        </p:nvSpPr>
        <p:spPr bwMode="auto">
          <a:xfrm flipH="1">
            <a:off x="56388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2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3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3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b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33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a - q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32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Euclid Symbol</vt:lpstr>
      <vt:lpstr>PMingLiU</vt:lpstr>
      <vt:lpstr>Symbol</vt:lpstr>
      <vt:lpstr>Times New Roman</vt:lpstr>
      <vt:lpstr>Office Theme</vt:lpstr>
      <vt:lpstr>Discrete Structures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I</dc:title>
  <dc:creator>Dr Barun</dc:creator>
  <cp:lastModifiedBy>Dr Barun</cp:lastModifiedBy>
  <cp:revision>1</cp:revision>
  <dcterms:created xsi:type="dcterms:W3CDTF">2022-02-24T10:22:19Z</dcterms:created>
  <dcterms:modified xsi:type="dcterms:W3CDTF">2022-02-24T10:22:34Z</dcterms:modified>
</cp:coreProperties>
</file>