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6" d="100"/>
          <a:sy n="76" d="100"/>
        </p:scale>
        <p:origin x="331"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9382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77702" y="2139672"/>
            <a:ext cx="7361396" cy="1340168"/>
          </a:xfrm>
          <a:prstGeom prst="rect">
            <a:avLst/>
          </a:prstGeom>
          <a:noFill/>
          <a:ln/>
        </p:spPr>
        <p:txBody>
          <a:bodyPr wrap="square" rtlCol="0" anchor="t"/>
          <a:lstStyle/>
          <a:p>
            <a:pPr marL="0" indent="0">
              <a:lnSpc>
                <a:spcPts val="5277"/>
              </a:lnSpc>
              <a:buNone/>
            </a:pPr>
            <a:r>
              <a:rPr lang="en-US" sz="4222" b="1" dirty="0">
                <a:solidFill>
                  <a:srgbClr val="1F1E1E"/>
                </a:solidFill>
                <a:latin typeface="Alexandria" pitchFamily="34" charset="0"/>
                <a:ea typeface="Alexandria" pitchFamily="34" charset="-122"/>
                <a:cs typeface="Alexandria" pitchFamily="34" charset="-120"/>
              </a:rPr>
              <a:t>Cardiovascular Health:</a:t>
            </a:r>
          </a:p>
          <a:p>
            <a:pPr marL="0" indent="0">
              <a:lnSpc>
                <a:spcPts val="5277"/>
              </a:lnSpc>
              <a:buNone/>
            </a:pPr>
            <a:r>
              <a:rPr lang="en-US" sz="3600" b="1" dirty="0">
                <a:solidFill>
                  <a:srgbClr val="1F1E1E"/>
                </a:solidFill>
                <a:latin typeface="Alexandria" pitchFamily="34" charset="0"/>
                <a:ea typeface="Alexandria" pitchFamily="34" charset="-122"/>
                <a:cs typeface="Alexandria" pitchFamily="34" charset="-120"/>
              </a:rPr>
              <a:t>An In-Depth Analysis</a:t>
            </a:r>
            <a:endParaRPr lang="en-US" sz="3600" dirty="0"/>
          </a:p>
        </p:txBody>
      </p:sp>
      <p:sp>
        <p:nvSpPr>
          <p:cNvPr id="6" name="Text 3"/>
          <p:cNvSpPr/>
          <p:nvPr/>
        </p:nvSpPr>
        <p:spPr>
          <a:xfrm>
            <a:off x="6377702" y="3766304"/>
            <a:ext cx="7361396" cy="1629728"/>
          </a:xfrm>
          <a:prstGeom prst="rect">
            <a:avLst/>
          </a:prstGeom>
          <a:noFill/>
          <a:ln/>
        </p:spPr>
        <p:txBody>
          <a:bodyPr wrap="square" rtlCol="0" anchor="t"/>
          <a:lstStyle/>
          <a:p>
            <a:pPr marL="0" indent="0">
              <a:lnSpc>
                <a:spcPts val="3208"/>
              </a:lnSpc>
              <a:buNone/>
            </a:pPr>
            <a:r>
              <a:rPr lang="en-US" sz="2005" dirty="0">
                <a:solidFill>
                  <a:srgbClr val="3B3535"/>
                </a:solidFill>
                <a:latin typeface="Sora" pitchFamily="34" charset="0"/>
                <a:ea typeface="Sora" pitchFamily="34" charset="-122"/>
                <a:cs typeface="Sora" pitchFamily="34" charset="-120"/>
              </a:rPr>
              <a:t>This presentation explores a comprehensive analysis of factors impacting cardiovascular health. We will explore a rich dataset, uncover key insights, and present a compelling visualization of findings.</a:t>
            </a:r>
            <a:endParaRPr lang="en-US" sz="2005" dirty="0"/>
          </a:p>
        </p:txBody>
      </p:sp>
      <p:sp>
        <p:nvSpPr>
          <p:cNvPr id="7" name="Text 4"/>
          <p:cNvSpPr/>
          <p:nvPr/>
        </p:nvSpPr>
        <p:spPr>
          <a:xfrm>
            <a:off x="6377702" y="5682496"/>
            <a:ext cx="7361396" cy="407432"/>
          </a:xfrm>
          <a:prstGeom prst="rect">
            <a:avLst/>
          </a:prstGeom>
          <a:noFill/>
          <a:ln/>
        </p:spPr>
        <p:txBody>
          <a:bodyPr wrap="none" rtlCol="0" anchor="t"/>
          <a:lstStyle/>
          <a:p>
            <a:pPr marL="0" indent="0">
              <a:lnSpc>
                <a:spcPts val="3208"/>
              </a:lnSpc>
              <a:buNone/>
            </a:pPr>
            <a:r>
              <a:rPr lang="en-US" sz="2005" dirty="0">
                <a:solidFill>
                  <a:srgbClr val="3B3535"/>
                </a:solidFill>
                <a:latin typeface="Sora" pitchFamily="34" charset="0"/>
                <a:ea typeface="Sora" pitchFamily="34" charset="-122"/>
                <a:cs typeface="Sora" pitchFamily="34" charset="-120"/>
              </a:rPr>
              <a:t>By </a:t>
            </a:r>
            <a:r>
              <a:rPr lang="en-US" sz="2005" b="1" dirty="0">
                <a:solidFill>
                  <a:srgbClr val="3B3535"/>
                </a:solidFill>
                <a:latin typeface="Sora" pitchFamily="34" charset="0"/>
                <a:ea typeface="Sora" pitchFamily="34" charset="-122"/>
                <a:cs typeface="Sora" pitchFamily="34" charset="-120"/>
              </a:rPr>
              <a:t>Yuvraj Singh Shekhawat</a:t>
            </a:r>
            <a:endParaRPr lang="en-US" sz="200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309610"/>
          </a:xfrm>
          <a:prstGeom prst="rect">
            <a:avLst/>
          </a:prstGeom>
          <a:solidFill>
            <a:srgbClr val="FFFAFA"/>
          </a:solidFill>
          <a:ln/>
        </p:spPr>
      </p:sp>
      <p:sp>
        <p:nvSpPr>
          <p:cNvPr id="4" name="Text 2"/>
          <p:cNvSpPr/>
          <p:nvPr/>
        </p:nvSpPr>
        <p:spPr>
          <a:xfrm>
            <a:off x="891302" y="700326"/>
            <a:ext cx="6701790" cy="837724"/>
          </a:xfrm>
          <a:prstGeom prst="rect">
            <a:avLst/>
          </a:prstGeom>
          <a:noFill/>
          <a:ln/>
        </p:spPr>
        <p:txBody>
          <a:bodyPr wrap="none" rtlCol="0" anchor="t"/>
          <a:lstStyle/>
          <a:p>
            <a:pPr marL="0" indent="0">
              <a:lnSpc>
                <a:spcPts val="6596"/>
              </a:lnSpc>
              <a:buNone/>
            </a:pPr>
            <a:r>
              <a:rPr lang="en-US" sz="5277" b="1" dirty="0">
                <a:solidFill>
                  <a:srgbClr val="1F1E1E"/>
                </a:solidFill>
                <a:latin typeface="Alexandria" pitchFamily="34" charset="0"/>
                <a:ea typeface="Alexandria" pitchFamily="34" charset="-122"/>
                <a:cs typeface="Alexandria" pitchFamily="34" charset="-120"/>
              </a:rPr>
              <a:t>Need for Analysis</a:t>
            </a:r>
            <a:endParaRPr lang="en-US" sz="5277" dirty="0"/>
          </a:p>
        </p:txBody>
      </p:sp>
      <p:sp>
        <p:nvSpPr>
          <p:cNvPr id="5" name="Text 3"/>
          <p:cNvSpPr/>
          <p:nvPr/>
        </p:nvSpPr>
        <p:spPr>
          <a:xfrm>
            <a:off x="891302" y="2047280"/>
            <a:ext cx="12847796" cy="651748"/>
          </a:xfrm>
          <a:prstGeom prst="rect">
            <a:avLst/>
          </a:prstGeom>
          <a:noFill/>
          <a:ln/>
        </p:spPr>
        <p:txBody>
          <a:bodyPr wrap="square" rtlCol="0" anchor="t"/>
          <a:lstStyle/>
          <a:p>
            <a:pPr marL="0" indent="0">
              <a:lnSpc>
                <a:spcPts val="2567"/>
              </a:lnSpc>
              <a:buNone/>
            </a:pPr>
            <a:r>
              <a:rPr lang="en-US" sz="1604" dirty="0">
                <a:solidFill>
                  <a:srgbClr val="3B3535"/>
                </a:solidFill>
                <a:latin typeface="Sora" pitchFamily="34" charset="0"/>
                <a:ea typeface="Sora" pitchFamily="34" charset="-122"/>
                <a:cs typeface="Sora" pitchFamily="34" charset="-120"/>
              </a:rPr>
              <a:t>Cardiovascular disease is the leading cause of death globally, with significant impacts on public health and healthcare systems. Despite advances in treatment, prevention strategies are often underutilized, particularly in certain demographics.</a:t>
            </a:r>
            <a:endParaRPr lang="en-US" sz="1604" dirty="0"/>
          </a:p>
        </p:txBody>
      </p:sp>
      <p:sp>
        <p:nvSpPr>
          <p:cNvPr id="6" name="Text 4"/>
          <p:cNvSpPr/>
          <p:nvPr/>
        </p:nvSpPr>
        <p:spPr>
          <a:xfrm>
            <a:off x="891302" y="2985492"/>
            <a:ext cx="12847796" cy="509349"/>
          </a:xfrm>
          <a:prstGeom prst="rect">
            <a:avLst/>
          </a:prstGeom>
          <a:noFill/>
          <a:ln/>
        </p:spPr>
        <p:txBody>
          <a:bodyPr wrap="none" rtlCol="0" anchor="t"/>
          <a:lstStyle/>
          <a:p>
            <a:pPr marL="0" indent="0">
              <a:lnSpc>
                <a:spcPts val="4011"/>
              </a:lnSpc>
              <a:buNone/>
            </a:pPr>
            <a:r>
              <a:rPr lang="en-US" sz="2507" b="1" dirty="0">
                <a:solidFill>
                  <a:srgbClr val="3B3535"/>
                </a:solidFill>
                <a:latin typeface="Sora" pitchFamily="34" charset="0"/>
                <a:ea typeface="Sora" pitchFamily="34" charset="-122"/>
                <a:cs typeface="Sora" pitchFamily="34" charset="-120"/>
              </a:rPr>
              <a:t>Problem Statement:</a:t>
            </a:r>
            <a:endParaRPr lang="en-US" sz="2507" dirty="0"/>
          </a:p>
        </p:txBody>
      </p:sp>
      <p:sp>
        <p:nvSpPr>
          <p:cNvPr id="7" name="Text 5"/>
          <p:cNvSpPr/>
          <p:nvPr/>
        </p:nvSpPr>
        <p:spPr>
          <a:xfrm>
            <a:off x="891302" y="3781306"/>
            <a:ext cx="12847796" cy="977622"/>
          </a:xfrm>
          <a:prstGeom prst="rect">
            <a:avLst/>
          </a:prstGeom>
          <a:noFill/>
          <a:ln/>
        </p:spPr>
        <p:txBody>
          <a:bodyPr wrap="square" rtlCol="0" anchor="t"/>
          <a:lstStyle/>
          <a:p>
            <a:pPr marL="0" indent="0">
              <a:lnSpc>
                <a:spcPts val="2567"/>
              </a:lnSpc>
              <a:buNone/>
            </a:pPr>
            <a:r>
              <a:rPr lang="en-US" sz="1604" dirty="0">
                <a:solidFill>
                  <a:srgbClr val="3B3535"/>
                </a:solidFill>
                <a:latin typeface="Sora" pitchFamily="34" charset="0"/>
                <a:ea typeface="Sora" pitchFamily="34" charset="-122"/>
                <a:cs typeface="Sora" pitchFamily="34" charset="-120"/>
              </a:rPr>
              <a:t>There is a growing need to better understand the risk factors associated with cardiovascular disease, especially in relation to lifestyle, mental health, and demographic factors. Current public health initiatives may not be adequately targeting these areas.</a:t>
            </a:r>
            <a:endParaRPr lang="en-US" sz="1604" dirty="0"/>
          </a:p>
        </p:txBody>
      </p:sp>
      <p:sp>
        <p:nvSpPr>
          <p:cNvPr id="8" name="Text 6"/>
          <p:cNvSpPr/>
          <p:nvPr/>
        </p:nvSpPr>
        <p:spPr>
          <a:xfrm>
            <a:off x="891302" y="5045393"/>
            <a:ext cx="12847796" cy="509349"/>
          </a:xfrm>
          <a:prstGeom prst="rect">
            <a:avLst/>
          </a:prstGeom>
          <a:noFill/>
          <a:ln/>
        </p:spPr>
        <p:txBody>
          <a:bodyPr wrap="none" rtlCol="0" anchor="t"/>
          <a:lstStyle/>
          <a:p>
            <a:pPr marL="0" indent="0">
              <a:lnSpc>
                <a:spcPts val="4011"/>
              </a:lnSpc>
              <a:buNone/>
            </a:pPr>
            <a:r>
              <a:rPr lang="en-US" sz="2507" b="1" dirty="0">
                <a:solidFill>
                  <a:srgbClr val="3B3535"/>
                </a:solidFill>
                <a:latin typeface="Sora" pitchFamily="34" charset="0"/>
                <a:ea typeface="Sora" pitchFamily="34" charset="-122"/>
                <a:cs typeface="Sora" pitchFamily="34" charset="-120"/>
              </a:rPr>
              <a:t>Objectives:</a:t>
            </a:r>
            <a:endParaRPr lang="en-US" sz="2507" dirty="0"/>
          </a:p>
        </p:txBody>
      </p:sp>
      <p:sp>
        <p:nvSpPr>
          <p:cNvPr id="9" name="Text 7"/>
          <p:cNvSpPr/>
          <p:nvPr/>
        </p:nvSpPr>
        <p:spPr>
          <a:xfrm>
            <a:off x="1217176" y="5841206"/>
            <a:ext cx="12521922" cy="325874"/>
          </a:xfrm>
          <a:prstGeom prst="rect">
            <a:avLst/>
          </a:prstGeom>
          <a:noFill/>
          <a:ln/>
        </p:spPr>
        <p:txBody>
          <a:bodyPr wrap="none" rtlCol="0" anchor="t"/>
          <a:lstStyle/>
          <a:p>
            <a:pPr marL="342900" indent="-342900" algn="l">
              <a:lnSpc>
                <a:spcPts val="2567"/>
              </a:lnSpc>
              <a:buSzPct val="100000"/>
              <a:buChar char="•"/>
            </a:pPr>
            <a:r>
              <a:rPr lang="en-US" sz="1604" dirty="0">
                <a:solidFill>
                  <a:srgbClr val="3B3535"/>
                </a:solidFill>
                <a:latin typeface="Sora" pitchFamily="34" charset="0"/>
                <a:ea typeface="Sora" pitchFamily="34" charset="-122"/>
                <a:cs typeface="Sora" pitchFamily="34" charset="-120"/>
              </a:rPr>
              <a:t>Identify key risk factors for cardiovascular disease across different demographics.</a:t>
            </a:r>
            <a:endParaRPr lang="en-US" sz="1604" dirty="0"/>
          </a:p>
        </p:txBody>
      </p:sp>
      <p:sp>
        <p:nvSpPr>
          <p:cNvPr id="10" name="Text 8"/>
          <p:cNvSpPr/>
          <p:nvPr/>
        </p:nvSpPr>
        <p:spPr>
          <a:xfrm>
            <a:off x="1217176" y="6256139"/>
            <a:ext cx="12521922" cy="325874"/>
          </a:xfrm>
          <a:prstGeom prst="rect">
            <a:avLst/>
          </a:prstGeom>
          <a:noFill/>
          <a:ln/>
        </p:spPr>
        <p:txBody>
          <a:bodyPr wrap="none" rtlCol="0" anchor="t"/>
          <a:lstStyle/>
          <a:p>
            <a:pPr marL="342900" indent="-342900" algn="l">
              <a:lnSpc>
                <a:spcPts val="2567"/>
              </a:lnSpc>
              <a:buSzPct val="100000"/>
              <a:buChar char="•"/>
            </a:pPr>
            <a:r>
              <a:rPr lang="en-US" sz="1604" dirty="0">
                <a:solidFill>
                  <a:srgbClr val="3B3535"/>
                </a:solidFill>
                <a:latin typeface="Sora" pitchFamily="34" charset="0"/>
                <a:ea typeface="Sora" pitchFamily="34" charset="-122"/>
                <a:cs typeface="Sora" pitchFamily="34" charset="-120"/>
              </a:rPr>
              <a:t>Understand the relationship between mental health (depression) and cardiovascular health.</a:t>
            </a:r>
            <a:endParaRPr lang="en-US" sz="1604" dirty="0"/>
          </a:p>
        </p:txBody>
      </p:sp>
      <p:sp>
        <p:nvSpPr>
          <p:cNvPr id="11" name="Text 9"/>
          <p:cNvSpPr/>
          <p:nvPr/>
        </p:nvSpPr>
        <p:spPr>
          <a:xfrm>
            <a:off x="1217176" y="6671072"/>
            <a:ext cx="12521922" cy="325874"/>
          </a:xfrm>
          <a:prstGeom prst="rect">
            <a:avLst/>
          </a:prstGeom>
          <a:noFill/>
          <a:ln/>
        </p:spPr>
        <p:txBody>
          <a:bodyPr wrap="none" rtlCol="0" anchor="t"/>
          <a:lstStyle/>
          <a:p>
            <a:pPr marL="342900" indent="-342900" algn="l">
              <a:lnSpc>
                <a:spcPts val="2567"/>
              </a:lnSpc>
              <a:buSzPct val="100000"/>
              <a:buChar char="•"/>
            </a:pPr>
            <a:r>
              <a:rPr lang="en-US" sz="1604" dirty="0">
                <a:solidFill>
                  <a:srgbClr val="3B3535"/>
                </a:solidFill>
                <a:latin typeface="Sora" pitchFamily="34" charset="0"/>
                <a:ea typeface="Sora" pitchFamily="34" charset="-122"/>
                <a:cs typeface="Sora" pitchFamily="34" charset="-120"/>
              </a:rPr>
              <a:t>Provide actionable insights to guide public health interventions and resource allocation</a:t>
            </a:r>
            <a:endParaRPr lang="en-US" sz="1604" dirty="0"/>
          </a:p>
        </p:txBody>
      </p:sp>
      <p:sp>
        <p:nvSpPr>
          <p:cNvPr id="12" name="Text 10"/>
          <p:cNvSpPr/>
          <p:nvPr/>
        </p:nvSpPr>
        <p:spPr>
          <a:xfrm>
            <a:off x="891302" y="7283410"/>
            <a:ext cx="12847796" cy="325874"/>
          </a:xfrm>
          <a:prstGeom prst="rect">
            <a:avLst/>
          </a:prstGeom>
          <a:noFill/>
          <a:ln/>
        </p:spPr>
        <p:txBody>
          <a:bodyPr wrap="none" rtlCol="0" anchor="t"/>
          <a:lstStyle/>
          <a:p>
            <a:pPr marL="0" indent="0">
              <a:lnSpc>
                <a:spcPts val="2567"/>
              </a:lnSpc>
              <a:buNone/>
            </a:pPr>
            <a:endParaRPr lang="en-US" sz="160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324850"/>
          </a:xfrm>
          <a:prstGeom prst="rect">
            <a:avLst/>
          </a:prstGeom>
          <a:solidFill>
            <a:srgbClr val="FFFAFA"/>
          </a:solidFill>
          <a:ln/>
        </p:spPr>
      </p:sp>
      <p:sp>
        <p:nvSpPr>
          <p:cNvPr id="4" name="Text 2"/>
          <p:cNvSpPr/>
          <p:nvPr/>
        </p:nvSpPr>
        <p:spPr>
          <a:xfrm>
            <a:off x="891302" y="700326"/>
            <a:ext cx="10531435" cy="670084"/>
          </a:xfrm>
          <a:prstGeom prst="rect">
            <a:avLst/>
          </a:prstGeom>
          <a:noFill/>
          <a:ln/>
        </p:spPr>
        <p:txBody>
          <a:bodyPr wrap="none" rtlCol="0" anchor="t"/>
          <a:lstStyle/>
          <a:p>
            <a:pPr marL="0" indent="0">
              <a:lnSpc>
                <a:spcPts val="5277"/>
              </a:lnSpc>
              <a:buNone/>
            </a:pPr>
            <a:r>
              <a:rPr lang="en-US" sz="4222" b="1" dirty="0">
                <a:solidFill>
                  <a:srgbClr val="1F1E1E"/>
                </a:solidFill>
                <a:latin typeface="Alexandria" pitchFamily="34" charset="0"/>
                <a:ea typeface="Alexandria" pitchFamily="34" charset="-122"/>
                <a:cs typeface="Alexandria" pitchFamily="34" charset="-120"/>
              </a:rPr>
              <a:t>Dataset Overview: Sources and Metrics</a:t>
            </a:r>
            <a:endParaRPr lang="en-US" sz="4222" dirty="0"/>
          </a:p>
        </p:txBody>
      </p:sp>
      <p:sp>
        <p:nvSpPr>
          <p:cNvPr id="5" name="Text 3"/>
          <p:cNvSpPr/>
          <p:nvPr/>
        </p:nvSpPr>
        <p:spPr>
          <a:xfrm>
            <a:off x="891302" y="1886069"/>
            <a:ext cx="6113264" cy="509349"/>
          </a:xfrm>
          <a:prstGeom prst="rect">
            <a:avLst/>
          </a:prstGeom>
          <a:noFill/>
          <a:ln/>
        </p:spPr>
        <p:txBody>
          <a:bodyPr wrap="none" rtlCol="0" anchor="t"/>
          <a:lstStyle/>
          <a:p>
            <a:pPr marL="0" indent="0">
              <a:lnSpc>
                <a:spcPts val="4011"/>
              </a:lnSpc>
              <a:buNone/>
            </a:pPr>
            <a:r>
              <a:rPr lang="en-US" sz="2507" b="1" dirty="0">
                <a:solidFill>
                  <a:srgbClr val="3B3535"/>
                </a:solidFill>
                <a:latin typeface="Sora" pitchFamily="34" charset="0"/>
                <a:ea typeface="Sora" pitchFamily="34" charset="-122"/>
                <a:cs typeface="Sora" pitchFamily="34" charset="-120"/>
              </a:rPr>
              <a:t>Data Sources</a:t>
            </a:r>
            <a:endParaRPr lang="en-US" sz="2507" dirty="0"/>
          </a:p>
        </p:txBody>
      </p:sp>
      <p:sp>
        <p:nvSpPr>
          <p:cNvPr id="6" name="Text 4"/>
          <p:cNvSpPr/>
          <p:nvPr/>
        </p:nvSpPr>
        <p:spPr>
          <a:xfrm>
            <a:off x="891302" y="2624614"/>
            <a:ext cx="6113264" cy="977622"/>
          </a:xfrm>
          <a:prstGeom prst="rect">
            <a:avLst/>
          </a:prstGeom>
          <a:noFill/>
          <a:ln/>
        </p:spPr>
        <p:txBody>
          <a:bodyPr wrap="square" rtlCol="0" anchor="t"/>
          <a:lstStyle/>
          <a:p>
            <a:pPr marL="0" indent="0">
              <a:lnSpc>
                <a:spcPts val="2567"/>
              </a:lnSpc>
              <a:buNone/>
            </a:pPr>
            <a:r>
              <a:rPr lang="en-US" sz="1604" dirty="0">
                <a:solidFill>
                  <a:srgbClr val="3B3535"/>
                </a:solidFill>
                <a:latin typeface="Sora" pitchFamily="34" charset="0"/>
                <a:ea typeface="Sora" pitchFamily="34" charset="-122"/>
                <a:cs typeface="Sora" pitchFamily="34" charset="-120"/>
              </a:rPr>
              <a:t>The dataset for this analysis was obtained from Kaggle. It includes key factors derived from the </a:t>
            </a:r>
            <a:r>
              <a:rPr lang="en-US" sz="1604" b="1" dirty="0">
                <a:solidFill>
                  <a:srgbClr val="3B3535"/>
                </a:solidFill>
                <a:latin typeface="Sora" pitchFamily="34" charset="0"/>
                <a:ea typeface="Sora" pitchFamily="34" charset="-122"/>
                <a:cs typeface="Sora" pitchFamily="34" charset="-120"/>
              </a:rPr>
              <a:t>BRFSS Dataset</a:t>
            </a:r>
            <a:r>
              <a:rPr lang="en-US" sz="1604" dirty="0">
                <a:solidFill>
                  <a:srgbClr val="3B3535"/>
                </a:solidFill>
                <a:latin typeface="Sora" pitchFamily="34" charset="0"/>
                <a:ea typeface="Sora" pitchFamily="34" charset="-122"/>
                <a:cs typeface="Sora" pitchFamily="34" charset="-120"/>
              </a:rPr>
              <a:t> (Behavioral Risk Factor Surveillance System).</a:t>
            </a:r>
            <a:endParaRPr lang="en-US" sz="1604" dirty="0"/>
          </a:p>
        </p:txBody>
      </p:sp>
      <p:sp>
        <p:nvSpPr>
          <p:cNvPr id="7" name="Text 5"/>
          <p:cNvSpPr/>
          <p:nvPr/>
        </p:nvSpPr>
        <p:spPr>
          <a:xfrm>
            <a:off x="1217176" y="3831431"/>
            <a:ext cx="5787390" cy="1955244"/>
          </a:xfrm>
          <a:prstGeom prst="rect">
            <a:avLst/>
          </a:prstGeom>
          <a:noFill/>
          <a:ln/>
        </p:spPr>
        <p:txBody>
          <a:bodyPr wrap="square" rtlCol="0" anchor="t"/>
          <a:lstStyle/>
          <a:p>
            <a:pPr marL="342900" indent="-342900" algn="l">
              <a:lnSpc>
                <a:spcPts val="2567"/>
              </a:lnSpc>
              <a:buSzPct val="100000"/>
              <a:buChar char="•"/>
            </a:pPr>
            <a:r>
              <a:rPr lang="en-US" sz="1604" b="1" dirty="0">
                <a:solidFill>
                  <a:srgbClr val="3B3535"/>
                </a:solidFill>
                <a:latin typeface="Sora" pitchFamily="34" charset="0"/>
                <a:ea typeface="Sora" pitchFamily="34" charset="-122"/>
                <a:cs typeface="Sora" pitchFamily="34" charset="-120"/>
              </a:rPr>
              <a:t>BRFSS Overview:</a:t>
            </a:r>
            <a:r>
              <a:rPr lang="en-US" sz="1604" dirty="0">
                <a:solidFill>
                  <a:srgbClr val="3B3535"/>
                </a:solidFill>
                <a:latin typeface="Sora" pitchFamily="34" charset="0"/>
                <a:ea typeface="Sora" pitchFamily="34" charset="-122"/>
                <a:cs typeface="Sora" pitchFamily="34" charset="-120"/>
              </a:rPr>
              <a:t> The Behavioral Risk Factor Surveillance System (BRFSS) is the nation’s premier system of health-related telephone surveys. It collects state-level data on U.S. residents concerning their health-related risk behaviors, chronic health conditions, and use of preventive services.</a:t>
            </a:r>
            <a:endParaRPr lang="en-US" sz="1604" dirty="0"/>
          </a:p>
        </p:txBody>
      </p:sp>
      <p:sp>
        <p:nvSpPr>
          <p:cNvPr id="8" name="Text 6"/>
          <p:cNvSpPr/>
          <p:nvPr/>
        </p:nvSpPr>
        <p:spPr>
          <a:xfrm>
            <a:off x="1217176" y="5875734"/>
            <a:ext cx="5787390" cy="977622"/>
          </a:xfrm>
          <a:prstGeom prst="rect">
            <a:avLst/>
          </a:prstGeom>
          <a:noFill/>
          <a:ln/>
        </p:spPr>
        <p:txBody>
          <a:bodyPr wrap="square" rtlCol="0" anchor="t"/>
          <a:lstStyle/>
          <a:p>
            <a:pPr marL="342900" indent="-342900" algn="l">
              <a:lnSpc>
                <a:spcPts val="2567"/>
              </a:lnSpc>
              <a:buSzPct val="100000"/>
              <a:buChar char="•"/>
            </a:pPr>
            <a:r>
              <a:rPr lang="en-US" sz="1604" b="1" dirty="0">
                <a:solidFill>
                  <a:srgbClr val="3B3535"/>
                </a:solidFill>
                <a:latin typeface="Sora" pitchFamily="34" charset="0"/>
                <a:ea typeface="Sora" pitchFamily="34" charset="-122"/>
                <a:cs typeface="Sora" pitchFamily="34" charset="-120"/>
              </a:rPr>
              <a:t>Purpose:</a:t>
            </a:r>
            <a:r>
              <a:rPr lang="en-US" sz="1604" dirty="0">
                <a:solidFill>
                  <a:srgbClr val="3B3535"/>
                </a:solidFill>
                <a:latin typeface="Sora" pitchFamily="34" charset="0"/>
                <a:ea typeface="Sora" pitchFamily="34" charset="-122"/>
                <a:cs typeface="Sora" pitchFamily="34" charset="-120"/>
              </a:rPr>
              <a:t> This dataset helps analyze cardiovascular health across different age groups by providing valuable insights into various health and lifestyle factors.</a:t>
            </a:r>
            <a:endParaRPr lang="en-US" sz="1604" dirty="0"/>
          </a:p>
        </p:txBody>
      </p:sp>
      <p:sp>
        <p:nvSpPr>
          <p:cNvPr id="9" name="Text 7"/>
          <p:cNvSpPr/>
          <p:nvPr/>
        </p:nvSpPr>
        <p:spPr>
          <a:xfrm>
            <a:off x="7633454" y="1886069"/>
            <a:ext cx="6113264" cy="509349"/>
          </a:xfrm>
          <a:prstGeom prst="rect">
            <a:avLst/>
          </a:prstGeom>
          <a:noFill/>
          <a:ln/>
        </p:spPr>
        <p:txBody>
          <a:bodyPr wrap="none" rtlCol="0" anchor="t"/>
          <a:lstStyle/>
          <a:p>
            <a:pPr marL="0" indent="0">
              <a:lnSpc>
                <a:spcPts val="4011"/>
              </a:lnSpc>
              <a:buNone/>
            </a:pPr>
            <a:r>
              <a:rPr lang="en-US" sz="2507" b="1" dirty="0">
                <a:solidFill>
                  <a:srgbClr val="3B3535"/>
                </a:solidFill>
                <a:latin typeface="Sora" pitchFamily="34" charset="0"/>
                <a:ea typeface="Sora" pitchFamily="34" charset="-122"/>
                <a:cs typeface="Sora" pitchFamily="34" charset="-120"/>
              </a:rPr>
              <a:t>Key Metrics</a:t>
            </a:r>
            <a:endParaRPr lang="en-US" sz="2507" dirty="0"/>
          </a:p>
        </p:txBody>
      </p:sp>
      <p:sp>
        <p:nvSpPr>
          <p:cNvPr id="10" name="Text 8"/>
          <p:cNvSpPr/>
          <p:nvPr/>
        </p:nvSpPr>
        <p:spPr>
          <a:xfrm>
            <a:off x="7633454" y="2624614"/>
            <a:ext cx="6113264" cy="977622"/>
          </a:xfrm>
          <a:prstGeom prst="rect">
            <a:avLst/>
          </a:prstGeom>
          <a:noFill/>
          <a:ln/>
        </p:spPr>
        <p:txBody>
          <a:bodyPr wrap="square" rtlCol="0" anchor="t"/>
          <a:lstStyle/>
          <a:p>
            <a:pPr marL="0" indent="0">
              <a:lnSpc>
                <a:spcPts val="2567"/>
              </a:lnSpc>
              <a:buNone/>
            </a:pPr>
            <a:r>
              <a:rPr lang="en-US" sz="1604" dirty="0">
                <a:solidFill>
                  <a:srgbClr val="3B3535"/>
                </a:solidFill>
                <a:latin typeface="Sora" pitchFamily="34" charset="0"/>
                <a:ea typeface="Sora" pitchFamily="34" charset="-122"/>
                <a:cs typeface="Sora" pitchFamily="34" charset="-120"/>
              </a:rPr>
              <a:t>The analysis focused on several important lifestyle and demographic factors that can influence cardiovascular health, including:</a:t>
            </a:r>
            <a:endParaRPr lang="en-US" sz="1604" dirty="0"/>
          </a:p>
        </p:txBody>
      </p:sp>
      <p:sp>
        <p:nvSpPr>
          <p:cNvPr id="11" name="Text 9"/>
          <p:cNvSpPr/>
          <p:nvPr/>
        </p:nvSpPr>
        <p:spPr>
          <a:xfrm>
            <a:off x="7959328" y="3831431"/>
            <a:ext cx="5787390" cy="325874"/>
          </a:xfrm>
          <a:prstGeom prst="rect">
            <a:avLst/>
          </a:prstGeom>
          <a:noFill/>
          <a:ln/>
        </p:spPr>
        <p:txBody>
          <a:bodyPr wrap="none" rtlCol="0" anchor="t"/>
          <a:lstStyle/>
          <a:p>
            <a:pPr marL="342900" indent="-342900" algn="l">
              <a:lnSpc>
                <a:spcPts val="2567"/>
              </a:lnSpc>
              <a:buSzPct val="100000"/>
              <a:buFont typeface="+mj-lt"/>
              <a:buAutoNum type="arabicPeriod"/>
            </a:pPr>
            <a:r>
              <a:rPr lang="en-US" sz="1604" b="1" dirty="0">
                <a:solidFill>
                  <a:srgbClr val="3B3535"/>
                </a:solidFill>
                <a:latin typeface="Sora" pitchFamily="34" charset="0"/>
                <a:ea typeface="Sora" pitchFamily="34" charset="-122"/>
                <a:cs typeface="Sora" pitchFamily="34" charset="-120"/>
              </a:rPr>
              <a:t>Exercise:</a:t>
            </a:r>
            <a:r>
              <a:rPr lang="en-US" sz="1604" dirty="0">
                <a:solidFill>
                  <a:srgbClr val="3B3535"/>
                </a:solidFill>
                <a:latin typeface="Sora" pitchFamily="34" charset="0"/>
                <a:ea typeface="Sora" pitchFamily="34" charset="-122"/>
                <a:cs typeface="Sora" pitchFamily="34" charset="-120"/>
              </a:rPr>
              <a:t> whether physically active or not.</a:t>
            </a:r>
            <a:endParaRPr lang="en-US" sz="1604" dirty="0"/>
          </a:p>
        </p:txBody>
      </p:sp>
      <p:sp>
        <p:nvSpPr>
          <p:cNvPr id="12" name="Text 10"/>
          <p:cNvSpPr/>
          <p:nvPr/>
        </p:nvSpPr>
        <p:spPr>
          <a:xfrm>
            <a:off x="7959328" y="4246364"/>
            <a:ext cx="5787390" cy="651748"/>
          </a:xfrm>
          <a:prstGeom prst="rect">
            <a:avLst/>
          </a:prstGeom>
          <a:noFill/>
          <a:ln/>
        </p:spPr>
        <p:txBody>
          <a:bodyPr wrap="square" rtlCol="0" anchor="t"/>
          <a:lstStyle/>
          <a:p>
            <a:pPr marL="342900" indent="-342900" algn="l">
              <a:lnSpc>
                <a:spcPts val="2567"/>
              </a:lnSpc>
              <a:buSzPct val="100000"/>
              <a:buFont typeface="+mj-lt"/>
              <a:buAutoNum type="arabicPeriod" startAt="2"/>
            </a:pPr>
            <a:r>
              <a:rPr lang="en-US" sz="1604" b="1" dirty="0">
                <a:solidFill>
                  <a:srgbClr val="3B3535"/>
                </a:solidFill>
                <a:latin typeface="Sora" pitchFamily="34" charset="0"/>
                <a:ea typeface="Sora" pitchFamily="34" charset="-122"/>
                <a:cs typeface="Sora" pitchFamily="34" charset="-120"/>
              </a:rPr>
              <a:t>BMI (Body Mass Index):</a:t>
            </a:r>
            <a:r>
              <a:rPr lang="en-US" sz="1604" dirty="0">
                <a:solidFill>
                  <a:srgbClr val="3B3535"/>
                </a:solidFill>
                <a:latin typeface="Sora" pitchFamily="34" charset="0"/>
                <a:ea typeface="Sora" pitchFamily="34" charset="-122"/>
                <a:cs typeface="Sora" pitchFamily="34" charset="-120"/>
              </a:rPr>
              <a:t> An indicator of body fat and overall health.</a:t>
            </a:r>
            <a:endParaRPr lang="en-US" sz="1604" dirty="0"/>
          </a:p>
        </p:txBody>
      </p:sp>
      <p:sp>
        <p:nvSpPr>
          <p:cNvPr id="13" name="Text 11"/>
          <p:cNvSpPr/>
          <p:nvPr/>
        </p:nvSpPr>
        <p:spPr>
          <a:xfrm>
            <a:off x="7959328" y="4987171"/>
            <a:ext cx="5787390" cy="651748"/>
          </a:xfrm>
          <a:prstGeom prst="rect">
            <a:avLst/>
          </a:prstGeom>
          <a:noFill/>
          <a:ln/>
        </p:spPr>
        <p:txBody>
          <a:bodyPr wrap="square" rtlCol="0" anchor="t"/>
          <a:lstStyle/>
          <a:p>
            <a:pPr marL="342900" indent="-342900" algn="l">
              <a:lnSpc>
                <a:spcPts val="2567"/>
              </a:lnSpc>
              <a:buSzPct val="100000"/>
              <a:buFont typeface="+mj-lt"/>
              <a:buAutoNum type="arabicPeriod" startAt="3"/>
            </a:pPr>
            <a:r>
              <a:rPr lang="en-US" sz="1604" b="1" dirty="0">
                <a:solidFill>
                  <a:srgbClr val="3B3535"/>
                </a:solidFill>
                <a:latin typeface="Sora" pitchFamily="34" charset="0"/>
                <a:ea typeface="Sora" pitchFamily="34" charset="-122"/>
                <a:cs typeface="Sora" pitchFamily="34" charset="-120"/>
              </a:rPr>
              <a:t>Sex:</a:t>
            </a:r>
            <a:r>
              <a:rPr lang="en-US" sz="1604" dirty="0">
                <a:solidFill>
                  <a:srgbClr val="3B3535"/>
                </a:solidFill>
                <a:latin typeface="Sora" pitchFamily="34" charset="0"/>
                <a:ea typeface="Sora" pitchFamily="34" charset="-122"/>
                <a:cs typeface="Sora" pitchFamily="34" charset="-120"/>
              </a:rPr>
              <a:t> Differences in health risks and outcomes between males and females.</a:t>
            </a:r>
            <a:endParaRPr lang="en-US" sz="1604" dirty="0"/>
          </a:p>
        </p:txBody>
      </p:sp>
      <p:sp>
        <p:nvSpPr>
          <p:cNvPr id="14" name="Text 12"/>
          <p:cNvSpPr/>
          <p:nvPr/>
        </p:nvSpPr>
        <p:spPr>
          <a:xfrm>
            <a:off x="7959328" y="5727978"/>
            <a:ext cx="5787390" cy="325874"/>
          </a:xfrm>
          <a:prstGeom prst="rect">
            <a:avLst/>
          </a:prstGeom>
          <a:noFill/>
          <a:ln/>
        </p:spPr>
        <p:txBody>
          <a:bodyPr wrap="none" rtlCol="0" anchor="t"/>
          <a:lstStyle/>
          <a:p>
            <a:pPr marL="342900" indent="-342900" algn="l">
              <a:lnSpc>
                <a:spcPts val="2567"/>
              </a:lnSpc>
              <a:buSzPct val="100000"/>
              <a:buFont typeface="+mj-lt"/>
              <a:buAutoNum type="arabicPeriod" startAt="4"/>
            </a:pPr>
            <a:r>
              <a:rPr lang="en-US" sz="1604" b="1" dirty="0">
                <a:solidFill>
                  <a:srgbClr val="3B3535"/>
                </a:solidFill>
                <a:latin typeface="Sora" pitchFamily="34" charset="0"/>
                <a:ea typeface="Sora" pitchFamily="34" charset="-122"/>
                <a:cs typeface="Sora" pitchFamily="34" charset="-120"/>
              </a:rPr>
              <a:t>Age:</a:t>
            </a:r>
            <a:r>
              <a:rPr lang="en-US" sz="1604" dirty="0">
                <a:solidFill>
                  <a:srgbClr val="3B3535"/>
                </a:solidFill>
                <a:latin typeface="Sora" pitchFamily="34" charset="0"/>
                <a:ea typeface="Sora" pitchFamily="34" charset="-122"/>
                <a:cs typeface="Sora" pitchFamily="34" charset="-120"/>
              </a:rPr>
              <a:t> The impact of aging on cardiovascular health.</a:t>
            </a:r>
            <a:endParaRPr lang="en-US" sz="1604" dirty="0"/>
          </a:p>
        </p:txBody>
      </p:sp>
      <p:sp>
        <p:nvSpPr>
          <p:cNvPr id="15" name="Text 13"/>
          <p:cNvSpPr/>
          <p:nvPr/>
        </p:nvSpPr>
        <p:spPr>
          <a:xfrm>
            <a:off x="7959328" y="6142911"/>
            <a:ext cx="5787390" cy="651748"/>
          </a:xfrm>
          <a:prstGeom prst="rect">
            <a:avLst/>
          </a:prstGeom>
          <a:noFill/>
          <a:ln/>
        </p:spPr>
        <p:txBody>
          <a:bodyPr wrap="square" rtlCol="0" anchor="t"/>
          <a:lstStyle/>
          <a:p>
            <a:pPr marL="342900" indent="-342900" algn="l">
              <a:lnSpc>
                <a:spcPts val="2567"/>
              </a:lnSpc>
              <a:buSzPct val="100000"/>
              <a:buFont typeface="+mj-lt"/>
              <a:buAutoNum type="arabicPeriod" startAt="5"/>
            </a:pPr>
            <a:r>
              <a:rPr lang="en-US" sz="1604" b="1" dirty="0">
                <a:solidFill>
                  <a:srgbClr val="3B3535"/>
                </a:solidFill>
                <a:latin typeface="Sora" pitchFamily="34" charset="0"/>
                <a:ea typeface="Sora" pitchFamily="34" charset="-122"/>
                <a:cs typeface="Sora" pitchFamily="34" charset="-120"/>
              </a:rPr>
              <a:t>Smoking:</a:t>
            </a:r>
            <a:r>
              <a:rPr lang="en-US" sz="1604" dirty="0">
                <a:solidFill>
                  <a:srgbClr val="3B3535"/>
                </a:solidFill>
                <a:latin typeface="Sora" pitchFamily="34" charset="0"/>
                <a:ea typeface="Sora" pitchFamily="34" charset="-122"/>
                <a:cs typeface="Sora" pitchFamily="34" charset="-120"/>
              </a:rPr>
              <a:t> Whether people with a smoking history had heart diseases or not.</a:t>
            </a:r>
            <a:endParaRPr lang="en-US" sz="1604" dirty="0"/>
          </a:p>
        </p:txBody>
      </p:sp>
      <p:sp>
        <p:nvSpPr>
          <p:cNvPr id="16" name="Text 14"/>
          <p:cNvSpPr/>
          <p:nvPr/>
        </p:nvSpPr>
        <p:spPr>
          <a:xfrm>
            <a:off x="7959328" y="6883718"/>
            <a:ext cx="5787390" cy="651748"/>
          </a:xfrm>
          <a:prstGeom prst="rect">
            <a:avLst/>
          </a:prstGeom>
          <a:noFill/>
          <a:ln/>
        </p:spPr>
        <p:txBody>
          <a:bodyPr wrap="square" rtlCol="0" anchor="t"/>
          <a:lstStyle/>
          <a:p>
            <a:pPr marL="342900" indent="-342900" algn="l">
              <a:lnSpc>
                <a:spcPts val="2567"/>
              </a:lnSpc>
              <a:buSzPct val="100000"/>
              <a:buFont typeface="+mj-lt"/>
              <a:buAutoNum type="arabicPeriod" startAt="6"/>
            </a:pPr>
            <a:r>
              <a:rPr lang="en-US" sz="1604" b="1" dirty="0">
                <a:solidFill>
                  <a:srgbClr val="3B3535"/>
                </a:solidFill>
                <a:latin typeface="Sora" pitchFamily="34" charset="0"/>
                <a:ea typeface="Sora" pitchFamily="34" charset="-122"/>
                <a:cs typeface="Sora" pitchFamily="34" charset="-120"/>
              </a:rPr>
              <a:t>Depression:</a:t>
            </a:r>
            <a:r>
              <a:rPr lang="en-US" sz="1604" dirty="0">
                <a:solidFill>
                  <a:srgbClr val="3B3535"/>
                </a:solidFill>
                <a:latin typeface="Sora" pitchFamily="34" charset="0"/>
                <a:ea typeface="Sora" pitchFamily="34" charset="-122"/>
                <a:cs typeface="Sora" pitchFamily="34" charset="-120"/>
              </a:rPr>
              <a:t> Examined the relationship between depression, smoking, and cardiovascular disease.</a:t>
            </a:r>
            <a:endParaRPr lang="en-US" sz="160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628221"/>
          </a:xfrm>
          <a:prstGeom prst="rect">
            <a:avLst/>
          </a:prstGeom>
          <a:solidFill>
            <a:srgbClr val="FFFAFA"/>
          </a:solidFill>
          <a:ln/>
        </p:spPr>
      </p:sp>
      <p:sp>
        <p:nvSpPr>
          <p:cNvPr id="4" name="Text 2"/>
          <p:cNvSpPr/>
          <p:nvPr/>
        </p:nvSpPr>
        <p:spPr>
          <a:xfrm>
            <a:off x="891302" y="700326"/>
            <a:ext cx="5875020" cy="418743"/>
          </a:xfrm>
          <a:prstGeom prst="rect">
            <a:avLst/>
          </a:prstGeom>
          <a:noFill/>
          <a:ln/>
        </p:spPr>
        <p:txBody>
          <a:bodyPr wrap="none" rtlCol="0" anchor="t"/>
          <a:lstStyle/>
          <a:p>
            <a:pPr marL="0" indent="0">
              <a:lnSpc>
                <a:spcPts val="3298"/>
              </a:lnSpc>
              <a:buNone/>
            </a:pPr>
            <a:r>
              <a:rPr lang="en-US" sz="2639" b="1" dirty="0">
                <a:solidFill>
                  <a:srgbClr val="1F1E1E"/>
                </a:solidFill>
                <a:latin typeface="Alexandria" pitchFamily="34" charset="0"/>
                <a:ea typeface="Alexandria" pitchFamily="34" charset="-122"/>
                <a:cs typeface="Alexandria" pitchFamily="34" charset="-120"/>
              </a:rPr>
              <a:t>Key Insights: Demographic Trends</a:t>
            </a:r>
            <a:endParaRPr lang="en-US" sz="2639" dirty="0"/>
          </a:p>
        </p:txBody>
      </p:sp>
      <p:sp>
        <p:nvSpPr>
          <p:cNvPr id="5" name="Shape 3"/>
          <p:cNvSpPr/>
          <p:nvPr/>
        </p:nvSpPr>
        <p:spPr>
          <a:xfrm>
            <a:off x="891302" y="1405533"/>
            <a:ext cx="12847796" cy="6522363"/>
          </a:xfrm>
          <a:prstGeom prst="roundRect">
            <a:avLst>
              <a:gd name="adj" fmla="val 1640"/>
            </a:avLst>
          </a:prstGeom>
          <a:noFill/>
          <a:ln w="15240">
            <a:solidFill>
              <a:srgbClr val="000000">
                <a:alpha val="8000"/>
              </a:srgbClr>
            </a:solidFill>
            <a:prstDash val="solid"/>
          </a:ln>
        </p:spPr>
      </p:sp>
      <p:sp>
        <p:nvSpPr>
          <p:cNvPr id="6" name="Shape 4"/>
          <p:cNvSpPr/>
          <p:nvPr/>
        </p:nvSpPr>
        <p:spPr>
          <a:xfrm>
            <a:off x="906542" y="1420773"/>
            <a:ext cx="12817316" cy="1298377"/>
          </a:xfrm>
          <a:prstGeom prst="rect">
            <a:avLst/>
          </a:prstGeom>
          <a:solidFill>
            <a:srgbClr val="FFFFFF">
              <a:alpha val="4000"/>
            </a:srgbClr>
          </a:solidFill>
          <a:ln/>
        </p:spPr>
      </p:sp>
      <p:sp>
        <p:nvSpPr>
          <p:cNvPr id="7" name="Text 5"/>
          <p:cNvSpPr/>
          <p:nvPr/>
        </p:nvSpPr>
        <p:spPr>
          <a:xfrm>
            <a:off x="1161217" y="1581150"/>
            <a:ext cx="3341132" cy="325874"/>
          </a:xfrm>
          <a:prstGeom prst="rect">
            <a:avLst/>
          </a:prstGeom>
          <a:noFill/>
          <a:ln/>
        </p:spPr>
        <p:txBody>
          <a:bodyPr wrap="none" rtlCol="0" anchor="t"/>
          <a:lstStyle/>
          <a:p>
            <a:pPr marL="0" indent="0">
              <a:lnSpc>
                <a:spcPts val="2567"/>
              </a:lnSpc>
              <a:buNone/>
            </a:pPr>
            <a:r>
              <a:rPr lang="en-US" sz="1604" b="1" dirty="0">
                <a:solidFill>
                  <a:srgbClr val="3B3535"/>
                </a:solidFill>
                <a:latin typeface="Sora" pitchFamily="34" charset="0"/>
                <a:ea typeface="Sora" pitchFamily="34" charset="-122"/>
                <a:cs typeface="Sora" pitchFamily="34" charset="-120"/>
              </a:rPr>
              <a:t>Age</a:t>
            </a:r>
            <a:endParaRPr lang="en-US" sz="1604" dirty="0"/>
          </a:p>
        </p:txBody>
      </p:sp>
      <p:sp>
        <p:nvSpPr>
          <p:cNvPr id="8" name="Text 6"/>
          <p:cNvSpPr/>
          <p:nvPr/>
        </p:nvSpPr>
        <p:spPr>
          <a:xfrm>
            <a:off x="5019080" y="1581150"/>
            <a:ext cx="8450223" cy="977622"/>
          </a:xfrm>
          <a:prstGeom prst="rect">
            <a:avLst/>
          </a:prstGeom>
          <a:noFill/>
          <a:ln/>
        </p:spPr>
        <p:txBody>
          <a:bodyPr wrap="square" rtlCol="0" anchor="t"/>
          <a:lstStyle/>
          <a:p>
            <a:pPr marL="0" indent="0">
              <a:lnSpc>
                <a:spcPts val="2567"/>
              </a:lnSpc>
              <a:buNone/>
            </a:pPr>
            <a:r>
              <a:rPr lang="en-US" sz="1604" dirty="0">
                <a:solidFill>
                  <a:srgbClr val="3B3535"/>
                </a:solidFill>
                <a:latin typeface="Sora" pitchFamily="34" charset="0"/>
                <a:ea typeface="Sora" pitchFamily="34" charset="-122"/>
                <a:cs typeface="Sora" pitchFamily="34" charset="-120"/>
              </a:rPr>
              <a:t>The data suggests that heart disease risk increases with age, especially from 50 onwards. This insight could guide targeted interventions or screenings for older age groups</a:t>
            </a:r>
            <a:endParaRPr lang="en-US" sz="1604" dirty="0"/>
          </a:p>
        </p:txBody>
      </p:sp>
      <p:sp>
        <p:nvSpPr>
          <p:cNvPr id="9" name="Shape 7"/>
          <p:cNvSpPr/>
          <p:nvPr/>
        </p:nvSpPr>
        <p:spPr>
          <a:xfrm>
            <a:off x="906542" y="2719149"/>
            <a:ext cx="12817316" cy="972503"/>
          </a:xfrm>
          <a:prstGeom prst="rect">
            <a:avLst/>
          </a:prstGeom>
          <a:solidFill>
            <a:srgbClr val="000000">
              <a:alpha val="4000"/>
            </a:srgbClr>
          </a:solidFill>
          <a:ln/>
        </p:spPr>
      </p:sp>
      <p:sp>
        <p:nvSpPr>
          <p:cNvPr id="10" name="Text 8"/>
          <p:cNvSpPr/>
          <p:nvPr/>
        </p:nvSpPr>
        <p:spPr>
          <a:xfrm>
            <a:off x="1161217" y="2879527"/>
            <a:ext cx="3341132" cy="325874"/>
          </a:xfrm>
          <a:prstGeom prst="rect">
            <a:avLst/>
          </a:prstGeom>
          <a:noFill/>
          <a:ln/>
        </p:spPr>
        <p:txBody>
          <a:bodyPr wrap="none" rtlCol="0" anchor="t"/>
          <a:lstStyle/>
          <a:p>
            <a:pPr marL="0" indent="0">
              <a:lnSpc>
                <a:spcPts val="2567"/>
              </a:lnSpc>
              <a:buNone/>
            </a:pPr>
            <a:r>
              <a:rPr lang="en-US" sz="1604" b="1" dirty="0">
                <a:solidFill>
                  <a:srgbClr val="3B3535"/>
                </a:solidFill>
                <a:latin typeface="Sora" pitchFamily="34" charset="0"/>
                <a:ea typeface="Sora" pitchFamily="34" charset="-122"/>
                <a:cs typeface="Sora" pitchFamily="34" charset="-120"/>
              </a:rPr>
              <a:t>Sex</a:t>
            </a:r>
            <a:endParaRPr lang="en-US" sz="1604" dirty="0"/>
          </a:p>
        </p:txBody>
      </p:sp>
      <p:sp>
        <p:nvSpPr>
          <p:cNvPr id="11" name="Text 9"/>
          <p:cNvSpPr/>
          <p:nvPr/>
        </p:nvSpPr>
        <p:spPr>
          <a:xfrm>
            <a:off x="5019080" y="2879527"/>
            <a:ext cx="8450223" cy="651748"/>
          </a:xfrm>
          <a:prstGeom prst="rect">
            <a:avLst/>
          </a:prstGeom>
          <a:noFill/>
          <a:ln/>
        </p:spPr>
        <p:txBody>
          <a:bodyPr wrap="square" rtlCol="0" anchor="t"/>
          <a:lstStyle/>
          <a:p>
            <a:pPr marL="0" indent="0">
              <a:lnSpc>
                <a:spcPts val="2567"/>
              </a:lnSpc>
              <a:buNone/>
            </a:pPr>
            <a:r>
              <a:rPr lang="en-US" sz="1604" dirty="0">
                <a:solidFill>
                  <a:srgbClr val="3B3535"/>
                </a:solidFill>
                <a:latin typeface="Sora" pitchFamily="34" charset="0"/>
                <a:ea typeface="Sora" pitchFamily="34" charset="-122"/>
                <a:cs typeface="Sora" pitchFamily="34" charset="-120"/>
              </a:rPr>
              <a:t>Even though the number of female respondents are more, Men tend to have higher rates of cardiovascular disease than women.</a:t>
            </a:r>
            <a:endParaRPr lang="en-US" sz="1604" dirty="0"/>
          </a:p>
        </p:txBody>
      </p:sp>
      <p:sp>
        <p:nvSpPr>
          <p:cNvPr id="12" name="Shape 10"/>
          <p:cNvSpPr/>
          <p:nvPr/>
        </p:nvSpPr>
        <p:spPr>
          <a:xfrm>
            <a:off x="906542" y="3691652"/>
            <a:ext cx="12817316" cy="1298377"/>
          </a:xfrm>
          <a:prstGeom prst="rect">
            <a:avLst/>
          </a:prstGeom>
          <a:solidFill>
            <a:srgbClr val="FFFFFF">
              <a:alpha val="4000"/>
            </a:srgbClr>
          </a:solidFill>
          <a:ln/>
        </p:spPr>
      </p:sp>
      <p:sp>
        <p:nvSpPr>
          <p:cNvPr id="13" name="Text 11"/>
          <p:cNvSpPr/>
          <p:nvPr/>
        </p:nvSpPr>
        <p:spPr>
          <a:xfrm>
            <a:off x="1161217" y="3852029"/>
            <a:ext cx="3341132" cy="325874"/>
          </a:xfrm>
          <a:prstGeom prst="rect">
            <a:avLst/>
          </a:prstGeom>
          <a:noFill/>
          <a:ln/>
        </p:spPr>
        <p:txBody>
          <a:bodyPr wrap="none" rtlCol="0" anchor="t"/>
          <a:lstStyle/>
          <a:p>
            <a:pPr marL="0" indent="0">
              <a:lnSpc>
                <a:spcPts val="2567"/>
              </a:lnSpc>
              <a:buNone/>
            </a:pPr>
            <a:r>
              <a:rPr lang="en-US" sz="1604" b="1" dirty="0">
                <a:solidFill>
                  <a:srgbClr val="3B3535"/>
                </a:solidFill>
                <a:latin typeface="Sora" pitchFamily="34" charset="0"/>
                <a:ea typeface="Sora" pitchFamily="34" charset="-122"/>
                <a:cs typeface="Sora" pitchFamily="34" charset="-120"/>
              </a:rPr>
              <a:t>Physical Activity</a:t>
            </a:r>
            <a:endParaRPr lang="en-US" sz="1604" dirty="0"/>
          </a:p>
        </p:txBody>
      </p:sp>
      <p:sp>
        <p:nvSpPr>
          <p:cNvPr id="14" name="Text 12"/>
          <p:cNvSpPr/>
          <p:nvPr/>
        </p:nvSpPr>
        <p:spPr>
          <a:xfrm>
            <a:off x="5019080" y="3852029"/>
            <a:ext cx="8450223" cy="977622"/>
          </a:xfrm>
          <a:prstGeom prst="rect">
            <a:avLst/>
          </a:prstGeom>
          <a:noFill/>
          <a:ln/>
        </p:spPr>
        <p:txBody>
          <a:bodyPr wrap="square" rtlCol="0" anchor="t"/>
          <a:lstStyle/>
          <a:p>
            <a:pPr marL="0" indent="0">
              <a:lnSpc>
                <a:spcPts val="2567"/>
              </a:lnSpc>
              <a:buNone/>
            </a:pPr>
            <a:r>
              <a:rPr lang="en-US" sz="1604" dirty="0">
                <a:solidFill>
                  <a:srgbClr val="3B3535"/>
                </a:solidFill>
                <a:latin typeface="Sora" pitchFamily="34" charset="0"/>
                <a:ea typeface="Sora" pitchFamily="34" charset="-122"/>
                <a:cs typeface="Sora" pitchFamily="34" charset="-120"/>
              </a:rPr>
              <a:t>a significant majority of the population may be at higher risk for cardiovascular issues due to lack of physical activity. Promoting physical activity could be a key intervention to reduce heart disease prevalence.</a:t>
            </a:r>
            <a:endParaRPr lang="en-US" sz="1604" dirty="0"/>
          </a:p>
        </p:txBody>
      </p:sp>
      <p:sp>
        <p:nvSpPr>
          <p:cNvPr id="15" name="Shape 13"/>
          <p:cNvSpPr/>
          <p:nvPr/>
        </p:nvSpPr>
        <p:spPr>
          <a:xfrm>
            <a:off x="906542" y="4990028"/>
            <a:ext cx="12817316" cy="1298377"/>
          </a:xfrm>
          <a:prstGeom prst="rect">
            <a:avLst/>
          </a:prstGeom>
          <a:solidFill>
            <a:srgbClr val="000000">
              <a:alpha val="4000"/>
            </a:srgbClr>
          </a:solidFill>
          <a:ln/>
        </p:spPr>
      </p:sp>
      <p:sp>
        <p:nvSpPr>
          <p:cNvPr id="16" name="Text 14"/>
          <p:cNvSpPr/>
          <p:nvPr/>
        </p:nvSpPr>
        <p:spPr>
          <a:xfrm>
            <a:off x="1161217" y="5150406"/>
            <a:ext cx="3341132" cy="325874"/>
          </a:xfrm>
          <a:prstGeom prst="rect">
            <a:avLst/>
          </a:prstGeom>
          <a:noFill/>
          <a:ln/>
        </p:spPr>
        <p:txBody>
          <a:bodyPr wrap="none" rtlCol="0" anchor="t"/>
          <a:lstStyle/>
          <a:p>
            <a:pPr marL="0" indent="0">
              <a:lnSpc>
                <a:spcPts val="2567"/>
              </a:lnSpc>
              <a:buNone/>
            </a:pPr>
            <a:r>
              <a:rPr lang="en-US" sz="1604" b="1" dirty="0">
                <a:solidFill>
                  <a:srgbClr val="3B3535"/>
                </a:solidFill>
                <a:latin typeface="Sora" pitchFamily="34" charset="0"/>
                <a:ea typeface="Sora" pitchFamily="34" charset="-122"/>
                <a:cs typeface="Sora" pitchFamily="34" charset="-120"/>
              </a:rPr>
              <a:t>Health Perception</a:t>
            </a:r>
            <a:endParaRPr lang="en-US" sz="1604" dirty="0"/>
          </a:p>
        </p:txBody>
      </p:sp>
      <p:sp>
        <p:nvSpPr>
          <p:cNvPr id="17" name="Text 15"/>
          <p:cNvSpPr/>
          <p:nvPr/>
        </p:nvSpPr>
        <p:spPr>
          <a:xfrm>
            <a:off x="5019080" y="5150406"/>
            <a:ext cx="8450223" cy="977622"/>
          </a:xfrm>
          <a:prstGeom prst="rect">
            <a:avLst/>
          </a:prstGeom>
          <a:noFill/>
          <a:ln/>
        </p:spPr>
        <p:txBody>
          <a:bodyPr wrap="square" rtlCol="0" anchor="t"/>
          <a:lstStyle/>
          <a:p>
            <a:pPr marL="0" indent="0">
              <a:lnSpc>
                <a:spcPts val="2567"/>
              </a:lnSpc>
              <a:buNone/>
            </a:pPr>
            <a:r>
              <a:rPr lang="en-US" sz="1604" dirty="0">
                <a:solidFill>
                  <a:srgbClr val="3B3535"/>
                </a:solidFill>
                <a:latin typeface="Sora" pitchFamily="34" charset="0"/>
                <a:ea typeface="Sora" pitchFamily="34" charset="-122"/>
                <a:cs typeface="Sora" pitchFamily="34" charset="-120"/>
              </a:rPr>
              <a:t>Perception of good health does not always correlate with actual health status. This could indicate that individuals may be unaware of their heart disease risk or symptoms, highlighting the importance of regular health screenings.</a:t>
            </a:r>
            <a:endParaRPr lang="en-US" sz="1604" dirty="0"/>
          </a:p>
        </p:txBody>
      </p:sp>
      <p:sp>
        <p:nvSpPr>
          <p:cNvPr id="18" name="Shape 16"/>
          <p:cNvSpPr/>
          <p:nvPr/>
        </p:nvSpPr>
        <p:spPr>
          <a:xfrm>
            <a:off x="906542" y="6288405"/>
            <a:ext cx="12817316" cy="1624251"/>
          </a:xfrm>
          <a:prstGeom prst="rect">
            <a:avLst/>
          </a:prstGeom>
          <a:solidFill>
            <a:srgbClr val="FFFFFF">
              <a:alpha val="4000"/>
            </a:srgbClr>
          </a:solidFill>
          <a:ln/>
        </p:spPr>
      </p:sp>
      <p:sp>
        <p:nvSpPr>
          <p:cNvPr id="19" name="Text 17"/>
          <p:cNvSpPr/>
          <p:nvPr/>
        </p:nvSpPr>
        <p:spPr>
          <a:xfrm>
            <a:off x="1161217" y="6448782"/>
            <a:ext cx="3341132" cy="325874"/>
          </a:xfrm>
          <a:prstGeom prst="rect">
            <a:avLst/>
          </a:prstGeom>
          <a:noFill/>
          <a:ln/>
        </p:spPr>
        <p:txBody>
          <a:bodyPr wrap="none" rtlCol="0" anchor="t"/>
          <a:lstStyle/>
          <a:p>
            <a:pPr marL="0" indent="0">
              <a:lnSpc>
                <a:spcPts val="2567"/>
              </a:lnSpc>
              <a:buNone/>
            </a:pPr>
            <a:r>
              <a:rPr lang="en-US" sz="1604" b="1" dirty="0">
                <a:solidFill>
                  <a:srgbClr val="3B3535"/>
                </a:solidFill>
                <a:latin typeface="Sora" pitchFamily="34" charset="0"/>
                <a:ea typeface="Sora" pitchFamily="34" charset="-122"/>
                <a:cs typeface="Sora" pitchFamily="34" charset="-120"/>
              </a:rPr>
              <a:t>Depression and Smoking</a:t>
            </a:r>
            <a:endParaRPr lang="en-US" sz="1604" dirty="0"/>
          </a:p>
        </p:txBody>
      </p:sp>
      <p:sp>
        <p:nvSpPr>
          <p:cNvPr id="20" name="Text 18"/>
          <p:cNvSpPr/>
          <p:nvPr/>
        </p:nvSpPr>
        <p:spPr>
          <a:xfrm>
            <a:off x="5019080" y="6448782"/>
            <a:ext cx="8450223" cy="1303496"/>
          </a:xfrm>
          <a:prstGeom prst="rect">
            <a:avLst/>
          </a:prstGeom>
          <a:noFill/>
          <a:ln/>
        </p:spPr>
        <p:txBody>
          <a:bodyPr wrap="square" rtlCol="0" anchor="t"/>
          <a:lstStyle/>
          <a:p>
            <a:pPr marL="0" indent="0">
              <a:lnSpc>
                <a:spcPts val="2567"/>
              </a:lnSpc>
              <a:buNone/>
            </a:pPr>
            <a:r>
              <a:rPr lang="en-US" sz="1604" dirty="0">
                <a:solidFill>
                  <a:srgbClr val="3B3535"/>
                </a:solidFill>
                <a:latin typeface="Sora" pitchFamily="34" charset="0"/>
                <a:ea typeface="Sora" pitchFamily="34" charset="-122"/>
                <a:cs typeface="Sora" pitchFamily="34" charset="-120"/>
              </a:rPr>
              <a:t>Individuals with depression might be using smoking as a coping mechanism. This self-medicating behavior can exacerbate both physical and mental health issues, creating a vicious cycle where smoking leads to worse health outcomes, which in turn can worsen depression.</a:t>
            </a:r>
            <a:endParaRPr lang="en-US" sz="160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891302" y="723305"/>
            <a:ext cx="11034355" cy="670084"/>
          </a:xfrm>
          <a:prstGeom prst="rect">
            <a:avLst/>
          </a:prstGeom>
          <a:noFill/>
          <a:ln/>
        </p:spPr>
        <p:txBody>
          <a:bodyPr wrap="none" rtlCol="0" anchor="t"/>
          <a:lstStyle/>
          <a:p>
            <a:pPr marL="0" indent="0">
              <a:lnSpc>
                <a:spcPts val="5277"/>
              </a:lnSpc>
              <a:buNone/>
            </a:pPr>
            <a:r>
              <a:rPr lang="en-US" sz="4222" b="1" dirty="0">
                <a:solidFill>
                  <a:srgbClr val="1F1E1E"/>
                </a:solidFill>
                <a:latin typeface="Alexandria" pitchFamily="34" charset="0"/>
                <a:ea typeface="Alexandria" pitchFamily="34" charset="-122"/>
                <a:cs typeface="Alexandria" pitchFamily="34" charset="-120"/>
              </a:rPr>
              <a:t>Dashboard Section: Visualizing the Data</a:t>
            </a:r>
            <a:endParaRPr lang="en-US" sz="4222" dirty="0"/>
          </a:p>
        </p:txBody>
      </p:sp>
      <p:pic>
        <p:nvPicPr>
          <p:cNvPr id="5" name="Image 0" descr="preencoded.png"/>
          <p:cNvPicPr>
            <a:picLocks noChangeAspect="1"/>
          </p:cNvPicPr>
          <p:nvPr/>
        </p:nvPicPr>
        <p:blipFill>
          <a:blip r:embed="rId3"/>
          <a:stretch>
            <a:fillRect/>
          </a:stretch>
        </p:blipFill>
        <p:spPr>
          <a:xfrm>
            <a:off x="700382" y="2163722"/>
            <a:ext cx="8359601" cy="4755595"/>
          </a:xfrm>
          <a:prstGeom prst="rect">
            <a:avLst/>
          </a:prstGeom>
        </p:spPr>
      </p:pic>
      <p:sp>
        <p:nvSpPr>
          <p:cNvPr id="6" name="Text 3"/>
          <p:cNvSpPr/>
          <p:nvPr/>
        </p:nvSpPr>
        <p:spPr>
          <a:xfrm>
            <a:off x="9519047" y="2116694"/>
            <a:ext cx="4227552" cy="509349"/>
          </a:xfrm>
          <a:prstGeom prst="rect">
            <a:avLst/>
          </a:prstGeom>
          <a:noFill/>
          <a:ln/>
        </p:spPr>
        <p:txBody>
          <a:bodyPr wrap="none" rtlCol="0" anchor="t"/>
          <a:lstStyle/>
          <a:p>
            <a:pPr marL="0" indent="0">
              <a:lnSpc>
                <a:spcPts val="4011"/>
              </a:lnSpc>
              <a:buNone/>
            </a:pPr>
            <a:r>
              <a:rPr lang="en-US" sz="2507" b="1" dirty="0">
                <a:solidFill>
                  <a:srgbClr val="3B3535"/>
                </a:solidFill>
                <a:latin typeface="Sora" pitchFamily="34" charset="0"/>
                <a:ea typeface="Sora" pitchFamily="34" charset="-122"/>
                <a:cs typeface="Sora" pitchFamily="34" charset="-120"/>
              </a:rPr>
              <a:t>Purpose</a:t>
            </a:r>
            <a:endParaRPr lang="en-US" sz="2507" dirty="0"/>
          </a:p>
        </p:txBody>
      </p:sp>
      <p:sp>
        <p:nvSpPr>
          <p:cNvPr id="7" name="Text 4"/>
          <p:cNvSpPr/>
          <p:nvPr/>
        </p:nvSpPr>
        <p:spPr>
          <a:xfrm>
            <a:off x="9519047" y="2774335"/>
            <a:ext cx="4227552" cy="4074319"/>
          </a:xfrm>
          <a:prstGeom prst="rect">
            <a:avLst/>
          </a:prstGeom>
          <a:noFill/>
          <a:ln/>
        </p:spPr>
        <p:txBody>
          <a:bodyPr wrap="square" rtlCol="0" anchor="t"/>
          <a:lstStyle/>
          <a:p>
            <a:pPr marL="0" indent="0">
              <a:lnSpc>
                <a:spcPts val="3208"/>
              </a:lnSpc>
              <a:buNone/>
            </a:pPr>
            <a:r>
              <a:rPr lang="en-US" sz="2005" dirty="0">
                <a:solidFill>
                  <a:srgbClr val="3B3535"/>
                </a:solidFill>
                <a:latin typeface="Sora" pitchFamily="34" charset="0"/>
                <a:ea typeface="Sora" pitchFamily="34" charset="-122"/>
                <a:cs typeface="Sora" pitchFamily="34" charset="-120"/>
              </a:rPr>
              <a:t>The dashboard is designed to provide a comprehensive analysis of factors influencing cardiovascular health among a population of around 309,000 respondents. It aims to identify key risk factors and demographic trends to inform public health strategies and interventions.</a:t>
            </a:r>
            <a:endParaRPr lang="en-US" sz="2005" dirty="0"/>
          </a:p>
        </p:txBody>
      </p:sp>
      <p:sp>
        <p:nvSpPr>
          <p:cNvPr id="8" name="Text 5"/>
          <p:cNvSpPr/>
          <p:nvPr/>
        </p:nvSpPr>
        <p:spPr>
          <a:xfrm>
            <a:off x="9519047" y="6951107"/>
            <a:ext cx="4227552" cy="325874"/>
          </a:xfrm>
          <a:prstGeom prst="rect">
            <a:avLst/>
          </a:prstGeom>
          <a:noFill/>
          <a:ln/>
        </p:spPr>
        <p:txBody>
          <a:bodyPr wrap="none" rtlCol="0" anchor="t"/>
          <a:lstStyle/>
          <a:p>
            <a:pPr marL="0" indent="0">
              <a:lnSpc>
                <a:spcPts val="2567"/>
              </a:lnSpc>
              <a:buNone/>
            </a:pPr>
            <a:endParaRPr lang="en-US" sz="1604"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891302" y="794980"/>
            <a:ext cx="6368058" cy="502563"/>
          </a:xfrm>
          <a:prstGeom prst="rect">
            <a:avLst/>
          </a:prstGeom>
          <a:noFill/>
          <a:ln/>
        </p:spPr>
        <p:txBody>
          <a:bodyPr wrap="none" rtlCol="0" anchor="t"/>
          <a:lstStyle/>
          <a:p>
            <a:pPr marL="0" indent="0">
              <a:lnSpc>
                <a:spcPts val="3958"/>
              </a:lnSpc>
              <a:buNone/>
            </a:pPr>
            <a:r>
              <a:rPr lang="en-US" sz="3166" b="1" dirty="0">
                <a:solidFill>
                  <a:srgbClr val="1F1E1E"/>
                </a:solidFill>
                <a:latin typeface="Alexandria" pitchFamily="34" charset="0"/>
                <a:ea typeface="Alexandria" pitchFamily="34" charset="-122"/>
                <a:cs typeface="Alexandria" pitchFamily="34" charset="-120"/>
              </a:rPr>
              <a:t>Key Features of the Dashboard:</a:t>
            </a:r>
            <a:endParaRPr lang="en-US" sz="3166" dirty="0"/>
          </a:p>
        </p:txBody>
      </p:sp>
      <p:sp>
        <p:nvSpPr>
          <p:cNvPr id="5" name="Text 3"/>
          <p:cNvSpPr/>
          <p:nvPr/>
        </p:nvSpPr>
        <p:spPr>
          <a:xfrm>
            <a:off x="1217176" y="1673066"/>
            <a:ext cx="5787390" cy="1629370"/>
          </a:xfrm>
          <a:prstGeom prst="rect">
            <a:avLst/>
          </a:prstGeom>
          <a:noFill/>
          <a:ln/>
        </p:spPr>
        <p:txBody>
          <a:bodyPr wrap="square" rtlCol="0" anchor="t"/>
          <a:lstStyle/>
          <a:p>
            <a:pPr marL="342900" indent="-342900" algn="l">
              <a:lnSpc>
                <a:spcPts val="2567"/>
              </a:lnSpc>
              <a:buSzPct val="100000"/>
              <a:buChar char="•"/>
            </a:pPr>
            <a:r>
              <a:rPr lang="en-US" sz="1604" b="1" dirty="0">
                <a:solidFill>
                  <a:srgbClr val="3B3535"/>
                </a:solidFill>
                <a:latin typeface="Sora" pitchFamily="34" charset="0"/>
                <a:ea typeface="Sora" pitchFamily="34" charset="-122"/>
                <a:cs typeface="Sora" pitchFamily="34" charset="-120"/>
              </a:rPr>
              <a:t>Demographic Filters:  </a:t>
            </a:r>
            <a:br>
              <a:rPr lang="en-US" sz="1604" b="1" dirty="0">
                <a:solidFill>
                  <a:srgbClr val="3B3535"/>
                </a:solidFill>
                <a:latin typeface="Sora" pitchFamily="34" charset="0"/>
                <a:ea typeface="Sora" pitchFamily="34" charset="-122"/>
                <a:cs typeface="Sora" pitchFamily="34" charset="-120"/>
              </a:rPr>
            </a:br>
            <a:r>
              <a:rPr lang="en-US" sz="1604" dirty="0">
                <a:solidFill>
                  <a:srgbClr val="3B3535"/>
                </a:solidFill>
                <a:latin typeface="Sora" pitchFamily="34" charset="0"/>
                <a:ea typeface="Sora" pitchFamily="34" charset="-122"/>
                <a:cs typeface="Sora" pitchFamily="34" charset="-120"/>
              </a:rPr>
              <a:t>The top section allows filtering of data by age category, sex, smoking history, depression, arthritis, and exercise habits. This enables users to explore how these factors intersect with cardiovascular health.</a:t>
            </a:r>
            <a:endParaRPr lang="en-US" sz="1604" dirty="0"/>
          </a:p>
        </p:txBody>
      </p:sp>
      <p:sp>
        <p:nvSpPr>
          <p:cNvPr id="6" name="Text 4"/>
          <p:cNvSpPr/>
          <p:nvPr/>
        </p:nvSpPr>
        <p:spPr>
          <a:xfrm>
            <a:off x="1217176" y="3391495"/>
            <a:ext cx="5787390" cy="3411239"/>
          </a:xfrm>
          <a:prstGeom prst="rect">
            <a:avLst/>
          </a:prstGeom>
          <a:noFill/>
          <a:ln/>
        </p:spPr>
        <p:txBody>
          <a:bodyPr wrap="square" rtlCol="0" anchor="t"/>
          <a:lstStyle/>
          <a:p>
            <a:pPr marL="342900" indent="-342900" algn="l">
              <a:lnSpc>
                <a:spcPts val="2567"/>
              </a:lnSpc>
              <a:buSzPct val="100000"/>
              <a:buChar char="•"/>
            </a:pPr>
            <a:r>
              <a:rPr lang="en-US" sz="1604" b="1" dirty="0">
                <a:solidFill>
                  <a:srgbClr val="3B3535"/>
                </a:solidFill>
                <a:latin typeface="Sora" pitchFamily="34" charset="0"/>
                <a:ea typeface="Sora" pitchFamily="34" charset="-122"/>
                <a:cs typeface="Sora" pitchFamily="34" charset="-120"/>
              </a:rPr>
              <a:t>Health Insights:</a:t>
            </a:r>
            <a:br>
              <a:rPr lang="en-US" sz="1604" b="1" dirty="0">
                <a:solidFill>
                  <a:srgbClr val="3B3535"/>
                </a:solidFill>
                <a:latin typeface="Sora" pitchFamily="34" charset="0"/>
                <a:ea typeface="Sora" pitchFamily="34" charset="-122"/>
                <a:cs typeface="Sora" pitchFamily="34" charset="-120"/>
              </a:rPr>
            </a:br>
            <a:r>
              <a:rPr lang="en-US" sz="1604" b="1" dirty="0">
                <a:solidFill>
                  <a:srgbClr val="3B3535"/>
                </a:solidFill>
                <a:latin typeface="Sora" pitchFamily="34" charset="0"/>
                <a:ea typeface="Sora" pitchFamily="34" charset="-122"/>
                <a:cs typeface="Sora" pitchFamily="34" charset="-120"/>
              </a:rPr>
              <a:t>Heart Disease and Age:</a:t>
            </a:r>
            <a:r>
              <a:rPr lang="en-US" sz="1604" dirty="0">
                <a:solidFill>
                  <a:srgbClr val="3B3535"/>
                </a:solidFill>
                <a:latin typeface="Sora" pitchFamily="34" charset="0"/>
                <a:ea typeface="Sora" pitchFamily="34" charset="-122"/>
                <a:cs typeface="Sora" pitchFamily="34" charset="-120"/>
              </a:rPr>
              <a:t> The dashboard shows a clear trend of increasing heart disease risk with age, particularly for those over 50.</a:t>
            </a:r>
            <a:br>
              <a:rPr lang="en-US" sz="1604" dirty="0">
                <a:solidFill>
                  <a:srgbClr val="3B3535"/>
                </a:solidFill>
                <a:latin typeface="Sora" pitchFamily="34" charset="0"/>
                <a:ea typeface="Sora" pitchFamily="34" charset="-122"/>
                <a:cs typeface="Sora" pitchFamily="34" charset="-120"/>
              </a:rPr>
            </a:br>
            <a:r>
              <a:rPr lang="en-US" sz="1604" b="1" dirty="0">
                <a:solidFill>
                  <a:srgbClr val="3B3535"/>
                </a:solidFill>
                <a:latin typeface="Sora" pitchFamily="34" charset="0"/>
                <a:ea typeface="Sora" pitchFamily="34" charset="-122"/>
                <a:cs typeface="Sora" pitchFamily="34" charset="-120"/>
              </a:rPr>
              <a:t>Sex Differences:</a:t>
            </a:r>
            <a:r>
              <a:rPr lang="en-US" sz="1604" dirty="0">
                <a:solidFill>
                  <a:srgbClr val="3B3535"/>
                </a:solidFill>
                <a:latin typeface="Sora" pitchFamily="34" charset="0"/>
                <a:ea typeface="Sora" pitchFamily="34" charset="-122"/>
                <a:cs typeface="Sora" pitchFamily="34" charset="-120"/>
              </a:rPr>
              <a:t> Despite a higher number of female respondents, men show a higher prevalence of cardiovascular disease.</a:t>
            </a:r>
            <a:br>
              <a:rPr lang="en-US" sz="1604" dirty="0">
                <a:solidFill>
                  <a:srgbClr val="3B3535"/>
                </a:solidFill>
                <a:latin typeface="Sora" pitchFamily="34" charset="0"/>
                <a:ea typeface="Sora" pitchFamily="34" charset="-122"/>
                <a:cs typeface="Sora" pitchFamily="34" charset="-120"/>
              </a:rPr>
            </a:br>
            <a:r>
              <a:rPr lang="en-US" sz="1604" b="1" dirty="0">
                <a:solidFill>
                  <a:srgbClr val="3B3535"/>
                </a:solidFill>
                <a:latin typeface="Sora" pitchFamily="34" charset="0"/>
                <a:ea typeface="Sora" pitchFamily="34" charset="-122"/>
                <a:cs typeface="Sora" pitchFamily="34" charset="-120"/>
              </a:rPr>
              <a:t>Physical Activity:</a:t>
            </a:r>
            <a:r>
              <a:rPr lang="en-US" sz="1604" dirty="0">
                <a:solidFill>
                  <a:srgbClr val="3B3535"/>
                </a:solidFill>
                <a:latin typeface="Sora" pitchFamily="34" charset="0"/>
                <a:ea typeface="Sora" pitchFamily="34" charset="-122"/>
                <a:cs typeface="Sora" pitchFamily="34" charset="-120"/>
              </a:rPr>
              <a:t> A significant portion of the population is physically inactive, highlighting a major risk factor for heart disease.</a:t>
            </a:r>
            <a:endParaRPr lang="en-US" sz="1604" dirty="0"/>
          </a:p>
        </p:txBody>
      </p:sp>
      <p:sp>
        <p:nvSpPr>
          <p:cNvPr id="7" name="Text 5"/>
          <p:cNvSpPr/>
          <p:nvPr/>
        </p:nvSpPr>
        <p:spPr>
          <a:xfrm>
            <a:off x="891302" y="6879431"/>
            <a:ext cx="6113264" cy="325874"/>
          </a:xfrm>
          <a:prstGeom prst="rect">
            <a:avLst/>
          </a:prstGeom>
          <a:noFill/>
          <a:ln/>
        </p:spPr>
        <p:txBody>
          <a:bodyPr wrap="none" rtlCol="0" anchor="t"/>
          <a:lstStyle/>
          <a:p>
            <a:pPr marL="0" indent="0">
              <a:lnSpc>
                <a:spcPts val="2567"/>
              </a:lnSpc>
              <a:buNone/>
            </a:pPr>
            <a:endParaRPr lang="en-US" sz="1604" dirty="0"/>
          </a:p>
        </p:txBody>
      </p:sp>
      <p:sp>
        <p:nvSpPr>
          <p:cNvPr id="8" name="Text 6"/>
          <p:cNvSpPr/>
          <p:nvPr/>
        </p:nvSpPr>
        <p:spPr>
          <a:xfrm>
            <a:off x="7959328" y="1673066"/>
            <a:ext cx="5787390" cy="1629370"/>
          </a:xfrm>
          <a:prstGeom prst="rect">
            <a:avLst/>
          </a:prstGeom>
          <a:noFill/>
          <a:ln/>
        </p:spPr>
        <p:txBody>
          <a:bodyPr wrap="square" rtlCol="0" anchor="t"/>
          <a:lstStyle/>
          <a:p>
            <a:pPr marL="342900" indent="-342900" algn="l">
              <a:lnSpc>
                <a:spcPts val="2567"/>
              </a:lnSpc>
              <a:buSzPct val="100000"/>
              <a:buChar char="•"/>
            </a:pPr>
            <a:r>
              <a:rPr lang="en-US" sz="1604" b="1" dirty="0">
                <a:solidFill>
                  <a:srgbClr val="3B3535"/>
                </a:solidFill>
                <a:latin typeface="Sora" pitchFamily="34" charset="0"/>
                <a:ea typeface="Sora" pitchFamily="34" charset="-122"/>
                <a:cs typeface="Sora" pitchFamily="34" charset="-120"/>
              </a:rPr>
              <a:t>Mental Health and Lifestyle:</a:t>
            </a:r>
            <a:br>
              <a:rPr lang="en-US" sz="1604" b="1" dirty="0">
                <a:solidFill>
                  <a:srgbClr val="3B3535"/>
                </a:solidFill>
                <a:latin typeface="Sora" pitchFamily="34" charset="0"/>
                <a:ea typeface="Sora" pitchFamily="34" charset="-122"/>
                <a:cs typeface="Sora" pitchFamily="34" charset="-120"/>
              </a:rPr>
            </a:br>
            <a:r>
              <a:rPr lang="en-US" sz="1604" dirty="0">
                <a:solidFill>
                  <a:srgbClr val="3B3535"/>
                </a:solidFill>
                <a:latin typeface="Sora" pitchFamily="34" charset="0"/>
                <a:ea typeface="Sora" pitchFamily="34" charset="-122"/>
                <a:cs typeface="Sora" pitchFamily="34" charset="-120"/>
              </a:rPr>
              <a:t>There is a notable correlation between depression and smoking, suggesting that individuals with depression might use smoking as a coping mechanism, which can further exacerbate their health risks.</a:t>
            </a:r>
            <a:endParaRPr lang="en-US" sz="1604" dirty="0"/>
          </a:p>
        </p:txBody>
      </p:sp>
      <p:sp>
        <p:nvSpPr>
          <p:cNvPr id="9" name="Text 7"/>
          <p:cNvSpPr/>
          <p:nvPr/>
        </p:nvSpPr>
        <p:spPr>
          <a:xfrm>
            <a:off x="7959328" y="3391495"/>
            <a:ext cx="5787390" cy="1629370"/>
          </a:xfrm>
          <a:prstGeom prst="rect">
            <a:avLst/>
          </a:prstGeom>
          <a:noFill/>
          <a:ln/>
        </p:spPr>
        <p:txBody>
          <a:bodyPr wrap="square" rtlCol="0" anchor="t"/>
          <a:lstStyle/>
          <a:p>
            <a:pPr marL="342900" indent="-342900" algn="l">
              <a:lnSpc>
                <a:spcPts val="2567"/>
              </a:lnSpc>
              <a:buSzPct val="100000"/>
              <a:buChar char="•"/>
            </a:pPr>
            <a:r>
              <a:rPr lang="en-US" sz="1604" b="1" dirty="0">
                <a:solidFill>
                  <a:srgbClr val="3B3535"/>
                </a:solidFill>
                <a:latin typeface="Sora" pitchFamily="34" charset="0"/>
                <a:ea typeface="Sora" pitchFamily="34" charset="-122"/>
                <a:cs typeface="Sora" pitchFamily="34" charset="-120"/>
              </a:rPr>
              <a:t>Health Perception:</a:t>
            </a:r>
            <a:br>
              <a:rPr lang="en-US" sz="1604" b="1" dirty="0">
                <a:solidFill>
                  <a:srgbClr val="3B3535"/>
                </a:solidFill>
                <a:latin typeface="Sora" pitchFamily="34" charset="0"/>
                <a:ea typeface="Sora" pitchFamily="34" charset="-122"/>
                <a:cs typeface="Sora" pitchFamily="34" charset="-120"/>
              </a:rPr>
            </a:br>
            <a:r>
              <a:rPr lang="en-US" sz="1604" dirty="0">
                <a:solidFill>
                  <a:srgbClr val="3B3535"/>
                </a:solidFill>
                <a:latin typeface="Sora" pitchFamily="34" charset="0"/>
                <a:ea typeface="Sora" pitchFamily="34" charset="-122"/>
                <a:cs typeface="Sora" pitchFamily="34" charset="-120"/>
              </a:rPr>
              <a:t>The dashboard includes respondents' self-reported health status, revealing a possible disconnect between perceived and actual health, particularly in relation to heart disease.</a:t>
            </a:r>
            <a:endParaRPr lang="en-US" sz="1604"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621792"/>
          </a:xfrm>
          <a:prstGeom prst="rect">
            <a:avLst/>
          </a:prstGeom>
          <a:solidFill>
            <a:srgbClr val="FFFAFA"/>
          </a:solidFill>
          <a:ln/>
        </p:spPr>
      </p:sp>
      <p:pic>
        <p:nvPicPr>
          <p:cNvPr id="4" name="Image 0" descr="preencoded.png"/>
          <p:cNvPicPr>
            <a:picLocks noChangeAspect="1"/>
          </p:cNvPicPr>
          <p:nvPr/>
        </p:nvPicPr>
        <p:blipFill>
          <a:blip r:embed="rId3"/>
          <a:stretch>
            <a:fillRect/>
          </a:stretch>
        </p:blipFill>
        <p:spPr>
          <a:xfrm>
            <a:off x="0" y="0"/>
            <a:ext cx="5486400" cy="8621792"/>
          </a:xfrm>
          <a:prstGeom prst="rect">
            <a:avLst/>
          </a:prstGeom>
        </p:spPr>
      </p:pic>
      <p:pic>
        <p:nvPicPr>
          <p:cNvPr id="5" name="Image 1" descr="preencoded.png"/>
          <p:cNvPicPr>
            <a:picLocks noChangeAspect="1"/>
          </p:cNvPicPr>
          <p:nvPr/>
        </p:nvPicPr>
        <p:blipFill>
          <a:blip r:embed="rId4"/>
          <a:stretch>
            <a:fillRect/>
          </a:stretch>
        </p:blipFill>
        <p:spPr>
          <a:xfrm>
            <a:off x="318254" y="847249"/>
            <a:ext cx="4849773" cy="6927175"/>
          </a:xfrm>
          <a:prstGeom prst="rect">
            <a:avLst/>
          </a:prstGeom>
        </p:spPr>
      </p:pic>
      <p:sp>
        <p:nvSpPr>
          <p:cNvPr id="6" name="Text 2"/>
          <p:cNvSpPr/>
          <p:nvPr/>
        </p:nvSpPr>
        <p:spPr>
          <a:xfrm>
            <a:off x="6377702" y="700326"/>
            <a:ext cx="5912882" cy="418743"/>
          </a:xfrm>
          <a:prstGeom prst="rect">
            <a:avLst/>
          </a:prstGeom>
          <a:noFill/>
          <a:ln/>
        </p:spPr>
        <p:txBody>
          <a:bodyPr wrap="none" rtlCol="0" anchor="t"/>
          <a:lstStyle/>
          <a:p>
            <a:pPr marL="0" indent="0">
              <a:lnSpc>
                <a:spcPts val="3298"/>
              </a:lnSpc>
              <a:buNone/>
            </a:pPr>
            <a:r>
              <a:rPr lang="en-US" sz="2639" b="1" dirty="0">
                <a:solidFill>
                  <a:srgbClr val="1F1E1E"/>
                </a:solidFill>
                <a:latin typeface="Alexandria" pitchFamily="34" charset="0"/>
                <a:ea typeface="Alexandria" pitchFamily="34" charset="-122"/>
                <a:cs typeface="Alexandria" pitchFamily="34" charset="-120"/>
              </a:rPr>
              <a:t>Takeaways and Recommendations</a:t>
            </a:r>
            <a:endParaRPr lang="en-US" sz="2639" dirty="0"/>
          </a:p>
        </p:txBody>
      </p:sp>
      <p:sp>
        <p:nvSpPr>
          <p:cNvPr id="7" name="Text 3"/>
          <p:cNvSpPr/>
          <p:nvPr/>
        </p:nvSpPr>
        <p:spPr>
          <a:xfrm>
            <a:off x="6703576" y="1373624"/>
            <a:ext cx="7035522" cy="1303496"/>
          </a:xfrm>
          <a:prstGeom prst="rect">
            <a:avLst/>
          </a:prstGeom>
          <a:noFill/>
          <a:ln/>
        </p:spPr>
        <p:txBody>
          <a:bodyPr wrap="square" rtlCol="0" anchor="t"/>
          <a:lstStyle/>
          <a:p>
            <a:pPr marL="342900" indent="-342900" algn="l">
              <a:lnSpc>
                <a:spcPts val="2567"/>
              </a:lnSpc>
              <a:buSzPct val="100000"/>
              <a:buChar char="•"/>
            </a:pPr>
            <a:r>
              <a:rPr lang="en-US" sz="1604" dirty="0">
                <a:solidFill>
                  <a:srgbClr val="3B3535"/>
                </a:solidFill>
                <a:latin typeface="Sora" pitchFamily="34" charset="0"/>
                <a:ea typeface="Sora" pitchFamily="34" charset="-122"/>
                <a:cs typeface="Sora" pitchFamily="34" charset="-120"/>
              </a:rPr>
              <a:t>Focus on implementing targeted screening programs and preventive measures for individuals aged 50 and above. Tailored interventions can help detect and manage heart disease at an earlier stage in this high-risk group.</a:t>
            </a:r>
            <a:endParaRPr lang="en-US" sz="1604" dirty="0"/>
          </a:p>
        </p:txBody>
      </p:sp>
      <p:sp>
        <p:nvSpPr>
          <p:cNvPr id="8" name="Text 4"/>
          <p:cNvSpPr/>
          <p:nvPr/>
        </p:nvSpPr>
        <p:spPr>
          <a:xfrm>
            <a:off x="6703576" y="2766179"/>
            <a:ext cx="7035522" cy="1303496"/>
          </a:xfrm>
          <a:prstGeom prst="rect">
            <a:avLst/>
          </a:prstGeom>
          <a:noFill/>
          <a:ln/>
        </p:spPr>
        <p:txBody>
          <a:bodyPr wrap="square" rtlCol="0" anchor="t"/>
          <a:lstStyle/>
          <a:p>
            <a:pPr marL="342900" indent="-342900" algn="l">
              <a:lnSpc>
                <a:spcPts val="2567"/>
              </a:lnSpc>
              <a:buSzPct val="100000"/>
              <a:buChar char="•"/>
            </a:pPr>
            <a:r>
              <a:rPr lang="en-US" sz="1604" dirty="0">
                <a:solidFill>
                  <a:srgbClr val="3B3535"/>
                </a:solidFill>
                <a:latin typeface="Sora" pitchFamily="34" charset="0"/>
                <a:ea typeface="Sora" pitchFamily="34" charset="-122"/>
                <a:cs typeface="Sora" pitchFamily="34" charset="-120"/>
              </a:rPr>
              <a:t>Develop gender-specific health campaigns and interventions. Although men are at higher risk, both genders would benefit from increased awareness and preventive measures for cardiovascular health.</a:t>
            </a:r>
            <a:endParaRPr lang="en-US" sz="1604" dirty="0"/>
          </a:p>
        </p:txBody>
      </p:sp>
      <p:sp>
        <p:nvSpPr>
          <p:cNvPr id="9" name="Text 5"/>
          <p:cNvSpPr/>
          <p:nvPr/>
        </p:nvSpPr>
        <p:spPr>
          <a:xfrm>
            <a:off x="6703576" y="4158734"/>
            <a:ext cx="7035522" cy="1303496"/>
          </a:xfrm>
          <a:prstGeom prst="rect">
            <a:avLst/>
          </a:prstGeom>
          <a:noFill/>
          <a:ln/>
        </p:spPr>
        <p:txBody>
          <a:bodyPr wrap="square" rtlCol="0" anchor="t"/>
          <a:lstStyle/>
          <a:p>
            <a:pPr marL="342900" indent="-342900" algn="l">
              <a:lnSpc>
                <a:spcPts val="2567"/>
              </a:lnSpc>
              <a:buSzPct val="100000"/>
              <a:buChar char="•"/>
            </a:pPr>
            <a:r>
              <a:rPr lang="en-US" sz="1604" dirty="0">
                <a:solidFill>
                  <a:srgbClr val="3B3535"/>
                </a:solidFill>
                <a:latin typeface="Sora" pitchFamily="34" charset="0"/>
                <a:ea typeface="Sora" pitchFamily="34" charset="-122"/>
                <a:cs typeface="Sora" pitchFamily="34" charset="-120"/>
              </a:rPr>
              <a:t>Promote and facilitate physical activity through community programs, workplace wellness initiatives, and public health campaigns. Encouraging regular exercise can be a key strategy in reducing heart disease prevalence.</a:t>
            </a:r>
            <a:endParaRPr lang="en-US" sz="1604" dirty="0"/>
          </a:p>
        </p:txBody>
      </p:sp>
      <p:sp>
        <p:nvSpPr>
          <p:cNvPr id="10" name="Text 6"/>
          <p:cNvSpPr/>
          <p:nvPr/>
        </p:nvSpPr>
        <p:spPr>
          <a:xfrm>
            <a:off x="6703576" y="5551289"/>
            <a:ext cx="7035522" cy="1303496"/>
          </a:xfrm>
          <a:prstGeom prst="rect">
            <a:avLst/>
          </a:prstGeom>
          <a:noFill/>
          <a:ln/>
        </p:spPr>
        <p:txBody>
          <a:bodyPr wrap="square" rtlCol="0" anchor="t"/>
          <a:lstStyle/>
          <a:p>
            <a:pPr marL="342900" indent="-342900" algn="l">
              <a:lnSpc>
                <a:spcPts val="2567"/>
              </a:lnSpc>
              <a:buSzPct val="100000"/>
              <a:buChar char="•"/>
            </a:pPr>
            <a:r>
              <a:rPr lang="en-US" sz="1604" dirty="0">
                <a:solidFill>
                  <a:srgbClr val="3B3535"/>
                </a:solidFill>
                <a:latin typeface="Sora" pitchFamily="34" charset="0"/>
                <a:ea typeface="Sora" pitchFamily="34" charset="-122"/>
                <a:cs typeface="Sora" pitchFamily="34" charset="-120"/>
              </a:rPr>
              <a:t>Increase public education on the importance of regular health screenings and accurate self-assessment. Healthcare providers should emphasize the need for routine check-ups even for those who feel healthy.</a:t>
            </a:r>
            <a:endParaRPr lang="en-US" sz="1604" dirty="0"/>
          </a:p>
        </p:txBody>
      </p:sp>
      <p:sp>
        <p:nvSpPr>
          <p:cNvPr id="11" name="Text 7"/>
          <p:cNvSpPr/>
          <p:nvPr/>
        </p:nvSpPr>
        <p:spPr>
          <a:xfrm>
            <a:off x="6703576" y="6943844"/>
            <a:ext cx="7035522" cy="977622"/>
          </a:xfrm>
          <a:prstGeom prst="rect">
            <a:avLst/>
          </a:prstGeom>
          <a:noFill/>
          <a:ln/>
        </p:spPr>
        <p:txBody>
          <a:bodyPr wrap="square" rtlCol="0" anchor="t"/>
          <a:lstStyle/>
          <a:p>
            <a:pPr marL="342900" indent="-342900" algn="l">
              <a:lnSpc>
                <a:spcPts val="2567"/>
              </a:lnSpc>
              <a:buSzPct val="100000"/>
              <a:buChar char="•"/>
            </a:pPr>
            <a:r>
              <a:rPr lang="en-US" sz="1604" dirty="0">
                <a:solidFill>
                  <a:srgbClr val="3B3535"/>
                </a:solidFill>
                <a:latin typeface="Sora" pitchFamily="34" charset="0"/>
                <a:ea typeface="Sora" pitchFamily="34" charset="-122"/>
                <a:cs typeface="Sora" pitchFamily="34" charset="-120"/>
              </a:rPr>
              <a:t>Integrate mental health support with smoking cessation programs. Addressing both mental health issues and smoking can help break the cycle and improve overall health outcomes.</a:t>
            </a:r>
            <a:endParaRPr lang="en-US" sz="1604"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891302" y="2874645"/>
            <a:ext cx="9248418" cy="1156097"/>
          </a:xfrm>
          <a:prstGeom prst="rect">
            <a:avLst/>
          </a:prstGeom>
          <a:noFill/>
          <a:ln/>
        </p:spPr>
        <p:txBody>
          <a:bodyPr wrap="none" rtlCol="0" anchor="t"/>
          <a:lstStyle/>
          <a:p>
            <a:pPr marL="0" indent="0">
              <a:lnSpc>
                <a:spcPts val="9103"/>
              </a:lnSpc>
              <a:buNone/>
            </a:pPr>
            <a:r>
              <a:rPr lang="en-US" sz="7282" b="1" dirty="0">
                <a:solidFill>
                  <a:srgbClr val="1F1E1E"/>
                </a:solidFill>
                <a:latin typeface="Alexandria" pitchFamily="34" charset="0"/>
                <a:ea typeface="Alexandria" pitchFamily="34" charset="-122"/>
                <a:cs typeface="Alexandria" pitchFamily="34" charset="-120"/>
              </a:rPr>
              <a:t>Thank You!</a:t>
            </a:r>
            <a:endParaRPr lang="en-US" sz="7282" dirty="0"/>
          </a:p>
        </p:txBody>
      </p:sp>
      <p:sp>
        <p:nvSpPr>
          <p:cNvPr id="5" name="Text 3"/>
          <p:cNvSpPr/>
          <p:nvPr/>
        </p:nvSpPr>
        <p:spPr>
          <a:xfrm>
            <a:off x="891302" y="4539972"/>
            <a:ext cx="12847796" cy="814864"/>
          </a:xfrm>
          <a:prstGeom prst="rect">
            <a:avLst/>
          </a:prstGeom>
          <a:noFill/>
          <a:ln/>
        </p:spPr>
        <p:txBody>
          <a:bodyPr wrap="square" rtlCol="0" anchor="t"/>
          <a:lstStyle/>
          <a:p>
            <a:pPr marL="0" indent="0">
              <a:lnSpc>
                <a:spcPts val="3208"/>
              </a:lnSpc>
              <a:buNone/>
            </a:pPr>
            <a:r>
              <a:rPr lang="en-US" sz="2005" dirty="0">
                <a:solidFill>
                  <a:srgbClr val="3B3535"/>
                </a:solidFill>
                <a:latin typeface="Sora" pitchFamily="34" charset="0"/>
                <a:ea typeface="Sora" pitchFamily="34" charset="-122"/>
                <a:cs typeface="Sora" pitchFamily="34" charset="-120"/>
              </a:rPr>
              <a:t>Thank you for exploring my project and engaging with the insights provided. Your interest and support mean a lot. </a:t>
            </a:r>
          </a:p>
          <a:p>
            <a:pPr marL="0" indent="0">
              <a:lnSpc>
                <a:spcPts val="3208"/>
              </a:lnSpc>
              <a:buNone/>
            </a:pPr>
            <a:r>
              <a:rPr lang="en-US" sz="2005" dirty="0">
                <a:solidFill>
                  <a:srgbClr val="3B3535"/>
                </a:solidFill>
                <a:latin typeface="Sora" pitchFamily="34" charset="0"/>
                <a:ea typeface="Sora" pitchFamily="34" charset="-122"/>
                <a:cs typeface="Sora" pitchFamily="34" charset="-120"/>
              </a:rPr>
              <a:t>I appreciate your time and attention.</a:t>
            </a:r>
            <a:endParaRPr lang="en-US" sz="200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966</Words>
  <Application>Microsoft Office PowerPoint</Application>
  <PresentationFormat>Custom</PresentationFormat>
  <Paragraphs>61</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Alexandria</vt:lpstr>
      <vt:lpstr>Arial</vt:lpstr>
      <vt:lpstr>Sora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YUVRAJ Singh</cp:lastModifiedBy>
  <cp:revision>3</cp:revision>
  <dcterms:created xsi:type="dcterms:W3CDTF">2024-08-11T12:54:26Z</dcterms:created>
  <dcterms:modified xsi:type="dcterms:W3CDTF">2024-08-11T15:10:01Z</dcterms:modified>
</cp:coreProperties>
</file>