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a14dd458839f4f9d/Documents/KPMG_VI_New_raw_data_update_final%20(1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14dd458839f4f9d/Documents/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[KPMG_VI_New_raw_data_update_final (1).xlsx]Sheet9!PivotTable9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727277610605036"/>
          <c:y val="6.034509436173955E-2"/>
          <c:w val="0.69004470331619505"/>
          <c:h val="0.667621483375959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Sheet9!$B$5</c:f>
              <c:numCache>
                <c:formatCode>General</c:formatCode>
                <c:ptCount val="1"/>
                <c:pt idx="0">
                  <c:v>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78-442A-BF05-28C0066D7C3E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Sheet9!$C$5</c:f>
              <c:numCache>
                <c:formatCode>General</c:formatCode>
                <c:ptCount val="1"/>
                <c:pt idx="0">
                  <c:v>493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78-442A-BF05-28C0066D7C3E}"/>
            </c:ext>
          </c:extLst>
        </c:ser>
        <c:ser>
          <c:idx val="2"/>
          <c:order val="2"/>
          <c:tx>
            <c:strRef>
              <c:f>Sheet9!$D$3:$D$4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Sheet9!$D$5</c:f>
              <c:numCache>
                <c:formatCode>General</c:formatCode>
                <c:ptCount val="1"/>
                <c:pt idx="0">
                  <c:v>958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78-442A-BF05-28C0066D7C3E}"/>
            </c:ext>
          </c:extLst>
        </c:ser>
        <c:ser>
          <c:idx val="3"/>
          <c:order val="3"/>
          <c:tx>
            <c:strRef>
              <c:f>Sheet9!$E$3:$E$4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Sheet9!$E$5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78-442A-BF05-28C0066D7C3E}"/>
            </c:ext>
          </c:extLst>
        </c:ser>
        <c:ser>
          <c:idx val="4"/>
          <c:order val="4"/>
          <c:tx>
            <c:strRef>
              <c:f>Sheet9!$F$3:$F$4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Sheet9!$F$5</c:f>
              <c:numCache>
                <c:formatCode>General</c:formatCode>
                <c:ptCount val="1"/>
                <c:pt idx="0">
                  <c:v>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78-442A-BF05-28C0066D7C3E}"/>
            </c:ext>
          </c:extLst>
        </c:ser>
        <c:ser>
          <c:idx val="5"/>
          <c:order val="5"/>
          <c:tx>
            <c:strRef>
              <c:f>Sheet9!$G$3:$G$4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Sheet9!$G$5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78-442A-BF05-28C0066D7C3E}"/>
            </c:ext>
          </c:extLst>
        </c:ser>
        <c:ser>
          <c:idx val="6"/>
          <c:order val="6"/>
          <c:tx>
            <c:strRef>
              <c:f>Sheet9!$H$3:$H$4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Sheet9!$H$5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78-442A-BF05-28C0066D7C3E}"/>
            </c:ext>
          </c:extLst>
        </c:ser>
        <c:ser>
          <c:idx val="7"/>
          <c:order val="7"/>
          <c:tx>
            <c:strRef>
              <c:f>Sheet9!$I$3:$I$4</c:f>
              <c:strCache>
                <c:ptCount val="1"/>
                <c:pt idx="0">
                  <c:v>100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Sheet9!$A$5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Sheet9!$I$5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78-442A-BF05-28C0066D7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9190783"/>
        <c:axId val="1949184127"/>
      </c:barChart>
      <c:catAx>
        <c:axId val="194919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Age</a:t>
                </a:r>
                <a:r>
                  <a:rPr lang="en-IN" baseline="0" dirty="0"/>
                  <a:t> Distribution</a:t>
                </a:r>
              </a:p>
              <a:p>
                <a:pPr>
                  <a:defRPr/>
                </a:pPr>
                <a:r>
                  <a:rPr lang="en-IN" baseline="0" dirty="0"/>
                  <a:t>30 refers to 20-29, 40 refers to 30-39..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20331005286044448"/>
              <c:y val="0.845176415426093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184127"/>
        <c:crosses val="autoZero"/>
        <c:auto val="1"/>
        <c:lblAlgn val="ctr"/>
        <c:lblOffset val="100"/>
        <c:noMultiLvlLbl val="0"/>
      </c:catAx>
      <c:valAx>
        <c:axId val="194918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Number</a:t>
                </a:r>
                <a:r>
                  <a:rPr lang="en-IN" baseline="0"/>
                  <a:t> of People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19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(1).xlsx]Sheet15!PivotTable15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Sheet15!$A$4:$A$13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Sheet15!$B$4:$B$13</c:f>
              <c:numCache>
                <c:formatCode>General</c:formatCode>
                <c:ptCount val="9"/>
                <c:pt idx="0">
                  <c:v>1323</c:v>
                </c:pt>
                <c:pt idx="1">
                  <c:v>1953</c:v>
                </c:pt>
                <c:pt idx="2">
                  <c:v>10564</c:v>
                </c:pt>
                <c:pt idx="3">
                  <c:v>7421</c:v>
                </c:pt>
                <c:pt idx="4">
                  <c:v>2688</c:v>
                </c:pt>
                <c:pt idx="5">
                  <c:v>9562</c:v>
                </c:pt>
                <c:pt idx="6">
                  <c:v>3033</c:v>
                </c:pt>
                <c:pt idx="7">
                  <c:v>4225</c:v>
                </c:pt>
                <c:pt idx="8">
                  <c:v>1250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9-422B-A52C-CDAE83D4E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436123375"/>
        <c:axId val="1436121711"/>
      </c:barChart>
      <c:catAx>
        <c:axId val="1436123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Job</a:t>
                </a:r>
                <a:r>
                  <a:rPr lang="en-IN" baseline="0"/>
                  <a:t> Industry Category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121711"/>
        <c:crosses val="autoZero"/>
        <c:auto val="1"/>
        <c:lblAlgn val="ctr"/>
        <c:lblOffset val="100"/>
        <c:noMultiLvlLbl val="0"/>
      </c:catAx>
      <c:valAx>
        <c:axId val="1436121711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</a:t>
                </a:r>
                <a:r>
                  <a:rPr lang="en-IN" baseline="0"/>
                  <a:t>  of past 3 years bike related purchases 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4971623155505107E-2"/>
              <c:y val="0.122179670722977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6123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6E57225C-4433-E523-593C-596F1DBBCF35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Interpretation</a:t>
            </a:r>
            <a:r>
              <a:rPr lang="en-IN" sz="40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BC1A2-592F-C3BB-9551-7D5EBF2DF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29"/>
          <a:stretch/>
        </p:blipFill>
        <p:spPr>
          <a:xfrm>
            <a:off x="275206" y="1846550"/>
            <a:ext cx="8602463" cy="2734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FC20EA-A0A7-4412-67A3-2B93B8819BE4}"/>
              </a:ext>
            </a:extLst>
          </p:cNvPr>
          <p:cNvSpPr/>
          <p:nvPr/>
        </p:nvSpPr>
        <p:spPr>
          <a:xfrm>
            <a:off x="186431" y="1185246"/>
            <a:ext cx="869123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following are the top level clients to target out of the 1000 new customers list</a:t>
            </a:r>
          </a:p>
        </p:txBody>
      </p:sp>
    </p:spTree>
    <p:extLst>
      <p:ext uri="{BB962C8B-B14F-4D97-AF65-F5344CB8AC3E}">
        <p14:creationId xmlns:p14="http://schemas.microsoft.com/office/powerpoint/2010/main" val="33643291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98493" y="-19475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150287" y="49910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685" y="923490"/>
            <a:ext cx="9392575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Identify and recommend top level customers to target from the datasets</a:t>
            </a:r>
            <a:endParaRPr sz="1800" dirty="0"/>
          </a:p>
        </p:txBody>
      </p:sp>
      <p:sp>
        <p:nvSpPr>
          <p:cNvPr id="124" name="Shape 73"/>
          <p:cNvSpPr/>
          <p:nvPr/>
        </p:nvSpPr>
        <p:spPr>
          <a:xfrm>
            <a:off x="242076" y="1711999"/>
            <a:ext cx="4134600" cy="3406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b="1" dirty="0"/>
              <a:t>Outline of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Sprocket central is a company that specializes in high-quality bikes and cycling accessories.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marketing team is looking to boost business sales by analysing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aim is to analyse and recommend which of the 1000 customers that Sprocket Central should target to drive higher value to the company.</a:t>
            </a:r>
          </a:p>
          <a:p>
            <a:endParaRPr dirty="0"/>
          </a:p>
        </p:txBody>
      </p:sp>
      <p:sp>
        <p:nvSpPr>
          <p:cNvPr id="126" name="Place any supporting images, graphs, data or extra text here."/>
          <p:cNvSpPr/>
          <p:nvPr/>
        </p:nvSpPr>
        <p:spPr>
          <a:xfrm>
            <a:off x="4915183" y="1588891"/>
            <a:ext cx="3800704" cy="30777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</a:rPr>
              <a:t>Contents of Data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 category distributions.</a:t>
            </a:r>
            <a:endParaRPr lang="en-IN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No. of cars owned by different wealth segments in three different states.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number of people related with each job industry category.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 of the past 3 years bike purchases by gender in different job industry category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152598" y="43418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2881" y="1562687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Key Issues for Data Quality Assessment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Accuracy: Correct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Completeness: Data Fields with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Consistency: Values free from contradiction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Currency: Values up to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Relevancy: Data items with value 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Validity: Data containing allowable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Uniqueness: Records that are duplicated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685888" y="1359330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6A86FC-0813-4BA8-B983-D6D02DA3A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772" b="604"/>
          <a:stretch/>
        </p:blipFill>
        <p:spPr>
          <a:xfrm>
            <a:off x="4685887" y="1359329"/>
            <a:ext cx="3800704" cy="26493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3701" y="-783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88711" y="-11658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Shape 90"/>
          <p:cNvSpPr/>
          <p:nvPr/>
        </p:nvSpPr>
        <p:spPr>
          <a:xfrm>
            <a:off x="88711" y="850092"/>
            <a:ext cx="6192032" cy="83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sz="1800" dirty="0"/>
              <a:t>New and Old Customer Age Distribution Analysis</a:t>
            </a:r>
          </a:p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70777" y="1217461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F5543-9F46-2355-C144-81860B091D54}"/>
              </a:ext>
            </a:extLst>
          </p:cNvPr>
          <p:cNvSpPr/>
          <p:nvPr/>
        </p:nvSpPr>
        <p:spPr>
          <a:xfrm>
            <a:off x="6176531" y="968475"/>
            <a:ext cx="2896692" cy="307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Arial"/>
              </a:rPr>
              <a:t>   New Customer Age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1237D8-F96F-1110-181E-1262B770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62" y="3372228"/>
            <a:ext cx="2735630" cy="17157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15838F-96B2-76B7-AC7D-F7BCDF1CA609}"/>
              </a:ext>
            </a:extLst>
          </p:cNvPr>
          <p:cNvSpPr/>
          <p:nvPr/>
        </p:nvSpPr>
        <p:spPr>
          <a:xfrm>
            <a:off x="6394408" y="3034886"/>
            <a:ext cx="2598283" cy="307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+mn-lt"/>
                <a:ea typeface="+mn-ea"/>
                <a:cs typeface="+mn-cs"/>
                <a:sym typeface="Arial"/>
              </a:rPr>
              <a:t>Old Customer Age Distribution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0AB804B-10B8-4C1B-898C-CA73159F2C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016930"/>
              </p:ext>
            </p:extLst>
          </p:nvPr>
        </p:nvGraphicFramePr>
        <p:xfrm>
          <a:off x="6147515" y="1213119"/>
          <a:ext cx="3092070" cy="1821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CBD1903-6DEC-7B09-21AD-4AF5E226E8F7}"/>
              </a:ext>
            </a:extLst>
          </p:cNvPr>
          <p:cNvSpPr/>
          <p:nvPr/>
        </p:nvSpPr>
        <p:spPr>
          <a:xfrm>
            <a:off x="151308" y="1321725"/>
            <a:ext cx="5824188" cy="3416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New Customer Age Distribution it is observed that highest amount of people fall under 50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40-49.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the second highest group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 to age group of 50-59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Speaking of Old Customer Age Distribution Analysis , the highest number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 fall under 50 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40-49.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Where as the second most population is seen in the age group of 50-59.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interesting to note that the highest and second highest number of people in both the Age Distributions is found under the same age category.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146799" y="-1859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46799" y="956888"/>
            <a:ext cx="8704238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/>
              <a:t>Number of Cars owned by the respective Wealth Segments in Three different states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B6E7E-DFEC-8572-9D36-593E9664E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825" y="1460264"/>
            <a:ext cx="4584589" cy="27556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341619-2421-D05D-474A-B2D377C23A85}"/>
              </a:ext>
            </a:extLst>
          </p:cNvPr>
          <p:cNvSpPr/>
          <p:nvPr/>
        </p:nvSpPr>
        <p:spPr>
          <a:xfrm>
            <a:off x="71587" y="1598279"/>
            <a:ext cx="4234084" cy="31393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show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the Analysis of the number of cars owned by people belonging to different wealth segments in the states of NSW,QLD and VIC.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NSW (New South Wales) records the highest number of cars owned in the mass customer wealth segment.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the cars owned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Affluent Customer and High Net Worth segments in the state of  QLD are comparatively less to that of the NSW and VIC.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098F1FF7-3EB6-5FD2-7AFD-558B7D9D7E70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36C75-D10F-A9A7-6E8A-B17E67A9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330" y="1181945"/>
            <a:ext cx="4157422" cy="29816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FF84B8-6EA6-C9AA-D1EF-5967E9F8A6D5}"/>
              </a:ext>
            </a:extLst>
          </p:cNvPr>
          <p:cNvSpPr/>
          <p:nvPr/>
        </p:nvSpPr>
        <p:spPr>
          <a:xfrm>
            <a:off x="221941" y="964627"/>
            <a:ext cx="4438835" cy="341631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Pie chart shows the information of the amount of people in their respective job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The anal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ysis is done by taking both males and females into consideration.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found that Financial Services category has the most number of people working in it.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It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Follo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 by Manufacturing and Health with 199 and 152 people.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And the least number of people are seen in Property job category.</a:t>
            </a:r>
          </a:p>
        </p:txBody>
      </p:sp>
    </p:spTree>
    <p:extLst>
      <p:ext uri="{BB962C8B-B14F-4D97-AF65-F5344CB8AC3E}">
        <p14:creationId xmlns:p14="http://schemas.microsoft.com/office/powerpoint/2010/main" val="11681679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87DCB5C7-2798-26BC-3123-FB9A061FA86B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Exploration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5E5E0A-8E49-4DD2-9D16-F8483D0F2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806424"/>
              </p:ext>
            </p:extLst>
          </p:nvPr>
        </p:nvGraphicFramePr>
        <p:xfrm>
          <a:off x="3452705" y="1059341"/>
          <a:ext cx="5594350" cy="3645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77A52D-8DA2-B020-DE5B-58F33B553B28}"/>
              </a:ext>
            </a:extLst>
          </p:cNvPr>
          <p:cNvSpPr/>
          <p:nvPr/>
        </p:nvSpPr>
        <p:spPr>
          <a:xfrm>
            <a:off x="133165" y="1513238"/>
            <a:ext cx="3319540" cy="2862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fig. shows the analysis related to the sum of the past 3 years bike related purchases by people belonging to different Job Industry Category.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 tops the list with 10564 purchases.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indicates the least number of purchases with 1250. 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7644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7">
            <a:extLst>
              <a:ext uri="{FF2B5EF4-FFF2-40B4-BE49-F238E27FC236}">
                <a16:creationId xmlns:a16="http://schemas.microsoft.com/office/drawing/2014/main" id="{8C9D5B4C-1891-345B-BF6B-9DC6A92D2DFD}"/>
              </a:ext>
            </a:extLst>
          </p:cNvPr>
          <p:cNvSpPr/>
          <p:nvPr/>
        </p:nvSpPr>
        <p:spPr>
          <a:xfrm>
            <a:off x="-23701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</a:t>
            </a:r>
            <a:r>
              <a:rPr lang="en-IN" sz="4000" b="1" dirty="0">
                <a:solidFill>
                  <a:schemeClr val="bg1"/>
                </a:solidFill>
              </a:rPr>
              <a:t> Development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824021-5F31-4966-7AE6-7A5BE64081F3}"/>
              </a:ext>
            </a:extLst>
          </p:cNvPr>
          <p:cNvSpPr/>
          <p:nvPr/>
        </p:nvSpPr>
        <p:spPr>
          <a:xfrm>
            <a:off x="93215" y="854759"/>
            <a:ext cx="8957570" cy="42627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Classification 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b="1" dirty="0">
                <a:solidFill>
                  <a:srgbClr val="000000"/>
                </a:solidFill>
              </a:rPr>
              <a:t>With reference to the data exploration, the following are the clients to target from the data provided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IN" b="1" dirty="0">
              <a:solidFill>
                <a:srgbClr val="000000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Financial services, Manufacturing , Health.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age group of 40-49.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Belonging to the states of New South Wales and Victoria.</a:t>
            </a:r>
          </a:p>
          <a:p>
            <a:pPr marL="285750" marR="0" indent="-285750" algn="l" defTabSz="914400" rtl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Predominantly Mass Customer wealth segment.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8094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  <a:fontScheme name="Office">
    <a:majorFont>
      <a:latin typeface="Helvetica"/>
      <a:ea typeface="Helvetica"/>
      <a:cs typeface="Helvetica"/>
    </a:majorFont>
    <a:minorFont>
      <a:latin typeface="Helvetica"/>
      <a:ea typeface="Helvetica"/>
      <a:cs typeface="Helvetic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38100" dist="20000" dir="5400000" rotWithShape="0">
            <a:srgbClr val="000000">
              <a:alpha val="38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632</Words>
  <Application>Microsoft Office PowerPoint</Application>
  <PresentationFormat>On-screen Show (16:9)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 Raja Phani Kumar Nalliboyina</dc:creator>
  <cp:lastModifiedBy>Yuvraj Nalliboyina</cp:lastModifiedBy>
  <cp:revision>4</cp:revision>
  <dcterms:modified xsi:type="dcterms:W3CDTF">2023-03-13T10:29:23Z</dcterms:modified>
</cp:coreProperties>
</file>