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6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658" y="2849882"/>
            <a:ext cx="7260496" cy="2564485"/>
          </a:xfrm>
        </p:spPr>
        <p:txBody>
          <a:bodyPr anchor="b">
            <a:normAutofit/>
          </a:bodyPr>
          <a:lstStyle>
            <a:lvl1pPr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658" y="5414365"/>
            <a:ext cx="7260496" cy="127645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4890" y="4897313"/>
            <a:ext cx="1535020" cy="886018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667" y="5133481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4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690880"/>
            <a:ext cx="7251184" cy="3532645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57569" y="3972560"/>
            <a:ext cx="6219277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75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763522"/>
            <a:ext cx="7251184" cy="3088158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7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357121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357121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13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8" y="711061"/>
            <a:ext cx="7251182" cy="3264023"/>
          </a:xfrm>
        </p:spPr>
        <p:txBody>
          <a:bodyPr anchor="ctr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251184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9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9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389" y="711061"/>
            <a:ext cx="1821745" cy="59883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658" y="711061"/>
            <a:ext cx="5187983" cy="59883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54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0788" y="1526489"/>
            <a:ext cx="3036823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2" y="707325"/>
            <a:ext cx="7248119" cy="145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57" y="2418080"/>
            <a:ext cx="7251184" cy="4281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0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351170"/>
            <a:ext cx="7251184" cy="1664640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058920"/>
            <a:ext cx="7251184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658" y="2421601"/>
            <a:ext cx="3517284" cy="42697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1038" y="2421601"/>
            <a:ext cx="3516802" cy="42697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887" y="2523509"/>
            <a:ext cx="31620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6657" y="3176607"/>
            <a:ext cx="3517285" cy="35197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1770" y="2519851"/>
            <a:ext cx="316056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7087" y="3172948"/>
            <a:ext cx="3515248" cy="35197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9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4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05566"/>
            <a:ext cx="2892542" cy="1106487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43" y="505568"/>
            <a:ext cx="4169997" cy="613695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1811761"/>
            <a:ext cx="2892542" cy="4830761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440680"/>
            <a:ext cx="725118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6657" y="719627"/>
            <a:ext cx="7251184" cy="436896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6082983"/>
            <a:ext cx="7251184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9080"/>
            <a:ext cx="2179320" cy="752377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463" y="323"/>
            <a:ext cx="2147499" cy="776669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168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2418080"/>
            <a:ext cx="7251184" cy="440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2351" y="892821"/>
            <a:ext cx="64347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3.png"/><Relationship Id="rId11" Type="http://schemas.openxmlformats.org/officeDocument/2006/relationships/image" Target="../media/image68.jp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3.png"/><Relationship Id="rId11" Type="http://schemas.openxmlformats.org/officeDocument/2006/relationships/image" Target="../media/image78.jp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image" Target="../media/image88.jp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jp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jp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1870" cy="388620"/>
          </a:xfrm>
          <a:custGeom>
            <a:avLst/>
            <a:gdLst/>
            <a:ahLst/>
            <a:cxnLst/>
            <a:rect l="l" t="t" r="r" b="b"/>
            <a:pathLst>
              <a:path w="8611870" h="388619">
                <a:moveTo>
                  <a:pt x="8611743" y="0"/>
                </a:moveTo>
                <a:lnTo>
                  <a:pt x="0" y="0"/>
                </a:lnTo>
                <a:lnTo>
                  <a:pt x="0" y="388620"/>
                </a:lnTo>
                <a:lnTo>
                  <a:pt x="8611743" y="388620"/>
                </a:lnTo>
                <a:lnTo>
                  <a:pt x="86117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0744" cy="388620"/>
          </a:xfrm>
          <a:custGeom>
            <a:avLst/>
            <a:gdLst/>
            <a:ahLst/>
            <a:cxnLst/>
            <a:rect l="l" t="t" r="r" b="b"/>
            <a:pathLst>
              <a:path w="880745" h="388619">
                <a:moveTo>
                  <a:pt x="880364" y="0"/>
                </a:moveTo>
                <a:lnTo>
                  <a:pt x="0" y="0"/>
                </a:lnTo>
                <a:lnTo>
                  <a:pt x="0" y="388620"/>
                </a:lnTo>
                <a:lnTo>
                  <a:pt x="880364" y="388620"/>
                </a:lnTo>
                <a:lnTo>
                  <a:pt x="880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0"/>
                  </a:moveTo>
                  <a:lnTo>
                    <a:pt x="9660636" y="0"/>
                  </a:lnTo>
                  <a:lnTo>
                    <a:pt x="9660636" y="4875530"/>
                  </a:ln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784"/>
                  </a:lnTo>
                  <a:lnTo>
                    <a:pt x="10058400" y="487553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091" y="2579877"/>
            <a:ext cx="7101205" cy="2135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5080" indent="-195580" algn="ctr">
              <a:lnSpc>
                <a:spcPct val="100400"/>
              </a:lnSpc>
              <a:spcBef>
                <a:spcPts val="95"/>
              </a:spcBef>
            </a:pPr>
            <a:r>
              <a:rPr sz="4600" i="1" spc="130" dirty="0">
                <a:solidFill>
                  <a:srgbClr val="C00000"/>
                </a:solidFill>
                <a:latin typeface="Algerian" panose="04020705040A02060702" pitchFamily="82" charset="0"/>
              </a:rPr>
              <a:t>Lead</a:t>
            </a:r>
            <a:r>
              <a:rPr sz="4600" i="1" spc="-390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sz="4600" i="1" spc="-114" dirty="0">
                <a:solidFill>
                  <a:srgbClr val="C00000"/>
                </a:solidFill>
                <a:latin typeface="Algerian" panose="04020705040A02060702" pitchFamily="82" charset="0"/>
              </a:rPr>
              <a:t>Scorin</a:t>
            </a:r>
            <a:r>
              <a:rPr sz="4600" i="1" spc="-130" dirty="0">
                <a:solidFill>
                  <a:srgbClr val="C00000"/>
                </a:solidFill>
                <a:latin typeface="Algerian" panose="04020705040A02060702" pitchFamily="82" charset="0"/>
              </a:rPr>
              <a:t>g</a:t>
            </a:r>
            <a:r>
              <a:rPr sz="4600" i="1" spc="-365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sz="4600" i="1" spc="145" dirty="0">
                <a:solidFill>
                  <a:srgbClr val="C00000"/>
                </a:solidFill>
                <a:latin typeface="Algerian" panose="04020705040A02060702" pitchFamily="82" charset="0"/>
              </a:rPr>
              <a:t>Case</a:t>
            </a:r>
            <a:r>
              <a:rPr sz="4600" i="1" spc="-425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sz="4600" i="1" spc="-210" dirty="0">
                <a:solidFill>
                  <a:srgbClr val="C00000"/>
                </a:solidFill>
                <a:latin typeface="Algerian" panose="04020705040A02060702" pitchFamily="82" charset="0"/>
              </a:rPr>
              <a:t>Study  </a:t>
            </a:r>
            <a:r>
              <a:rPr sz="4600" i="1" spc="-180" dirty="0">
                <a:solidFill>
                  <a:srgbClr val="C00000"/>
                </a:solidFill>
                <a:latin typeface="Algerian" panose="04020705040A02060702" pitchFamily="82" charset="0"/>
              </a:rPr>
              <a:t>using</a:t>
            </a:r>
            <a:r>
              <a:rPr sz="4600" i="1" spc="-385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sz="4600" i="1" spc="-185" dirty="0">
                <a:solidFill>
                  <a:srgbClr val="C00000"/>
                </a:solidFill>
                <a:latin typeface="Algerian" panose="04020705040A02060702" pitchFamily="82" charset="0"/>
              </a:rPr>
              <a:t>logis</a:t>
            </a:r>
            <a:r>
              <a:rPr sz="4600" i="1" spc="-170" dirty="0">
                <a:solidFill>
                  <a:srgbClr val="C00000"/>
                </a:solidFill>
                <a:latin typeface="Algerian" panose="04020705040A02060702" pitchFamily="82" charset="0"/>
              </a:rPr>
              <a:t>t</a:t>
            </a:r>
            <a:r>
              <a:rPr sz="4600" i="1" spc="80" dirty="0">
                <a:solidFill>
                  <a:srgbClr val="C00000"/>
                </a:solidFill>
                <a:latin typeface="Algerian" panose="04020705040A02060702" pitchFamily="82" charset="0"/>
              </a:rPr>
              <a:t>i</a:t>
            </a:r>
            <a:r>
              <a:rPr sz="4600" i="1" spc="165" dirty="0">
                <a:solidFill>
                  <a:srgbClr val="C00000"/>
                </a:solidFill>
                <a:latin typeface="Algerian" panose="04020705040A02060702" pitchFamily="82" charset="0"/>
              </a:rPr>
              <a:t>c</a:t>
            </a:r>
            <a:r>
              <a:rPr sz="4600" i="1" spc="-420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lang="en-IN" sz="4600" i="1" spc="-130" dirty="0">
                <a:solidFill>
                  <a:srgbClr val="C00000"/>
                </a:solidFill>
                <a:latin typeface="Algerian" panose="04020705040A02060702" pitchFamily="82" charset="0"/>
              </a:rPr>
              <a:t>r</a:t>
            </a:r>
            <a:r>
              <a:rPr lang="en-IN" sz="4600" i="1" spc="-210" dirty="0">
                <a:solidFill>
                  <a:srgbClr val="C00000"/>
                </a:solidFill>
                <a:latin typeface="Algerian" panose="04020705040A02060702" pitchFamily="82" charset="0"/>
              </a:rPr>
              <a:t>e</a:t>
            </a:r>
            <a:r>
              <a:rPr lang="en-IN" sz="4600" i="1" spc="225" dirty="0">
                <a:solidFill>
                  <a:srgbClr val="C00000"/>
                </a:solidFill>
                <a:latin typeface="Algerian" panose="04020705040A02060702" pitchFamily="82" charset="0"/>
              </a:rPr>
              <a:t>g</a:t>
            </a:r>
            <a:r>
              <a:rPr lang="en-IN" sz="4600" i="1" spc="-130" dirty="0">
                <a:solidFill>
                  <a:srgbClr val="C00000"/>
                </a:solidFill>
                <a:latin typeface="Algerian" panose="04020705040A02060702" pitchFamily="82" charset="0"/>
              </a:rPr>
              <a:t>r</a:t>
            </a:r>
            <a:r>
              <a:rPr lang="en-IN" sz="4600" i="1" spc="-210" dirty="0">
                <a:solidFill>
                  <a:srgbClr val="C00000"/>
                </a:solidFill>
                <a:latin typeface="Algerian" panose="04020705040A02060702" pitchFamily="82" charset="0"/>
              </a:rPr>
              <a:t>e</a:t>
            </a:r>
            <a:r>
              <a:rPr lang="en-IN" sz="4600" i="1" spc="-625" dirty="0">
                <a:solidFill>
                  <a:srgbClr val="C00000"/>
                </a:solidFill>
                <a:latin typeface="Algerian" panose="04020705040A02060702" pitchFamily="82" charset="0"/>
              </a:rPr>
              <a:t>s </a:t>
            </a:r>
            <a:r>
              <a:rPr sz="4600" i="1" spc="-625" dirty="0">
                <a:solidFill>
                  <a:srgbClr val="C00000"/>
                </a:solidFill>
                <a:latin typeface="Algerian" panose="04020705040A02060702" pitchFamily="82" charset="0"/>
              </a:rPr>
              <a:t>s</a:t>
            </a:r>
            <a:r>
              <a:rPr lang="en-US" sz="4600" i="1" spc="-625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sz="4600" i="1" spc="-40" dirty="0">
                <a:solidFill>
                  <a:srgbClr val="C00000"/>
                </a:solidFill>
                <a:latin typeface="Algerian" panose="04020705040A02060702" pitchFamily="82" charset="0"/>
              </a:rPr>
              <a:t>i</a:t>
            </a:r>
            <a:r>
              <a:rPr sz="4600" i="1" spc="-105" dirty="0">
                <a:solidFill>
                  <a:srgbClr val="C00000"/>
                </a:solidFill>
                <a:latin typeface="Algerian" panose="04020705040A02060702" pitchFamily="82" charset="0"/>
              </a:rPr>
              <a:t>o</a:t>
            </a:r>
            <a:r>
              <a:rPr sz="4600" i="1" spc="-95" dirty="0">
                <a:solidFill>
                  <a:srgbClr val="C00000"/>
                </a:solidFill>
                <a:latin typeface="Algerian" panose="04020705040A02060702" pitchFamily="82" charset="0"/>
              </a:rPr>
              <a:t>n</a:t>
            </a:r>
            <a:endParaRPr sz="4600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0999" y="2113026"/>
            <a:ext cx="80060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10" dirty="0">
                <a:solidFill>
                  <a:srgbClr val="FF0000"/>
                </a:solidFill>
                <a:latin typeface="Times New Roman"/>
                <a:cs typeface="Times New Roman"/>
              </a:rPr>
              <a:t>Leads</a:t>
            </a:r>
            <a:r>
              <a:rPr sz="19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1950" spc="5" dirty="0">
                <a:solidFill>
                  <a:srgbClr val="FF0000"/>
                </a:solidFill>
                <a:latin typeface="Times New Roman"/>
                <a:cs typeface="Times New Roman"/>
              </a:rPr>
              <a:t>Unemployed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95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195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interested</a:t>
            </a: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950" spc="5" dirty="0">
                <a:solidFill>
                  <a:srgbClr val="FF0000"/>
                </a:solidFill>
                <a:latin typeface="Times New Roman"/>
                <a:cs typeface="Times New Roman"/>
              </a:rPr>
              <a:t> join the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Times New Roman"/>
                <a:cs typeface="Times New Roman"/>
              </a:rPr>
              <a:t>course</a:t>
            </a:r>
            <a:r>
              <a:rPr sz="19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others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950" dirty="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3089148"/>
            <a:ext cx="7251192" cy="33558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86344" y="436116"/>
            <a:ext cx="5358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Last</a:t>
            </a:r>
            <a:r>
              <a:rPr sz="3300" b="1" i="1" spc="-1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300" b="1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What</a:t>
            </a:r>
            <a:r>
              <a:rPr sz="3300" b="1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i</a:t>
            </a:r>
            <a:r>
              <a:rPr sz="3300" b="1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s</a:t>
            </a:r>
            <a:r>
              <a:rPr sz="3300" b="1" i="1" spc="-2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300" b="1" i="1" spc="-445" dirty="0">
                <a:solidFill>
                  <a:srgbClr val="0070C0"/>
                </a:solidFill>
                <a:latin typeface="Times New Roman"/>
                <a:cs typeface="Times New Roman"/>
              </a:rPr>
              <a:t>Y</a:t>
            </a:r>
            <a:r>
              <a:rPr sz="3300" b="1" i="1" spc="-80" dirty="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sz="3300" b="1" i="1" spc="-90" dirty="0">
                <a:solidFill>
                  <a:srgbClr val="0070C0"/>
                </a:solidFill>
                <a:latin typeface="Times New Roman"/>
                <a:cs typeface="Times New Roman"/>
              </a:rPr>
              <a:t>u</a:t>
            </a:r>
            <a:r>
              <a:rPr sz="3300" b="1" i="1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sz="3300" b="1" i="1" spc="-2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0070C0"/>
                </a:solidFill>
                <a:latin typeface="Times New Roman"/>
                <a:cs typeface="Times New Roman"/>
              </a:rPr>
              <a:t>Occupati</a:t>
            </a:r>
            <a:r>
              <a:rPr sz="3300" b="1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sz="3300" b="1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n</a:t>
            </a:r>
            <a:endParaRPr sz="3300" i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900" y="2852927"/>
              <a:ext cx="5494020" cy="38633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10788" y="1526489"/>
            <a:ext cx="21012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Correlation</a:t>
            </a:r>
            <a:endParaRPr sz="3300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219" y="2285999"/>
            <a:ext cx="4773981" cy="61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91865" algn="l"/>
              </a:tabLst>
            </a:pPr>
            <a:r>
              <a:rPr sz="195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There</a:t>
            </a:r>
            <a:r>
              <a:rPr sz="195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1950" b="1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0070C0"/>
                </a:solidFill>
                <a:latin typeface="Times New Roman"/>
                <a:cs typeface="Times New Roman"/>
              </a:rPr>
              <a:t>no</a:t>
            </a:r>
            <a:r>
              <a:rPr sz="1950" b="1" spc="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correlation </a:t>
            </a:r>
            <a:r>
              <a:rPr sz="195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between	the</a:t>
            </a:r>
            <a:r>
              <a:rPr sz="195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78098" y="24766"/>
            <a:ext cx="21482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spc="105" dirty="0"/>
              <a:t>Model </a:t>
            </a:r>
            <a:r>
              <a:rPr sz="3300" spc="110" dirty="0"/>
              <a:t> </a:t>
            </a:r>
            <a:r>
              <a:rPr sz="3300" spc="-70" dirty="0"/>
              <a:t>Evalua</a:t>
            </a:r>
            <a:r>
              <a:rPr sz="3300" spc="-60" dirty="0"/>
              <a:t>tion</a:t>
            </a:r>
            <a:endParaRPr sz="3300" dirty="0"/>
          </a:p>
        </p:txBody>
      </p:sp>
      <p:sp>
        <p:nvSpPr>
          <p:cNvPr id="18" name="object 18"/>
          <p:cNvSpPr txBox="1"/>
          <p:nvPr/>
        </p:nvSpPr>
        <p:spPr>
          <a:xfrm>
            <a:off x="1344358" y="2180422"/>
            <a:ext cx="212578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ROC</a:t>
            </a:r>
            <a:r>
              <a:rPr sz="32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curve</a:t>
            </a:r>
            <a:endParaRPr sz="32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6" y="3793235"/>
              <a:ext cx="3947160" cy="27965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200" y="3793235"/>
              <a:ext cx="3919728" cy="2630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53459" y="1866341"/>
            <a:ext cx="276656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i="1" spc="-10" dirty="0">
                <a:latin typeface="Algerian" panose="04020705040A02060702" pitchFamily="82" charset="0"/>
              </a:rPr>
              <a:t>Conclusion</a:t>
            </a:r>
            <a:endParaRPr sz="3300" i="1">
              <a:latin typeface="Algerian" panose="04020705040A02060702" pitchFamily="82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219" y="3106673"/>
            <a:ext cx="7110730" cy="336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78787"/>
              <a:buChar char="►"/>
              <a:tabLst>
                <a:tab pos="296545" algn="l"/>
              </a:tabLst>
            </a:pPr>
            <a:r>
              <a:rPr spc="-114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pc="-1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see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conversion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rate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is 30-35%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(close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average)</a:t>
            </a:r>
            <a:r>
              <a:rPr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pc="-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API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Landing </a:t>
            </a:r>
            <a:r>
              <a:rPr spc="-3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page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submission. But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very low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for Lead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Add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form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Lead import. Therefore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we can intervene that we need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focus more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on the leads originated from API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Landing</a:t>
            </a:r>
            <a:r>
              <a:rPr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page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submission.</a:t>
            </a:r>
            <a:endParaRPr dirty="0">
              <a:latin typeface="Times New Roman"/>
              <a:cs typeface="Times New Roman"/>
            </a:endParaRPr>
          </a:p>
          <a:p>
            <a:pPr marL="295910" marR="683895" indent="-283845">
              <a:lnSpc>
                <a:spcPct val="100000"/>
              </a:lnSpc>
              <a:spcBef>
                <a:spcPts val="795"/>
              </a:spcBef>
              <a:buClr>
                <a:srgbClr val="B31166"/>
              </a:buClr>
              <a:buSzPct val="78787"/>
              <a:buChar char="►"/>
              <a:tabLst>
                <a:tab pos="296545" algn="l"/>
              </a:tabLst>
            </a:pPr>
            <a:r>
              <a:rPr spc="-229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see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m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ax</a:t>
            </a:r>
            <a:r>
              <a:rPr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nu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ber</a:t>
            </a:r>
            <a:r>
              <a:rPr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ads</a:t>
            </a:r>
            <a:r>
              <a:rPr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gen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ra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ed</a:t>
            </a:r>
            <a:r>
              <a:rPr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google</a:t>
            </a:r>
            <a:r>
              <a:rPr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/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dir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ct 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ra</a:t>
            </a:r>
            <a:r>
              <a:rPr spc="-50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pc="-25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r>
              <a:rPr spc="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Max  conversion</a:t>
            </a:r>
            <a:r>
              <a:rPr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ratio</a:t>
            </a:r>
            <a:r>
              <a:rPr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reference</a:t>
            </a:r>
            <a:r>
              <a:rPr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welingak</a:t>
            </a:r>
            <a:r>
              <a:rPr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website.</a:t>
            </a:r>
            <a:endParaRPr dirty="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8787"/>
              <a:buChar char="►"/>
              <a:tabLst>
                <a:tab pos="296545" algn="l"/>
              </a:tabLst>
            </a:pP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Leads</a:t>
            </a:r>
            <a:r>
              <a:rPr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who</a:t>
            </a:r>
            <a:r>
              <a:rPr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spent</a:t>
            </a:r>
            <a:r>
              <a:rPr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more time</a:t>
            </a:r>
            <a:r>
              <a:rPr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website,</a:t>
            </a:r>
            <a:r>
              <a:rPr spc="-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more likely</a:t>
            </a:r>
            <a:r>
              <a:rPr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convert.</a:t>
            </a:r>
            <a:endParaRPr dirty="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800"/>
              </a:spcBef>
              <a:buClr>
                <a:srgbClr val="B31166"/>
              </a:buClr>
              <a:buSzPct val="78787"/>
              <a:buChar char="►"/>
              <a:tabLst>
                <a:tab pos="296545" algn="l"/>
              </a:tabLst>
            </a:pP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Most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common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last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activity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email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opened.</a:t>
            </a:r>
            <a:r>
              <a:rPr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highest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rate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SMS</a:t>
            </a:r>
            <a:r>
              <a:rPr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Sent.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E3E3E"/>
                </a:solidFill>
                <a:latin typeface="Times New Roman"/>
                <a:cs typeface="Times New Roman"/>
              </a:rPr>
              <a:t>Max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are</a:t>
            </a:r>
            <a:endParaRPr dirty="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unemployed.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 Max</a:t>
            </a:r>
            <a:r>
              <a:rPr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conversion</a:t>
            </a:r>
            <a:r>
              <a:rPr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working</a:t>
            </a:r>
            <a:r>
              <a:rPr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E3E3E"/>
                </a:solidFill>
                <a:latin typeface="Times New Roman"/>
                <a:cs typeface="Times New Roman"/>
              </a:rPr>
              <a:t>professional.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50054" y="1866341"/>
            <a:ext cx="215849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i="1" spc="370" dirty="0">
                <a:latin typeface="Algerian" panose="04020705040A02060702" pitchFamily="82" charset="0"/>
              </a:rPr>
              <a:t>C</a:t>
            </a:r>
            <a:r>
              <a:rPr sz="3300" i="1" spc="185" dirty="0">
                <a:latin typeface="Algerian" panose="04020705040A02060702" pitchFamily="82" charset="0"/>
              </a:rPr>
              <a:t>o</a:t>
            </a:r>
            <a:r>
              <a:rPr sz="3300" i="1" spc="-100" dirty="0">
                <a:latin typeface="Algerian" panose="04020705040A02060702" pitchFamily="82" charset="0"/>
              </a:rPr>
              <a:t>n</a:t>
            </a:r>
            <a:r>
              <a:rPr sz="3300" i="1" spc="-165" dirty="0">
                <a:latin typeface="Algerian" panose="04020705040A02060702" pitchFamily="82" charset="0"/>
              </a:rPr>
              <a:t>t</a:t>
            </a:r>
            <a:r>
              <a:rPr sz="3300" i="1" spc="165" dirty="0">
                <a:latin typeface="Algerian" panose="04020705040A02060702" pitchFamily="82" charset="0"/>
              </a:rPr>
              <a:t>e</a:t>
            </a:r>
            <a:r>
              <a:rPr sz="3300" i="1" spc="-60" dirty="0">
                <a:latin typeface="Algerian" panose="04020705040A02060702" pitchFamily="82" charset="0"/>
              </a:rPr>
              <a:t>n</a:t>
            </a:r>
            <a:r>
              <a:rPr sz="3300" i="1" spc="-204" dirty="0">
                <a:latin typeface="Algerian" panose="04020705040A02060702" pitchFamily="82" charset="0"/>
              </a:rPr>
              <a:t>t</a:t>
            </a:r>
            <a:r>
              <a:rPr sz="3300" i="1" spc="-440" dirty="0">
                <a:latin typeface="Algerian" panose="04020705040A02060702" pitchFamily="82" charset="0"/>
              </a:rPr>
              <a:t>s</a:t>
            </a:r>
            <a:endParaRPr sz="3300" i="1" dirty="0">
              <a:latin typeface="Algerian" panose="04020705040A02060702" pitchFamily="82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699" y="2818307"/>
            <a:ext cx="3002915" cy="30575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890"/>
              </a:spcBef>
              <a:buClr>
                <a:srgbClr val="B31166"/>
              </a:buClr>
              <a:buSzPct val="79245"/>
              <a:buFont typeface="Times New Roman"/>
              <a:buChar char="►"/>
              <a:tabLst>
                <a:tab pos="296545" algn="l"/>
              </a:tabLst>
            </a:pPr>
            <a:r>
              <a:rPr sz="2650" b="1" spc="-25" dirty="0">
                <a:solidFill>
                  <a:srgbClr val="3E3E3E"/>
                </a:solidFill>
                <a:latin typeface="Sitka Display"/>
                <a:cs typeface="Sitka Display"/>
              </a:rPr>
              <a:t>P</a:t>
            </a:r>
            <a:r>
              <a:rPr sz="2650" b="1" spc="-30" dirty="0">
                <a:solidFill>
                  <a:srgbClr val="3E3E3E"/>
                </a:solidFill>
                <a:latin typeface="Sitka Display"/>
                <a:cs typeface="Sitka Display"/>
              </a:rPr>
              <a:t>r</a:t>
            </a:r>
            <a:r>
              <a:rPr sz="2650" b="1" spc="-35" dirty="0">
                <a:solidFill>
                  <a:srgbClr val="3E3E3E"/>
                </a:solidFill>
                <a:latin typeface="Sitka Display"/>
                <a:cs typeface="Sitka Display"/>
              </a:rPr>
              <a:t>ob</a:t>
            </a:r>
            <a:r>
              <a:rPr sz="2650" b="1" spc="-30" dirty="0">
                <a:solidFill>
                  <a:srgbClr val="3E3E3E"/>
                </a:solidFill>
                <a:latin typeface="Sitka Display"/>
                <a:cs typeface="Sitka Display"/>
              </a:rPr>
              <a:t>le</a:t>
            </a:r>
            <a:r>
              <a:rPr sz="2650" b="1" spc="185" dirty="0">
                <a:solidFill>
                  <a:srgbClr val="3E3E3E"/>
                </a:solidFill>
                <a:latin typeface="Sitka Display"/>
                <a:cs typeface="Sitka Display"/>
              </a:rPr>
              <a:t>m</a:t>
            </a:r>
            <a:r>
              <a:rPr sz="2650" b="1" spc="-195" dirty="0">
                <a:solidFill>
                  <a:srgbClr val="3E3E3E"/>
                </a:solidFill>
                <a:latin typeface="Sitka Display"/>
                <a:cs typeface="Sitka Display"/>
              </a:rPr>
              <a:t> </a:t>
            </a:r>
            <a:r>
              <a:rPr sz="2650" b="1" spc="15" dirty="0">
                <a:solidFill>
                  <a:srgbClr val="3E3E3E"/>
                </a:solidFill>
                <a:latin typeface="Sitka Display"/>
                <a:cs typeface="Sitka Display"/>
              </a:rPr>
              <a:t>s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t</a:t>
            </a:r>
            <a:r>
              <a:rPr sz="2650" b="1" spc="-15" dirty="0">
                <a:solidFill>
                  <a:srgbClr val="3E3E3E"/>
                </a:solidFill>
                <a:latin typeface="Sitka Display"/>
                <a:cs typeface="Sitka Display"/>
              </a:rPr>
              <a:t>a</a:t>
            </a:r>
            <a:r>
              <a:rPr sz="2650" b="1" dirty="0">
                <a:solidFill>
                  <a:srgbClr val="3E3E3E"/>
                </a:solidFill>
                <a:latin typeface="Sitka Display"/>
                <a:cs typeface="Sitka Display"/>
              </a:rPr>
              <a:t>t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e</a:t>
            </a:r>
            <a:r>
              <a:rPr sz="2650" b="1" spc="-5" dirty="0">
                <a:solidFill>
                  <a:srgbClr val="3E3E3E"/>
                </a:solidFill>
                <a:latin typeface="Sitka Display"/>
                <a:cs typeface="Sitka Display"/>
              </a:rPr>
              <a:t>m</a:t>
            </a:r>
            <a:r>
              <a:rPr sz="2650" b="1" spc="-25" dirty="0">
                <a:solidFill>
                  <a:srgbClr val="3E3E3E"/>
                </a:solidFill>
                <a:latin typeface="Sitka Display"/>
                <a:cs typeface="Sitka Display"/>
              </a:rPr>
              <a:t>e</a:t>
            </a:r>
            <a:r>
              <a:rPr sz="2650" b="1" spc="-15" dirty="0">
                <a:solidFill>
                  <a:srgbClr val="3E3E3E"/>
                </a:solidFill>
                <a:latin typeface="Sitka Display"/>
                <a:cs typeface="Sitka Display"/>
              </a:rPr>
              <a:t>n</a:t>
            </a:r>
            <a:r>
              <a:rPr sz="2650" b="1" spc="100" dirty="0">
                <a:solidFill>
                  <a:srgbClr val="3E3E3E"/>
                </a:solidFill>
                <a:latin typeface="Sitka Display"/>
                <a:cs typeface="Sitka Display"/>
              </a:rPr>
              <a:t>t</a:t>
            </a:r>
            <a:endParaRPr sz="2650">
              <a:latin typeface="Sitka Display"/>
              <a:cs typeface="Sitka Display"/>
            </a:endParaRPr>
          </a:p>
          <a:p>
            <a:pPr marL="295910" indent="-283845">
              <a:lnSpc>
                <a:spcPct val="100000"/>
              </a:lnSpc>
              <a:spcBef>
                <a:spcPts val="790"/>
              </a:spcBef>
              <a:buClr>
                <a:srgbClr val="B31166"/>
              </a:buClr>
              <a:buSzPct val="79245"/>
              <a:buFont typeface="Times New Roman"/>
              <a:buChar char="►"/>
              <a:tabLst>
                <a:tab pos="296545" algn="l"/>
              </a:tabLst>
            </a:pPr>
            <a:r>
              <a:rPr sz="2650" b="1" spc="-25" dirty="0">
                <a:solidFill>
                  <a:srgbClr val="3E3E3E"/>
                </a:solidFill>
                <a:latin typeface="Sitka Display"/>
                <a:cs typeface="Sitka Display"/>
              </a:rPr>
              <a:t>P</a:t>
            </a:r>
            <a:r>
              <a:rPr sz="2650" b="1" spc="-30" dirty="0">
                <a:solidFill>
                  <a:srgbClr val="3E3E3E"/>
                </a:solidFill>
                <a:latin typeface="Sitka Display"/>
                <a:cs typeface="Sitka Display"/>
              </a:rPr>
              <a:t>r</a:t>
            </a:r>
            <a:r>
              <a:rPr sz="2650" b="1" spc="-35" dirty="0">
                <a:solidFill>
                  <a:srgbClr val="3E3E3E"/>
                </a:solidFill>
                <a:latin typeface="Sitka Display"/>
                <a:cs typeface="Sitka Display"/>
              </a:rPr>
              <a:t>ob</a:t>
            </a:r>
            <a:r>
              <a:rPr sz="2650" b="1" spc="-30" dirty="0">
                <a:solidFill>
                  <a:srgbClr val="3E3E3E"/>
                </a:solidFill>
                <a:latin typeface="Sitka Display"/>
                <a:cs typeface="Sitka Display"/>
              </a:rPr>
              <a:t>le</a:t>
            </a:r>
            <a:r>
              <a:rPr sz="2650" b="1" spc="185" dirty="0">
                <a:solidFill>
                  <a:srgbClr val="3E3E3E"/>
                </a:solidFill>
                <a:latin typeface="Sitka Display"/>
                <a:cs typeface="Sitka Display"/>
              </a:rPr>
              <a:t>m</a:t>
            </a:r>
            <a:r>
              <a:rPr sz="2650" b="1" spc="-195" dirty="0">
                <a:solidFill>
                  <a:srgbClr val="3E3E3E"/>
                </a:solidFill>
                <a:latin typeface="Sitka Display"/>
                <a:cs typeface="Sitka Display"/>
              </a:rPr>
              <a:t> </a:t>
            </a:r>
            <a:r>
              <a:rPr sz="2650" b="1" spc="-15" dirty="0">
                <a:solidFill>
                  <a:srgbClr val="3E3E3E"/>
                </a:solidFill>
                <a:latin typeface="Sitka Display"/>
                <a:cs typeface="Sitka Display"/>
              </a:rPr>
              <a:t>a</a:t>
            </a:r>
            <a:r>
              <a:rPr sz="2650" b="1" spc="-10" dirty="0">
                <a:solidFill>
                  <a:srgbClr val="3E3E3E"/>
                </a:solidFill>
                <a:latin typeface="Sitka Display"/>
                <a:cs typeface="Sitka Display"/>
              </a:rPr>
              <a:t>pp</a:t>
            </a:r>
            <a:r>
              <a:rPr sz="2650" b="1" spc="-15" dirty="0">
                <a:solidFill>
                  <a:srgbClr val="3E3E3E"/>
                </a:solidFill>
                <a:latin typeface="Sitka Display"/>
                <a:cs typeface="Sitka Display"/>
              </a:rPr>
              <a:t>r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o</a:t>
            </a:r>
            <a:r>
              <a:rPr sz="2650" b="1" spc="-15" dirty="0">
                <a:solidFill>
                  <a:srgbClr val="3E3E3E"/>
                </a:solidFill>
                <a:latin typeface="Sitka Display"/>
                <a:cs typeface="Sitka Display"/>
              </a:rPr>
              <a:t>a</a:t>
            </a:r>
            <a:r>
              <a:rPr sz="2650" b="1" spc="-10" dirty="0">
                <a:solidFill>
                  <a:srgbClr val="3E3E3E"/>
                </a:solidFill>
                <a:latin typeface="Sitka Display"/>
                <a:cs typeface="Sitka Display"/>
              </a:rPr>
              <a:t>c</a:t>
            </a:r>
            <a:r>
              <a:rPr sz="2650" b="1" spc="120" dirty="0">
                <a:solidFill>
                  <a:srgbClr val="3E3E3E"/>
                </a:solidFill>
                <a:latin typeface="Sitka Display"/>
                <a:cs typeface="Sitka Display"/>
              </a:rPr>
              <a:t>h</a:t>
            </a:r>
            <a:endParaRPr sz="2650">
              <a:latin typeface="Sitka Display"/>
              <a:cs typeface="Sitka Display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9245"/>
              <a:buFont typeface="Times New Roman"/>
              <a:buChar char="►"/>
              <a:tabLst>
                <a:tab pos="296545" algn="l"/>
              </a:tabLst>
            </a:pPr>
            <a:r>
              <a:rPr sz="2650" b="1" spc="-25" dirty="0">
                <a:solidFill>
                  <a:srgbClr val="3E3E3E"/>
                </a:solidFill>
                <a:latin typeface="Sitka Display"/>
                <a:cs typeface="Sitka Display"/>
              </a:rPr>
              <a:t>EDA</a:t>
            </a:r>
            <a:endParaRPr sz="2650">
              <a:latin typeface="Sitka Display"/>
              <a:cs typeface="Sitka Display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9245"/>
              <a:buFont typeface="Times New Roman"/>
              <a:buChar char="►"/>
              <a:tabLst>
                <a:tab pos="296545" algn="l"/>
              </a:tabLst>
            </a:pPr>
            <a:r>
              <a:rPr sz="2650" b="1" spc="-5" dirty="0">
                <a:solidFill>
                  <a:srgbClr val="3E3E3E"/>
                </a:solidFill>
                <a:latin typeface="Sitka Display"/>
                <a:cs typeface="Sitka Display"/>
              </a:rPr>
              <a:t>Correlations</a:t>
            </a:r>
            <a:endParaRPr sz="2650">
              <a:latin typeface="Sitka Display"/>
              <a:cs typeface="Sitka Display"/>
            </a:endParaRPr>
          </a:p>
          <a:p>
            <a:pPr marL="295910" indent="-283845">
              <a:lnSpc>
                <a:spcPct val="100000"/>
              </a:lnSpc>
              <a:spcBef>
                <a:spcPts val="795"/>
              </a:spcBef>
              <a:buClr>
                <a:srgbClr val="B31166"/>
              </a:buClr>
              <a:buSzPct val="79245"/>
              <a:buFont typeface="Times New Roman"/>
              <a:buChar char="►"/>
              <a:tabLst>
                <a:tab pos="296545" algn="l"/>
              </a:tabLst>
            </a:pPr>
            <a:r>
              <a:rPr sz="2650" b="1" spc="-5" dirty="0">
                <a:solidFill>
                  <a:srgbClr val="3E3E3E"/>
                </a:solidFill>
                <a:latin typeface="Sitka Display"/>
                <a:cs typeface="Sitka Display"/>
              </a:rPr>
              <a:t>Mode</a:t>
            </a:r>
            <a:r>
              <a:rPr sz="2650" b="1" spc="90" dirty="0">
                <a:solidFill>
                  <a:srgbClr val="3E3E3E"/>
                </a:solidFill>
                <a:latin typeface="Sitka Display"/>
                <a:cs typeface="Sitka Display"/>
              </a:rPr>
              <a:t>l</a:t>
            </a:r>
            <a:r>
              <a:rPr sz="2650" b="1" spc="-170" dirty="0">
                <a:solidFill>
                  <a:srgbClr val="3E3E3E"/>
                </a:solidFill>
                <a:latin typeface="Sitka Display"/>
                <a:cs typeface="Sitka Display"/>
              </a:rPr>
              <a:t> 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E</a:t>
            </a:r>
            <a:r>
              <a:rPr sz="2650" b="1" spc="-10" dirty="0">
                <a:solidFill>
                  <a:srgbClr val="3E3E3E"/>
                </a:solidFill>
                <a:latin typeface="Sitka Display"/>
                <a:cs typeface="Sitka Display"/>
              </a:rPr>
              <a:t>v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a</a:t>
            </a:r>
            <a:r>
              <a:rPr sz="2650" b="1" spc="-15" dirty="0">
                <a:solidFill>
                  <a:srgbClr val="3E3E3E"/>
                </a:solidFill>
                <a:latin typeface="Sitka Display"/>
                <a:cs typeface="Sitka Display"/>
              </a:rPr>
              <a:t>lu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a</a:t>
            </a:r>
            <a:r>
              <a:rPr sz="2650" b="1" spc="5" dirty="0">
                <a:solidFill>
                  <a:srgbClr val="3E3E3E"/>
                </a:solidFill>
                <a:latin typeface="Sitka Display"/>
                <a:cs typeface="Sitka Display"/>
              </a:rPr>
              <a:t>t</a:t>
            </a:r>
            <a:r>
              <a:rPr sz="2650" b="1" spc="-30" dirty="0">
                <a:solidFill>
                  <a:srgbClr val="3E3E3E"/>
                </a:solidFill>
                <a:latin typeface="Sitka Display"/>
                <a:cs typeface="Sitka Display"/>
              </a:rPr>
              <a:t>i</a:t>
            </a:r>
            <a:r>
              <a:rPr sz="2650" b="1" spc="-20" dirty="0">
                <a:solidFill>
                  <a:srgbClr val="3E3E3E"/>
                </a:solidFill>
                <a:latin typeface="Sitka Display"/>
                <a:cs typeface="Sitka Display"/>
              </a:rPr>
              <a:t>o</a:t>
            </a:r>
            <a:r>
              <a:rPr sz="2650" b="1" spc="114" dirty="0">
                <a:solidFill>
                  <a:srgbClr val="3E3E3E"/>
                </a:solidFill>
                <a:latin typeface="Sitka Display"/>
                <a:cs typeface="Sitka Display"/>
              </a:rPr>
              <a:t>n</a:t>
            </a:r>
            <a:endParaRPr sz="2650">
              <a:latin typeface="Sitka Display"/>
              <a:cs typeface="Sitka Display"/>
            </a:endParaRPr>
          </a:p>
          <a:p>
            <a:pPr marL="295910" indent="-283845">
              <a:lnSpc>
                <a:spcPct val="100000"/>
              </a:lnSpc>
              <a:spcBef>
                <a:spcPts val="805"/>
              </a:spcBef>
              <a:buClr>
                <a:srgbClr val="B31166"/>
              </a:buClr>
              <a:buSzPct val="79245"/>
              <a:buFont typeface="Times New Roman"/>
              <a:buChar char="►"/>
              <a:tabLst>
                <a:tab pos="296545" algn="l"/>
              </a:tabLst>
            </a:pPr>
            <a:r>
              <a:rPr sz="2650" b="1" spc="-5" dirty="0">
                <a:solidFill>
                  <a:srgbClr val="3E3E3E"/>
                </a:solidFill>
                <a:latin typeface="Sitka Display"/>
                <a:cs typeface="Sitka Display"/>
              </a:rPr>
              <a:t>Conclusion</a:t>
            </a:r>
            <a:endParaRPr sz="2650">
              <a:latin typeface="Sitka Display"/>
              <a:cs typeface="Sitka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19015" y="1598448"/>
            <a:ext cx="3001010" cy="1231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i="1" spc="-70" dirty="0">
                <a:latin typeface="Algerian" panose="04020705040A02060702" pitchFamily="82" charset="0"/>
                <a:cs typeface="Tahoma"/>
              </a:rPr>
              <a:t>P</a:t>
            </a:r>
            <a:r>
              <a:rPr i="1" spc="-85" dirty="0">
                <a:latin typeface="Algerian" panose="04020705040A02060702" pitchFamily="82" charset="0"/>
                <a:cs typeface="Tahoma"/>
              </a:rPr>
              <a:t>r</a:t>
            </a:r>
            <a:r>
              <a:rPr i="1" spc="-70" dirty="0">
                <a:latin typeface="Algerian" panose="04020705040A02060702" pitchFamily="82" charset="0"/>
                <a:cs typeface="Tahoma"/>
              </a:rPr>
              <a:t>o</a:t>
            </a:r>
            <a:r>
              <a:rPr i="1" spc="-75" dirty="0">
                <a:latin typeface="Algerian" panose="04020705040A02060702" pitchFamily="82" charset="0"/>
                <a:cs typeface="Tahoma"/>
              </a:rPr>
              <a:t>b</a:t>
            </a:r>
            <a:r>
              <a:rPr i="1" spc="-80" dirty="0">
                <a:latin typeface="Algerian" panose="04020705040A02060702" pitchFamily="82" charset="0"/>
                <a:cs typeface="Tahoma"/>
              </a:rPr>
              <a:t>le</a:t>
            </a:r>
            <a:r>
              <a:rPr i="1" dirty="0">
                <a:latin typeface="Algerian" panose="04020705040A02060702" pitchFamily="82" charset="0"/>
                <a:cs typeface="Tahoma"/>
              </a:rPr>
              <a:t>m</a:t>
            </a:r>
            <a:r>
              <a:rPr i="1" spc="-195" dirty="0">
                <a:latin typeface="Algerian" panose="04020705040A02060702" pitchFamily="82" charset="0"/>
                <a:cs typeface="Tahoma"/>
              </a:rPr>
              <a:t> </a:t>
            </a:r>
            <a:r>
              <a:rPr i="1" spc="-110" dirty="0">
                <a:latin typeface="Algerian" panose="04020705040A02060702" pitchFamily="82" charset="0"/>
                <a:cs typeface="Tahoma"/>
              </a:rPr>
              <a:t>S</a:t>
            </a:r>
            <a:r>
              <a:rPr i="1" spc="-114" dirty="0">
                <a:latin typeface="Algerian" panose="04020705040A02060702" pitchFamily="82" charset="0"/>
                <a:cs typeface="Tahoma"/>
              </a:rPr>
              <a:t>t</a:t>
            </a:r>
            <a:r>
              <a:rPr i="1" spc="-110" dirty="0">
                <a:latin typeface="Algerian" panose="04020705040A02060702" pitchFamily="82" charset="0"/>
                <a:cs typeface="Tahoma"/>
              </a:rPr>
              <a:t>a</a:t>
            </a:r>
            <a:r>
              <a:rPr i="1" spc="-114" dirty="0">
                <a:latin typeface="Algerian" panose="04020705040A02060702" pitchFamily="82" charset="0"/>
                <a:cs typeface="Tahoma"/>
              </a:rPr>
              <a:t>te</a:t>
            </a:r>
            <a:r>
              <a:rPr i="1" spc="-105" dirty="0">
                <a:latin typeface="Algerian" panose="04020705040A02060702" pitchFamily="82" charset="0"/>
                <a:cs typeface="Tahoma"/>
              </a:rPr>
              <a:t>m</a:t>
            </a:r>
            <a:r>
              <a:rPr i="1" spc="-114" dirty="0">
                <a:latin typeface="Algerian" panose="04020705040A02060702" pitchFamily="82" charset="0"/>
                <a:cs typeface="Tahoma"/>
              </a:rPr>
              <a:t>en</a:t>
            </a:r>
            <a:r>
              <a:rPr i="1" dirty="0">
                <a:latin typeface="Algerian" panose="04020705040A02060702" pitchFamily="82" charset="0"/>
                <a:cs typeface="Tahoma"/>
              </a:rPr>
              <a:t>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7219" y="3205098"/>
            <a:ext cx="7052309" cy="323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83333"/>
              <a:buFont typeface="Times New Roman"/>
              <a:buChar char="►"/>
              <a:tabLst>
                <a:tab pos="295910" algn="l"/>
                <a:tab pos="296545" algn="l"/>
              </a:tabLst>
            </a:pP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An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education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company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named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X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Education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sells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online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courses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industry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professionals.</a:t>
            </a:r>
            <a:endParaRPr sz="1400" dirty="0">
              <a:latin typeface="Arial MT"/>
              <a:cs typeface="Arial MT"/>
            </a:endParaRPr>
          </a:p>
          <a:p>
            <a:pPr marL="295910" marR="5080">
              <a:lnSpc>
                <a:spcPct val="92900"/>
              </a:lnSpc>
              <a:spcBef>
                <a:spcPts val="100"/>
              </a:spcBef>
            </a:pP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any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given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3E3E3E"/>
                </a:solidFill>
                <a:latin typeface="Arial MT"/>
                <a:cs typeface="Arial MT"/>
              </a:rPr>
              <a:t>day,</a:t>
            </a:r>
            <a:r>
              <a:rPr sz="14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many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professionals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who</a:t>
            </a:r>
            <a:r>
              <a:rPr sz="14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are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interested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in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courses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land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14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their website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and </a:t>
            </a:r>
            <a:r>
              <a:rPr sz="1400" spc="-3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browse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for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courses.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They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have</a:t>
            </a:r>
            <a:r>
              <a:rPr sz="14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process</a:t>
            </a:r>
            <a:r>
              <a:rPr sz="14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form</a:t>
            </a:r>
            <a:r>
              <a:rPr sz="14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filling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their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website</a:t>
            </a:r>
            <a:r>
              <a:rPr sz="14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after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which</a:t>
            </a:r>
            <a:r>
              <a:rPr sz="14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company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14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individual</a:t>
            </a:r>
            <a:r>
              <a:rPr sz="14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lead.</a:t>
            </a:r>
            <a:endParaRPr sz="1400" dirty="0">
              <a:latin typeface="Arial MT"/>
              <a:cs typeface="Arial MT"/>
            </a:endParaRPr>
          </a:p>
          <a:p>
            <a:pPr marL="295910" marR="42545" indent="-283845">
              <a:lnSpc>
                <a:spcPts val="1300"/>
              </a:lnSpc>
              <a:spcBef>
                <a:spcPts val="819"/>
              </a:spcBef>
              <a:buClr>
                <a:srgbClr val="B31166"/>
              </a:buClr>
              <a:buSzPct val="83333"/>
              <a:buFont typeface="Times New Roman"/>
              <a:buChar char="►"/>
              <a:tabLst>
                <a:tab pos="295910" algn="l"/>
                <a:tab pos="296545" algn="l"/>
              </a:tabLst>
            </a:pP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Once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these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leads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are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acquired,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employees</a:t>
            </a:r>
            <a:r>
              <a:rPr sz="14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sales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team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start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making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calls,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writing</a:t>
            </a:r>
            <a:r>
              <a:rPr sz="14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emails, </a:t>
            </a:r>
            <a:r>
              <a:rPr sz="1400" spc="-3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etc.Through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this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process,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some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 leads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get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converted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while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most</a:t>
            </a:r>
            <a:r>
              <a:rPr sz="1400" spc="-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do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not.</a:t>
            </a:r>
            <a:endParaRPr sz="1400" dirty="0">
              <a:latin typeface="Arial MT"/>
              <a:cs typeface="Arial MT"/>
            </a:endParaRPr>
          </a:p>
          <a:p>
            <a:pPr marL="295910" marR="345440" indent="-283845" algn="just">
              <a:lnSpc>
                <a:spcPct val="90500"/>
              </a:lnSpc>
              <a:spcBef>
                <a:spcPts val="775"/>
              </a:spcBef>
              <a:buClr>
                <a:srgbClr val="B31166"/>
              </a:buClr>
              <a:buSzPct val="83333"/>
              <a:buFont typeface="Times New Roman"/>
              <a:buChar char="►"/>
              <a:tabLst>
                <a:tab pos="296545" algn="l"/>
              </a:tabLst>
            </a:pP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3E3E3E"/>
                </a:solidFill>
                <a:latin typeface="Arial MT"/>
                <a:cs typeface="Arial MT"/>
              </a:rPr>
              <a:t>typical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lead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conversion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rate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at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X education </a:t>
            </a:r>
            <a:r>
              <a:rPr sz="1400" spc="-5" dirty="0">
                <a:solidFill>
                  <a:srgbClr val="3E3E3E"/>
                </a:solidFill>
                <a:latin typeface="Arial MT"/>
                <a:cs typeface="Arial MT"/>
              </a:rPr>
              <a:t>is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around </a:t>
            </a:r>
            <a:r>
              <a:rPr sz="1400" b="1" dirty="0">
                <a:solidFill>
                  <a:srgbClr val="3E3E3E"/>
                </a:solidFill>
                <a:latin typeface="Arial"/>
                <a:cs typeface="Arial"/>
              </a:rPr>
              <a:t>30%. </a:t>
            </a:r>
            <a:r>
              <a:rPr sz="1400" spc="-30" dirty="0">
                <a:solidFill>
                  <a:srgbClr val="3E3E3E"/>
                </a:solidFill>
                <a:latin typeface="Arial MT"/>
                <a:cs typeface="Arial MT"/>
              </a:rPr>
              <a:t>Now,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this means if, </a:t>
            </a:r>
            <a:r>
              <a:rPr sz="1400" spc="-40" dirty="0">
                <a:solidFill>
                  <a:srgbClr val="3E3E3E"/>
                </a:solidFill>
                <a:latin typeface="Arial MT"/>
                <a:cs typeface="Arial MT"/>
              </a:rPr>
              <a:t>say,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they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acquire 100 leads in </a:t>
            </a:r>
            <a:r>
              <a:rPr sz="1400" spc="-5" dirty="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sz="1400" spc="-40" dirty="0">
                <a:solidFill>
                  <a:srgbClr val="3E3E3E"/>
                </a:solidFill>
                <a:latin typeface="Arial MT"/>
                <a:cs typeface="Arial MT"/>
              </a:rPr>
              <a:t>day,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only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about </a:t>
            </a:r>
            <a:r>
              <a:rPr sz="1400" spc="-5" dirty="0">
                <a:solidFill>
                  <a:srgbClr val="3E3E3E"/>
                </a:solidFill>
                <a:latin typeface="Arial MT"/>
                <a:cs typeface="Arial MT"/>
              </a:rPr>
              <a:t>30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of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them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are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converted. </a:t>
            </a:r>
            <a:r>
              <a:rPr sz="1400" spc="-95" dirty="0">
                <a:solidFill>
                  <a:srgbClr val="3E3E3E"/>
                </a:solidFill>
                <a:latin typeface="Arial MT"/>
                <a:cs typeface="Arial MT"/>
              </a:rPr>
              <a:t>To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make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this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process more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efficient, the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company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wishes</a:t>
            </a:r>
            <a:r>
              <a:rPr sz="14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identify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most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potential</a:t>
            </a:r>
            <a:r>
              <a:rPr sz="14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leads,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also</a:t>
            </a:r>
            <a:r>
              <a:rPr sz="14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known</a:t>
            </a:r>
            <a:r>
              <a:rPr sz="14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Hot</a:t>
            </a:r>
            <a:r>
              <a:rPr sz="14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Leads.</a:t>
            </a:r>
            <a:endParaRPr sz="1400" dirty="0">
              <a:latin typeface="Arial MT"/>
              <a:cs typeface="Arial MT"/>
            </a:endParaRPr>
          </a:p>
          <a:p>
            <a:pPr marL="295910" marR="208279" indent="-283845">
              <a:lnSpc>
                <a:spcPct val="90400"/>
              </a:lnSpc>
              <a:spcBef>
                <a:spcPts val="795"/>
              </a:spcBef>
              <a:buClr>
                <a:srgbClr val="B31166"/>
              </a:buClr>
              <a:buSzPct val="83333"/>
              <a:buFont typeface="Times New Roman"/>
              <a:buChar char="►"/>
              <a:tabLst>
                <a:tab pos="295910" algn="l"/>
                <a:tab pos="296545" algn="l"/>
              </a:tabLst>
            </a:pP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If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they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successfully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identify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this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set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14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leads,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lead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conversion</a:t>
            </a:r>
            <a:r>
              <a:rPr sz="14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rate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should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go</a:t>
            </a:r>
            <a:r>
              <a:rPr sz="14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up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sales </a:t>
            </a:r>
            <a:r>
              <a:rPr sz="1400" spc="-3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team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Arial MT"/>
                <a:cs typeface="Arial MT"/>
              </a:rPr>
              <a:t>will</a:t>
            </a:r>
            <a:r>
              <a:rPr sz="14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now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14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focusing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more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E3E3E"/>
                </a:solidFill>
                <a:latin typeface="Arial MT"/>
                <a:cs typeface="Arial MT"/>
              </a:rPr>
              <a:t>communicating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with</a:t>
            </a:r>
            <a:r>
              <a:rPr sz="14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potential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leads</a:t>
            </a:r>
            <a:r>
              <a:rPr sz="14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rather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than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3E3E3E"/>
                </a:solidFill>
                <a:latin typeface="Arial MT"/>
                <a:cs typeface="Arial MT"/>
              </a:rPr>
              <a:t>making </a:t>
            </a:r>
            <a:r>
              <a:rPr sz="14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calls</a:t>
            </a:r>
            <a:r>
              <a:rPr sz="14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4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E3E3E"/>
                </a:solidFill>
                <a:latin typeface="Arial MT"/>
                <a:cs typeface="Arial MT"/>
              </a:rPr>
              <a:t>everyone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60419" y="1615381"/>
            <a:ext cx="2940685" cy="1231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290" dirty="0">
                <a:latin typeface="Algerian" panose="04020705040A02060702" pitchFamily="82" charset="0"/>
                <a:cs typeface="Tahoma"/>
              </a:rPr>
              <a:t>B</a:t>
            </a:r>
            <a:r>
              <a:rPr i="1" spc="-110" dirty="0">
                <a:latin typeface="Algerian" panose="04020705040A02060702" pitchFamily="82" charset="0"/>
                <a:cs typeface="Tahoma"/>
              </a:rPr>
              <a:t>u</a:t>
            </a:r>
            <a:r>
              <a:rPr i="1" spc="-215" dirty="0">
                <a:latin typeface="Algerian" panose="04020705040A02060702" pitchFamily="82" charset="0"/>
                <a:cs typeface="Tahoma"/>
              </a:rPr>
              <a:t>s</a:t>
            </a:r>
            <a:r>
              <a:rPr i="1" spc="-185" dirty="0">
                <a:latin typeface="Algerian" panose="04020705040A02060702" pitchFamily="82" charset="0"/>
                <a:cs typeface="Tahoma"/>
              </a:rPr>
              <a:t>i</a:t>
            </a:r>
            <a:r>
              <a:rPr i="1" spc="-114" dirty="0">
                <a:latin typeface="Algerian" panose="04020705040A02060702" pitchFamily="82" charset="0"/>
                <a:cs typeface="Tahoma"/>
              </a:rPr>
              <a:t>n</a:t>
            </a:r>
            <a:r>
              <a:rPr i="1" spc="135" dirty="0">
                <a:latin typeface="Algerian" panose="04020705040A02060702" pitchFamily="82" charset="0"/>
                <a:cs typeface="Tahoma"/>
              </a:rPr>
              <a:t>e</a:t>
            </a:r>
            <a:r>
              <a:rPr i="1" spc="-215" dirty="0">
                <a:latin typeface="Algerian" panose="04020705040A02060702" pitchFamily="82" charset="0"/>
                <a:cs typeface="Tahoma"/>
              </a:rPr>
              <a:t>s</a:t>
            </a:r>
            <a:r>
              <a:rPr i="1" dirty="0">
                <a:latin typeface="Algerian" panose="04020705040A02060702" pitchFamily="82" charset="0"/>
                <a:cs typeface="Tahoma"/>
              </a:rPr>
              <a:t>s</a:t>
            </a:r>
            <a:r>
              <a:rPr i="1" spc="-275" dirty="0">
                <a:latin typeface="Algerian" panose="04020705040A02060702" pitchFamily="82" charset="0"/>
                <a:cs typeface="Tahoma"/>
              </a:rPr>
              <a:t> </a:t>
            </a:r>
            <a:r>
              <a:rPr i="1" spc="225" dirty="0">
                <a:latin typeface="Algerian" panose="04020705040A02060702" pitchFamily="82" charset="0"/>
                <a:cs typeface="Tahoma"/>
              </a:rPr>
              <a:t>O</a:t>
            </a:r>
            <a:r>
              <a:rPr i="1" spc="95" dirty="0">
                <a:latin typeface="Algerian" panose="04020705040A02060702" pitchFamily="82" charset="0"/>
                <a:cs typeface="Tahoma"/>
              </a:rPr>
              <a:t>b</a:t>
            </a:r>
            <a:r>
              <a:rPr i="1" spc="-305" dirty="0">
                <a:latin typeface="Algerian" panose="04020705040A02060702" pitchFamily="82" charset="0"/>
                <a:cs typeface="Tahoma"/>
              </a:rPr>
              <a:t>j</a:t>
            </a:r>
            <a:r>
              <a:rPr i="1" spc="140" dirty="0">
                <a:latin typeface="Algerian" panose="04020705040A02060702" pitchFamily="82" charset="0"/>
                <a:cs typeface="Tahoma"/>
              </a:rPr>
              <a:t>e</a:t>
            </a:r>
            <a:r>
              <a:rPr i="1" dirty="0">
                <a:latin typeface="Algerian" panose="04020705040A02060702" pitchFamily="82" charset="0"/>
                <a:cs typeface="Tahoma"/>
              </a:rPr>
              <a:t>c</a:t>
            </a:r>
            <a:r>
              <a:rPr i="1" spc="-580" dirty="0">
                <a:latin typeface="Algerian" panose="04020705040A02060702" pitchFamily="82" charset="0"/>
                <a:cs typeface="Tahoma"/>
              </a:rPr>
              <a:t> </a:t>
            </a:r>
            <a:r>
              <a:rPr i="1" spc="-340" dirty="0">
                <a:latin typeface="Algerian" panose="04020705040A02060702" pitchFamily="82" charset="0"/>
                <a:cs typeface="Tahoma"/>
              </a:rPr>
              <a:t>t</a:t>
            </a:r>
            <a:r>
              <a:rPr i="1" spc="-185" dirty="0">
                <a:latin typeface="Algerian" panose="04020705040A02060702" pitchFamily="82" charset="0"/>
                <a:cs typeface="Tahoma"/>
              </a:rPr>
              <a:t>i</a:t>
            </a:r>
            <a:r>
              <a:rPr i="1" spc="-70" dirty="0">
                <a:latin typeface="Algerian" panose="04020705040A02060702" pitchFamily="82" charset="0"/>
                <a:cs typeface="Tahoma"/>
              </a:rPr>
              <a:t>v</a:t>
            </a:r>
            <a:r>
              <a:rPr i="1" dirty="0">
                <a:latin typeface="Algerian" panose="04020705040A02060702" pitchFamily="82" charset="0"/>
                <a:cs typeface="Tahoma"/>
              </a:rPr>
              <a:t>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7219" y="3211449"/>
            <a:ext cx="7149465" cy="196880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5910" marR="5080" indent="-283845">
              <a:lnSpc>
                <a:spcPct val="102800"/>
              </a:lnSpc>
              <a:spcBef>
                <a:spcPts val="5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95910" algn="l"/>
                <a:tab pos="296545" algn="l"/>
              </a:tabLst>
            </a:pP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Lead</a:t>
            </a:r>
            <a:r>
              <a:rPr sz="16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X</a:t>
            </a:r>
            <a:r>
              <a:rPr sz="16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wants</a:t>
            </a:r>
            <a:r>
              <a:rPr sz="16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us</a:t>
            </a:r>
            <a:r>
              <a:rPr sz="16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build</a:t>
            </a:r>
            <a:r>
              <a:rPr sz="16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model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give</a:t>
            </a:r>
            <a:r>
              <a:rPr sz="16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every</a:t>
            </a:r>
            <a:r>
              <a:rPr sz="16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lead</a:t>
            </a:r>
            <a:r>
              <a:rPr sz="16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16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lead</a:t>
            </a:r>
            <a:r>
              <a:rPr sz="16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score</a:t>
            </a:r>
            <a:r>
              <a:rPr sz="16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between</a:t>
            </a:r>
            <a:r>
              <a:rPr sz="1600" spc="8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0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-100</a:t>
            </a:r>
            <a:r>
              <a:rPr sz="16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. </a:t>
            </a:r>
            <a:r>
              <a:rPr sz="1600" spc="-3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So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that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they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can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identify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6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Hot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leads</a:t>
            </a:r>
            <a:r>
              <a:rPr sz="16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600" spc="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increase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their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conversion</a:t>
            </a:r>
            <a:r>
              <a:rPr sz="1600" spc="9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rate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well.</a:t>
            </a:r>
            <a:endParaRPr sz="160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1019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95910" algn="l"/>
                <a:tab pos="296545" algn="l"/>
              </a:tabLst>
            </a:pP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Arial MT"/>
                <a:cs typeface="Arial MT"/>
              </a:rPr>
              <a:t>CEO</a:t>
            </a:r>
            <a:r>
              <a:rPr sz="1600" spc="-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Arial MT"/>
                <a:cs typeface="Arial MT"/>
              </a:rPr>
              <a:t>want</a:t>
            </a:r>
            <a:r>
              <a:rPr sz="1600" spc="6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achieve</a:t>
            </a:r>
            <a:r>
              <a:rPr sz="1600" spc="9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lead</a:t>
            </a:r>
            <a:r>
              <a:rPr sz="16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conversion</a:t>
            </a:r>
            <a:r>
              <a:rPr sz="16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rate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of</a:t>
            </a:r>
            <a:r>
              <a:rPr sz="1600" spc="3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80%.</a:t>
            </a:r>
            <a:endParaRPr sz="1600" dirty="0">
              <a:latin typeface="Arial MT"/>
              <a:cs typeface="Arial MT"/>
            </a:endParaRPr>
          </a:p>
          <a:p>
            <a:pPr marL="295910" marR="43815" indent="-283845">
              <a:lnSpc>
                <a:spcPct val="102099"/>
              </a:lnSpc>
              <a:spcBef>
                <a:spcPts val="69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95910" algn="l"/>
                <a:tab pos="296545" algn="l"/>
              </a:tabLst>
            </a:pP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They</a:t>
            </a:r>
            <a:r>
              <a:rPr sz="16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Arial MT"/>
                <a:cs typeface="Arial MT"/>
              </a:rPr>
              <a:t>want</a:t>
            </a:r>
            <a:r>
              <a:rPr sz="1600" spc="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model</a:t>
            </a:r>
            <a:r>
              <a:rPr sz="16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600" spc="3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16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able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handle</a:t>
            </a:r>
            <a:r>
              <a:rPr sz="16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future</a:t>
            </a:r>
            <a:r>
              <a:rPr sz="1600" spc="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constraints</a:t>
            </a:r>
            <a:r>
              <a:rPr sz="16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Arial MT"/>
                <a:cs typeface="Arial MT"/>
              </a:rPr>
              <a:t>well</a:t>
            </a:r>
            <a:r>
              <a:rPr sz="16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like</a:t>
            </a:r>
            <a:r>
              <a:rPr sz="1600" spc="2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Peak</a:t>
            </a:r>
            <a:r>
              <a:rPr sz="1600" spc="-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time </a:t>
            </a:r>
            <a:r>
              <a:rPr sz="1600" spc="-38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actions</a:t>
            </a:r>
            <a:r>
              <a:rPr sz="16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required,</a:t>
            </a:r>
            <a:r>
              <a:rPr sz="16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how</a:t>
            </a:r>
            <a:r>
              <a:rPr sz="16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utilize full</a:t>
            </a:r>
            <a:r>
              <a:rPr sz="1600" spc="4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man</a:t>
            </a:r>
            <a:r>
              <a:rPr sz="1600" spc="4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power</a:t>
            </a:r>
            <a:r>
              <a:rPr sz="1600" spc="7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6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after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achieving</a:t>
            </a:r>
            <a:r>
              <a:rPr sz="1600" spc="7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target</a:t>
            </a:r>
            <a:r>
              <a:rPr sz="1600" spc="6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Arial MT"/>
                <a:cs typeface="Arial MT"/>
              </a:rPr>
              <a:t>what 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Arial MT"/>
                <a:cs typeface="Arial MT"/>
              </a:rPr>
              <a:t>should</a:t>
            </a:r>
            <a:r>
              <a:rPr sz="1600" dirty="0">
                <a:solidFill>
                  <a:srgbClr val="3E3E3E"/>
                </a:solidFill>
                <a:latin typeface="Arial MT"/>
                <a:cs typeface="Arial MT"/>
              </a:rPr>
              <a:t> be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Arial MT"/>
                <a:cs typeface="Arial MT"/>
              </a:rPr>
              <a:t>approaches.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640047"/>
            <a:ext cx="415886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85" dirty="0">
                <a:solidFill>
                  <a:srgbClr val="FFC000"/>
                </a:solidFill>
                <a:latin typeface="Tahoma"/>
                <a:cs typeface="Tahoma"/>
              </a:rPr>
              <a:t>Problem </a:t>
            </a:r>
            <a:r>
              <a:rPr sz="4000" b="1" spc="-8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4000" b="1" spc="175" dirty="0">
                <a:solidFill>
                  <a:srgbClr val="FFC000"/>
                </a:solidFill>
                <a:latin typeface="Tahoma"/>
                <a:cs typeface="Tahoma"/>
              </a:rPr>
              <a:t>A</a:t>
            </a:r>
            <a:r>
              <a:rPr sz="4000" b="1" spc="95" dirty="0">
                <a:solidFill>
                  <a:srgbClr val="FFC000"/>
                </a:solidFill>
                <a:latin typeface="Tahoma"/>
                <a:cs typeface="Tahoma"/>
              </a:rPr>
              <a:t>pp</a:t>
            </a:r>
            <a:r>
              <a:rPr sz="4000" b="1" spc="-390" dirty="0">
                <a:solidFill>
                  <a:srgbClr val="FFC000"/>
                </a:solidFill>
                <a:latin typeface="Tahoma"/>
                <a:cs typeface="Tahoma"/>
              </a:rPr>
              <a:t>r</a:t>
            </a:r>
            <a:r>
              <a:rPr sz="4000" b="1" spc="75" dirty="0">
                <a:solidFill>
                  <a:srgbClr val="FFC000"/>
                </a:solidFill>
                <a:latin typeface="Tahoma"/>
                <a:cs typeface="Tahoma"/>
              </a:rPr>
              <a:t>o</a:t>
            </a:r>
            <a:r>
              <a:rPr sz="4000" b="1" spc="195" dirty="0">
                <a:solidFill>
                  <a:srgbClr val="FFC000"/>
                </a:solidFill>
                <a:latin typeface="Tahoma"/>
                <a:cs typeface="Tahoma"/>
              </a:rPr>
              <a:t>a</a:t>
            </a:r>
            <a:r>
              <a:rPr sz="4000" b="1" dirty="0">
                <a:solidFill>
                  <a:srgbClr val="FFC000"/>
                </a:solidFill>
                <a:latin typeface="Tahoma"/>
                <a:cs typeface="Tahoma"/>
              </a:rPr>
              <a:t>c</a:t>
            </a:r>
            <a:r>
              <a:rPr sz="4000" b="1" spc="-61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4000" b="1" dirty="0">
                <a:solidFill>
                  <a:srgbClr val="FFC000"/>
                </a:solidFill>
                <a:latin typeface="Tahoma"/>
                <a:cs typeface="Tahoma"/>
              </a:rPr>
              <a:t>h</a:t>
            </a:r>
            <a:endParaRPr sz="4000" dirty="0">
              <a:solidFill>
                <a:srgbClr val="FFC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794" y="2110867"/>
            <a:ext cx="3874770" cy="402148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1295" marR="252095" indent="-189230">
              <a:lnSpc>
                <a:spcPct val="102099"/>
              </a:lnSpc>
              <a:spcBef>
                <a:spcPts val="65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29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30" dirty="0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600" b="1" spc="4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1600" b="1" spc="-150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-7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g</a:t>
            </a:r>
            <a:r>
              <a:rPr sz="1600" b="1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10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10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70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600" b="1" spc="7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1600" b="1" spc="-2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g</a:t>
            </a:r>
            <a:r>
              <a:rPr sz="1600" b="1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e  </a:t>
            </a:r>
            <a:r>
              <a:rPr sz="1600" b="1" spc="20" dirty="0">
                <a:solidFill>
                  <a:srgbClr val="C00000"/>
                </a:solidFill>
                <a:latin typeface="Tahoma"/>
                <a:cs typeface="Tahoma"/>
              </a:rPr>
              <a:t>data</a:t>
            </a:r>
            <a:r>
              <a:rPr sz="16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Tahoma"/>
                <a:cs typeface="Tahoma"/>
              </a:rPr>
              <a:t>frame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45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5" dirty="0">
                <a:solidFill>
                  <a:srgbClr val="C00000"/>
                </a:solidFill>
                <a:latin typeface="Tahoma"/>
                <a:cs typeface="Tahoma"/>
              </a:rPr>
              <a:t>Data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Tahoma"/>
                <a:cs typeface="Tahoma"/>
              </a:rPr>
              <a:t>preparation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20" dirty="0">
                <a:solidFill>
                  <a:srgbClr val="C00000"/>
                </a:solidFill>
                <a:latin typeface="Tahoma"/>
                <a:cs typeface="Tahoma"/>
              </a:rPr>
              <a:t>EDA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15" dirty="0">
                <a:solidFill>
                  <a:srgbClr val="C00000"/>
                </a:solidFill>
                <a:latin typeface="Tahoma"/>
                <a:cs typeface="Tahoma"/>
              </a:rPr>
              <a:t>Dummy</a:t>
            </a:r>
            <a:r>
              <a:rPr sz="16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ahoma"/>
                <a:cs typeface="Tahoma"/>
              </a:rPr>
              <a:t>variable</a:t>
            </a:r>
            <a:r>
              <a:rPr sz="1600" b="1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ahoma"/>
                <a:cs typeface="Tahoma"/>
              </a:rPr>
              <a:t>creation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27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8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5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1600" b="1" spc="-265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16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00" b="1" spc="10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spc="-1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600" b="1" spc="-70" dirty="0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40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600" b="1" spc="-3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-4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-4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45" dirty="0">
                <a:solidFill>
                  <a:srgbClr val="C00000"/>
                </a:solidFill>
                <a:latin typeface="Tahoma"/>
                <a:cs typeface="Tahoma"/>
              </a:rPr>
              <a:t>ur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-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15" dirty="0">
                <a:solidFill>
                  <a:srgbClr val="C00000"/>
                </a:solidFill>
                <a:latin typeface="Tahoma"/>
                <a:cs typeface="Tahoma"/>
              </a:rPr>
              <a:t>li</a:t>
            </a:r>
            <a:r>
              <a:rPr sz="1600" b="1" spc="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g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-25" dirty="0">
                <a:solidFill>
                  <a:srgbClr val="C00000"/>
                </a:solidFill>
                <a:latin typeface="Tahoma"/>
                <a:cs typeface="Tahoma"/>
              </a:rPr>
              <a:t>Correlations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marR="5080" indent="-189230">
              <a:lnSpc>
                <a:spcPct val="102099"/>
              </a:lnSpc>
              <a:spcBef>
                <a:spcPts val="645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35" dirty="0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sz="1600" b="1" spc="5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8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sz="1600" b="1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sz="1600" b="1" spc="-70" dirty="0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-70" dirty="0">
                <a:solidFill>
                  <a:srgbClr val="C00000"/>
                </a:solidFill>
                <a:latin typeface="Tahoma"/>
                <a:cs typeface="Tahoma"/>
              </a:rPr>
              <a:t>l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g</a:t>
            </a:r>
            <a:r>
              <a:rPr sz="1600" b="1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(</a:t>
            </a:r>
            <a:r>
              <a:rPr sz="1600" b="1" spc="-19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00" b="1" spc="-12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-1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9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q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sz="1600" b="1" spc="10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-16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00" b="1" spc="8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C00000"/>
                </a:solidFill>
                <a:latin typeface="Tahoma"/>
                <a:cs typeface="Tahoma"/>
              </a:rPr>
              <a:t>V</a:t>
            </a:r>
            <a:r>
              <a:rPr sz="1600" b="1" spc="-29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600" b="1" spc="-1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10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spc="-5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-  </a:t>
            </a:r>
            <a:r>
              <a:rPr sz="1600" b="1" spc="-25" dirty="0">
                <a:solidFill>
                  <a:srgbClr val="C00000"/>
                </a:solidFill>
                <a:latin typeface="Tahoma"/>
                <a:cs typeface="Tahoma"/>
              </a:rPr>
              <a:t>values)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106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25" dirty="0">
                <a:solidFill>
                  <a:srgbClr val="C00000"/>
                </a:solidFill>
                <a:latin typeface="Tahoma"/>
                <a:cs typeface="Tahoma"/>
              </a:rPr>
              <a:t>Model</a:t>
            </a:r>
            <a:r>
              <a:rPr sz="1600" b="1" spc="-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C00000"/>
                </a:solidFill>
                <a:latin typeface="Tahoma"/>
                <a:cs typeface="Tahoma"/>
              </a:rPr>
              <a:t>Evaluation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900"/>
              </a:spcBef>
              <a:buClr>
                <a:srgbClr val="B31166"/>
              </a:buClr>
              <a:buSzPct val="79310"/>
              <a:buFont typeface="Times New Roman"/>
              <a:buChar char="►"/>
              <a:tabLst>
                <a:tab pos="201930" algn="l"/>
              </a:tabLst>
            </a:pPr>
            <a:r>
              <a:rPr sz="1600" b="1" spc="35" dirty="0">
                <a:solidFill>
                  <a:srgbClr val="C00000"/>
                </a:solidFill>
                <a:latin typeface="Tahoma"/>
                <a:cs typeface="Tahoma"/>
              </a:rPr>
              <a:t>M</a:t>
            </a:r>
            <a:r>
              <a:rPr sz="1600" b="1" spc="100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k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-6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g</a:t>
            </a:r>
            <a:r>
              <a:rPr sz="1600" b="1" spc="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600" b="1" spc="-165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600" b="1" spc="8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5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1600" b="1" spc="-2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8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600" b="1" spc="5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1600" b="1" spc="-7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-1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1600" b="1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8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600" b="1" spc="-1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C00000"/>
                </a:solidFill>
                <a:latin typeface="Tahoma"/>
                <a:cs typeface="Tahoma"/>
              </a:rPr>
              <a:t>s</a:t>
            </a:r>
            <a:r>
              <a:rPr sz="1600" b="1" spc="85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600" b="1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endParaRPr sz="1600" dirty="0">
              <a:solidFill>
                <a:srgbClr val="C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1" y="3000755"/>
              <a:ext cx="8583168" cy="17327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791" y="4733544"/>
              <a:ext cx="8125968" cy="19659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631" y="2262885"/>
            <a:ext cx="8232140" cy="6242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5080" indent="-283845">
              <a:lnSpc>
                <a:spcPct val="101000"/>
              </a:lnSpc>
              <a:spcBef>
                <a:spcPts val="80"/>
              </a:spcBef>
              <a:buClr>
                <a:srgbClr val="B31166"/>
              </a:buClr>
              <a:buSzPct val="79487"/>
              <a:buFont typeface="Times New Roman"/>
              <a:buChar char="►"/>
              <a:tabLst>
                <a:tab pos="296545" algn="l"/>
              </a:tabLst>
            </a:pPr>
            <a:r>
              <a:rPr sz="1950" spc="10" dirty="0">
                <a:latin typeface="Times New Roman"/>
                <a:cs typeface="Times New Roman"/>
              </a:rPr>
              <a:t>There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are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few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columns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which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there</a:t>
            </a:r>
            <a:r>
              <a:rPr sz="1950" dirty="0">
                <a:latin typeface="Times New Roman"/>
                <a:cs typeface="Times New Roman"/>
              </a:rPr>
              <a:t> is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level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called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'Select'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which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is</a:t>
            </a:r>
            <a:r>
              <a:rPr sz="1950" spc="10" dirty="0">
                <a:latin typeface="Times New Roman"/>
                <a:cs typeface="Times New Roman"/>
              </a:rPr>
              <a:t> taking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care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309619" y="283746"/>
            <a:ext cx="7248119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260" dirty="0">
                <a:latin typeface="Algerian" panose="04020705040A02060702" pitchFamily="82" charset="0"/>
              </a:rPr>
              <a:t>E</a:t>
            </a:r>
            <a:r>
              <a:rPr i="1" spc="-85" dirty="0">
                <a:latin typeface="Algerian" panose="04020705040A02060702" pitchFamily="82" charset="0"/>
              </a:rPr>
              <a:t>D</a:t>
            </a:r>
            <a:r>
              <a:rPr i="1" spc="165" dirty="0">
                <a:latin typeface="Algerian" panose="04020705040A02060702" pitchFamily="82" charset="0"/>
              </a:rPr>
              <a:t>A</a:t>
            </a:r>
            <a:r>
              <a:rPr i="1" spc="-380" dirty="0">
                <a:latin typeface="Algerian" panose="04020705040A02060702" pitchFamily="82" charset="0"/>
              </a:rPr>
              <a:t> </a:t>
            </a:r>
            <a:r>
              <a:rPr i="1" spc="-400" dirty="0">
                <a:latin typeface="Algerian" panose="04020705040A02060702" pitchFamily="82" charset="0"/>
              </a:rPr>
              <a:t>–</a:t>
            </a:r>
            <a:r>
              <a:rPr i="1" spc="-210" dirty="0">
                <a:latin typeface="Algerian" panose="04020705040A02060702" pitchFamily="82" charset="0"/>
              </a:rPr>
              <a:t> </a:t>
            </a:r>
            <a:r>
              <a:rPr i="1" spc="-80" dirty="0">
                <a:latin typeface="Algerian" panose="04020705040A02060702" pitchFamily="82" charset="0"/>
              </a:rPr>
              <a:t>D</a:t>
            </a:r>
            <a:r>
              <a:rPr i="1" spc="250" dirty="0">
                <a:latin typeface="Algerian" panose="04020705040A02060702" pitchFamily="82" charset="0"/>
              </a:rPr>
              <a:t>a</a:t>
            </a:r>
            <a:r>
              <a:rPr i="1" spc="-170" dirty="0">
                <a:latin typeface="Algerian" panose="04020705040A02060702" pitchFamily="82" charset="0"/>
              </a:rPr>
              <a:t>t</a:t>
            </a:r>
            <a:r>
              <a:rPr i="1" spc="240" dirty="0">
                <a:latin typeface="Algerian" panose="04020705040A02060702" pitchFamily="82" charset="0"/>
              </a:rPr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26591" y="1607142"/>
            <a:ext cx="169989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45" dirty="0">
                <a:solidFill>
                  <a:srgbClr val="C00000"/>
                </a:solidFill>
                <a:latin typeface="Verdana"/>
                <a:cs typeface="Verdana"/>
              </a:rPr>
              <a:t>Cleaning</a:t>
            </a:r>
            <a:endParaRPr sz="295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147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543" y="1995042"/>
            <a:ext cx="7601584" cy="62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10" dirty="0">
                <a:solidFill>
                  <a:srgbClr val="FFC000"/>
                </a:solidFill>
                <a:latin typeface="Times New Roman"/>
                <a:cs typeface="Times New Roman"/>
              </a:rPr>
              <a:t>Leads</a:t>
            </a:r>
            <a:r>
              <a:rPr sz="195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C000"/>
                </a:solidFill>
                <a:latin typeface="Times New Roman"/>
                <a:cs typeface="Times New Roman"/>
              </a:rPr>
              <a:t>from</a:t>
            </a:r>
            <a:r>
              <a:rPr sz="1950" spc="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C000"/>
                </a:solidFill>
                <a:latin typeface="Times New Roman"/>
                <a:cs typeface="Times New Roman"/>
              </a:rPr>
              <a:t>HR,</a:t>
            </a:r>
            <a:r>
              <a:rPr sz="1950" spc="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C000"/>
                </a:solidFill>
                <a:latin typeface="Times New Roman"/>
                <a:cs typeface="Times New Roman"/>
              </a:rPr>
              <a:t>Finance</a:t>
            </a:r>
            <a:r>
              <a:rPr sz="195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C000"/>
                </a:solidFill>
                <a:latin typeface="Times New Roman"/>
                <a:cs typeface="Times New Roman"/>
              </a:rPr>
              <a:t>&amp;</a:t>
            </a:r>
            <a:r>
              <a:rPr sz="1950" spc="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C000"/>
                </a:solidFill>
                <a:latin typeface="Times New Roman"/>
                <a:cs typeface="Times New Roman"/>
              </a:rPr>
              <a:t>Marketing</a:t>
            </a:r>
            <a:r>
              <a:rPr sz="19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FFC000"/>
                </a:solidFill>
                <a:latin typeface="Times New Roman"/>
                <a:cs typeface="Times New Roman"/>
              </a:rPr>
              <a:t>management</a:t>
            </a:r>
            <a:r>
              <a:rPr sz="1950" spc="6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FFC000"/>
                </a:solidFill>
                <a:latin typeface="Times New Roman"/>
                <a:cs typeface="Times New Roman"/>
              </a:rPr>
              <a:t>specializations</a:t>
            </a:r>
            <a:r>
              <a:rPr sz="1950" spc="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C000"/>
                </a:solidFill>
                <a:latin typeface="Times New Roman"/>
                <a:cs typeface="Times New Roman"/>
              </a:rPr>
              <a:t>are</a:t>
            </a:r>
            <a:r>
              <a:rPr sz="1950" spc="10" dirty="0">
                <a:solidFill>
                  <a:srgbClr val="FFC000"/>
                </a:solidFill>
                <a:latin typeface="Times New Roman"/>
                <a:cs typeface="Times New Roman"/>
              </a:rPr>
              <a:t> high</a:t>
            </a:r>
            <a:endParaRPr sz="1950" dirty="0">
              <a:solidFill>
                <a:srgbClr val="FFC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5" dirty="0">
                <a:solidFill>
                  <a:srgbClr val="FFC000"/>
                </a:solidFill>
                <a:latin typeface="Times New Roman"/>
                <a:cs typeface="Times New Roman"/>
              </a:rPr>
              <a:t>probability</a:t>
            </a:r>
            <a:r>
              <a:rPr sz="1950" spc="-7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sz="1950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FFC000"/>
                </a:solidFill>
                <a:latin typeface="Times New Roman"/>
                <a:cs typeface="Times New Roman"/>
              </a:rPr>
              <a:t>convert</a:t>
            </a:r>
            <a:endParaRPr sz="195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3" y="3258311"/>
            <a:ext cx="8715756" cy="30114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73576" y="430401"/>
            <a:ext cx="35413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" dirty="0">
                <a:latin typeface="Algerian" panose="04020705040A02060702" pitchFamily="82" charset="0"/>
                <a:cs typeface="Times New Roman"/>
              </a:rPr>
              <a:t>Special</a:t>
            </a:r>
            <a:r>
              <a:rPr sz="3300" b="1" i="1" spc="-30" dirty="0">
                <a:latin typeface="Algerian" panose="04020705040A02060702" pitchFamily="82" charset="0"/>
                <a:cs typeface="Times New Roman"/>
              </a:rPr>
              <a:t>i</a:t>
            </a:r>
            <a:r>
              <a:rPr sz="3300" b="1" i="1" spc="-5" dirty="0">
                <a:latin typeface="Algerian" panose="04020705040A02060702" pitchFamily="82" charset="0"/>
                <a:cs typeface="Times New Roman"/>
              </a:rPr>
              <a:t>za</a:t>
            </a:r>
            <a:r>
              <a:rPr sz="3300" b="1" i="1" spc="-20" dirty="0">
                <a:latin typeface="Algerian" panose="04020705040A02060702" pitchFamily="82" charset="0"/>
                <a:cs typeface="Times New Roman"/>
              </a:rPr>
              <a:t>t</a:t>
            </a:r>
            <a:r>
              <a:rPr sz="3300" b="1" i="1" spc="-5" dirty="0">
                <a:latin typeface="Algerian" panose="04020705040A02060702" pitchFamily="82" charset="0"/>
                <a:cs typeface="Times New Roman"/>
              </a:rPr>
              <a:t>i</a:t>
            </a:r>
            <a:r>
              <a:rPr sz="3300" b="1" i="1" spc="-15" dirty="0">
                <a:latin typeface="Algerian" panose="04020705040A02060702" pitchFamily="82" charset="0"/>
                <a:cs typeface="Times New Roman"/>
              </a:rPr>
              <a:t>o</a:t>
            </a:r>
            <a:r>
              <a:rPr sz="3300" b="1" i="1" spc="-5" dirty="0">
                <a:latin typeface="Algerian" panose="04020705040A02060702" pitchFamily="82" charset="0"/>
                <a:cs typeface="Times New Roman"/>
              </a:rPr>
              <a:t>n</a:t>
            </a:r>
            <a:endParaRPr sz="3300" i="1" dirty="0">
              <a:latin typeface="Algerian" panose="04020705040A02060702" pitchFamily="82" charset="0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8" cy="11658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7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8" cy="1133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5" cy="195681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59" cy="8183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3" y="2441448"/>
            <a:ext cx="2341245" cy="2331720"/>
            <a:chOff x="7095743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5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3" y="3218688"/>
              <a:ext cx="2340863" cy="786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7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1" y="2311908"/>
              <a:ext cx="2712720" cy="634365"/>
            </a:xfrm>
            <a:custGeom>
              <a:avLst/>
              <a:gdLst/>
              <a:ahLst/>
              <a:cxnLst/>
              <a:rect l="l" t="t" r="r" b="b"/>
              <a:pathLst>
                <a:path w="2712720" h="634364">
                  <a:moveTo>
                    <a:pt x="2662428" y="0"/>
                  </a:moveTo>
                  <a:lnTo>
                    <a:pt x="2487168" y="57912"/>
                  </a:lnTo>
                  <a:lnTo>
                    <a:pt x="2313431" y="112775"/>
                  </a:lnTo>
                  <a:lnTo>
                    <a:pt x="2138172" y="164718"/>
                  </a:lnTo>
                  <a:lnTo>
                    <a:pt x="1961387" y="213487"/>
                  </a:lnTo>
                  <a:lnTo>
                    <a:pt x="1787652" y="259206"/>
                  </a:lnTo>
                  <a:lnTo>
                    <a:pt x="1612392" y="301878"/>
                  </a:lnTo>
                  <a:lnTo>
                    <a:pt x="1438655" y="341502"/>
                  </a:lnTo>
                  <a:lnTo>
                    <a:pt x="1267968" y="378078"/>
                  </a:lnTo>
                  <a:lnTo>
                    <a:pt x="1097279" y="411606"/>
                  </a:lnTo>
                  <a:lnTo>
                    <a:pt x="847344" y="457326"/>
                  </a:lnTo>
                  <a:lnTo>
                    <a:pt x="603503" y="498601"/>
                  </a:lnTo>
                  <a:lnTo>
                    <a:pt x="524255" y="510793"/>
                  </a:lnTo>
                  <a:lnTo>
                    <a:pt x="446531" y="521462"/>
                  </a:lnTo>
                  <a:lnTo>
                    <a:pt x="368807" y="533653"/>
                  </a:lnTo>
                  <a:lnTo>
                    <a:pt x="292607" y="544321"/>
                  </a:lnTo>
                  <a:lnTo>
                    <a:pt x="217931" y="553465"/>
                  </a:lnTo>
                  <a:lnTo>
                    <a:pt x="144779" y="564133"/>
                  </a:lnTo>
                  <a:lnTo>
                    <a:pt x="0" y="582421"/>
                  </a:lnTo>
                  <a:lnTo>
                    <a:pt x="32003" y="632713"/>
                  </a:lnTo>
                  <a:lnTo>
                    <a:pt x="59181" y="633476"/>
                  </a:lnTo>
                  <a:lnTo>
                    <a:pt x="88519" y="633856"/>
                  </a:lnTo>
                  <a:lnTo>
                    <a:pt x="153924" y="633349"/>
                  </a:lnTo>
                  <a:lnTo>
                    <a:pt x="227583" y="631443"/>
                  </a:lnTo>
                  <a:lnTo>
                    <a:pt x="308736" y="628014"/>
                  </a:lnTo>
                  <a:lnTo>
                    <a:pt x="443102" y="620649"/>
                  </a:lnTo>
                  <a:lnTo>
                    <a:pt x="695451" y="602361"/>
                  </a:lnTo>
                  <a:lnTo>
                    <a:pt x="1091056" y="566674"/>
                  </a:lnTo>
                  <a:lnTo>
                    <a:pt x="1631442" y="508762"/>
                  </a:lnTo>
                  <a:lnTo>
                    <a:pt x="2206117" y="436625"/>
                  </a:lnTo>
                  <a:lnTo>
                    <a:pt x="2550286" y="386588"/>
                  </a:lnTo>
                  <a:lnTo>
                    <a:pt x="2712720" y="359790"/>
                  </a:lnTo>
                  <a:lnTo>
                    <a:pt x="2695321" y="232663"/>
                  </a:lnTo>
                  <a:lnTo>
                    <a:pt x="2683255" y="151129"/>
                  </a:lnTo>
                  <a:lnTo>
                    <a:pt x="2675508" y="95884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7215"/>
            </a:xfrm>
            <a:custGeom>
              <a:avLst/>
              <a:gdLst/>
              <a:ahLst/>
              <a:cxnLst/>
              <a:rect l="l" t="t" r="r" b="b"/>
              <a:pathLst>
                <a:path w="10058400" h="5657215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320"/>
                  </a:lnTo>
                  <a:lnTo>
                    <a:pt x="9051036" y="1635379"/>
                  </a:lnTo>
                  <a:lnTo>
                    <a:pt x="8415528" y="1711579"/>
                  </a:lnTo>
                  <a:lnTo>
                    <a:pt x="7994904" y="1752727"/>
                  </a:lnTo>
                  <a:lnTo>
                    <a:pt x="7783068" y="1771015"/>
                  </a:lnTo>
                  <a:lnTo>
                    <a:pt x="7365492" y="1803019"/>
                  </a:lnTo>
                  <a:lnTo>
                    <a:pt x="6539483" y="1845691"/>
                  </a:lnTo>
                  <a:lnTo>
                    <a:pt x="5932932" y="1862455"/>
                  </a:lnTo>
                  <a:lnTo>
                    <a:pt x="5536692" y="1868551"/>
                  </a:lnTo>
                  <a:lnTo>
                    <a:pt x="4956048" y="1868551"/>
                  </a:lnTo>
                  <a:lnTo>
                    <a:pt x="4213860" y="1853311"/>
                  </a:lnTo>
                  <a:lnTo>
                    <a:pt x="3685032" y="1833499"/>
                  </a:lnTo>
                  <a:lnTo>
                    <a:pt x="3348228" y="1816735"/>
                  </a:lnTo>
                  <a:lnTo>
                    <a:pt x="2714244" y="1778635"/>
                  </a:lnTo>
                  <a:lnTo>
                    <a:pt x="2138172" y="1735963"/>
                  </a:lnTo>
                  <a:lnTo>
                    <a:pt x="1633727" y="1688719"/>
                  </a:lnTo>
                  <a:lnTo>
                    <a:pt x="1200912" y="1642999"/>
                  </a:lnTo>
                  <a:lnTo>
                    <a:pt x="711708" y="1585087"/>
                  </a:lnTo>
                  <a:lnTo>
                    <a:pt x="393192" y="1541272"/>
                  </a:lnTo>
                  <a:lnTo>
                    <a:pt x="393192" y="388620"/>
                  </a:lnTo>
                  <a:lnTo>
                    <a:pt x="8612124" y="388620"/>
                  </a:lnTo>
                  <a:lnTo>
                    <a:pt x="8612124" y="0"/>
                  </a:lnTo>
                  <a:lnTo>
                    <a:pt x="0" y="0"/>
                  </a:lnTo>
                  <a:lnTo>
                    <a:pt x="0" y="5657088"/>
                  </a:lnTo>
                  <a:lnTo>
                    <a:pt x="10058400" y="5657088"/>
                  </a:lnTo>
                  <a:lnTo>
                    <a:pt x="10058400" y="5264658"/>
                  </a:lnTo>
                  <a:lnTo>
                    <a:pt x="9683496" y="5264658"/>
                  </a:lnTo>
                  <a:lnTo>
                    <a:pt x="9683496" y="5264404"/>
                  </a:lnTo>
                  <a:lnTo>
                    <a:pt x="10058400" y="5264404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150" cy="943610"/>
            </a:xfrm>
            <a:custGeom>
              <a:avLst/>
              <a:gdLst/>
              <a:ahLst/>
              <a:cxnLst/>
              <a:rect l="l" t="t" r="r" b="b"/>
              <a:pathLst>
                <a:path w="565150" h="943610">
                  <a:moveTo>
                    <a:pt x="565023" y="0"/>
                  </a:moveTo>
                  <a:lnTo>
                    <a:pt x="0" y="0"/>
                  </a:lnTo>
                  <a:lnTo>
                    <a:pt x="0" y="943102"/>
                  </a:lnTo>
                  <a:lnTo>
                    <a:pt x="565023" y="943102"/>
                  </a:lnTo>
                  <a:lnTo>
                    <a:pt x="56502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40610" y="406865"/>
            <a:ext cx="5377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85" dirty="0"/>
              <a:t>Lead</a:t>
            </a:r>
            <a:r>
              <a:rPr sz="3300" b="1" i="1" spc="-300" dirty="0"/>
              <a:t> </a:t>
            </a:r>
            <a:r>
              <a:rPr sz="3300" b="1" i="1" spc="-630" dirty="0"/>
              <a:t>S</a:t>
            </a:r>
            <a:r>
              <a:rPr sz="3300" b="1" i="1" spc="140" dirty="0"/>
              <a:t>o</a:t>
            </a:r>
            <a:r>
              <a:rPr sz="3300" b="1" i="1" spc="-100" dirty="0"/>
              <a:t>u</a:t>
            </a:r>
            <a:r>
              <a:rPr sz="3300" b="1" i="1" dirty="0"/>
              <a:t>r</a:t>
            </a:r>
            <a:r>
              <a:rPr sz="3300" b="1" i="1" spc="-20" dirty="0"/>
              <a:t>c</a:t>
            </a:r>
            <a:r>
              <a:rPr sz="3300" b="1" i="1" spc="175" dirty="0"/>
              <a:t>e</a:t>
            </a:r>
            <a:r>
              <a:rPr sz="3300" b="1" i="1" spc="-285" dirty="0"/>
              <a:t> </a:t>
            </a:r>
            <a:r>
              <a:rPr sz="3300" b="1" i="1" spc="95" dirty="0"/>
              <a:t>&amp;</a:t>
            </a:r>
            <a:r>
              <a:rPr sz="3300" b="1" i="1" spc="-240" dirty="0"/>
              <a:t> </a:t>
            </a:r>
            <a:r>
              <a:rPr sz="3300" b="1" i="1" spc="85" dirty="0"/>
              <a:t>Lead</a:t>
            </a:r>
            <a:r>
              <a:rPr sz="3300" b="1" i="1" spc="-300" dirty="0"/>
              <a:t> </a:t>
            </a:r>
            <a:r>
              <a:rPr sz="3300" b="1" i="1" spc="-80" dirty="0"/>
              <a:t>ori</a:t>
            </a:r>
            <a:r>
              <a:rPr sz="3300" b="1" i="1" spc="-105" dirty="0"/>
              <a:t>g</a:t>
            </a:r>
            <a:r>
              <a:rPr sz="3300" b="1" i="1" spc="-170" dirty="0"/>
              <a:t>in</a:t>
            </a:r>
            <a:endParaRPr sz="3300" b="1" i="1" dirty="0"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0080" y="3241548"/>
            <a:ext cx="8796528" cy="340156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4651" y="2051430"/>
            <a:ext cx="7415530" cy="62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195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C00000"/>
                </a:solidFill>
                <a:latin typeface="Times New Roman"/>
                <a:cs typeface="Times New Roman"/>
              </a:rPr>
              <a:t>lead</a:t>
            </a:r>
            <a:r>
              <a:rPr sz="19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C00000"/>
                </a:solidFill>
                <a:latin typeface="Times New Roman"/>
                <a:cs typeface="Times New Roman"/>
              </a:rPr>
              <a:t>source</a:t>
            </a:r>
            <a:r>
              <a:rPr sz="195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C00000"/>
                </a:solidFill>
                <a:latin typeface="Times New Roman"/>
                <a:cs typeface="Times New Roman"/>
              </a:rPr>
              <a:t>leads</a:t>
            </a:r>
            <a:r>
              <a:rPr sz="195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C00000"/>
                </a:solidFill>
                <a:latin typeface="Times New Roman"/>
                <a:cs typeface="Times New Roman"/>
              </a:rPr>
              <a:t>through</a:t>
            </a:r>
            <a:r>
              <a:rPr sz="195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C00000"/>
                </a:solidFill>
                <a:latin typeface="Times New Roman"/>
                <a:cs typeface="Times New Roman"/>
              </a:rPr>
              <a:t>google</a:t>
            </a:r>
            <a:r>
              <a:rPr sz="195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195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C00000"/>
                </a:solidFill>
                <a:latin typeface="Times New Roman"/>
                <a:cs typeface="Times New Roman"/>
              </a:rPr>
              <a:t>direct</a:t>
            </a:r>
            <a:r>
              <a:rPr sz="195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C00000"/>
                </a:solidFill>
                <a:latin typeface="Times New Roman"/>
                <a:cs typeface="Times New Roman"/>
              </a:rPr>
              <a:t>traffic</a:t>
            </a:r>
            <a:r>
              <a:rPr sz="195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9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C00000"/>
                </a:solidFill>
                <a:latin typeface="Times New Roman"/>
                <a:cs typeface="Times New Roman"/>
              </a:rPr>
              <a:t>probability</a:t>
            </a:r>
            <a:r>
              <a:rPr sz="195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950" spc="10" dirty="0">
                <a:solidFill>
                  <a:srgbClr val="C00000"/>
                </a:solidFill>
                <a:latin typeface="Times New Roman"/>
                <a:cs typeface="Times New Roman"/>
              </a:rPr>
              <a:t>convert</a:t>
            </a:r>
            <a:endParaRPr sz="195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676400"/>
            <a:ext cx="7376795" cy="1425198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72390" algn="ctr">
              <a:lnSpc>
                <a:spcPct val="100000"/>
              </a:lnSpc>
              <a:spcBef>
                <a:spcPts val="950"/>
              </a:spcBef>
            </a:pPr>
            <a:r>
              <a:rPr sz="3300" i="1" spc="-320" dirty="0">
                <a:latin typeface="Algerian" panose="04020705040A02060702" pitchFamily="82" charset="0"/>
              </a:rPr>
              <a:t>L</a:t>
            </a:r>
            <a:r>
              <a:rPr sz="3300" i="1" spc="-135" dirty="0">
                <a:latin typeface="Algerian" panose="04020705040A02060702" pitchFamily="82" charset="0"/>
              </a:rPr>
              <a:t>as</a:t>
            </a:r>
            <a:r>
              <a:rPr sz="3300" i="1" spc="-95" dirty="0">
                <a:latin typeface="Algerian" panose="04020705040A02060702" pitchFamily="82" charset="0"/>
              </a:rPr>
              <a:t>t</a:t>
            </a:r>
            <a:r>
              <a:rPr sz="3300" i="1" spc="-270" dirty="0">
                <a:latin typeface="Algerian" panose="04020705040A02060702" pitchFamily="82" charset="0"/>
              </a:rPr>
              <a:t> </a:t>
            </a:r>
            <a:r>
              <a:rPr sz="3300" i="1" spc="-250" dirty="0">
                <a:latin typeface="Algerian" panose="04020705040A02060702" pitchFamily="82" charset="0"/>
              </a:rPr>
              <a:t>l</a:t>
            </a:r>
            <a:r>
              <a:rPr sz="3300" i="1" spc="165" dirty="0">
                <a:latin typeface="Algerian" panose="04020705040A02060702" pitchFamily="82" charset="0"/>
              </a:rPr>
              <a:t>e</a:t>
            </a:r>
            <a:r>
              <a:rPr sz="3300" i="1" spc="235" dirty="0">
                <a:latin typeface="Algerian" panose="04020705040A02060702" pitchFamily="82" charset="0"/>
              </a:rPr>
              <a:t>ad</a:t>
            </a:r>
            <a:r>
              <a:rPr sz="3300" i="1" spc="-434" dirty="0">
                <a:latin typeface="Algerian" panose="04020705040A02060702" pitchFamily="82" charset="0"/>
              </a:rPr>
              <a:t> </a:t>
            </a:r>
            <a:r>
              <a:rPr sz="3300" i="1" spc="200" dirty="0">
                <a:latin typeface="Algerian" panose="04020705040A02060702" pitchFamily="82" charset="0"/>
              </a:rPr>
              <a:t>A</a:t>
            </a:r>
            <a:r>
              <a:rPr sz="3300" i="1" spc="400" dirty="0">
                <a:latin typeface="Algerian" panose="04020705040A02060702" pitchFamily="82" charset="0"/>
              </a:rPr>
              <a:t>c</a:t>
            </a:r>
            <a:r>
              <a:rPr sz="3300" i="1" spc="-200" dirty="0">
                <a:latin typeface="Algerian" panose="04020705040A02060702" pitchFamily="82" charset="0"/>
              </a:rPr>
              <a:t>t</a:t>
            </a:r>
            <a:r>
              <a:rPr sz="3300" i="1" spc="-250" dirty="0">
                <a:latin typeface="Algerian" panose="04020705040A02060702" pitchFamily="82" charset="0"/>
              </a:rPr>
              <a:t>i</a:t>
            </a:r>
            <a:r>
              <a:rPr sz="3300" i="1" spc="-130" dirty="0">
                <a:latin typeface="Algerian" panose="04020705040A02060702" pitchFamily="82" charset="0"/>
              </a:rPr>
              <a:t>v</a:t>
            </a:r>
            <a:r>
              <a:rPr sz="3300" i="1" spc="-250" dirty="0">
                <a:latin typeface="Algerian" panose="04020705040A02060702" pitchFamily="82" charset="0"/>
              </a:rPr>
              <a:t>i</a:t>
            </a:r>
            <a:r>
              <a:rPr sz="3300" i="1" spc="-200" dirty="0">
                <a:latin typeface="Algerian" panose="04020705040A02060702" pitchFamily="82" charset="0"/>
              </a:rPr>
              <a:t>t</a:t>
            </a:r>
            <a:r>
              <a:rPr sz="3300" i="1" spc="-185" dirty="0">
                <a:latin typeface="Algerian" panose="04020705040A02060702" pitchFamily="82" charset="0"/>
              </a:rPr>
              <a:t>y</a:t>
            </a:r>
            <a:endParaRPr lang="en-IN" sz="3300" i="1" spc="-185" dirty="0">
              <a:latin typeface="Algerian" panose="04020705040A02060702" pitchFamily="82" charset="0"/>
            </a:endParaRPr>
          </a:p>
          <a:p>
            <a:pPr marL="12700" marR="5080">
              <a:lnSpc>
                <a:spcPct val="102099"/>
              </a:lnSpc>
              <a:spcBef>
                <a:spcPts val="459"/>
              </a:spcBef>
            </a:pPr>
            <a:r>
              <a:rPr lang="en-US"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Leads</a:t>
            </a:r>
            <a:r>
              <a:rPr lang="en-US"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which</a:t>
            </a:r>
            <a:r>
              <a:rPr lang="en-US" sz="24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lang="en-US" sz="24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opening</a:t>
            </a:r>
            <a:r>
              <a:rPr lang="en-US" sz="24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email</a:t>
            </a:r>
            <a:r>
              <a:rPr lang="en-US" sz="24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have</a:t>
            </a:r>
            <a:r>
              <a:rPr lang="en-US" sz="2400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lang="en-US"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probability</a:t>
            </a:r>
            <a:r>
              <a:rPr lang="en-US"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lang="en-US"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convert,</a:t>
            </a:r>
            <a:r>
              <a:rPr lang="en-US"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/>
                <a:cs typeface="Times New Roman"/>
              </a:rPr>
              <a:t>Same</a:t>
            </a:r>
            <a:r>
              <a:rPr lang="en-US" sz="2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as </a:t>
            </a:r>
            <a:r>
              <a:rPr lang="en-US" sz="2400" spc="-4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Sending</a:t>
            </a:r>
            <a:r>
              <a:rPr lang="en-US"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15" dirty="0">
                <a:solidFill>
                  <a:srgbClr val="C00000"/>
                </a:solidFill>
                <a:latin typeface="Times New Roman"/>
                <a:cs typeface="Times New Roman"/>
              </a:rPr>
              <a:t>SMS</a:t>
            </a:r>
            <a:r>
              <a:rPr lang="en-US"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will</a:t>
            </a:r>
            <a:r>
              <a:rPr lang="en-US"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also</a:t>
            </a:r>
            <a:r>
              <a:rPr lang="en-US" sz="24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benefit.</a:t>
            </a:r>
            <a:endParaRPr lang="en-US" sz="24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558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MT</vt:lpstr>
      <vt:lpstr>Century Gothic</vt:lpstr>
      <vt:lpstr>Sitka Display</vt:lpstr>
      <vt:lpstr>Tahoma</vt:lpstr>
      <vt:lpstr>Times New Roman</vt:lpstr>
      <vt:lpstr>Verdana</vt:lpstr>
      <vt:lpstr>Wingdings 3</vt:lpstr>
      <vt:lpstr>Wisp</vt:lpstr>
      <vt:lpstr>Lead Scoring Case Study  using logistic regres s ion</vt:lpstr>
      <vt:lpstr>Contents</vt:lpstr>
      <vt:lpstr>Problem Statement</vt:lpstr>
      <vt:lpstr>Business Objec tive</vt:lpstr>
      <vt:lpstr>PowerPoint Presentation</vt:lpstr>
      <vt:lpstr>EDA – Data</vt:lpstr>
      <vt:lpstr>Specialization</vt:lpstr>
      <vt:lpstr>Lead Source &amp; Lead origin</vt:lpstr>
      <vt:lpstr>Last lead Activity Leads which are opening email have high probability to convert, Same as  Sending SMS will also benefit.</vt:lpstr>
      <vt:lpstr>PowerPoint Presentation</vt:lpstr>
      <vt:lpstr>PowerPoint Presentation</vt:lpstr>
      <vt:lpstr>Model 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Lead Scoring_SR_Updated</dc:title>
  <dc:creator>LENOVO</dc:creator>
  <cp:lastModifiedBy>dell</cp:lastModifiedBy>
  <cp:revision>5</cp:revision>
  <dcterms:created xsi:type="dcterms:W3CDTF">2023-06-26T12:04:26Z</dcterms:created>
  <dcterms:modified xsi:type="dcterms:W3CDTF">2023-06-26T12:31:23Z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2023-06-26T00:00:00Z</vt:filetime>
  </property>
</Properties>
</file>