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4775"/>
            <a:ext cx="19795429" cy="30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224963"/>
            <a:ext cx="18288000" cy="643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-426">
                <a:solidFill>
                  <a:srgbClr val="000000"/>
                </a:solidFill>
                <a:latin typeface="Canva Sans Bold"/>
              </a:rPr>
              <a:t>Case Study Analysis: Zomato's User Engagement Strategy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spc="-426">
                <a:solidFill>
                  <a:srgbClr val="000000"/>
                </a:solidFill>
                <a:latin typeface="Canva Sans Bold"/>
              </a:rPr>
              <a:t>Company Background :</a:t>
            </a:r>
          </a:p>
          <a:p>
            <a:pPr algn="ctr">
              <a:lnSpc>
                <a:spcPts val="7279"/>
              </a:lnSpc>
            </a:pPr>
            <a:r>
              <a:rPr lang="en-US" sz="5199" spc="-426">
                <a:solidFill>
                  <a:srgbClr val="000000"/>
                </a:solidFill>
                <a:latin typeface="Canva Sans Bold"/>
              </a:rPr>
              <a:t>Zomato is an Indian restaurant aggregator and food delivery company, operating in over 1,000 Indian cities and towns. It went public in 2021 and is valued at over US$8 billion.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2631"/>
            <a:ext cx="15545842" cy="122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u="sng">
                <a:solidFill>
                  <a:srgbClr val="000000"/>
                </a:solidFill>
                <a:latin typeface="Canva Sans Bold"/>
              </a:rPr>
              <a:t> Importance of Proposed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658357"/>
            <a:ext cx="18288000" cy="843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Proposing and Prioritizing Solutions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Addressing identified pain points to stay competitive.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Offering solutions catering to customer needs and preferences.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Enhancing value proposition, attracting and retaining customers.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Driving market growth and success.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Prioritizing features for effective resource allocation.</a:t>
            </a:r>
          </a:p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"/>
              </a:rPr>
              <a:t>• Boosting customer satisfaction, user engagement, and competitive position.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4458" y="141978"/>
            <a:ext cx="13190637" cy="159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 u="sng">
                <a:solidFill>
                  <a:srgbClr val="000000"/>
                </a:solidFill>
                <a:latin typeface="Canva Sans Bold"/>
              </a:rPr>
              <a:t> Success Metrics (KPIs)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652365"/>
            <a:ext cx="9525" cy="88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53466" y="4814641"/>
            <a:ext cx="22317641" cy="3445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64507" indent="-532253" lvl="1">
              <a:lnSpc>
                <a:spcPts val="6902"/>
              </a:lnSpc>
              <a:buFont typeface="Arial"/>
              <a:buChar char="•"/>
            </a:pPr>
            <a:r>
              <a:rPr lang="en-US" sz="4930">
                <a:solidFill>
                  <a:srgbClr val="000000"/>
                </a:solidFill>
                <a:latin typeface="Canva Sans Bold"/>
              </a:rPr>
              <a:t>Customer retention rate</a:t>
            </a:r>
          </a:p>
          <a:p>
            <a:pPr algn="just" marL="1064507" indent="-532253" lvl="1">
              <a:lnSpc>
                <a:spcPts val="6902"/>
              </a:lnSpc>
              <a:buFont typeface="Arial"/>
              <a:buChar char="•"/>
            </a:pPr>
            <a:r>
              <a:rPr lang="en-US" sz="4930">
                <a:solidFill>
                  <a:srgbClr val="000000"/>
                </a:solidFill>
                <a:latin typeface="Canva Sans Bold"/>
              </a:rPr>
              <a:t>Order frequency</a:t>
            </a:r>
          </a:p>
          <a:p>
            <a:pPr algn="just" marL="1064507" indent="-532253" lvl="1">
              <a:lnSpc>
                <a:spcPts val="6902"/>
              </a:lnSpc>
              <a:buFont typeface="Arial"/>
              <a:buChar char="•"/>
            </a:pPr>
            <a:r>
              <a:rPr lang="en-US" sz="4930">
                <a:solidFill>
                  <a:srgbClr val="000000"/>
                </a:solidFill>
                <a:latin typeface="Canva Sans Bold"/>
              </a:rPr>
              <a:t>Customer satisfaction scores</a:t>
            </a:r>
          </a:p>
          <a:p>
            <a:pPr algn="just" marL="1064507" indent="-532253" lvl="1">
              <a:lnSpc>
                <a:spcPts val="6902"/>
              </a:lnSpc>
              <a:buFont typeface="Arial"/>
              <a:buChar char="•"/>
            </a:pPr>
            <a:r>
              <a:rPr lang="en-US" sz="4930">
                <a:solidFill>
                  <a:srgbClr val="000000"/>
                </a:solidFill>
                <a:latin typeface="Canva Sans Bold"/>
              </a:rPr>
              <a:t>Conversion rate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4882" y="141679"/>
            <a:ext cx="9845167" cy="88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User Persona (Example: Sarah)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509" y="2052431"/>
            <a:ext cx="18288000" cy="785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User Journey for Food Delivery Platform</a:t>
            </a:r>
          </a:p>
          <a:p>
            <a:pPr algn="just">
              <a:lnSpc>
                <a:spcPts val="5240"/>
              </a:lnSpc>
            </a:pP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Discovery and Browsing: User discovers platform through online ads, social media, or word of mouth.</a:t>
            </a: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Meal Selection: User explores diverse meal options from partner restaurants.</a:t>
            </a: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Decision Making: User considers meal options based on personal preferences and dietary requirements.</a:t>
            </a: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Order Placement: User places order through a user-friendly interface.</a:t>
            </a: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Subscription-based meal plan option highlighted for convenience.</a:t>
            </a:r>
          </a:p>
          <a:p>
            <a:pPr algn="just">
              <a:lnSpc>
                <a:spcPts val="5240"/>
              </a:lnSpc>
            </a:pPr>
            <a:r>
              <a:rPr lang="en-US" sz="3743">
                <a:solidFill>
                  <a:srgbClr val="000000"/>
                </a:solidFill>
                <a:latin typeface="Canva Sans"/>
              </a:rPr>
              <a:t>• Delivery and Feedback: User eagerly awaits timely delivery of selected meal.</a:t>
            </a:r>
          </a:p>
          <a:p>
            <a:pPr algn="just">
              <a:lnSpc>
                <a:spcPts val="5105"/>
              </a:lnSpc>
            </a:pPr>
            <a:r>
              <a:rPr lang="en-US" sz="3646">
                <a:solidFill>
                  <a:srgbClr val="000000"/>
                </a:solidFill>
                <a:latin typeface="Canva Sans"/>
              </a:rPr>
              <a:t>• User provides feedback on overall experience, meal quality, and delivery service upon receiving order.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251" y="-171450"/>
            <a:ext cx="16749117" cy="15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Canva Sans Bold"/>
              </a:rPr>
              <a:t>User Journey &amp; GTM Strategy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062497"/>
            <a:ext cx="18288000" cy="798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GTM Strategy Overview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Target Audience: Busy professionals, health-conscious individuals, families.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Value Proposition: Platform's commitment to diverse, healthy meal options.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Marketing and Promotion: Promotion campaign, social media, online ads, health influencer partnerships.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Sales Strategy: Incentives for first-time users, subscription-based meal plan promotion.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Partnerships and Alliances: Forge partnerships with health-focused restaurants, nutritionists, fitness centers, wellness organizations.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• User Engagement and Feedback: Surveys, feedback forms, social media interactions.</a:t>
            </a:r>
          </a:p>
          <a:p>
            <a:pPr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7960" y="-114300"/>
            <a:ext cx="15452080" cy="1035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Canva Sans Bold"/>
              </a:rPr>
              <a:t>Wireframing &amp; Additional Considerations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62093"/>
            <a:ext cx="18288000" cy="1014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Wireframing Approach for Food Delivery Platform</a:t>
            </a:r>
          </a:p>
          <a:p>
            <a:pPr>
              <a:lnSpc>
                <a:spcPts val="140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• Homepage Redesign: Introducing "Healthy Choices" section and expanded cuisine variety.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• Meal Selection Interface: Highlighting diverse meal options, focusing on "Healthy Choices".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• Subscription-Based Meal Plan Section: Designing a dedicated section for subscription-based meal plan benefits.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• Seamless Order Placement: Creating a user-friendly, streamlined experience.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466" y="134651"/>
            <a:ext cx="17981069" cy="10738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Feedback and User Engagement: Incorporating wireframes for feedback prompts and user engagement features.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Mobile Responsiveness: Designing an intuitive mobile experience.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Visual Hierarchy and Call-to-Action (CTA): Establishing a clear visual hierarchy.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Personalized Recommendations: Incorporating wireframes for personalized recommendations.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Interactive Elements: Introducing meal customization tools and nutritional information pop-ups.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• Testing and Iteration: Planning for wireframe testing with potential users.</a:t>
            </a:r>
          </a:p>
          <a:p>
            <a:pPr algn="ctr">
              <a:lnSpc>
                <a:spcPts val="65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301" r="-1828" b="-163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386029"/>
            <a:ext cx="19343722" cy="14653459"/>
            <a:chOff x="0" y="0"/>
            <a:chExt cx="5094643" cy="38593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4643" cy="3859347"/>
            </a:xfrm>
            <a:custGeom>
              <a:avLst/>
              <a:gdLst/>
              <a:ahLst/>
              <a:cxnLst/>
              <a:rect r="r" b="b" t="t" l="l"/>
              <a:pathLst>
                <a:path h="3859347" w="5094643">
                  <a:moveTo>
                    <a:pt x="6003" y="0"/>
                  </a:moveTo>
                  <a:lnTo>
                    <a:pt x="5088639" y="0"/>
                  </a:lnTo>
                  <a:cubicBezTo>
                    <a:pt x="5090232" y="0"/>
                    <a:pt x="5091759" y="633"/>
                    <a:pt x="5092884" y="1758"/>
                  </a:cubicBezTo>
                  <a:cubicBezTo>
                    <a:pt x="5094010" y="2884"/>
                    <a:pt x="5094643" y="4411"/>
                    <a:pt x="5094643" y="6003"/>
                  </a:cubicBezTo>
                  <a:lnTo>
                    <a:pt x="5094643" y="3853344"/>
                  </a:lnTo>
                  <a:cubicBezTo>
                    <a:pt x="5094643" y="3854936"/>
                    <a:pt x="5094010" y="3856463"/>
                    <a:pt x="5092884" y="3857589"/>
                  </a:cubicBezTo>
                  <a:cubicBezTo>
                    <a:pt x="5091759" y="3858715"/>
                    <a:pt x="5090232" y="3859347"/>
                    <a:pt x="5088639" y="3859347"/>
                  </a:cubicBezTo>
                  <a:lnTo>
                    <a:pt x="6003" y="3859347"/>
                  </a:lnTo>
                  <a:cubicBezTo>
                    <a:pt x="4411" y="3859347"/>
                    <a:pt x="2884" y="3858715"/>
                    <a:pt x="1758" y="3857589"/>
                  </a:cubicBezTo>
                  <a:cubicBezTo>
                    <a:pt x="633" y="3856463"/>
                    <a:pt x="0" y="3854936"/>
                    <a:pt x="0" y="3853344"/>
                  </a:cubicBezTo>
                  <a:lnTo>
                    <a:pt x="0" y="6003"/>
                  </a:lnTo>
                  <a:cubicBezTo>
                    <a:pt x="0" y="4411"/>
                    <a:pt x="633" y="2884"/>
                    <a:pt x="1758" y="1758"/>
                  </a:cubicBezTo>
                  <a:cubicBezTo>
                    <a:pt x="2884" y="633"/>
                    <a:pt x="4411" y="0"/>
                    <a:pt x="6003" y="0"/>
                  </a:cubicBezTo>
                  <a:close/>
                </a:path>
              </a:pathLst>
            </a:custGeom>
            <a:solidFill>
              <a:srgbClr val="B2101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5094643" cy="3773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11059" y="561604"/>
            <a:ext cx="115128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Problem Statement: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652327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Zomato aims to boost monthly orders for busy professionals by offering better meal options and a seamless user experience, using mind maps to identify pain points.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6757" y="141605"/>
            <a:ext cx="101744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Approach for Product Manager: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56994" y="1758102"/>
            <a:ext cx="8189" cy="48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729527"/>
            <a:ext cx="18288000" cy="798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Product Manager Approach for Zomato's Daily Food Ordering</a:t>
            </a:r>
          </a:p>
          <a:p>
            <a:pPr>
              <a:lnSpc>
                <a:spcPts val="5306"/>
              </a:lnSpc>
              <a:spcBef>
                <a:spcPct val="0"/>
              </a:spcBef>
            </a:pPr>
          </a:p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• Investigate current app usage patterns and user feedback to identify pain points.</a:t>
            </a:r>
          </a:p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• Conduct market research and competitor analysis to understand user needs and potential market gaps.</a:t>
            </a:r>
          </a:p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• Propose tailored solutions to increase daily orders and enhance user engagement.</a:t>
            </a:r>
          </a:p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• Address issues like lack of tailored incentives, gaps in loyalty program promotion, and limited understanding of user needs and market dynamics.</a:t>
            </a:r>
          </a:p>
          <a:p>
            <a:pPr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000000"/>
                </a:solidFill>
                <a:latin typeface="Canva Sans"/>
              </a:rPr>
              <a:t>• Conduct market research to understand user needs and competitor strategies.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7147" y="340366"/>
            <a:ext cx="12273707" cy="124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0"/>
              </a:lnSpc>
            </a:pPr>
            <a:r>
              <a:rPr lang="en-US" sz="7300">
                <a:solidFill>
                  <a:srgbClr val="000000"/>
                </a:solidFill>
                <a:latin typeface="Canva Sans Bold"/>
              </a:rPr>
              <a:t>Importance of the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183065"/>
            <a:ext cx="18288000" cy="840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Zomato's Business Growth and Profitability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• Increase monthly average order per user for business growth and profitability.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• Post-IPO objectives include meeting shareholder expectations and enhancing valuation.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• User loyalty and retention are crucial, as demonstrated by Zomato Gold's loyalty program.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• Maintaining competitive edge in food delivery industry by catering to daily meal needs for professionals.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• Solving these issues contributes to strategic objectives, financial performance, and user satisfaction.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- This problem statement needs to be solved because there is a growing demand for healthier meal options and convenient meal solutions among consumers. By addressing this need, the food delivery platform can differentiate itself in the market, attract a broader user base, and foster long-term customer loyalty.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45113" y="132080"/>
            <a:ext cx="10508754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 u="sng">
                <a:solidFill>
                  <a:srgbClr val="000000"/>
                </a:solidFill>
                <a:latin typeface="Canva Sans Bold"/>
              </a:rPr>
              <a:t>Understanding Current Problems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8919" y="675526"/>
            <a:ext cx="16403404" cy="97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Food Delivery Services Target Audience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Busy professionals are primary target audience due to limited cooking time and daily ordering preferences.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Challenges include delivery delays, reliability issues, and limited menu variety.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Competitors excel in quick delivery but lack personalized recommendations.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Zomato can capitalize on these challenges by introducing personalized features.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Internal customer feedback shows recurring issues with order modifications and payment processing.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Market trends suggest healthier meal options.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00000"/>
                </a:solidFill>
                <a:latin typeface="Canva Sans"/>
              </a:rPr>
              <a:t>• Proposed solutions include subscription plans and AI-driven personalized recommendations.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018"/>
              </a:lnSpc>
            </a:pPr>
            <a:r>
              <a:rPr lang="en-US" sz="2870">
                <a:solidFill>
                  <a:srgbClr val="000000"/>
                </a:solidFill>
                <a:latin typeface="Canva Sans"/>
              </a:rPr>
              <a:t>   - The findings from the research indicate a strong demand for healthier meal options, a positive response to subscription-based meal plans, and a need for a more seamless and intuitive user experience. Insights also revealed specific pain points in the current user journey, such as limited healthy meal choices and a lack of personalized recommendations.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163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81897" y="448422"/>
            <a:ext cx="5305723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 Bold"/>
              </a:rPr>
              <a:t>Market Research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64320"/>
            <a:ext cx="19753492" cy="864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User Persona Analysis: Sarah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32-year-old Marketing Manager.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Busy lifestyle with long working hours.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Needs convenient, healthy food options.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Values time-saving solutions and variety in meals.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Relies on food delivery services for most meals, especially on weekdays.</a:t>
            </a:r>
          </a:p>
          <a:p>
            <a:pPr>
              <a:lnSpc>
                <a:spcPts val="4118"/>
              </a:lnSpc>
            </a:pP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Pain Points: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Lack of Healthy Daily Options.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Limited Variety.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Time Constraints.</a:t>
            </a:r>
          </a:p>
          <a:p>
            <a:pPr>
              <a:lnSpc>
                <a:spcPts val="4118"/>
              </a:lnSpc>
            </a:pP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Identifying Pain Points: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User feedback and reviews.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User surveys and interviews.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000000"/>
                </a:solidFill>
                <a:latin typeface="Canva Sans Bold"/>
              </a:rPr>
              <a:t>• Analysis of user behavior and patterns.</a:t>
            </a:r>
          </a:p>
          <a:p>
            <a:pPr>
              <a:lnSpc>
                <a:spcPts val="3382"/>
              </a:lnSpc>
            </a:pPr>
            <a:r>
              <a:rPr lang="en-US" sz="2416">
                <a:solidFill>
                  <a:srgbClr val="000000"/>
                </a:solidFill>
                <a:latin typeface="Canva Sans Bold"/>
              </a:rPr>
              <a:t>• Research of industry trends and competitor offerings.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1983" y="-152400"/>
            <a:ext cx="10124033" cy="136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000000"/>
                </a:solidFill>
                <a:latin typeface="Canva Sans Bold"/>
              </a:rPr>
              <a:t>Competitor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956" y="1465029"/>
            <a:ext cx="18864204" cy="875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Competitor Analysis: Swiggy, Uber Eats, and Foodpanda</a:t>
            </a:r>
          </a:p>
          <a:p>
            <a:pPr>
              <a:lnSpc>
                <a:spcPts val="3331"/>
              </a:lnSpc>
            </a:pP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Competition Overview: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Swiggy: Offers quick delivery and a user-friendly app.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Uber Eats: Focuses on partnerships with local restaurants and a seamless ordering experience.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Foodpanda: Known for its user-friendly app and diverse restaurant partnerships.</a:t>
            </a:r>
          </a:p>
          <a:p>
            <a:pPr>
              <a:lnSpc>
                <a:spcPts val="2592"/>
              </a:lnSpc>
            </a:pP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Key Features: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Swiggy: Offers dynamic pricing and occasional discounts.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Uber Eats: Implements competitive pricing and occasional promotions.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Foodpanda: Offers various discounts and loyalty programs.</a:t>
            </a:r>
          </a:p>
          <a:p>
            <a:pPr>
              <a:lnSpc>
                <a:spcPts val="3331"/>
              </a:lnSpc>
            </a:pP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Marketing Strategies: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Swiggy: Actively engages on social media, runs targeted ad campaigns, and collaborates with influencers.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Uber Eats: Focuses on partnerships with popular brands and uses targeted online advertising.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Foodpanda: Utilizes social media advertising and partnerships with local events.</a:t>
            </a:r>
          </a:p>
          <a:p>
            <a:pPr>
              <a:lnSpc>
                <a:spcPts val="3331"/>
              </a:lnSpc>
            </a:pP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Research and Development: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Swiggy: Constantly introduces new features and enhances its technology.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Uber Eats: Focuses on innovation, introducing new delivery methods and technology-driven solutions.</a:t>
            </a:r>
          </a:p>
          <a:p>
            <a:pPr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Canva Sans Bold"/>
              </a:rPr>
              <a:t>• Foodpanda: Invests in technological advancements and consistently introduces new products and services.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7012" y="122629"/>
            <a:ext cx="7096683" cy="97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79"/>
              </a:lnSpc>
            </a:pPr>
            <a:r>
              <a:rPr lang="en-US" sz="5699" u="sng">
                <a:solidFill>
                  <a:srgbClr val="000000"/>
                </a:solidFill>
                <a:latin typeface="Canva Sans Bold"/>
              </a:rPr>
              <a:t> Proposed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289817"/>
            <a:ext cx="18079800" cy="994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</a:pPr>
            <a:r>
              <a:rPr lang="en-US" sz="4759">
                <a:solidFill>
                  <a:srgbClr val="000000"/>
                </a:solidFill>
                <a:latin typeface="Canva Sans"/>
              </a:rPr>
              <a:t>- Introduce a "Healthy Choices" section: Offer a dedicated section for healthy meal options to cater to the need for nutritious daily meals.</a:t>
            </a:r>
          </a:p>
          <a:p>
            <a:pPr algn="ctr">
              <a:lnSpc>
                <a:spcPts val="7362"/>
              </a:lnSpc>
            </a:pPr>
            <a:r>
              <a:rPr lang="en-US" sz="5259">
                <a:solidFill>
                  <a:srgbClr val="000000"/>
                </a:solidFill>
                <a:latin typeface="Canva Sans"/>
              </a:rPr>
              <a:t>- Expand cuisine variety: Partner with a wider range of restaurants to enhance the diversity of meal choices available to users.</a:t>
            </a:r>
          </a:p>
          <a:p>
            <a:pPr algn="ctr">
              <a:lnSpc>
                <a:spcPts val="7362"/>
              </a:lnSpc>
            </a:pPr>
            <a:r>
              <a:rPr lang="en-US" sz="5259">
                <a:solidFill>
                  <a:srgbClr val="000000"/>
                </a:solidFill>
                <a:latin typeface="Canva Sans"/>
              </a:rPr>
              <a:t>- Introduce a subscription-based meal plan: Offer a subscription service for daily meals, providing users with convenient and cost-effective options for regular orders.</a:t>
            </a:r>
          </a:p>
          <a:p>
            <a:pPr algn="ctr">
              <a:lnSpc>
                <a:spcPts val="736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1464" y="-350493"/>
            <a:ext cx="11549621" cy="15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Canva Sans Bold"/>
              </a:rPr>
              <a:t>Prioritizing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34910"/>
            <a:ext cx="18288000" cy="862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"/>
              </a:rPr>
              <a:t>1. Healthy Choices section: Given the increasing demand for healthy options, this feature can attract health-conscious users and differentiate the platform.</a:t>
            </a:r>
          </a:p>
          <a:p>
            <a:pPr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"/>
              </a:rPr>
              <a:t>2. Expanded cuisine variety: Enhancing the variety of meal choices can cater to diverse user preferences and attract a wider customer base.</a:t>
            </a:r>
          </a:p>
          <a:p>
            <a:pPr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Canva Sans"/>
              </a:rPr>
              <a:t>3. Subscription-based meal plan: Providing a subscription service can increase user engagement and establish a loyal customer base, but it can be considered as a secondary priority.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DAF4RPHTnx8</dc:identifier>
  <dcterms:modified xsi:type="dcterms:W3CDTF">2011-08-01T06:04:30Z</dcterms:modified>
  <cp:revision>1</cp:revision>
  <dc:title>Company Background: - Zomato is an Indian restaurant aggregator and food delivery company, operating in over 1,000 Indian cities and towns. It went public in 2021 and is valued at over US$8 billion. t</dc:title>
</cp:coreProperties>
</file>