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146847057" r:id="rId10"/>
    <p:sldId id="2146847060" r:id="rId11"/>
    <p:sldId id="2146847062" r:id="rId12"/>
    <p:sldId id="2146847061" r:id="rId13"/>
    <p:sldId id="2146847055"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5" d="100"/>
          <a:sy n="105" d="100"/>
        </p:scale>
        <p:origin x="798" y="9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19-02-2025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7E254F1-4415-47BF-9E91-C5D4B9A33350}" type="slidenum">
              <a:rPr lang="en-IN" smtClean="0"/>
              <a:t>1</a:t>
            </a:fld>
            <a:endParaRPr lang="en-IN"/>
          </a:p>
        </p:txBody>
      </p:sp>
    </p:spTree>
    <p:extLst>
      <p:ext uri="{BB962C8B-B14F-4D97-AF65-F5344CB8AC3E}">
        <p14:creationId xmlns:p14="http://schemas.microsoft.com/office/powerpoint/2010/main" val="20211564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2/19/2025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2/19/2025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2/19/2025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2/19/2025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2/19/2025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2/19/2025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2/19/2025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2/19/2025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2/19/2025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2/19/2025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2/19/2025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2/19/2025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SECURE DATA HIDING IN IMAGES USING STEGNOGRAPHY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1864801" y="4376053"/>
            <a:ext cx="7980183" cy="1938992"/>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 :</a:t>
            </a:r>
          </a:p>
          <a:p>
            <a:r>
              <a:rPr lang="en-US" sz="2000" b="1" dirty="0">
                <a:solidFill>
                  <a:schemeClr val="accent1">
                    <a:lumMod val="75000"/>
                  </a:schemeClr>
                </a:solidFill>
                <a:latin typeface="Arial"/>
                <a:cs typeface="Arial"/>
              </a:rPr>
              <a:t>Student Name : </a:t>
            </a:r>
            <a:r>
              <a:rPr lang="en-US" sz="2000" b="1" dirty="0">
                <a:solidFill>
                  <a:schemeClr val="accent1">
                    <a:lumMod val="75000"/>
                  </a:schemeClr>
                </a:solidFill>
                <a:latin typeface="Arial" pitchFamily="34" charset="0"/>
                <a:cs typeface="Arial" pitchFamily="34" charset="0"/>
              </a:rPr>
              <a:t>Parmar </a:t>
            </a:r>
            <a:r>
              <a:rPr lang="en-US" sz="2000" b="1" dirty="0" err="1">
                <a:solidFill>
                  <a:schemeClr val="accent1">
                    <a:lumMod val="75000"/>
                  </a:schemeClr>
                </a:solidFill>
                <a:latin typeface="Arial" pitchFamily="34" charset="0"/>
                <a:cs typeface="Arial" pitchFamily="34" charset="0"/>
              </a:rPr>
              <a:t>Yuvrajsinh</a:t>
            </a:r>
            <a:r>
              <a:rPr lang="en-US" sz="2000" b="1" dirty="0">
                <a:solidFill>
                  <a:schemeClr val="accent1">
                    <a:lumMod val="75000"/>
                  </a:schemeClr>
                </a:solidFill>
                <a:latin typeface="Arial" pitchFamily="34" charset="0"/>
                <a:cs typeface="Arial" pitchFamily="34" charset="0"/>
              </a:rPr>
              <a:t> </a:t>
            </a:r>
            <a:r>
              <a:rPr lang="en-US" sz="2000" b="1" dirty="0" err="1">
                <a:solidFill>
                  <a:schemeClr val="accent1">
                    <a:lumMod val="75000"/>
                  </a:schemeClr>
                </a:solidFill>
                <a:latin typeface="Arial" pitchFamily="34" charset="0"/>
                <a:cs typeface="Arial" pitchFamily="34" charset="0"/>
              </a:rPr>
              <a:t>Premjibhai</a:t>
            </a:r>
            <a:endParaRPr lang="en-US" sz="2000" b="1" dirty="0">
              <a:solidFill>
                <a:schemeClr val="accent1">
                  <a:lumMod val="75000"/>
                </a:schemeClr>
              </a:solidFill>
              <a:latin typeface="Arial"/>
              <a:cs typeface="Arial"/>
            </a:endParaRPr>
          </a:p>
          <a:p>
            <a:r>
              <a:rPr lang="en-US" sz="2000" b="1" dirty="0">
                <a:solidFill>
                  <a:schemeClr val="accent1">
                    <a:lumMod val="75000"/>
                  </a:schemeClr>
                </a:solidFill>
                <a:latin typeface="Arial"/>
                <a:cs typeface="Arial"/>
              </a:rPr>
              <a:t>College Name &amp; Department : Shree Swaminarayan Institute of Technology </a:t>
            </a:r>
          </a:p>
          <a:p>
            <a:r>
              <a:rPr lang="en-US" sz="2000" b="1" dirty="0">
                <a:solidFill>
                  <a:schemeClr val="accent1">
                    <a:lumMod val="75000"/>
                  </a:schemeClr>
                </a:solidFill>
                <a:latin typeface="Arial"/>
                <a:cs typeface="Arial"/>
              </a:rPr>
              <a:t>Information Technology Department</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305435" indent="-305435"/>
            <a:r>
              <a:rPr lang="en-US" dirty="0"/>
              <a:t>we can encrypt the message in various forms like pictures, audios, </a:t>
            </a:r>
            <a:r>
              <a:rPr lang="en-US" dirty="0" err="1"/>
              <a:t>videos,text</a:t>
            </a:r>
            <a:r>
              <a:rPr lang="en-US" dirty="0"/>
              <a:t>. So by using this technologies one can share any secret message to receiver without knowing the attacker and as this technology is already applied by the various social media developers so might be possible that this technology might apply on various platforms as well</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scope(optional)</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0" indent="0">
              <a:buNone/>
            </a:pPr>
            <a:r>
              <a:rPr lang="en-US" sz="2800" dirty="0"/>
              <a:t>Traditional data transmission methods are vulnerable to hacking, eavesdropping, and unauthorized access. Encryption alone may attract attention, making hidden communication crucial. This project implements </a:t>
            </a:r>
            <a:r>
              <a:rPr lang="en-US" sz="2800" b="1" dirty="0"/>
              <a:t>steganography</a:t>
            </a:r>
            <a:r>
              <a:rPr lang="en-US" sz="2800" dirty="0"/>
              <a:t>, which hides secret data inside images, ensuring </a:t>
            </a:r>
            <a:r>
              <a:rPr lang="en-US" sz="2800" b="1" dirty="0"/>
              <a:t>secure and undetectable</a:t>
            </a:r>
            <a:r>
              <a:rPr lang="en-US" sz="2800" dirty="0"/>
              <a:t> communication.</a:t>
            </a:r>
            <a:endParaRPr lang="en-IN" sz="16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4" name="Rectangle 2">
            <a:extLst>
              <a:ext uri="{FF2B5EF4-FFF2-40B4-BE49-F238E27FC236}">
                <a16:creationId xmlns:a16="http://schemas.microsoft.com/office/drawing/2014/main" id="{832BAB53-07C3-2A44-68B8-FA4F93B42925}"/>
              </a:ext>
            </a:extLst>
          </p:cNvPr>
          <p:cNvSpPr>
            <a:spLocks noGrp="1" noChangeArrowheads="1"/>
          </p:cNvSpPr>
          <p:nvPr>
            <p:ph idx="1"/>
          </p:nvPr>
        </p:nvSpPr>
        <p:spPr bwMode="auto">
          <a:xfrm>
            <a:off x="441325" y="3315533"/>
            <a:ext cx="5470024"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200" b="1" i="0" u="none" strike="noStrike" cap="none" normalizeH="0" baseline="0" dirty="0">
                <a:ln>
                  <a:noFill/>
                </a:ln>
                <a:solidFill>
                  <a:schemeClr val="tx1"/>
                </a:solidFill>
                <a:effectLst/>
                <a:latin typeface="Arial" panose="020B0604020202020204" pitchFamily="34" charset="0"/>
              </a:rPr>
              <a:t>Programming Language:</a:t>
            </a:r>
            <a:r>
              <a:rPr kumimoji="0" lang="en-US" altLang="en-US" sz="2200" b="0" i="0" u="none" strike="noStrike" cap="none" normalizeH="0" baseline="0" dirty="0">
                <a:ln>
                  <a:noFill/>
                </a:ln>
                <a:solidFill>
                  <a:schemeClr val="tx1"/>
                </a:solidFill>
                <a:effectLst/>
                <a:latin typeface="Arial" panose="020B0604020202020204" pitchFamily="34" charset="0"/>
              </a:rPr>
              <a:t> Python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200" b="1" i="0" u="none" strike="noStrike" cap="none" normalizeH="0" baseline="0" dirty="0">
                <a:ln>
                  <a:noFill/>
                </a:ln>
                <a:solidFill>
                  <a:schemeClr val="tx1"/>
                </a:solidFill>
                <a:effectLst/>
                <a:latin typeface="Arial" panose="020B0604020202020204" pitchFamily="34" charset="0"/>
              </a:rPr>
              <a:t>Libraries:</a:t>
            </a:r>
            <a:r>
              <a:rPr kumimoji="0" lang="en-US" altLang="en-US" sz="2200" b="0" i="0" u="none" strike="noStrike" cap="none" normalizeH="0" baseline="0" dirty="0">
                <a:ln>
                  <a:noFill/>
                </a:ln>
                <a:solidFill>
                  <a:schemeClr val="tx1"/>
                </a:solidFill>
                <a:effectLst/>
                <a:latin typeface="Arial" panose="020B0604020202020204" pitchFamily="34" charset="0"/>
              </a:rPr>
              <a:t> OpenCV, </a:t>
            </a:r>
            <a:r>
              <a:rPr kumimoji="0" lang="en-US" altLang="en-US" sz="2200" b="0" i="0" u="none" strike="noStrike" cap="none" normalizeH="0" baseline="0" dirty="0" err="1">
                <a:ln>
                  <a:noFill/>
                </a:ln>
                <a:solidFill>
                  <a:schemeClr val="tx1"/>
                </a:solidFill>
                <a:effectLst/>
                <a:latin typeface="Arial" panose="020B0604020202020204" pitchFamily="34" charset="0"/>
              </a:rPr>
              <a:t>Tkinter</a:t>
            </a:r>
            <a:r>
              <a:rPr kumimoji="0" lang="en-US" altLang="en-US" sz="2200" b="0" i="0" u="none" strike="noStrike" cap="none" normalizeH="0" baseline="0" dirty="0">
                <a:ln>
                  <a:noFill/>
                </a:ln>
                <a:solidFill>
                  <a:schemeClr val="tx1"/>
                </a:solidFill>
                <a:effectLst/>
                <a:latin typeface="Arial" panose="020B0604020202020204" pitchFamily="34" charset="0"/>
              </a:rPr>
              <a:t> (for GUI),PIL </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2200" b="1" dirty="0">
                <a:solidFill>
                  <a:schemeClr val="tx1"/>
                </a:solidFill>
                <a:latin typeface="Arial" panose="020B0604020202020204" pitchFamily="34" charset="0"/>
              </a:rPr>
              <a:t>Platform : </a:t>
            </a:r>
            <a:r>
              <a:rPr lang="en-US" altLang="en-US" sz="2200" dirty="0">
                <a:solidFill>
                  <a:schemeClr val="tx1"/>
                </a:solidFill>
                <a:latin typeface="Arial" panose="020B0604020202020204" pitchFamily="34" charset="0"/>
              </a:rPr>
              <a:t>VS Code</a:t>
            </a:r>
            <a:endParaRPr kumimoji="0" lang="en-US" altLang="en-US" sz="2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4" name="Rectangle 2">
            <a:extLst>
              <a:ext uri="{FF2B5EF4-FFF2-40B4-BE49-F238E27FC236}">
                <a16:creationId xmlns:a16="http://schemas.microsoft.com/office/drawing/2014/main" id="{96AAE1F2-91A7-15D6-3298-B62A9E937DD6}"/>
              </a:ext>
            </a:extLst>
          </p:cNvPr>
          <p:cNvSpPr>
            <a:spLocks noGrp="1" noChangeArrowheads="1"/>
          </p:cNvSpPr>
          <p:nvPr>
            <p:ph idx="1"/>
          </p:nvPr>
        </p:nvSpPr>
        <p:spPr bwMode="auto">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Dual-layer Security:</a:t>
            </a:r>
            <a:r>
              <a:rPr kumimoji="0" lang="en-US" altLang="en-US" sz="1800" b="0" i="0" u="none" strike="noStrike" cap="none" normalizeH="0" baseline="0">
                <a:ln>
                  <a:noFill/>
                </a:ln>
                <a:solidFill>
                  <a:schemeClr val="tx1"/>
                </a:solidFill>
                <a:effectLst/>
                <a:latin typeface="Arial" panose="020B0604020202020204" pitchFamily="34" charset="0"/>
              </a:rPr>
              <a:t> Uses both steganography and encryption.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Custom GUI:</a:t>
            </a:r>
            <a:r>
              <a:rPr kumimoji="0" lang="en-US" altLang="en-US" sz="1800" b="0" i="0" u="none" strike="noStrike" cap="none" normalizeH="0" baseline="0">
                <a:ln>
                  <a:noFill/>
                </a:ln>
                <a:solidFill>
                  <a:schemeClr val="tx1"/>
                </a:solidFill>
                <a:effectLst/>
                <a:latin typeface="Arial" panose="020B0604020202020204" pitchFamily="34" charset="0"/>
              </a:rPr>
              <a:t> User-friendly interface for encoding and decoding images.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High Capacity:</a:t>
            </a:r>
            <a:r>
              <a:rPr kumimoji="0" lang="en-US" altLang="en-US" sz="1800" b="0" i="0" u="none" strike="noStrike" cap="none" normalizeH="0" baseline="0">
                <a:ln>
                  <a:noFill/>
                </a:ln>
                <a:solidFill>
                  <a:schemeClr val="tx1"/>
                </a:solidFill>
                <a:effectLst/>
                <a:latin typeface="Arial" panose="020B0604020202020204" pitchFamily="34" charset="0"/>
              </a:rPr>
              <a:t> Can hide text or small files without noticeable image distortion.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Undetectable Data Storage:</a:t>
            </a:r>
            <a:r>
              <a:rPr kumimoji="0" lang="en-US" altLang="en-US" sz="1800" b="0" i="0" u="none" strike="noStrike" cap="none" normalizeH="0" baseline="0">
                <a:ln>
                  <a:noFill/>
                </a:ln>
                <a:solidFill>
                  <a:schemeClr val="tx1"/>
                </a:solidFill>
                <a:effectLst/>
                <a:latin typeface="Arial" panose="020B0604020202020204" pitchFamily="34" charset="0"/>
              </a:rPr>
              <a:t> The image looks the same to human eyes </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p:txBody>
          <a:bodyPr/>
          <a:lstStyle/>
          <a:p>
            <a:r>
              <a:rPr lang="en-US" b="1" dirty="0"/>
              <a:t>Government &amp; Defense:</a:t>
            </a:r>
            <a:r>
              <a:rPr lang="en-US" dirty="0"/>
              <a:t> Secure military and intelligence communication</a:t>
            </a:r>
          </a:p>
          <a:p>
            <a:r>
              <a:rPr lang="en-US" b="1" dirty="0"/>
              <a:t>Corporate &amp; Business:</a:t>
            </a:r>
            <a:r>
              <a:rPr lang="en-US" dirty="0"/>
              <a:t> Protect confidential data from cyber threats</a:t>
            </a:r>
          </a:p>
          <a:p>
            <a:r>
              <a:rPr lang="en-IN" dirty="0"/>
              <a:t> </a:t>
            </a:r>
            <a:r>
              <a:rPr lang="en-US" b="1" dirty="0"/>
              <a:t>Individuals</a:t>
            </a:r>
            <a:r>
              <a:rPr lang="en-US" dirty="0"/>
              <a:t>: Personal data security in private messaging</a:t>
            </a:r>
          </a:p>
          <a:p>
            <a:r>
              <a:rPr lang="en-US" b="1" dirty="0"/>
              <a:t>Journalists &amp; Activists</a:t>
            </a:r>
            <a:r>
              <a:rPr lang="en-US" dirty="0"/>
              <a:t>: Safe transmission of sensitive information</a:t>
            </a:r>
            <a:endParaRPr lang="en-IN" dirty="0"/>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sp>
        <p:nvSpPr>
          <p:cNvPr id="5" name="Rectangle 2">
            <a:extLst>
              <a:ext uri="{FF2B5EF4-FFF2-40B4-BE49-F238E27FC236}">
                <a16:creationId xmlns:a16="http://schemas.microsoft.com/office/drawing/2014/main" id="{7733B42D-E1F7-1C63-B142-B307F1B0C00A}"/>
              </a:ext>
            </a:extLst>
          </p:cNvPr>
          <p:cNvSpPr>
            <a:spLocks noGrp="1" noChangeArrowheads="1"/>
          </p:cNvSpPr>
          <p:nvPr>
            <p:ph idx="1"/>
          </p:nvPr>
        </p:nvSpPr>
        <p:spPr bwMode="auto">
          <a:xfrm>
            <a:off x="581192" y="1222647"/>
            <a:ext cx="11331408" cy="48320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1400" b="0" i="0" u="none" strike="noStrike" cap="none" normalizeH="0" baseline="0" dirty="0">
                <a:ln>
                  <a:noFill/>
                </a:ln>
                <a:solidFill>
                  <a:schemeClr val="tx1"/>
                </a:solidFill>
                <a:effectLst/>
                <a:latin typeface="Arial" panose="020B0604020202020204" pitchFamily="34" charset="0"/>
              </a:rPr>
              <a:t>Successfully implemented </a:t>
            </a:r>
            <a:r>
              <a:rPr kumimoji="0" lang="en-US" altLang="en-US" sz="1400" b="1" i="0" u="none" strike="noStrike" cap="none" normalizeH="0" baseline="0" dirty="0">
                <a:ln>
                  <a:noFill/>
                </a:ln>
                <a:solidFill>
                  <a:schemeClr val="tx1"/>
                </a:solidFill>
                <a:effectLst/>
                <a:latin typeface="Arial" panose="020B0604020202020204" pitchFamily="34" charset="0"/>
              </a:rPr>
              <a:t>LSB steganography</a:t>
            </a:r>
            <a:r>
              <a:rPr kumimoji="0" lang="en-US" altLang="en-US" sz="1400" b="0" i="0" u="none" strike="noStrike" cap="none" normalizeH="0" baseline="0" dirty="0">
                <a:ln>
                  <a:noFill/>
                </a:ln>
                <a:solidFill>
                  <a:schemeClr val="tx1"/>
                </a:solidFill>
                <a:effectLst/>
                <a:latin typeface="Arial" panose="020B0604020202020204" pitchFamily="34" charset="0"/>
              </a:rPr>
              <a:t> to hide and extract data.</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400" b="0" i="0" u="none" strike="noStrike" cap="none" normalizeH="0" baseline="0" dirty="0">
                <a:ln>
                  <a:noFill/>
                </a:ln>
                <a:solidFill>
                  <a:schemeClr val="tx1"/>
                </a:solidFill>
                <a:effectLst/>
                <a:latin typeface="Arial" panose="020B0604020202020204" pitchFamily="34" charset="0"/>
              </a:rPr>
              <a:t>Created an interactive GUI for encoding and decoding messages.</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400" b="0" i="0" u="none" strike="noStrike" cap="none" normalizeH="0" baseline="0" dirty="0">
                <a:ln>
                  <a:noFill/>
                </a:ln>
                <a:solidFill>
                  <a:schemeClr val="tx1"/>
                </a:solidFill>
                <a:effectLst/>
                <a:latin typeface="Arial" panose="020B0604020202020204" pitchFamily="34" charset="0"/>
              </a:rPr>
              <a:t>Ensured </a:t>
            </a:r>
            <a:r>
              <a:rPr kumimoji="0" lang="en-US" altLang="en-US" sz="1400" b="1" i="0" u="none" strike="noStrike" cap="none" normalizeH="0" baseline="0" dirty="0">
                <a:ln>
                  <a:noFill/>
                </a:ln>
                <a:solidFill>
                  <a:schemeClr val="tx1"/>
                </a:solidFill>
                <a:effectLst/>
                <a:latin typeface="Arial" panose="020B0604020202020204" pitchFamily="34" charset="0"/>
              </a:rPr>
              <a:t>minimal impact on image quality</a:t>
            </a:r>
            <a:r>
              <a:rPr kumimoji="0" lang="en-US" altLang="en-US" sz="1400" b="0" i="0" u="none" strike="noStrike" cap="none" normalizeH="0" baseline="0" dirty="0">
                <a:ln>
                  <a:noFill/>
                </a:ln>
                <a:solidFill>
                  <a:schemeClr val="tx1"/>
                </a:solidFill>
                <a:effectLst/>
                <a:latin typeface="Arial" panose="020B0604020202020204" pitchFamily="34" charset="0"/>
              </a:rPr>
              <a:t> while securely embedding data.</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lang="en-US" altLang="en-US" sz="1800"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t>
            </a:r>
          </a:p>
        </p:txBody>
      </p:sp>
      <p:pic>
        <p:nvPicPr>
          <p:cNvPr id="4" name="Picture 3">
            <a:extLst>
              <a:ext uri="{FF2B5EF4-FFF2-40B4-BE49-F238E27FC236}">
                <a16:creationId xmlns:a16="http://schemas.microsoft.com/office/drawing/2014/main" id="{96B2B454-9C1D-1097-3EAE-91DA271E251B}"/>
              </a:ext>
            </a:extLst>
          </p:cNvPr>
          <p:cNvPicPr>
            <a:picLocks noChangeAspect="1"/>
          </p:cNvPicPr>
          <p:nvPr/>
        </p:nvPicPr>
        <p:blipFill>
          <a:blip r:embed="rId2"/>
          <a:stretch>
            <a:fillRect/>
          </a:stretch>
        </p:blipFill>
        <p:spPr>
          <a:xfrm>
            <a:off x="581192" y="2148123"/>
            <a:ext cx="3189299" cy="4135737"/>
          </a:xfrm>
          <a:prstGeom prst="rect">
            <a:avLst/>
          </a:prstGeom>
        </p:spPr>
      </p:pic>
      <p:pic>
        <p:nvPicPr>
          <p:cNvPr id="7" name="Picture 6">
            <a:extLst>
              <a:ext uri="{FF2B5EF4-FFF2-40B4-BE49-F238E27FC236}">
                <a16:creationId xmlns:a16="http://schemas.microsoft.com/office/drawing/2014/main" id="{F9A23E8E-DD48-08D3-86CE-6E5784F20663}"/>
              </a:ext>
            </a:extLst>
          </p:cNvPr>
          <p:cNvPicPr>
            <a:picLocks noChangeAspect="1"/>
          </p:cNvPicPr>
          <p:nvPr/>
        </p:nvPicPr>
        <p:blipFill>
          <a:blip r:embed="rId3"/>
          <a:stretch>
            <a:fillRect/>
          </a:stretch>
        </p:blipFill>
        <p:spPr>
          <a:xfrm>
            <a:off x="3900735" y="2148123"/>
            <a:ext cx="3372294" cy="4135737"/>
          </a:xfrm>
          <a:prstGeom prst="rect">
            <a:avLst/>
          </a:prstGeom>
        </p:spPr>
      </p:pic>
      <p:pic>
        <p:nvPicPr>
          <p:cNvPr id="9" name="Picture 8">
            <a:extLst>
              <a:ext uri="{FF2B5EF4-FFF2-40B4-BE49-F238E27FC236}">
                <a16:creationId xmlns:a16="http://schemas.microsoft.com/office/drawing/2014/main" id="{8C085FFA-24F4-6B43-7CB9-81D1357D4788}"/>
              </a:ext>
            </a:extLst>
          </p:cNvPr>
          <p:cNvPicPr>
            <a:picLocks noChangeAspect="1"/>
          </p:cNvPicPr>
          <p:nvPr/>
        </p:nvPicPr>
        <p:blipFill>
          <a:blip r:embed="rId4"/>
          <a:stretch>
            <a:fillRect/>
          </a:stretch>
        </p:blipFill>
        <p:spPr>
          <a:xfrm>
            <a:off x="7475373" y="2148123"/>
            <a:ext cx="3258005" cy="4007721"/>
          </a:xfrm>
          <a:prstGeom prst="rect">
            <a:avLst/>
          </a:prstGeo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lstStyle/>
          <a:p>
            <a:r>
              <a:rPr lang="en-US" dirty="0"/>
              <a:t>This project demonstrates an </a:t>
            </a:r>
            <a:r>
              <a:rPr lang="en-US" b="1" dirty="0"/>
              <a:t>efficient and secure</a:t>
            </a:r>
            <a:r>
              <a:rPr lang="en-US" dirty="0"/>
              <a:t> method for hiding sensitive data in images using </a:t>
            </a:r>
            <a:r>
              <a:rPr lang="en-US" b="1" dirty="0"/>
              <a:t>steganography</a:t>
            </a:r>
            <a:r>
              <a:rPr lang="en-US" dirty="0"/>
              <a:t>.</a:t>
            </a:r>
          </a:p>
          <a:p>
            <a:r>
              <a:rPr lang="en-US" dirty="0"/>
              <a:t>It enhances </a:t>
            </a:r>
            <a:r>
              <a:rPr lang="en-US" b="1" dirty="0"/>
              <a:t>data security and privacy</a:t>
            </a:r>
            <a:r>
              <a:rPr lang="en-US" dirty="0"/>
              <a:t> for various applications, reducing the risk of cyber threats and unauthorized access.</a:t>
            </a:r>
            <a:endParaRPr lang="en-IN" dirty="0"/>
          </a:p>
        </p:txBody>
      </p:sp>
    </p:spTree>
    <p:extLst>
      <p:ext uri="{BB962C8B-B14F-4D97-AF65-F5344CB8AC3E}">
        <p14:creationId xmlns:p14="http://schemas.microsoft.com/office/powerpoint/2010/main" val="423388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r>
              <a:rPr lang="en-IN" dirty="0" err="1"/>
              <a:t>Github</a:t>
            </a:r>
            <a:r>
              <a:rPr lang="en-IN" dirty="0"/>
              <a:t> Repository : https://github.com/YuvrajSinh345/aicte_project.git</a:t>
            </a:r>
          </a:p>
        </p:txBody>
      </p:sp>
    </p:spTree>
    <p:extLst>
      <p:ext uri="{BB962C8B-B14F-4D97-AF65-F5344CB8AC3E}">
        <p14:creationId xmlns:p14="http://schemas.microsoft.com/office/powerpoint/2010/main" val="22306647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113</TotalTime>
  <Words>358</Words>
  <Application>Microsoft Office PowerPoint</Application>
  <PresentationFormat>Widescreen</PresentationFormat>
  <Paragraphs>61</Paragraphs>
  <Slides>11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SECURE DATA HIDING IN IMAGES USING STEGNOGRAPHY</vt:lpstr>
      <vt:lpstr>OUTLINE</vt:lpstr>
      <vt:lpstr>Problem Statement</vt:lpstr>
      <vt:lpstr>Technology  used</vt:lpstr>
      <vt:lpstr>Wow factors</vt:lpstr>
      <vt:lpstr>End users</vt:lpstr>
      <vt:lpstr>Results</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YUVRAJSINH PARMAR</cp:lastModifiedBy>
  <cp:revision>31</cp:revision>
  <dcterms:created xsi:type="dcterms:W3CDTF">2021-05-26T16:50:10Z</dcterms:created>
  <dcterms:modified xsi:type="dcterms:W3CDTF">2025-02-19T17:45:00Z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