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heddar" panose="020B0604020202020204" charset="0"/>
      <p:regular r:id="rId9"/>
    </p:embeddedFont>
    <p:embeddedFont>
      <p:font typeface="Telegraf" panose="020B0604020202020204" charset="0"/>
      <p:regular r:id="rId10"/>
    </p:embeddedFont>
    <p:embeddedFont>
      <p:font typeface="Telegraf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4345220" y="3047170"/>
            <a:ext cx="8694298" cy="348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12000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SPEECH EMOTION 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48660" y="633623"/>
            <a:ext cx="8304328" cy="284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OBJECTIVE</a:t>
            </a:r>
          </a:p>
          <a:p>
            <a:pPr algn="r">
              <a:lnSpc>
                <a:spcPts val="6999"/>
              </a:lnSpc>
            </a:pPr>
            <a:endParaRPr lang="en-US" sz="6999" spc="342">
              <a:solidFill>
                <a:srgbClr val="290606"/>
              </a:solidFill>
              <a:latin typeface="Cheddar"/>
              <a:ea typeface="Cheddar"/>
              <a:cs typeface="Cheddar"/>
              <a:sym typeface="Cheddar"/>
            </a:endParaRPr>
          </a:p>
          <a:p>
            <a:pPr algn="r">
              <a:lnSpc>
                <a:spcPts val="6999"/>
              </a:lnSpc>
            </a:pPr>
            <a:endParaRPr lang="en-US" sz="6999" spc="342">
              <a:solidFill>
                <a:srgbClr val="290606"/>
              </a:solidFill>
              <a:latin typeface="Cheddar"/>
              <a:ea typeface="Cheddar"/>
              <a:cs typeface="Cheddar"/>
              <a:sym typeface="Chedd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39238" y="4602163"/>
            <a:ext cx="9525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9148762" y="1994110"/>
            <a:ext cx="8614559" cy="7590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6"/>
              </a:lnSpc>
            </a:pPr>
            <a:r>
              <a:rPr lang="en-US" sz="3611">
                <a:solidFill>
                  <a:srgbClr val="290606"/>
                </a:solidFill>
                <a:latin typeface="Canva Sans"/>
                <a:ea typeface="Canva Sans"/>
                <a:cs typeface="Canva Sans"/>
                <a:sym typeface="Canva Sans"/>
              </a:rPr>
              <a:t>The objective of this project is to develop a model capable of recognizing emotions from speech audio files by analyzing vocal characteristics and patterns.</a:t>
            </a:r>
          </a:p>
          <a:p>
            <a:pPr algn="l">
              <a:lnSpc>
                <a:spcPts val="5056"/>
              </a:lnSpc>
            </a:pPr>
            <a:r>
              <a:rPr lang="en-US" sz="3611">
                <a:solidFill>
                  <a:srgbClr val="29060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5056"/>
              </a:lnSpc>
            </a:pPr>
            <a:r>
              <a:rPr lang="en-US" sz="3611">
                <a:solidFill>
                  <a:srgbClr val="290606"/>
                </a:solidFill>
                <a:latin typeface="Canva Sans"/>
                <a:ea typeface="Canva Sans"/>
                <a:cs typeface="Canva Sans"/>
                <a:sym typeface="Canva Sans"/>
              </a:rPr>
              <a:t>This has practical applications in virtual assistants for improving user interactions, emotion-aware systems for sentiment analysis, and therapeutic applications for mental health assessment and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7944" y="321364"/>
            <a:ext cx="8927786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DATA PRE-PROCESSING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4102" y="1814252"/>
            <a:ext cx="16230600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First and foremost, we have padded each sound wave with </a:t>
            </a:r>
            <a:r>
              <a:rPr lang="en-US" sz="3500" b="1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silence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so as to keep uniform length. Next we broke each audio file into several parts, each of which had </a:t>
            </a:r>
            <a:r>
              <a:rPr lang="en-US" sz="3500" b="1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1024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samples with a hop length of </a:t>
            </a:r>
            <a:r>
              <a:rPr lang="en-US" sz="3500" b="1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512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(a </a:t>
            </a:r>
            <a:r>
              <a:rPr lang="en-US" sz="3500" b="1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50%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overlap). Each of the sample is gone through the cycle to extract </a:t>
            </a:r>
            <a:r>
              <a:rPr lang="en-US" sz="3500" b="1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64 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mfcc’s</a:t>
            </a:r>
          </a:p>
        </p:txBody>
      </p:sp>
      <p:sp>
        <p:nvSpPr>
          <p:cNvPr id="4" name="AutoShape 4"/>
          <p:cNvSpPr/>
          <p:nvPr/>
        </p:nvSpPr>
        <p:spPr>
          <a:xfrm>
            <a:off x="1616192" y="5886331"/>
            <a:ext cx="0" cy="12831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5" name="Group 5"/>
          <p:cNvGrpSpPr/>
          <p:nvPr/>
        </p:nvGrpSpPr>
        <p:grpSpPr>
          <a:xfrm>
            <a:off x="265191" y="5143500"/>
            <a:ext cx="2702002" cy="1304790"/>
            <a:chOff x="0" y="0"/>
            <a:chExt cx="711639" cy="3436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1638" cy="343648"/>
            </a:xfrm>
            <a:custGeom>
              <a:avLst/>
              <a:gdLst/>
              <a:ahLst/>
              <a:cxnLst/>
              <a:rect l="l" t="t" r="r" b="b"/>
              <a:pathLst>
                <a:path w="711638" h="34364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197521"/>
                  </a:lnTo>
                  <a:cubicBezTo>
                    <a:pt x="711638" y="236276"/>
                    <a:pt x="696243" y="273444"/>
                    <a:pt x="668839" y="300849"/>
                  </a:cubicBezTo>
                  <a:cubicBezTo>
                    <a:pt x="641434" y="328253"/>
                    <a:pt x="604266" y="343648"/>
                    <a:pt x="565511" y="343648"/>
                  </a:cubicBezTo>
                  <a:lnTo>
                    <a:pt x="146128" y="343648"/>
                  </a:lnTo>
                  <a:cubicBezTo>
                    <a:pt x="107372" y="343648"/>
                    <a:pt x="70204" y="328253"/>
                    <a:pt x="42800" y="300849"/>
                  </a:cubicBezTo>
                  <a:cubicBezTo>
                    <a:pt x="15396" y="273444"/>
                    <a:pt x="0" y="236276"/>
                    <a:pt x="0" y="197521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14300"/>
              <a:ext cx="711639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FFT</a:t>
              </a:r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16192" y="7855069"/>
            <a:ext cx="1958502" cy="3137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9" name="Group 9"/>
          <p:cNvGrpSpPr/>
          <p:nvPr/>
        </p:nvGrpSpPr>
        <p:grpSpPr>
          <a:xfrm>
            <a:off x="265191" y="7143615"/>
            <a:ext cx="2702002" cy="1422908"/>
            <a:chOff x="0" y="0"/>
            <a:chExt cx="711639" cy="3747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11638" cy="374758"/>
            </a:xfrm>
            <a:custGeom>
              <a:avLst/>
              <a:gdLst/>
              <a:ahLst/>
              <a:cxnLst/>
              <a:rect l="l" t="t" r="r" b="b"/>
              <a:pathLst>
                <a:path w="711638" h="37475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228630"/>
                  </a:lnTo>
                  <a:cubicBezTo>
                    <a:pt x="711638" y="267385"/>
                    <a:pt x="696243" y="304554"/>
                    <a:pt x="668839" y="331958"/>
                  </a:cubicBezTo>
                  <a:cubicBezTo>
                    <a:pt x="641434" y="359362"/>
                    <a:pt x="604266" y="374758"/>
                    <a:pt x="565511" y="374758"/>
                  </a:cubicBezTo>
                  <a:lnTo>
                    <a:pt x="146128" y="374758"/>
                  </a:lnTo>
                  <a:cubicBezTo>
                    <a:pt x="107372" y="374758"/>
                    <a:pt x="70204" y="359362"/>
                    <a:pt x="42800" y="331958"/>
                  </a:cubicBezTo>
                  <a:cubicBezTo>
                    <a:pt x="15396" y="304554"/>
                    <a:pt x="0" y="267385"/>
                    <a:pt x="0" y="228630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14300"/>
              <a:ext cx="711639" cy="489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Log/Mel scale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4881362" y="6664919"/>
            <a:ext cx="44333" cy="11901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3" name="Group 13"/>
          <p:cNvGrpSpPr/>
          <p:nvPr/>
        </p:nvGrpSpPr>
        <p:grpSpPr>
          <a:xfrm>
            <a:off x="3574694" y="7169455"/>
            <a:ext cx="2702002" cy="1304790"/>
            <a:chOff x="0" y="0"/>
            <a:chExt cx="711639" cy="34364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11638" cy="343648"/>
            </a:xfrm>
            <a:custGeom>
              <a:avLst/>
              <a:gdLst/>
              <a:ahLst/>
              <a:cxnLst/>
              <a:rect l="l" t="t" r="r" b="b"/>
              <a:pathLst>
                <a:path w="711638" h="34364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197521"/>
                  </a:lnTo>
                  <a:cubicBezTo>
                    <a:pt x="711638" y="236276"/>
                    <a:pt x="696243" y="273444"/>
                    <a:pt x="668839" y="300849"/>
                  </a:cubicBezTo>
                  <a:cubicBezTo>
                    <a:pt x="641434" y="328253"/>
                    <a:pt x="604266" y="343648"/>
                    <a:pt x="565511" y="343648"/>
                  </a:cubicBezTo>
                  <a:lnTo>
                    <a:pt x="146128" y="343648"/>
                  </a:lnTo>
                  <a:cubicBezTo>
                    <a:pt x="107372" y="343648"/>
                    <a:pt x="70204" y="328253"/>
                    <a:pt x="42800" y="300849"/>
                  </a:cubicBezTo>
                  <a:cubicBezTo>
                    <a:pt x="15396" y="273444"/>
                    <a:pt x="0" y="236276"/>
                    <a:pt x="0" y="197521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14300"/>
              <a:ext cx="711639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DCT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511311" y="5084441"/>
            <a:ext cx="2702002" cy="1422908"/>
            <a:chOff x="0" y="0"/>
            <a:chExt cx="711639" cy="37475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11638" cy="374758"/>
            </a:xfrm>
            <a:custGeom>
              <a:avLst/>
              <a:gdLst/>
              <a:ahLst/>
              <a:cxnLst/>
              <a:rect l="l" t="t" r="r" b="b"/>
              <a:pathLst>
                <a:path w="711638" h="374758">
                  <a:moveTo>
                    <a:pt x="146128" y="0"/>
                  </a:moveTo>
                  <a:lnTo>
                    <a:pt x="565511" y="0"/>
                  </a:lnTo>
                  <a:cubicBezTo>
                    <a:pt x="646215" y="0"/>
                    <a:pt x="711638" y="65424"/>
                    <a:pt x="711638" y="146128"/>
                  </a:cubicBezTo>
                  <a:lnTo>
                    <a:pt x="711638" y="228630"/>
                  </a:lnTo>
                  <a:cubicBezTo>
                    <a:pt x="711638" y="267385"/>
                    <a:pt x="696243" y="304554"/>
                    <a:pt x="668839" y="331958"/>
                  </a:cubicBezTo>
                  <a:cubicBezTo>
                    <a:pt x="641434" y="359362"/>
                    <a:pt x="604266" y="374758"/>
                    <a:pt x="565511" y="374758"/>
                  </a:cubicBezTo>
                  <a:lnTo>
                    <a:pt x="146128" y="374758"/>
                  </a:lnTo>
                  <a:cubicBezTo>
                    <a:pt x="107372" y="374758"/>
                    <a:pt x="70204" y="359362"/>
                    <a:pt x="42800" y="331958"/>
                  </a:cubicBezTo>
                  <a:cubicBezTo>
                    <a:pt x="15396" y="304554"/>
                    <a:pt x="0" y="267385"/>
                    <a:pt x="0" y="228630"/>
                  </a:cubicBezTo>
                  <a:lnTo>
                    <a:pt x="0" y="146128"/>
                  </a:lnTo>
                  <a:cubicBezTo>
                    <a:pt x="0" y="107372"/>
                    <a:pt x="15396" y="70204"/>
                    <a:pt x="42800" y="42800"/>
                  </a:cubicBezTo>
                  <a:cubicBezTo>
                    <a:pt x="70204" y="15396"/>
                    <a:pt x="107372" y="0"/>
                    <a:pt x="14612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14300"/>
              <a:ext cx="711639" cy="489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29060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MFCC selection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972282" y="4481252"/>
            <a:ext cx="9591432" cy="538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Therefore each of the sample is converted into </a:t>
            </a:r>
            <a:r>
              <a:rPr lang="en-US" sz="3500" b="1" spc="17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64 </a:t>
            </a: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numbers(64 because we have extracted 64 mfcc’s). So each audio file is converted into a 2D array of 64 Rows and the column being equal to number of Samples performed.</a:t>
            </a:r>
          </a:p>
          <a:p>
            <a:pPr algn="l">
              <a:lnSpc>
                <a:spcPts val="4200"/>
              </a:lnSpc>
            </a:pPr>
            <a:endParaRPr lang="en-US" sz="3500" spc="171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 total, we worked with 1140 audio files, each converted into this 2D array format, ready for model training.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87363"/>
            <a:ext cx="9332201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PATH TO THE FINAL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75726"/>
            <a:ext cx="14712562" cy="698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We first trained a decision tree classifier using GINI index which was obtained by hyper tuning parameters. Being too simple in nature, it only gave validation accuracy of 41%. </a:t>
            </a:r>
          </a:p>
          <a:p>
            <a:pPr algn="l">
              <a:lnSpc>
                <a:spcPts val="4200"/>
              </a:lnSpc>
            </a:pPr>
            <a:endParaRPr lang="en-US" sz="3500" spc="171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Next, we used Random Forest, which improved validation accuracy by aggregating multiple trees, reducing errors, and enhancing classification performance. However, it was still insufficient as the final model.</a:t>
            </a:r>
          </a:p>
          <a:p>
            <a:pPr algn="l">
              <a:lnSpc>
                <a:spcPts val="4200"/>
              </a:lnSpc>
            </a:pPr>
            <a:endParaRPr lang="en-US" sz="3500" spc="171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Our next approach was to implement an MLP (Multi-Layer Perceptron). We extracted 40 MFCCs and it used 128 nodes in the Hidden Layer 1, 256 in Hidden Layer 2 and finally 8 as the final output layer (8 being the number of emotions)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2888" y="1855698"/>
            <a:ext cx="3324523" cy="1089076"/>
            <a:chOff x="0" y="0"/>
            <a:chExt cx="875594" cy="2868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594" cy="286835"/>
            </a:xfrm>
            <a:custGeom>
              <a:avLst/>
              <a:gdLst/>
              <a:ahLst/>
              <a:cxnLst/>
              <a:rect l="l" t="t" r="r" b="b"/>
              <a:pathLst>
                <a:path w="875594" h="286835">
                  <a:moveTo>
                    <a:pt x="118765" y="0"/>
                  </a:moveTo>
                  <a:lnTo>
                    <a:pt x="756829" y="0"/>
                  </a:lnTo>
                  <a:cubicBezTo>
                    <a:pt x="788328" y="0"/>
                    <a:pt x="818536" y="12513"/>
                    <a:pt x="840809" y="34786"/>
                  </a:cubicBezTo>
                  <a:cubicBezTo>
                    <a:pt x="863082" y="57058"/>
                    <a:pt x="875594" y="87267"/>
                    <a:pt x="875594" y="118765"/>
                  </a:cubicBezTo>
                  <a:lnTo>
                    <a:pt x="875594" y="168069"/>
                  </a:lnTo>
                  <a:cubicBezTo>
                    <a:pt x="875594" y="199568"/>
                    <a:pt x="863082" y="229776"/>
                    <a:pt x="840809" y="252049"/>
                  </a:cubicBezTo>
                  <a:cubicBezTo>
                    <a:pt x="818536" y="274322"/>
                    <a:pt x="788328" y="286835"/>
                    <a:pt x="756829" y="286835"/>
                  </a:cubicBezTo>
                  <a:lnTo>
                    <a:pt x="118765" y="286835"/>
                  </a:lnTo>
                  <a:cubicBezTo>
                    <a:pt x="87267" y="286835"/>
                    <a:pt x="57058" y="274322"/>
                    <a:pt x="34786" y="252049"/>
                  </a:cubicBezTo>
                  <a:cubicBezTo>
                    <a:pt x="12513" y="229776"/>
                    <a:pt x="0" y="199568"/>
                    <a:pt x="0" y="168069"/>
                  </a:cubicBezTo>
                  <a:lnTo>
                    <a:pt x="0" y="118765"/>
                  </a:lnTo>
                  <a:cubicBezTo>
                    <a:pt x="0" y="87267"/>
                    <a:pt x="12513" y="57058"/>
                    <a:pt x="34786" y="34786"/>
                  </a:cubicBezTo>
                  <a:cubicBezTo>
                    <a:pt x="57058" y="12513"/>
                    <a:pt x="87267" y="0"/>
                    <a:pt x="118765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875594" cy="401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Overview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2888" y="519276"/>
            <a:ext cx="11310141" cy="111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1"/>
              </a:lnSpc>
            </a:pPr>
            <a:r>
              <a:rPr lang="en-US" sz="7301" spc="35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CNN MODEL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84592" y="1533468"/>
            <a:ext cx="12309555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Our custom CNN efficiently classifies emotions into 8 categories using depthwise separable convolutions, reducing computation while maintaining accuracy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42888" y="3551713"/>
            <a:ext cx="3324523" cy="1422999"/>
            <a:chOff x="0" y="0"/>
            <a:chExt cx="875594" cy="3747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5594" cy="374782"/>
            </a:xfrm>
            <a:custGeom>
              <a:avLst/>
              <a:gdLst/>
              <a:ahLst/>
              <a:cxnLst/>
              <a:rect l="l" t="t" r="r" b="b"/>
              <a:pathLst>
                <a:path w="875594" h="374782">
                  <a:moveTo>
                    <a:pt x="118765" y="0"/>
                  </a:moveTo>
                  <a:lnTo>
                    <a:pt x="756829" y="0"/>
                  </a:lnTo>
                  <a:cubicBezTo>
                    <a:pt x="788328" y="0"/>
                    <a:pt x="818536" y="12513"/>
                    <a:pt x="840809" y="34786"/>
                  </a:cubicBezTo>
                  <a:cubicBezTo>
                    <a:pt x="863082" y="57058"/>
                    <a:pt x="875594" y="87267"/>
                    <a:pt x="875594" y="118765"/>
                  </a:cubicBezTo>
                  <a:lnTo>
                    <a:pt x="875594" y="256016"/>
                  </a:lnTo>
                  <a:cubicBezTo>
                    <a:pt x="875594" y="287515"/>
                    <a:pt x="863082" y="317723"/>
                    <a:pt x="840809" y="339996"/>
                  </a:cubicBezTo>
                  <a:cubicBezTo>
                    <a:pt x="818536" y="362269"/>
                    <a:pt x="788328" y="374782"/>
                    <a:pt x="756829" y="374782"/>
                  </a:cubicBezTo>
                  <a:lnTo>
                    <a:pt x="118765" y="374782"/>
                  </a:lnTo>
                  <a:cubicBezTo>
                    <a:pt x="87267" y="374782"/>
                    <a:pt x="57058" y="362269"/>
                    <a:pt x="34786" y="339996"/>
                  </a:cubicBezTo>
                  <a:cubicBezTo>
                    <a:pt x="12513" y="317723"/>
                    <a:pt x="0" y="287515"/>
                    <a:pt x="0" y="256016"/>
                  </a:cubicBezTo>
                  <a:lnTo>
                    <a:pt x="0" y="118765"/>
                  </a:lnTo>
                  <a:cubicBezTo>
                    <a:pt x="0" y="87267"/>
                    <a:pt x="12513" y="57058"/>
                    <a:pt x="34786" y="34786"/>
                  </a:cubicBezTo>
                  <a:cubicBezTo>
                    <a:pt x="57058" y="12513"/>
                    <a:pt x="87267" y="0"/>
                    <a:pt x="118765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14300"/>
              <a:ext cx="875594" cy="489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Model Structure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67411" y="3446938"/>
            <a:ext cx="14303408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Entry Block: Initial feature extraction with 7×7 convolution, followed by normalization and pooling</a:t>
            </a:r>
          </a:p>
          <a:p>
            <a:pPr marL="647703" lvl="1" indent="-323852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Three Specialized Blocks:</a:t>
            </a:r>
          </a:p>
          <a:p>
            <a:pPr marL="1295406" lvl="2" indent="-431802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Each block uses depthwise (7×7) and pointwise (1×1) convolutions</a:t>
            </a:r>
          </a:p>
          <a:p>
            <a:pPr marL="1295406" lvl="2" indent="-431802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Progressive feature depth: 64→128→256→512 channels</a:t>
            </a:r>
          </a:p>
          <a:p>
            <a:pPr marL="1295406" lvl="2" indent="-431802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Batch normalization after each convolution enhances training stability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342888" y="7411178"/>
            <a:ext cx="3324523" cy="1422999"/>
            <a:chOff x="0" y="0"/>
            <a:chExt cx="875594" cy="3747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5594" cy="374782"/>
            </a:xfrm>
            <a:custGeom>
              <a:avLst/>
              <a:gdLst/>
              <a:ahLst/>
              <a:cxnLst/>
              <a:rect l="l" t="t" r="r" b="b"/>
              <a:pathLst>
                <a:path w="875594" h="374782">
                  <a:moveTo>
                    <a:pt x="118765" y="0"/>
                  </a:moveTo>
                  <a:lnTo>
                    <a:pt x="756829" y="0"/>
                  </a:lnTo>
                  <a:cubicBezTo>
                    <a:pt x="788328" y="0"/>
                    <a:pt x="818536" y="12513"/>
                    <a:pt x="840809" y="34786"/>
                  </a:cubicBezTo>
                  <a:cubicBezTo>
                    <a:pt x="863082" y="57058"/>
                    <a:pt x="875594" y="87267"/>
                    <a:pt x="875594" y="118765"/>
                  </a:cubicBezTo>
                  <a:lnTo>
                    <a:pt x="875594" y="256016"/>
                  </a:lnTo>
                  <a:cubicBezTo>
                    <a:pt x="875594" y="287515"/>
                    <a:pt x="863082" y="317723"/>
                    <a:pt x="840809" y="339996"/>
                  </a:cubicBezTo>
                  <a:cubicBezTo>
                    <a:pt x="818536" y="362269"/>
                    <a:pt x="788328" y="374782"/>
                    <a:pt x="756829" y="374782"/>
                  </a:cubicBezTo>
                  <a:lnTo>
                    <a:pt x="118765" y="374782"/>
                  </a:lnTo>
                  <a:cubicBezTo>
                    <a:pt x="87267" y="374782"/>
                    <a:pt x="57058" y="362269"/>
                    <a:pt x="34786" y="339996"/>
                  </a:cubicBezTo>
                  <a:cubicBezTo>
                    <a:pt x="12513" y="317723"/>
                    <a:pt x="0" y="287515"/>
                    <a:pt x="0" y="256016"/>
                  </a:cubicBezTo>
                  <a:lnTo>
                    <a:pt x="0" y="118765"/>
                  </a:lnTo>
                  <a:cubicBezTo>
                    <a:pt x="0" y="87267"/>
                    <a:pt x="12513" y="57058"/>
                    <a:pt x="34786" y="34786"/>
                  </a:cubicBezTo>
                  <a:cubicBezTo>
                    <a:pt x="57058" y="12513"/>
                    <a:pt x="87267" y="0"/>
                    <a:pt x="118765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875594" cy="489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Classification Pipeline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667411" y="7306403"/>
            <a:ext cx="14303408" cy="322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Global Average Pooling: Condenses spatial information while preserving channel depth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Dual Dropout Layers: Strategic 50% dropout provides robust regularization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Dense Layers: 512→256→8 neurons with ReLU activation between layers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99316"/>
            <a:ext cx="3984347" cy="2593758"/>
            <a:chOff x="0" y="0"/>
            <a:chExt cx="1737573" cy="1131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165444"/>
            <a:ext cx="3984347" cy="2593758"/>
            <a:chOff x="0" y="0"/>
            <a:chExt cx="1737573" cy="11311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56148" y="2899316"/>
            <a:ext cx="3984347" cy="2593758"/>
            <a:chOff x="0" y="0"/>
            <a:chExt cx="1737573" cy="11311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56148" y="6165444"/>
            <a:ext cx="3984347" cy="2593758"/>
            <a:chOff x="0" y="0"/>
            <a:chExt cx="1737573" cy="11311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78872" y="2429866"/>
            <a:ext cx="938900" cy="9389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551423" y="2429866"/>
            <a:ext cx="938900" cy="93890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551423" y="5695994"/>
            <a:ext cx="938900" cy="9389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278872" y="5695994"/>
            <a:ext cx="938900" cy="9389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0318451" y="2720433"/>
            <a:ext cx="7180368" cy="6145032"/>
          </a:xfrm>
          <a:custGeom>
            <a:avLst/>
            <a:gdLst/>
            <a:ahLst/>
            <a:cxnLst/>
            <a:rect l="l" t="t" r="r" b="b"/>
            <a:pathLst>
              <a:path w="7180368" h="6145032">
                <a:moveTo>
                  <a:pt x="0" y="0"/>
                </a:moveTo>
                <a:lnTo>
                  <a:pt x="7180367" y="0"/>
                </a:lnTo>
                <a:lnTo>
                  <a:pt x="7180367" y="6145032"/>
                </a:lnTo>
                <a:lnTo>
                  <a:pt x="0" y="614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" b="-98"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028700" y="1019175"/>
            <a:ext cx="1461143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PERFORMANCE METRIC OF FINAL MODEL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52192" y="3606891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ACCURACY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2192" y="4205720"/>
            <a:ext cx="3537364" cy="66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79%</a:t>
            </a:r>
          </a:p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(Validation)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52192" y="7596919"/>
            <a:ext cx="353736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0.79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79640" y="4379198"/>
            <a:ext cx="353736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0.80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979640" y="7645326"/>
            <a:ext cx="353736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0.79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52192" y="6815869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F1-SCORE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979640" y="3606891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PRECISION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979640" y="6873019"/>
            <a:ext cx="353736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RECALL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411453" y="8924925"/>
            <a:ext cx="3228677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Confusion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448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Cheddar</vt:lpstr>
      <vt:lpstr>Telegraf Bold</vt:lpstr>
      <vt:lpstr>Canva Sans</vt:lpstr>
      <vt:lpstr>Telegraf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EE708 Presentation Group 8</dc:title>
  <cp:lastModifiedBy>Yuvraj Singh</cp:lastModifiedBy>
  <cp:revision>2</cp:revision>
  <dcterms:created xsi:type="dcterms:W3CDTF">2006-08-16T00:00:00Z</dcterms:created>
  <dcterms:modified xsi:type="dcterms:W3CDTF">2025-07-05T19:19:51Z</dcterms:modified>
  <dc:identifier>DAGjUlZCRIY</dc:identifier>
</cp:coreProperties>
</file>