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Open Sans" panose="020B0604020202020204"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viewProps" Target="viewProps.xml"/><Relationship Id="rId5" Type="http://schemas.openxmlformats.org/officeDocument/2006/relationships/notesMaster" Target="notesMasters/notesMaster1.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4.fntdata"/></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dmin\Documents\Udecity%20101.3\Project\Final\projectdata-nyse.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Admin\Documents\Udecity%20101.3\Project\Final\projectdata-nyse.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Admin\Documents\Udecity%20101.3\Project\Final\NYSE%20Project%20Final%20Documents\Project%20NYSE.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Admin\Documents\Udecity%20101.3\Project\Final\NYSE%20Project%20Final%20Documents\Project%20NYSE.xlsx" TargetMode="External"/></Relationships>
</file>

<file path=ppt/charts/chart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'Summary Statistics Supporting'!$D$3:$D$250</cx:f>
        <cx:lvl ptCount="248" formatCode="&quot;$&quot;#,##0_);[Red]\(&quot;$&quot;#,##0\)">
          <cx:pt idx="0">24855000000</cx:pt>
          <cx:pt idx="1">26743000000</cx:pt>
          <cx:pt idx="2">42650000000</cx:pt>
          <cx:pt idx="3">40990000000</cx:pt>
          <cx:pt idx="4">4657000000</cx:pt>
          <cx:pt idx="5">5156000000</cx:pt>
          <cx:pt idx="6">5368000000</cx:pt>
          <cx:pt idx="7">5598000000</cx:pt>
          <cx:pt idx="8">2069600000</cx:pt>
          <cx:pt idx="9">2118300000</cx:pt>
          <cx:pt idx="10">2068100000</cx:pt>
          <cx:pt idx="11">2238000000</cx:pt>
          <cx:pt idx="12">3334213000</cx:pt>
          <cx:pt idx="13">3594136000</cx:pt>
          <cx:pt idx="14">4021964000</cx:pt>
          <cx:pt idx="15">3974295000</cx:pt>
          <cx:pt idx="16">23700000000</cx:pt>
          <cx:pt idx="17">23032000000</cx:pt>
          <cx:pt idx="18">23906000000</cx:pt>
          <cx:pt idx="19">22534000000</cx:pt>
          <cx:pt idx="20">2089100000</cx:pt>
          <cx:pt idx="21">2393500000</cx:pt>
          <cx:pt idx="22">2706700000</cx:pt>
          <cx:pt idx="23">3291300000</cx:pt>
          <cx:pt idx="24">86623000000</cx:pt>
          <cx:pt idx="25">90762000000</cx:pt>
          <cx:pt idx="26">96114000000</cx:pt>
          <cx:pt idx="27">94571000000</cx:pt>
          <cx:pt idx="28">55656000000</cx:pt>
          <cx:pt idx="29">55184000000</cx:pt>
          <cx:pt idx="30">47011000000</cx:pt>
          <cx:pt idx="31">38537000000</cx:pt>
          <cx:pt idx="32">11359113000</cx:pt>
          <cx:pt idx="33">12752076000</cx:pt>
          <cx:pt idx="34">13470067000</cx:pt>
          <cx:pt idx="35">13476084000</cx:pt>
          <cx:pt idx="36">17301000000</cx:pt>
          <cx:pt idx="37">19221000000</cx:pt>
          <cx:pt idx="38">19110000000</cx:pt>
          <cx:pt idx="39">17509000000</cx:pt>
          <cx:pt idx="40">4474000000</cx:pt>
          <cx:pt idx="41">4979000000</cx:pt>
          <cx:pt idx="42">5244000000</cx:pt>
          <cx:pt idx="43">5259000000</cx:pt>
          <cx:pt idx="44">12026000000</cx:pt>
          <cx:pt idx="45">12669000000</cx:pt>
          <cx:pt idx="46">11811000000</cx:pt>
          <cx:pt idx="47">11069000000</cx:pt>
          <cx:pt idx="48">4245964000</cx:pt>
          <cx:pt idx="49">4193844000</cx:pt>
          <cx:pt idx="50">4476886000</cx:pt>
          <cx:pt idx="51">4905458000</cx:pt>
          <cx:pt idx="52">37773000000</cx:pt>
          <cx:pt idx="53">40362000000</cx:pt>
          <cx:pt idx="54">40704000000</cx:pt>
          <cx:pt idx="55">39639000000</cx:pt>
          <cx:pt idx="56">37795400000</cx:pt>
          <cx:pt idx="57">36066900000</cx:pt>
          <cx:pt idx="58">28862800000</cx:pt>
          <cx:pt idx="59">26644000000</cx:pt>
          <cx:pt idx="60">18260400000</cx:pt>
          <cx:pt idx="61">18283100000</cx:pt>
          <cx:pt idx="62">19154000000</cx:pt>
          <cx:pt idx="63">20563100000</cx:pt>
          <cx:pt idx="64">1663000000</cx:pt>
          <cx:pt idx="65">1558400000</cx:pt>
          <cx:pt idx="66">1584500000</cx:pt>
          <cx:pt idx="67">1637100000</cx:pt>
          <cx:pt idx="68">7155096000</cx:pt>
          <cx:pt idx="69">7752728000</cx:pt>
          <cx:pt idx="70">6956311000</cx:pt>
          <cx:pt idx="71">6794342000</cx:pt>
          <cx:pt idx="72">2073000000</cx:pt>
          <cx:pt idx="73">2303900000</cx:pt>
          <cx:pt idx="74">2436400000</cx:pt>
          <cx:pt idx="75">2663600000</cx:pt>
          <cx:pt idx="76">24669000000</cx:pt>
          <cx:pt idx="77">17733000000</cx:pt>
          <cx:pt idx="78">16249000000</cx:pt>
          <cx:pt idx="79">14522000000</cx:pt>
          <cx:pt idx="80">16311000000</cx:pt>
          <cx:pt idx="81">22046000000</cx:pt>
          <cx:pt idx="82">22552000000</cx:pt>
          <cx:pt idx="83">20855000000</cx:pt>
          <cx:pt idx="84">5992215000</cx:pt>
          <cx:pt idx="85">6080257000</cx:pt>
          <cx:pt idx="86">6564721000</cx:pt>
          <cx:pt idx="87">6616632000</cx:pt>
          <cx:pt idx="88">3326106000</cx:pt>
          <cx:pt idx="89">3733507000</cx:pt>
          <cx:pt idx="90">3869187000</cx:pt>
          <cx:pt idx="91">3962036000</cx:pt>
          <cx:pt idx="92">3134800000</cx:pt>
          <cx:pt idx="93">3703600000</cx:pt>
          <cx:pt idx="94">4013600000</cx:pt>
          <cx:pt idx="95">4579400000</cx:pt>
          <cx:pt idx="96">44287000000</cx:pt>
          <cx:pt idx="97">45567000000</cx:pt>
          <cx:pt idx="98">47453000000</cx:pt>
          <cx:pt idx="99">50365000000</cx:pt>
          <cx:pt idx="100">27351573000</cx:pt>
          <cx:pt idx="101">21531577000</cx:pt>
          <cx:pt idx="102">18114048000</cx:pt>
          <cx:pt idx="103">19036525000</cx:pt>
          <cx:pt idx="104">4954619000</cx:pt>
          <cx:pt idx="105">4877885000</cx:pt>
          <cx:pt idx="106">4561030000</cx:pt>
          <cx:pt idx="107">3991462000</cx:pt>
          <cx:pt idx="108">30930000000</cx:pt>
          <cx:pt idx="109">30852000000</cx:pt>
          <cx:pt idx="110">31469000000</cx:pt>
          <cx:pt idx="111">31353000000</cx:pt>
          <cx:pt idx="112">8950045000</cx:pt>
          <cx:pt idx="113">9437758000</cx:pt>
          <cx:pt idx="114">9964953000</cx:pt>
          <cx:pt idx="115">9973384000</cx:pt>
          <cx:pt idx="116">39055000000</cx:pt>
          <cx:pt idx="117">40306000000</cx:pt>
          <cx:pt idx="118">38581000000</cx:pt>
          <cx:pt idx="119">39302000000</cx:pt>
          <cx:pt idx="120">14135000000</cx:pt>
          <cx:pt idx="121">14484000000</cx:pt>
          <cx:pt idx="122">13405000000</cx:pt>
          <cx:pt idx="123">13599000000</cx:pt>
          <cx:pt idx="124">5054980000</cx:pt>
          <cx:pt idx="125">5584571000</cx:pt>
          <cx:pt idx="126">6165441000</cx:pt>
          <cx:pt idx="127">6187646000</cx:pt>
          <cx:pt idx="128">11818376000</cx:pt>
          <cx:pt idx="129">12695157000</cx:pt>
          <cx:pt idx="130">12114832000</cx:pt>
          <cx:pt idx="131">10964157000</cx:pt>
          <cx:pt idx="132">2369300000</cx:pt>
          <cx:pt idx="133">2577100000</cx:pt>
          <cx:pt idx="134">2418800000</cx:pt>
          <cx:pt idx="135">2334200000</cx:pt>
          <cx:pt idx="136">3414500000</cx:pt>
          <cx:pt idx="137">3477200000</cx:pt>
          <cx:pt idx="138">3782300000</cx:pt>
          <cx:pt idx="139">3917200000</cx:pt>
          <cx:pt idx="140">13107000000</cx:pt>
          <cx:pt idx="141">11420000000</cx:pt>
          <cx:pt idx="142">10986000000</cx:pt>
          <cx:pt idx="143">10466000000</cx:pt>
          <cx:pt idx="144">45358000000</cx:pt>
          <cx:pt idx="145">39946000000</cx:pt>
          <cx:pt idx="146">40536000000</cx:pt>
          <cx:pt idx="147">47248000000</cx:pt>
          <cx:pt idx="148">17699000000</cx:pt>
          <cx:pt idx="149">18605000000</cx:pt>
          <cx:pt idx="150">19820000000</cx:pt>
          <cx:pt idx="151">20425000000</cx:pt>
          <cx:pt idx="152">6761000000</cx:pt>
          <cx:pt idx="153">7006000000</cx:pt>
          <cx:pt idx="154">7142000000</cx:pt>
          <cx:pt idx="155">7357000000</cx:pt>
          <cx:pt idx="156">30871000000</cx:pt>
          <cx:pt idx="157">31821000000</cx:pt>
          <cx:pt idx="158">30274000000</cx:pt>
          <cx:pt idx="159">30109000000</cx:pt>
          <cx:pt idx="160">5703000000</cx:pt>
          <cx:pt idx="161">6288000000</cx:pt>
          <cx:pt idx="162">6172000000</cx:pt>
          <cx:pt idx="163">6309000000</cx:pt>
          <cx:pt idx="164">11245000000</cx:pt>
          <cx:pt idx="165">11624000000</cx:pt>
          <cx:pt idx="166">10511000000</cx:pt>
          <cx:pt idx="167">9888000000</cx:pt>
          <cx:pt idx="168">3823713000</cx:pt>
          <cx:pt idx="169">3791335000</cx:pt>
          <cx:pt idx="170">3821504000</cx:pt>
          <cx:pt idx="171">3578060000</cx:pt>
          <cx:pt idx="172">16596800000</cx:pt>
          <cx:pt idx="173">16661000000</cx:pt>
          <cx:pt idx="174">18534400000</cx:pt>
          <cx:pt idx="175">18671300000</cx:pt>
          <cx:pt idx="176">13015704000</cx:pt>
          <cx:pt idx="177">13215971000</cx:pt>
          <cx:pt idx="178">12711744000</cx:pt>
          <cx:pt idx="179">11360753000</cx:pt>
          <cx:pt idx="180">4306800000</cx:pt>
          <cx:pt idx="181">6999700000</cx:pt>
          <cx:pt idx="182">7039000000</cx:pt>
          <cx:pt idx="183">6449000000</cx:pt>
          <cx:pt idx="184">5920269000</cx:pt>
          <cx:pt idx="185">6411577000</cx:pt>
          <cx:pt idx="186">7747229000</cx:pt>
          <cx:pt idx="187">7572436000</cx:pt>
          <cx:pt idx="188">6419285000</cx:pt>
          <cx:pt idx="189">6638774000</cx:pt>
          <cx:pt idx="190">6571893000</cx:pt>
          <cx:pt idx="191">6786984000</cx:pt>
          <cx:pt idx="192">4245895000</cx:pt>
          <cx:pt idx="193">4695014000</cx:pt>
          <cx:pt idx="194">5094933000</cx:pt>
          <cx:pt idx="195">5250399000</cx:pt>
          <cx:pt idx="196">6351900000</cx:pt>
          <cx:pt idx="197">6623500000</cx:pt>
          <cx:pt idx="198">6307900000</cx:pt>
          <cx:pt idx="199">5879500000</cx:pt>
          <cx:pt idx="200">2993489000</cx:pt>
          <cx:pt idx="201">3238128000</cx:pt>
          <cx:pt idx="202">3549494000</cx:pt>
          <cx:pt idx="203">3582395000</cx:pt>
          <cx:pt idx="204">8417200000</cx:pt>
          <cx:pt idx="205">8803300000</cx:pt>
          <cx:pt idx="206">9115000000</cx:pt>
          <cx:pt idx="207">9387700000</cx:pt>
          <cx:pt idx="208">1913149000</cx:pt>
          <cx:pt idx="209">2142807000</cx:pt>
          <cx:pt idx="210">2555601000</cx:pt>
          <cx:pt idx="211">2985908000</cx:pt>
          <cx:pt idx="212">1924400000</cx:pt>
          <cx:pt idx="213">2372906000</cx:pt>
          <cx:pt idx="214">2707115000</cx:pt>
          <cx:pt idx="215">3171411000</cx:pt>
          <cx:pt idx="216">12237000000</cx:pt>
          <cx:pt idx="217">12104000000</cx:pt>
          <cx:pt idx="218">13878000000</cx:pt>
          <cx:pt idx="219">13423000000</cx:pt>
          <cx:pt idx="220">37152000000</cx:pt>
          <cx:pt idx="221">38279000000</cx:pt>
          <cx:pt idx="222">38901000000</cx:pt>
          <cx:pt idx="223">37864000000</cx:pt>
          <cx:pt idx="224">21963000000</cx:pt>
          <cx:pt idx="225">23988000000</cx:pt>
          <cx:pt idx="226">21813000000</cx:pt>
          <cx:pt idx="227">19941000000</cx:pt>
          <cx:pt idx="228">54127000000</cx:pt>
          <cx:pt idx="229">55438000000</cx:pt>
          <cx:pt idx="230">58232000000</cx:pt>
          <cx:pt idx="231">58363000000</cx:pt>
          <cx:pt idx="232">56600000000</cx:pt>
          <cx:pt idx="233">57900000000</cx:pt>
          <cx:pt idx="234">56098000000</cx:pt>
          <cx:pt idx="235">57244000000</cx:pt>
          <cx:pt idx="236">1407848000</cx:pt>
          <cx:pt idx="237">1595703000</cx:pt>
          <cx:pt idx="238">1746726000</cx:pt>
          <cx:pt idx="239">2068010000</cx:pt>
          <cx:pt idx="240">13983000000</cx:pt>
          <cx:pt idx="241">13996000000</cx:pt>
          <cx:pt idx="242">12961000000</cx:pt>
          <cx:pt idx="243">13609000000</cx:pt>
          <cx:pt idx="244">3791000000</cx:pt>
          <cx:pt idx="245">3837000000</cx:pt>
          <cx:pt idx="246">3916000000</cx:pt>
          <cx:pt idx="247">3653000000</cx:pt>
        </cx:lvl>
      </cx:numDim>
    </cx:data>
  </cx:chartData>
  <cx:chart>
    <cx:title pos="t" align="ctr" overlay="0">
      <cx:tx>
        <cx:rich>
          <a:bodyPr spcFirstLastPara="1" vertOverflow="ellipsis" wrap="square" lIns="0" tIns="0" rIns="0" bIns="0" anchor="ctr" anchorCtr="1"/>
          <a:lstStyle/>
          <a:p>
            <a:pPr algn="ctr">
              <a:defRPr/>
            </a:pPr>
            <a:r>
              <a:rPr lang="en-US" dirty="0"/>
              <a:t>Histogram of Total Revenue - </a:t>
            </a:r>
            <a:r>
              <a:rPr lang="en-US" dirty="0" smtClean="0"/>
              <a:t>Industrials </a:t>
            </a:r>
            <a:r>
              <a:rPr lang="en-US" dirty="0"/>
              <a:t>Sector </a:t>
            </a:r>
          </a:p>
        </cx:rich>
      </cx:tx>
    </cx:title>
    <cx:plotArea>
      <cx:plotAreaRegion>
        <cx:series layoutId="clusteredColumn" uniqueId="{1086BEB6-053D-4B78-A741-2FACB7C7F699}">
          <cx:tx>
            <cx:txData>
              <cx:f>'Summary Statistics Supporting'!$D$2</cx:f>
              <cx:v>Total_Revenue</cx:v>
            </cx:txData>
          </cx:tx>
          <cx:dataId val="0"/>
          <cx:layoutPr>
            <cx:binning intervalClosed="r"/>
          </cx:layoutPr>
        </cx:series>
      </cx:plotAreaRegion>
      <cx:axis id="0">
        <cx:catScaling gapWidth="0"/>
        <cx:title>
          <cx:tx>
            <cx:rich>
              <a:bodyPr spcFirstLastPara="1" vertOverflow="ellipsis" wrap="square" lIns="0" tIns="0" rIns="0" bIns="0" anchor="ctr" anchorCtr="1"/>
              <a:lstStyle/>
              <a:p>
                <a:pPr algn="ctr">
                  <a:defRPr/>
                </a:pPr>
                <a:r>
                  <a:rPr lang="en-US"/>
                  <a:t>Revenue</a:t>
                </a:r>
              </a:p>
            </cx:rich>
          </cx:tx>
        </cx:title>
        <cx:tickLabels/>
        <cx:txPr>
          <a:bodyPr spcFirstLastPara="1" vertOverflow="ellipsis" wrap="square" lIns="0" tIns="0" rIns="0" bIns="0" anchor="ctr" anchorCtr="1"/>
          <a:lstStyle/>
          <a:p>
            <a:pPr>
              <a:defRPr/>
            </a:pPr>
            <a:endParaRPr lang="en-US"/>
          </a:p>
        </cx:txPr>
      </cx:axis>
      <cx:axis id="1">
        <cx:valScaling/>
        <cx:title>
          <cx:tx>
            <cx:rich>
              <a:bodyPr spcFirstLastPara="1" vertOverflow="ellipsis" wrap="square" lIns="0" tIns="0" rIns="0" bIns="0" anchor="ctr" anchorCtr="1"/>
              <a:lstStyle/>
              <a:p>
                <a:pPr algn="ctr">
                  <a:defRPr/>
                </a:pPr>
                <a:r>
                  <a:rPr lang="en-US"/>
                  <a:t>Frequency</a:t>
                </a:r>
              </a:p>
              <a:p>
                <a:pPr algn="ctr">
                  <a:defRPr/>
                </a:pPr>
                <a:endParaRPr lang="en-US"/>
              </a:p>
            </cx:rich>
          </cx:tx>
        </cx:title>
        <cx:majorGridlines/>
        <cx:tickLabels/>
      </cx:axis>
    </cx:plotArea>
  </cx:chart>
  <cx:spPr>
    <a:solidFill>
      <a:schemeClr val="lt1"/>
    </a:solidFill>
    <a:ln w="12700" cap="flat" cmpd="sng" algn="ctr">
      <a:solidFill>
        <a:schemeClr val="dk1"/>
      </a:solidFill>
      <a:prstDash val="solid"/>
      <a:miter lim="800000"/>
    </a:ln>
    <a:effectLst/>
  </cx:spPr>
  <cx:clrMapOvr bg1="lt1" tx1="dk1" bg2="lt2" tx2="dk2" accent1="accent1" accent2="accent2" accent3="accent3" accent4="accent4" accent5="accent5" accent6="accent6" hlink="hlink" folHlink="folHlink"/>
</cx:chartSpace>
</file>

<file path=ppt/charts/chart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'Summary Statistics Supporting'!$D$255:$D$378</cx:f>
        <cx:lvl ptCount="124" formatCode="&quot;$&quot;#,##0_);[Red]\(&quot;$&quot;#,##0\)">
          <cx:pt idx="0">16428000000</cx:pt>
          <cx:pt idx="1">14771000000</cx:pt>
          <cx:pt idx="2">12691000000</cx:pt>
          <cx:pt idx="3">6383000000</cx:pt>
          <cx:pt idx="4">14581000000</cx:pt>
          <cx:pt idx="5">18470000000</cx:pt>
          <cx:pt idx="6">8698000000</cx:pt>
          <cx:pt idx="7">7869000000</cx:pt>
          <cx:pt idx="8">22364000000</cx:pt>
          <cx:pt idx="9">24551000000</cx:pt>
          <cx:pt idx="10">15742000000</cx:pt>
          <cx:pt idx="11">9841000000</cx:pt>
          <cx:pt idx="12">12316000000</cx:pt>
          <cx:pt idx="13">19080000000</cx:pt>
          <cx:pt idx="14">23125000000</cx:pt>
          <cx:pt idx="15">12764000000</cx:pt>
          <cx:pt idx="16">1204546000</cx:pt>
          <cx:pt idx="17">1746278000</cx:pt>
          <cx:pt idx="18">2173011000</cx:pt>
          <cx:pt idx="19">1357150000</cx:pt>
          <cx:pt idx="20">230590000000</cx:pt>
          <cx:pt idx="21">220156000000</cx:pt>
          <cx:pt idx="22">200494000000</cx:pt>
          <cx:pt idx="23">129925000000</cx:pt>
          <cx:pt idx="24">1819814000</cx:pt>
          <cx:pt idx="25">2319919000</cx:pt>
          <cx:pt idx="26">2660147000</cx:pt>
          <cx:pt idx="27">1803573000</cx:pt>
          <cx:pt idx="28">10397000000</cx:pt>
          <cx:pt idx="29">20638000000</cx:pt>
          <cx:pt idx="30">13145000000</cx:pt>
          <cx:pt idx="31">12197000000</cx:pt>
          <cx:pt idx="32">11682636000</cx:pt>
          <cx:pt idx="33">14487118000</cx:pt>
          <cx:pt idx="34">18035340000</cx:pt>
          <cx:pt idx="35">8757428000</cx:pt>
          <cx:pt idx="36">1859177000</cx:pt>
          <cx:pt idx="37">2388768000</cx:pt>
          <cx:pt idx="38">1954000000</cx:pt>
          <cx:pt idx="39">1857339000</cx:pt>
          <cx:pt idx="40">29402000000</cx:pt>
          <cx:pt idx="41">32870000000</cx:pt>
          <cx:pt idx="42">23633000000</cx:pt>
          <cx:pt idx="43">15887000000</cx:pt>
          <cx:pt idx="44">12245000000</cx:pt>
          <cx:pt idx="45">11905000000</cx:pt>
          <cx:pt idx="46">10737000000</cx:pt>
          <cx:pt idx="47">6636000000</cx:pt>
          <cx:pt idx="48">3387614000</cx:pt>
          <cx:pt idx="49">3715968000</cx:pt>
          <cx:pt idx="50">3161702000</cx:pt>
          <cx:pt idx="51">1624232000</cx:pt>
          <cx:pt idx="52">14070000000</cx:pt>
          <cx:pt idx="53">16226000000</cx:pt>
          <cx:pt idx="54">14403000000</cx:pt>
          <cx:pt idx="55">13058000000</cx:pt>
          <cx:pt idx="56">82243000000</cx:pt>
          <cx:pt idx="57">100160000000</cx:pt>
          <cx:pt idx="58">97817000000</cx:pt>
          <cx:pt idx="59">72051000000</cx:pt>
          <cx:pt idx="60">11966000000</cx:pt>
          <cx:pt idx="61">11325000000</cx:pt>
          <cx:pt idx="62">10846000000</cx:pt>
          <cx:pt idx="63">5522000000</cx:pt>
          <cx:pt idx="64">4608563000</cx:pt>
          <cx:pt idx="65">5312686000</cx:pt>
          <cx:pt idx="66">5288933000</cx:pt>
          <cx:pt idx="67">2787116000</cx:pt>
          <cx:pt idx="68">5015000000</cx:pt>
          <cx:pt idx="69">5115000000</cx:pt>
          <cx:pt idx="70">3183000000</cx:pt>
          <cx:pt idx="71">3491000000</cx:pt>
          <cx:pt idx="72">1562000000</cx:pt>
          <cx:pt idx="73">1857000000</cx:pt>
          <cx:pt idx="74">2288000000</cx:pt>
          <cx:pt idx="75">1557000000</cx:pt>
          <cx:pt idx="76">17194000000</cx:pt>
          <cx:pt idx="77">19221000000</cx:pt>
          <cx:pt idx="78">21440000000</cx:pt>
          <cx:pt idx="79">14757000000</cx:pt>
          <cx:pt idx="80">10184121000</cx:pt>
          <cx:pt idx="81">11871879000</cx:pt>
          <cx:pt idx="82">12195091000</cx:pt>
          <cx:pt idx="83">7763206000</cx:pt>
          <cx:pt idx="84">20100000000</cx:pt>
          <cx:pt idx="85">20170000000</cx:pt>
          <cx:pt idx="86">19312000000</cx:pt>
          <cx:pt idx="87">12480000000</cx:pt>
          <cx:pt idx="88">179290000000</cx:pt>
          <cx:pt idx="89">171596000000</cx:pt>
          <cx:pt idx="90">161212000000</cx:pt>
          <cx:pt idx="91">98975000000</cx:pt>
          <cx:pt idx="92">1367135000</cx:pt>
          <cx:pt idx="93">1832253000</cx:pt>
          <cx:pt idx="94">2042537000</cx:pt>
          <cx:pt idx="95">1181704000</cx:pt>
          <cx:pt idx="96">5075000000</cx:pt>
          <cx:pt idx="97">5518000000</cx:pt>
          <cx:pt idx="98">5903000000</cx:pt>
          <cx:pt idx="99">5234000000</cx:pt>
          <cx:pt idx="100">2730000000</cx:pt>
          <cx:pt idx="101">3371000000</cx:pt>
          <cx:pt idx="102">4038000000</cx:pt>
          <cx:pt idx="103">3133000000</cx:pt>
          <cx:pt idx="104">29809000000</cx:pt>
          <cx:pt idx="105">37601000000</cx:pt>
          <cx:pt idx="106">40633000000</cx:pt>
          <cx:pt idx="107">28711000000</cx:pt>
          <cx:pt idx="108">138393000000</cx:pt>
          <cx:pt idx="109">138074000000</cx:pt>
          <cx:pt idx="110">130844000000</cx:pt>
          <cx:pt idx="111">87804000000</cx:pt>
          <cx:pt idx="112">7486000000</cx:pt>
          <cx:pt idx="113">6860000000</cx:pt>
          <cx:pt idx="114">7637000000</cx:pt>
          <cx:pt idx="115">7360000000</cx:pt>
          <cx:pt idx="116">1623938000</cx:pt>
          <cx:pt idx="117">1998051000</cx:pt>
          <cx:pt idx="118">2424176000</cx:pt>
          <cx:pt idx="119">1452619000</cx:pt>
          <cx:pt idx="120">451509000000</cx:pt>
          <cx:pt idx="121">420836000000</cx:pt>
          <cx:pt idx="122">394105000000</cx:pt>
          <cx:pt idx="123">259488000000</cx:pt>
        </cx:lvl>
      </cx:numDim>
    </cx:data>
  </cx:chartData>
  <cx:chart>
    <cx:title pos="t" align="ctr" overlay="0">
      <cx:tx>
        <cx:rich>
          <a:bodyPr spcFirstLastPara="1" vertOverflow="ellipsis" wrap="square" lIns="0" tIns="0" rIns="0" bIns="0" anchor="ctr" anchorCtr="1"/>
          <a:lstStyle/>
          <a:p>
            <a:pPr algn="ctr">
              <a:defRPr/>
            </a:pPr>
            <a:r>
              <a:rPr lang="en-US"/>
              <a:t>Histogram of Total Revenue - Energy Sector</a:t>
            </a:r>
          </a:p>
          <a:p>
            <a:pPr algn="ctr">
              <a:defRPr/>
            </a:pPr>
            <a:endParaRPr lang="en-US"/>
          </a:p>
        </cx:rich>
      </cx:tx>
    </cx:title>
    <cx:plotArea>
      <cx:plotAreaRegion>
        <cx:series layoutId="clusteredColumn" uniqueId="{3EE7578D-A027-44FB-B84F-85EA3228F82C}">
          <cx:tx>
            <cx:txData>
              <cx:f>'Summary Statistics Supporting'!$D$254</cx:f>
              <cx:v>Total_Revenue</cx:v>
            </cx:txData>
          </cx:tx>
          <cx:spPr>
            <a:solidFill>
              <a:srgbClr val="00B0F0"/>
            </a:solidFill>
          </cx:spPr>
          <cx:dataId val="0"/>
          <cx:layoutPr>
            <cx:binning intervalClosed="r"/>
          </cx:layoutPr>
        </cx:series>
      </cx:plotAreaRegion>
      <cx:axis id="0">
        <cx:catScaling gapWidth="0"/>
        <cx:title>
          <cx:tx>
            <cx:rich>
              <a:bodyPr spcFirstLastPara="1" vertOverflow="ellipsis" wrap="square" lIns="0" tIns="0" rIns="0" bIns="0" anchor="ctr" anchorCtr="1"/>
              <a:lstStyle/>
              <a:p>
                <a:pPr algn="ctr">
                  <a:defRPr/>
                </a:pPr>
                <a:r>
                  <a:rPr lang="en-US"/>
                  <a:t>Revenue</a:t>
                </a:r>
              </a:p>
            </cx:rich>
          </cx:tx>
        </cx:title>
        <cx:tickLabels/>
      </cx:axis>
      <cx:axis id="1">
        <cx:valScaling/>
        <cx:title>
          <cx:tx>
            <cx:rich>
              <a:bodyPr spcFirstLastPara="1" vertOverflow="ellipsis" wrap="square" lIns="0" tIns="0" rIns="0" bIns="0" anchor="ctr" anchorCtr="1"/>
              <a:lstStyle/>
              <a:p>
                <a:pPr algn="ctr">
                  <a:defRPr/>
                </a:pPr>
                <a:r>
                  <a:rPr lang="en-US"/>
                  <a:t>Frequency</a:t>
                </a:r>
              </a:p>
              <a:p>
                <a:pPr algn="ctr">
                  <a:defRPr/>
                </a:pPr>
                <a:endParaRPr lang="en-US"/>
              </a:p>
            </cx:rich>
          </cx:tx>
        </cx:title>
        <cx:majorGridlines/>
        <cx:tickLabels/>
      </cx:axis>
    </cx:plotArea>
  </cx:chart>
  <cx:spPr>
    <a:solidFill>
      <a:schemeClr val="lt1"/>
    </a:solidFill>
    <a:ln w="12700" cap="flat" cmpd="sng" algn="ctr">
      <a:solidFill>
        <a:schemeClr val="dk1"/>
      </a:solidFill>
      <a:prstDash val="solid"/>
      <a:miter lim="800000"/>
    </a:ln>
    <a:effectLst/>
  </cx:spPr>
  <cx:clrMapOvr bg1="lt1" tx1="dk1" bg2="lt2" tx2="dk2" accent1="accent1" accent2="accent2" accent3="accent3" accent4="accent4" accent5="accent5" accent6="accent6" hlink="hlink" folHlink="folHlink"/>
</cx: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('Summary Statistics'!$D$27:$D$28,'Summary Statistics'!$D$31:$D$33)</cx:f>
        <cx:lvl ptCount="5" formatCode="&quot;$&quot;#,##0">
          <cx:pt idx="0">96114000000</cx:pt>
          <cx:pt idx="1">1407848000</cx:pt>
          <cx:pt idx="2">4245912250</cx:pt>
          <cx:pt idx="3">21925500000</cx:pt>
          <cx:pt idx="4">17679587750</cx:pt>
        </cx:lvl>
      </cx:numDim>
    </cx:data>
  </cx:chartData>
  <cx:chart>
    <cx:title pos="t" align="ctr" overlay="0">
      <cx:tx>
        <cx:rich>
          <a:bodyPr rot="0" spcFirstLastPara="1" vertOverflow="ellipsis" vert="horz" wrap="square" lIns="0" tIns="0" rIns="0" bIns="0" anchor="ctr" anchorCtr="1"/>
          <a:lstStyle/>
          <a:p>
            <a:pPr algn="ctr">
              <a:defRPr/>
            </a:pPr>
            <a:r>
              <a:rPr lang="en-US"/>
              <a:t>Box Plot of Industrials Sector</a:t>
            </a:r>
          </a:p>
          <a:p>
            <a:pPr algn="ctr">
              <a:defRPr/>
            </a:pPr>
            <a:endParaRPr lang="en-US"/>
          </a:p>
        </cx:rich>
      </cx:tx>
    </cx:title>
    <cx:plotArea>
      <cx:plotAreaRegion>
        <cx:plotSurface>
          <cx:spPr>
            <a:ln>
              <a:solidFill>
                <a:schemeClr val="tx1"/>
              </a:solidFill>
            </a:ln>
          </cx:spPr>
        </cx:plotSurface>
        <cx:series layoutId="boxWhisker" uniqueId="{EC2B17BB-1D50-400E-8BD2-D6FB82B832B4}">
          <cx:spPr>
            <a:solidFill>
              <a:schemeClr val="accent1"/>
            </a:solidFill>
            <a:ln>
              <a:solidFill>
                <a:schemeClr val="tx1"/>
              </a:solidFill>
            </a:ln>
          </cx:spPr>
          <cx:dataId val="0"/>
          <cx:layoutPr>
            <cx:visibility meanLine="0" meanMarker="1" nonoutliers="0" outliers="1"/>
            <cx:statistics quartileMethod="exclusive"/>
          </cx:layoutPr>
        </cx:series>
      </cx:plotAreaRegion>
      <cx:axis id="0" hidden="1">
        <cx:catScaling gapWidth="5"/>
        <cx:title>
          <cx:tx>
            <cx:rich>
              <a:bodyPr spcFirstLastPara="1" vertOverflow="ellipsis" wrap="square" lIns="0" tIns="0" rIns="0" bIns="0" anchor="ctr" anchorCtr="1"/>
              <a:lstStyle/>
              <a:p>
                <a:pPr algn="ctr">
                  <a:defRPr/>
                </a:pPr>
                <a:r>
                  <a:rPr lang="en-US"/>
                  <a:t>Industrials</a:t>
                </a:r>
              </a:p>
              <a:p>
                <a:pPr algn="ctr">
                  <a:defRPr/>
                </a:pPr>
                <a:endParaRPr lang="en-US"/>
              </a:p>
            </cx:rich>
          </cx:tx>
        </cx:title>
        <cx:tickLabels/>
      </cx:axis>
      <cx:axis id="1">
        <cx:valScaling/>
        <cx:title>
          <cx:tx>
            <cx:rich>
              <a:bodyPr spcFirstLastPara="1" vertOverflow="ellipsis" wrap="square" lIns="0" tIns="0" rIns="0" bIns="0" anchor="ctr" anchorCtr="1"/>
              <a:lstStyle/>
              <a:p>
                <a:pPr algn="ctr">
                  <a:defRPr/>
                </a:pPr>
                <a:r>
                  <a:rPr lang="en-US"/>
                  <a:t>Revenue</a:t>
                </a:r>
              </a:p>
            </cx:rich>
          </cx:tx>
        </cx:title>
        <cx:majorGridlines/>
        <cx:tickLabels/>
        <cx:txPr>
          <a:bodyPr rot="-60000000" spcFirstLastPara="1" vertOverflow="ellipsis" vert="horz" wrap="square" lIns="0" tIns="0" rIns="0" bIns="0" anchor="ctr" anchorCtr="1"/>
          <a:lstStyle/>
          <a:p>
            <a:pPr>
              <a:defRPr lang="en-US" sz="800" b="0" i="0" u="none" strike="noStrike" kern="1200" baseline="0">
                <a:solidFill>
                  <a:sysClr val="windowText" lastClr="000000">
                    <a:lumMod val="65000"/>
                    <a:lumOff val="35000"/>
                  </a:sysClr>
                </a:solidFill>
                <a:latin typeface="Calibri" panose="020F0502020204030204"/>
              </a:defRPr>
            </a:pPr>
            <a:endParaRPr lang="en-US" sz="800"/>
          </a:p>
        </cx:txPr>
      </cx:axis>
    </cx:plotArea>
  </cx:chart>
  <cx:spPr>
    <a:solidFill>
      <a:schemeClr val="lt1"/>
    </a:solidFill>
    <a:ln w="12700" cap="flat" cmpd="sng" algn="ctr">
      <a:solidFill>
        <a:schemeClr val="dk1"/>
      </a:solidFill>
      <a:prstDash val="solid"/>
      <a:miter lim="800000"/>
    </a:ln>
    <a:effectLst/>
  </cx:spPr>
  <cx:clrMapOvr bg1="lt1" tx1="dk1" bg2="lt2" tx2="dk2" accent1="accent1" accent2="accent2" accent3="accent3" accent4="accent4" accent5="accent5" accent6="accent6" hlink="hlink" folHlink="folHlink"/>
</cx:chartSpace>
</file>

<file path=ppt/charts/chart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('Summary Statistics'!$E$27:$E$28,'Summary Statistics'!$E$31:$E$32)</cx:f>
        <cx:lvl ptCount="4" formatCode="&quot;$&quot;#,##0">
          <cx:pt idx="0">451509000000</cx:pt>
          <cx:pt idx="1">1181704000</cx:pt>
          <cx:pt idx="2">3375153500</cx:pt>
          <cx:pt idx="3">21239500000</cx:pt>
        </cx:lvl>
      </cx:numDim>
    </cx:data>
  </cx:chartData>
  <cx:chart>
    <cx:title pos="t" align="ctr" overlay="0">
      <cx:tx>
        <cx:rich>
          <a:bodyPr rot="0" spcFirstLastPara="1" vertOverflow="ellipsis" vert="horz" wrap="square" lIns="0" tIns="0" rIns="0" bIns="0" anchor="ctr" anchorCtr="1"/>
          <a:lstStyle/>
          <a:p>
            <a:pPr algn="ctr">
              <a:defRPr/>
            </a:pPr>
            <a:r>
              <a:rPr lang="en-US"/>
              <a:t>Box Plot of Energy Sector</a:t>
            </a:r>
          </a:p>
        </cx:rich>
      </cx:tx>
    </cx:title>
    <cx:plotArea>
      <cx:plotAreaRegion>
        <cx:series layoutId="boxWhisker" uniqueId="{D9A5AE86-195E-4618-8630-019FFD6B006B}">
          <cx:spPr>
            <a:solidFill>
              <a:srgbClr val="0070C0"/>
            </a:solidFill>
            <a:ln>
              <a:solidFill>
                <a:schemeClr val="tx1"/>
              </a:solidFill>
            </a:ln>
          </cx:spPr>
          <cx:dataId val="0"/>
          <cx:layoutPr>
            <cx:visibility meanLine="0" meanMarker="1" nonoutliers="0" outliers="1"/>
            <cx:statistics quartileMethod="exclusive"/>
          </cx:layoutPr>
        </cx:series>
      </cx:plotAreaRegion>
      <cx:axis id="0" hidden="1">
        <cx:catScaling gapWidth="5"/>
        <cx:title>
          <cx:tx>
            <cx:rich>
              <a:bodyPr spcFirstLastPara="1" vertOverflow="ellipsis" wrap="square" lIns="0" tIns="0" rIns="0" bIns="0" anchor="ctr" anchorCtr="1"/>
              <a:lstStyle/>
              <a:p>
                <a:pPr algn="ctr">
                  <a:defRPr/>
                </a:pPr>
                <a:r>
                  <a:rPr lang="en-US"/>
                  <a:t>Energy</a:t>
                </a:r>
              </a:p>
              <a:p>
                <a:pPr algn="ctr">
                  <a:defRPr/>
                </a:pPr>
                <a:endParaRPr lang="en-US"/>
              </a:p>
            </cx:rich>
          </cx:tx>
        </cx:title>
        <cx:tickLabels/>
      </cx:axis>
      <cx:axis id="1">
        <cx:valScaling/>
        <cx:title>
          <cx:tx>
            <cx:rich>
              <a:bodyPr spcFirstLastPara="1" vertOverflow="ellipsis" wrap="square" lIns="0" tIns="0" rIns="0" bIns="0" anchor="ctr" anchorCtr="1"/>
              <a:lstStyle/>
              <a:p>
                <a:pPr algn="ctr">
                  <a:defRPr/>
                </a:pPr>
                <a:r>
                  <a:rPr lang="en-US"/>
                  <a:t>Revenue</a:t>
                </a:r>
              </a:p>
            </cx:rich>
          </cx:tx>
        </cx:title>
        <cx:majorGridlines/>
        <cx:tickLabels/>
        <cx:txPr>
          <a:bodyPr rot="-60000000" spcFirstLastPara="1" vertOverflow="ellipsis" vert="horz" wrap="square" lIns="0" tIns="0" rIns="0" bIns="0" anchor="ctr" anchorCtr="1"/>
          <a:lstStyle/>
          <a:p>
            <a:pPr>
              <a:defRPr sz="800"/>
            </a:pPr>
            <a:endParaRPr lang="en-US" sz="800"/>
          </a:p>
        </cx:txPr>
      </cx:axis>
    </cx:plotArea>
  </cx:chart>
  <cx:spPr>
    <a:solidFill>
      <a:schemeClr val="lt1"/>
    </a:solidFill>
    <a:ln w="12700" cap="flat" cmpd="sng" algn="ctr">
      <a:solidFill>
        <a:schemeClr val="dk1"/>
      </a:solidFill>
      <a:prstDash val="solid"/>
      <a:miter lim="800000"/>
    </a:ln>
    <a:effectLst/>
  </cx:spPr>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bodyPr rot="-60000000" vert="horz"/>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c0c13f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c0c13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chart" Target="../charts/chart1.xml"/><Relationship Id="rId7" Type="http://schemas.openxmlformats.org/officeDocument/2006/relationships/hyperlink" Target="Project%20NYSE.xlsx"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png"/><Relationship Id="rId11" Type="http://schemas.openxmlformats.org/officeDocument/2006/relationships/image" Target="../media/image4.png"/><Relationship Id="rId5" Type="http://schemas.openxmlformats.org/officeDocument/2006/relationships/chart" Target="../charts/chart2.xml"/><Relationship Id="rId10" Type="http://schemas.openxmlformats.org/officeDocument/2006/relationships/chart" Target="../charts/chart4.xml"/><Relationship Id="rId4" Type="http://schemas.openxmlformats.org/officeDocument/2006/relationships/image" Target="../media/image1.png"/><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805343" y="971550"/>
            <a:ext cx="7885651" cy="13689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b="1" i="1" dirty="0" smtClean="0">
                <a:latin typeface="Times New Roman" panose="02020603050405020304" pitchFamily="18" charset="0"/>
                <a:ea typeface="Open Sans"/>
                <a:cs typeface="Times New Roman" panose="02020603050405020304" pitchFamily="18" charset="0"/>
                <a:sym typeface="Open Sans"/>
              </a:rPr>
              <a:t>How do Industrials and Energy Sectors fluctuate in terms of Total Revenue ?</a:t>
            </a:r>
            <a:endParaRPr sz="3000" b="1" i="1" dirty="0">
              <a:latin typeface="Times New Roman" panose="02020603050405020304" pitchFamily="18" charset="0"/>
              <a:ea typeface="Open Sans"/>
              <a:cs typeface="Times New Roman" panose="02020603050405020304" pitchFamily="18" charset="0"/>
              <a:sym typeface="Open Sans"/>
            </a:endParaRPr>
          </a:p>
          <a:p>
            <a:pPr marL="0" lvl="0" indent="0" algn="ctr" rtl="0">
              <a:spcBef>
                <a:spcPts val="1600"/>
              </a:spcBef>
              <a:spcAft>
                <a:spcPts val="1600"/>
              </a:spcAft>
              <a:buNone/>
            </a:pPr>
            <a:endParaRPr b="1" i="1" dirty="0">
              <a:latin typeface="Times New Roman" panose="02020603050405020304" pitchFamily="18" charset="0"/>
              <a:ea typeface="Open Sans"/>
              <a:cs typeface="Times New Roman" panose="02020603050405020304" pitchFamily="18" charset="0"/>
              <a:sym typeface="Open San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1" name="Google Shape;61;p14"/>
          <p:cNvSpPr txBox="1">
            <a:spLocks noGrp="1"/>
          </p:cNvSpPr>
          <p:nvPr>
            <p:ph type="title"/>
          </p:nvPr>
        </p:nvSpPr>
        <p:spPr>
          <a:xfrm>
            <a:off x="0" y="7995"/>
            <a:ext cx="9144000" cy="795600"/>
          </a:xfrm>
          <a:prstGeom prst="rect">
            <a:avLst/>
          </a:prstGeom>
          <a:solidFill>
            <a:srgbClr val="073763"/>
          </a:solidFill>
        </p:spPr>
        <p:txBody>
          <a:bodyPr spcFirstLastPara="1" wrap="square" lIns="91425" tIns="91425" rIns="91425" bIns="91425" anchor="ctr" anchorCtr="0">
            <a:noAutofit/>
          </a:bodyPr>
          <a:lstStyle/>
          <a:p>
            <a:pPr lvl="0"/>
            <a:r>
              <a:rPr lang="en" sz="2400" b="1" dirty="0" smtClean="0">
                <a:solidFill>
                  <a:schemeClr val="bg1"/>
                </a:solidFill>
                <a:latin typeface="Times New Roman" panose="02020603050405020304" pitchFamily="18" charset="0"/>
                <a:ea typeface="Open Sans"/>
                <a:cs typeface="Times New Roman" panose="02020603050405020304" pitchFamily="18" charset="0"/>
                <a:sym typeface="Open Sans"/>
              </a:rPr>
              <a:t>Descriptive Statistics for </a:t>
            </a:r>
            <a:r>
              <a:rPr lang="en-US" sz="2400" b="1" dirty="0">
                <a:solidFill>
                  <a:schemeClr val="bg1"/>
                </a:solidFill>
                <a:latin typeface="Times New Roman" panose="02020603050405020304" pitchFamily="18" charset="0"/>
                <a:ea typeface="Open Sans"/>
                <a:cs typeface="Times New Roman" panose="02020603050405020304" pitchFamily="18" charset="0"/>
                <a:sym typeface="Open Sans"/>
              </a:rPr>
              <a:t>Industrials and Energy Sectors</a:t>
            </a:r>
            <a:r>
              <a:rPr lang="en" sz="2400" b="1" dirty="0" smtClean="0">
                <a:solidFill>
                  <a:schemeClr val="bg1"/>
                </a:solidFill>
                <a:latin typeface="Times New Roman" panose="02020603050405020304" pitchFamily="18" charset="0"/>
                <a:ea typeface="Open Sans"/>
                <a:cs typeface="Times New Roman" panose="02020603050405020304" pitchFamily="18" charset="0"/>
                <a:sym typeface="Open Sans"/>
              </a:rPr>
              <a:t> </a:t>
            </a:r>
            <a:endParaRPr sz="2400" b="1" dirty="0">
              <a:solidFill>
                <a:schemeClr val="bg1"/>
              </a:solidFill>
              <a:latin typeface="Times New Roman" panose="02020603050405020304" pitchFamily="18" charset="0"/>
              <a:ea typeface="Open Sans"/>
              <a:cs typeface="Times New Roman" panose="02020603050405020304" pitchFamily="18" charset="0"/>
              <a:sym typeface="Open Sans"/>
            </a:endParaRPr>
          </a:p>
        </p:txBody>
      </p:sp>
      <mc:AlternateContent xmlns:mc="http://schemas.openxmlformats.org/markup-compatibility/2006" xmlns:cx="http://schemas.microsoft.com/office/drawing/2014/chartex">
        <mc:Choice Requires="cx">
          <p:graphicFrame>
            <p:nvGraphicFramePr>
              <p:cNvPr id="4" name="Chart 3"/>
              <p:cNvGraphicFramePr/>
              <p:nvPr>
                <p:extLst>
                  <p:ext uri="{D42A27DB-BD31-4B8C-83A1-F6EECF244321}">
                    <p14:modId xmlns:p14="http://schemas.microsoft.com/office/powerpoint/2010/main" val="1226319002"/>
                  </p:ext>
                </p:extLst>
              </p:nvPr>
            </p:nvGraphicFramePr>
            <p:xfrm>
              <a:off x="72224" y="864590"/>
              <a:ext cx="3459541" cy="2743200"/>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Chart 3"/>
              <p:cNvPicPr>
                <a:picLocks noGrp="1" noRot="1" noChangeAspect="1" noMove="1" noResize="1" noEditPoints="1" noAdjustHandles="1" noChangeArrowheads="1" noChangeShapeType="1"/>
              </p:cNvPicPr>
              <p:nvPr/>
            </p:nvPicPr>
            <p:blipFill>
              <a:blip r:embed="rId4"/>
              <a:stretch>
                <a:fillRect/>
              </a:stretch>
            </p:blipFill>
            <p:spPr>
              <a:xfrm>
                <a:off x="72224" y="864590"/>
                <a:ext cx="3459541" cy="2743200"/>
              </a:xfrm>
              <a:prstGeom prst="rect">
                <a:avLst/>
              </a:prstGeom>
            </p:spPr>
          </p:pic>
        </mc:Fallback>
      </mc:AlternateContent>
      <mc:AlternateContent xmlns:mc="http://schemas.openxmlformats.org/markup-compatibility/2006" xmlns:cx="http://schemas.microsoft.com/office/drawing/2014/chartex">
        <mc:Choice Requires="cx">
          <p:graphicFrame>
            <p:nvGraphicFramePr>
              <p:cNvPr id="5" name="Chart 4"/>
              <p:cNvGraphicFramePr/>
              <p:nvPr>
                <p:extLst>
                  <p:ext uri="{D42A27DB-BD31-4B8C-83A1-F6EECF244321}">
                    <p14:modId xmlns:p14="http://schemas.microsoft.com/office/powerpoint/2010/main" val="3938056235"/>
                  </p:ext>
                </p:extLst>
              </p:nvPr>
            </p:nvGraphicFramePr>
            <p:xfrm>
              <a:off x="3670402" y="786163"/>
              <a:ext cx="3485626" cy="2821627"/>
            </p:xfrm>
            <a:graphic>
              <a:graphicData uri="http://schemas.microsoft.com/office/drawing/2014/chartex">
                <c:chart xmlns:c="http://schemas.openxmlformats.org/drawingml/2006/chart" xmlns:r="http://schemas.openxmlformats.org/officeDocument/2006/relationships" r:id="rId5"/>
              </a:graphicData>
            </a:graphic>
          </p:graphicFrame>
        </mc:Choice>
        <mc:Fallback xmlns="">
          <p:pic>
            <p:nvPicPr>
              <p:cNvPr id="5" name="Chart 4"/>
              <p:cNvPicPr>
                <a:picLocks noGrp="1" noRot="1" noChangeAspect="1" noMove="1" noResize="1" noEditPoints="1" noAdjustHandles="1" noChangeArrowheads="1" noChangeShapeType="1"/>
              </p:cNvPicPr>
              <p:nvPr/>
            </p:nvPicPr>
            <p:blipFill>
              <a:blip r:embed="rId6"/>
              <a:stretch>
                <a:fillRect/>
              </a:stretch>
            </p:blipFill>
            <p:spPr>
              <a:xfrm>
                <a:off x="3670402" y="786163"/>
                <a:ext cx="3485626" cy="2821627"/>
              </a:xfrm>
              <a:prstGeom prst="rect">
                <a:avLst/>
              </a:prstGeom>
            </p:spPr>
          </p:pic>
        </mc:Fallback>
      </mc:AlternateContent>
      <p:graphicFrame>
        <p:nvGraphicFramePr>
          <p:cNvPr id="3" name="Table 2"/>
          <p:cNvGraphicFramePr>
            <a:graphicFrameLocks noGrp="1"/>
          </p:cNvGraphicFramePr>
          <p:nvPr>
            <p:extLst>
              <p:ext uri="{D42A27DB-BD31-4B8C-83A1-F6EECF244321}">
                <p14:modId xmlns:p14="http://schemas.microsoft.com/office/powerpoint/2010/main" val="1181489349"/>
              </p:ext>
            </p:extLst>
          </p:nvPr>
        </p:nvGraphicFramePr>
        <p:xfrm>
          <a:off x="89002" y="3605101"/>
          <a:ext cx="3581400" cy="1533223"/>
        </p:xfrm>
        <a:graphic>
          <a:graphicData uri="http://schemas.openxmlformats.org/drawingml/2006/table">
            <a:tbl>
              <a:tblPr>
                <a:tableStyleId>{21E4AEA4-8DFA-4A89-87EB-49C32662AFE0}</a:tableStyleId>
              </a:tblPr>
              <a:tblGrid>
                <a:gridCol w="1205431">
                  <a:extLst>
                    <a:ext uri="{9D8B030D-6E8A-4147-A177-3AD203B41FA5}">
                      <a16:colId xmlns:a16="http://schemas.microsoft.com/office/drawing/2014/main" val="3770561782"/>
                    </a:ext>
                  </a:extLst>
                </a:gridCol>
                <a:gridCol w="1167365">
                  <a:extLst>
                    <a:ext uri="{9D8B030D-6E8A-4147-A177-3AD203B41FA5}">
                      <a16:colId xmlns:a16="http://schemas.microsoft.com/office/drawing/2014/main" val="2923807241"/>
                    </a:ext>
                  </a:extLst>
                </a:gridCol>
                <a:gridCol w="1208604">
                  <a:extLst>
                    <a:ext uri="{9D8B030D-6E8A-4147-A177-3AD203B41FA5}">
                      <a16:colId xmlns:a16="http://schemas.microsoft.com/office/drawing/2014/main" val="3501845754"/>
                    </a:ext>
                  </a:extLst>
                </a:gridCol>
              </a:tblGrid>
              <a:tr h="213058">
                <a:tc>
                  <a:txBody>
                    <a:bodyPr/>
                    <a:lstStyle/>
                    <a:p>
                      <a:pPr algn="ctr" fontAlgn="ctr"/>
                      <a:r>
                        <a:rPr lang="en-US" sz="900" u="none" strike="noStrike" dirty="0">
                          <a:effectLst/>
                        </a:rPr>
                        <a:t>Descriptive statistics</a:t>
                      </a:r>
                      <a:endParaRPr lang="en-US" sz="9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900" u="none" strike="noStrike" dirty="0" smtClean="0">
                          <a:effectLst/>
                        </a:rPr>
                        <a:t>Industrials</a:t>
                      </a:r>
                      <a:endParaRPr lang="en-US" sz="9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900" u="none" strike="noStrike">
                          <a:effectLst/>
                        </a:rPr>
                        <a:t>Energy</a:t>
                      </a:r>
                      <a:endParaRPr lang="en-US" sz="900" b="0" i="0" u="none" strike="noStrike">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059010260"/>
                  </a:ext>
                </a:extLst>
              </a:tr>
              <a:tr h="126324">
                <a:tc>
                  <a:txBody>
                    <a:bodyPr/>
                    <a:lstStyle/>
                    <a:p>
                      <a:pPr algn="l" fontAlgn="b"/>
                      <a:r>
                        <a:rPr lang="en-US" sz="900" u="none" strike="noStrike">
                          <a:effectLst/>
                        </a:rPr>
                        <a:t>Mean</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900" u="none" strike="noStrike" dirty="0">
                          <a:effectLst/>
                        </a:rPr>
                        <a:t>$16,547,665,399</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900" u="none" strike="noStrike" dirty="0">
                          <a:effectLst/>
                        </a:rPr>
                        <a:t>$38,984,796,516</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111963363"/>
                  </a:ext>
                </a:extLst>
              </a:tr>
              <a:tr h="126324">
                <a:tc>
                  <a:txBody>
                    <a:bodyPr/>
                    <a:lstStyle/>
                    <a:p>
                      <a:pPr algn="l" fontAlgn="b"/>
                      <a:r>
                        <a:rPr lang="en-US" sz="900" u="none" strike="noStrike">
                          <a:effectLst/>
                        </a:rPr>
                        <a:t>Median</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900" u="none" strike="noStrike" dirty="0">
                          <a:effectLst/>
                        </a:rPr>
                        <a:t>$9,969,168,500</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900" u="none" strike="noStrike" dirty="0">
                          <a:effectLst/>
                        </a:rPr>
                        <a:t>$11,777,257,500</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112566506"/>
                  </a:ext>
                </a:extLst>
              </a:tr>
              <a:tr h="126324">
                <a:tc>
                  <a:txBody>
                    <a:bodyPr/>
                    <a:lstStyle/>
                    <a:p>
                      <a:pPr algn="l" fontAlgn="b"/>
                      <a:r>
                        <a:rPr lang="en-US" sz="900" u="none" strike="noStrike">
                          <a:effectLst/>
                        </a:rPr>
                        <a:t>MAX</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900" u="none" strike="noStrike" dirty="0">
                          <a:effectLst/>
                        </a:rPr>
                        <a:t>$96,114,000,000</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900" u="none" strike="noStrike">
                          <a:effectLst/>
                        </a:rPr>
                        <a:t>$451,509,000,000</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114327183"/>
                  </a:ext>
                </a:extLst>
              </a:tr>
              <a:tr h="126324">
                <a:tc>
                  <a:txBody>
                    <a:bodyPr/>
                    <a:lstStyle/>
                    <a:p>
                      <a:pPr algn="l" fontAlgn="b"/>
                      <a:r>
                        <a:rPr lang="en-US" sz="900" u="none" strike="noStrike">
                          <a:effectLst/>
                        </a:rPr>
                        <a:t>MIN</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900" u="none" strike="noStrike">
                          <a:effectLst/>
                        </a:rPr>
                        <a:t>$1,407,848,000</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900" u="none" strike="noStrike">
                          <a:effectLst/>
                        </a:rPr>
                        <a:t>$1,181,704,000</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023709236"/>
                  </a:ext>
                </a:extLst>
              </a:tr>
              <a:tr h="126324">
                <a:tc>
                  <a:txBody>
                    <a:bodyPr/>
                    <a:lstStyle/>
                    <a:p>
                      <a:pPr algn="l" fontAlgn="b"/>
                      <a:r>
                        <a:rPr lang="en-US" sz="900" u="none" strike="noStrike">
                          <a:effectLst/>
                        </a:rPr>
                        <a:t>Range</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900" u="none" strike="noStrike" dirty="0">
                          <a:effectLst/>
                        </a:rPr>
                        <a:t>$94,706,152,000</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900" u="none" strike="noStrike" dirty="0">
                          <a:effectLst/>
                        </a:rPr>
                        <a:t>$450,327,296,000</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50050596"/>
                  </a:ext>
                </a:extLst>
              </a:tr>
              <a:tr h="126324">
                <a:tc>
                  <a:txBody>
                    <a:bodyPr/>
                    <a:lstStyle/>
                    <a:p>
                      <a:pPr algn="l" fontAlgn="b"/>
                      <a:r>
                        <a:rPr lang="en-US" sz="900" u="none" strike="noStrike">
                          <a:effectLst/>
                        </a:rPr>
                        <a:t>Standard Deviation</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900" u="none" strike="noStrike" dirty="0">
                          <a:effectLst/>
                        </a:rPr>
                        <a:t>        17,597,038,778 </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900" u="none" strike="noStrike" dirty="0">
                          <a:effectLst/>
                        </a:rPr>
                        <a:t>          79,864,818,250 </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12200845"/>
                  </a:ext>
                </a:extLst>
              </a:tr>
              <a:tr h="126324">
                <a:tc>
                  <a:txBody>
                    <a:bodyPr/>
                    <a:lstStyle/>
                    <a:p>
                      <a:pPr algn="l" fontAlgn="b"/>
                      <a:r>
                        <a:rPr lang="en-US" sz="900" u="none" strike="noStrike">
                          <a:effectLst/>
                        </a:rPr>
                        <a:t>Q1</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900" u="none" strike="noStrike" dirty="0">
                          <a:effectLst/>
                        </a:rPr>
                        <a:t>$4,245,912,250</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900" u="none" strike="noStrike" dirty="0">
                          <a:effectLst/>
                        </a:rPr>
                        <a:t>$3,375,153,500</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241972759"/>
                  </a:ext>
                </a:extLst>
              </a:tr>
              <a:tr h="126324">
                <a:tc>
                  <a:txBody>
                    <a:bodyPr/>
                    <a:lstStyle/>
                    <a:p>
                      <a:pPr algn="l" fontAlgn="b"/>
                      <a:r>
                        <a:rPr lang="en-US" sz="900" u="none" strike="noStrike">
                          <a:effectLst/>
                        </a:rPr>
                        <a:t>Q3</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900" u="none" strike="noStrike" dirty="0">
                          <a:effectLst/>
                        </a:rPr>
                        <a:t>$21,925,500,000</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900" u="none" strike="noStrike" dirty="0">
                          <a:effectLst/>
                        </a:rPr>
                        <a:t>$21,239,500,000</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779872627"/>
                  </a:ext>
                </a:extLst>
              </a:tr>
              <a:tr h="126324">
                <a:tc>
                  <a:txBody>
                    <a:bodyPr/>
                    <a:lstStyle/>
                    <a:p>
                      <a:pPr algn="l" fontAlgn="b"/>
                      <a:r>
                        <a:rPr lang="en-US" sz="900" u="none" strike="noStrike">
                          <a:effectLst/>
                        </a:rPr>
                        <a:t>IQR</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900" u="none" strike="noStrike">
                          <a:effectLst/>
                        </a:rPr>
                        <a:t>$17,679,587,750</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900" u="none" strike="noStrike" dirty="0">
                          <a:effectLst/>
                        </a:rPr>
                        <a:t>$17,864,346,500</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499919198"/>
                  </a:ext>
                </a:extLst>
              </a:tr>
            </a:tbl>
          </a:graphicData>
        </a:graphic>
      </p:graphicFrame>
      <p:sp>
        <p:nvSpPr>
          <p:cNvPr id="2" name="TextBox 1"/>
          <p:cNvSpPr txBox="1"/>
          <p:nvPr/>
        </p:nvSpPr>
        <p:spPr>
          <a:xfrm>
            <a:off x="4211273" y="4043494"/>
            <a:ext cx="1493241" cy="523220"/>
          </a:xfrm>
          <a:prstGeom prst="rect">
            <a:avLst/>
          </a:prstGeom>
          <a:noFill/>
        </p:spPr>
        <p:txBody>
          <a:bodyPr wrap="square" rtlCol="0">
            <a:spAutoFit/>
          </a:bodyPr>
          <a:lstStyle/>
          <a:p>
            <a:r>
              <a:rPr lang="en-US" dirty="0" smtClean="0">
                <a:hlinkClick r:id="rId7" action="ppaction://hlinkfile"/>
              </a:rPr>
              <a:t>Project NYSE.xlsx</a:t>
            </a:r>
            <a:endParaRPr lang="en-US" dirty="0"/>
          </a:p>
        </p:txBody>
      </p:sp>
      <mc:AlternateContent xmlns:mc="http://schemas.openxmlformats.org/markup-compatibility/2006">
        <mc:Choice xmlns:cx="http://schemas.microsoft.com/office/drawing/2014/chartex" Requires="cx">
          <p:graphicFrame>
            <p:nvGraphicFramePr>
              <p:cNvPr id="11" name="Chart 10"/>
              <p:cNvGraphicFramePr/>
              <p:nvPr>
                <p:extLst>
                  <p:ext uri="{D42A27DB-BD31-4B8C-83A1-F6EECF244321}">
                    <p14:modId xmlns:p14="http://schemas.microsoft.com/office/powerpoint/2010/main" val="2928912898"/>
                  </p:ext>
                </p:extLst>
              </p:nvPr>
            </p:nvGraphicFramePr>
            <p:xfrm>
              <a:off x="7156028" y="803595"/>
              <a:ext cx="1987972" cy="2801507"/>
            </p:xfrm>
            <a:graphic>
              <a:graphicData uri="http://schemas.microsoft.com/office/drawing/2014/chartex">
                <c:chart xmlns:c="http://schemas.openxmlformats.org/drawingml/2006/chart" xmlns:r="http://schemas.openxmlformats.org/officeDocument/2006/relationships" r:id="rId8"/>
              </a:graphicData>
            </a:graphic>
          </p:graphicFrame>
        </mc:Choice>
        <mc:Fallback>
          <p:pic>
            <p:nvPicPr>
              <p:cNvPr id="11" name="Chart 10"/>
              <p:cNvPicPr>
                <a:picLocks noGrp="1" noRot="1" noChangeAspect="1" noMove="1" noResize="1" noEditPoints="1" noAdjustHandles="1" noChangeArrowheads="1" noChangeShapeType="1"/>
              </p:cNvPicPr>
              <p:nvPr/>
            </p:nvPicPr>
            <p:blipFill>
              <a:blip r:embed="rId9"/>
              <a:stretch>
                <a:fillRect/>
              </a:stretch>
            </p:blipFill>
            <p:spPr>
              <a:xfrm>
                <a:off x="7156028" y="803595"/>
                <a:ext cx="1987972" cy="2801507"/>
              </a:xfrm>
              <a:prstGeom prst="rect">
                <a:avLst/>
              </a:prstGeom>
            </p:spPr>
          </p:pic>
        </mc:Fallback>
      </mc:AlternateContent>
      <mc:AlternateContent xmlns:mc="http://schemas.openxmlformats.org/markup-compatibility/2006">
        <mc:Choice xmlns:cx="http://schemas.microsoft.com/office/drawing/2014/chartex" Requires="cx">
          <p:graphicFrame>
            <p:nvGraphicFramePr>
              <p:cNvPr id="13" name="Chart 12"/>
              <p:cNvGraphicFramePr/>
              <p:nvPr>
                <p:extLst>
                  <p:ext uri="{D42A27DB-BD31-4B8C-83A1-F6EECF244321}">
                    <p14:modId xmlns:p14="http://schemas.microsoft.com/office/powerpoint/2010/main" val="2003474592"/>
                  </p:ext>
                </p:extLst>
              </p:nvPr>
            </p:nvGraphicFramePr>
            <p:xfrm>
              <a:off x="6140741" y="3457816"/>
              <a:ext cx="3003259" cy="1685684"/>
            </p:xfrm>
            <a:graphic>
              <a:graphicData uri="http://schemas.microsoft.com/office/drawing/2014/chartex">
                <c:chart xmlns:c="http://schemas.openxmlformats.org/drawingml/2006/chart" xmlns:r="http://schemas.openxmlformats.org/officeDocument/2006/relationships" r:id="rId10"/>
              </a:graphicData>
            </a:graphic>
          </p:graphicFrame>
        </mc:Choice>
        <mc:Fallback>
          <p:pic>
            <p:nvPicPr>
              <p:cNvPr id="13" name="Chart 12"/>
              <p:cNvPicPr>
                <a:picLocks noGrp="1" noRot="1" noChangeAspect="1" noMove="1" noResize="1" noEditPoints="1" noAdjustHandles="1" noChangeArrowheads="1" noChangeShapeType="1"/>
              </p:cNvPicPr>
              <p:nvPr/>
            </p:nvPicPr>
            <p:blipFill>
              <a:blip r:embed="rId11"/>
              <a:stretch>
                <a:fillRect/>
              </a:stretch>
            </p:blipFill>
            <p:spPr>
              <a:xfrm>
                <a:off x="6140741" y="3457816"/>
                <a:ext cx="3003259" cy="1685684"/>
              </a:xfrm>
              <a:prstGeom prst="rect">
                <a:avLst/>
              </a:prstGeom>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Findings</a:t>
            </a:r>
            <a:r>
              <a:rPr lang="en-US" dirty="0" smtClean="0"/>
              <a:t> </a:t>
            </a:r>
            <a:endParaRPr lang="en-US" dirty="0"/>
          </a:p>
        </p:txBody>
      </p:sp>
      <p:sp>
        <p:nvSpPr>
          <p:cNvPr id="3" name="Text Placeholder 2"/>
          <p:cNvSpPr>
            <a:spLocks noGrp="1"/>
          </p:cNvSpPr>
          <p:nvPr>
            <p:ph type="body" idx="1"/>
          </p:nvPr>
        </p:nvSpPr>
        <p:spPr>
          <a:xfrm>
            <a:off x="311700" y="1152474"/>
            <a:ext cx="8520600" cy="3880919"/>
          </a:xfrm>
        </p:spPr>
        <p:txBody>
          <a:bodyPr/>
          <a:lstStyle/>
          <a:p>
            <a:pPr algn="just" fontAlgn="b"/>
            <a:r>
              <a:rPr lang="en-US" sz="1200" dirty="0" smtClean="0">
                <a:solidFill>
                  <a:schemeClr val="tx1"/>
                </a:solidFill>
                <a:latin typeface="Times New Roman" panose="02020603050405020304" pitchFamily="18" charset="0"/>
                <a:cs typeface="Times New Roman" panose="02020603050405020304" pitchFamily="18" charset="0"/>
              </a:rPr>
              <a:t>According to the statistics, the range of revenues in the Energy sector is higher than the Industrials which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smtClean="0">
                <a:solidFill>
                  <a:schemeClr val="tx1"/>
                </a:solidFill>
                <a:latin typeface="Times New Roman" panose="02020603050405020304" pitchFamily="18" charset="0"/>
                <a:cs typeface="Times New Roman" panose="02020603050405020304" pitchFamily="18" charset="0"/>
              </a:rPr>
              <a:t>450,327,296,000 vs. </a:t>
            </a:r>
            <a:r>
              <a:rPr lang="en-US" sz="1200" dirty="0">
                <a:solidFill>
                  <a:schemeClr val="tx1"/>
                </a:solidFill>
                <a:latin typeface="Times New Roman" panose="02020603050405020304" pitchFamily="18" charset="0"/>
                <a:cs typeface="Times New Roman" panose="02020603050405020304" pitchFamily="18" charset="0"/>
              </a:rPr>
              <a:t>$</a:t>
            </a:r>
            <a:r>
              <a:rPr lang="en-US" sz="1200" dirty="0" smtClean="0">
                <a:solidFill>
                  <a:schemeClr val="tx1"/>
                </a:solidFill>
                <a:latin typeface="Times New Roman" panose="02020603050405020304" pitchFamily="18" charset="0"/>
                <a:cs typeface="Times New Roman" panose="02020603050405020304" pitchFamily="18" charset="0"/>
              </a:rPr>
              <a:t>94,706,152,000. This means, there are huge revenue difference among companies in the Energy sector than those in the industrials. The standard deviation for Energy is also higher than the Industrials(79,864,818,250 for Energy &amp; 17,597,038,778 for Industrials). Since the </a:t>
            </a:r>
            <a:r>
              <a:rPr lang="en-US" sz="1200" dirty="0">
                <a:solidFill>
                  <a:schemeClr val="tx1"/>
                </a:solidFill>
                <a:latin typeface="Times New Roman" panose="02020603050405020304" pitchFamily="18" charset="0"/>
                <a:cs typeface="Times New Roman" panose="02020603050405020304" pitchFamily="18" charset="0"/>
              </a:rPr>
              <a:t>standard </a:t>
            </a:r>
            <a:r>
              <a:rPr lang="en-US" sz="1200" dirty="0" smtClean="0">
                <a:solidFill>
                  <a:schemeClr val="tx1"/>
                </a:solidFill>
                <a:latin typeface="Times New Roman" panose="02020603050405020304" pitchFamily="18" charset="0"/>
                <a:cs typeface="Times New Roman" panose="02020603050405020304" pitchFamily="18" charset="0"/>
              </a:rPr>
              <a:t>deviation is also a measurement of spread, we can observed that the variability in Total Revenues in each years for Energy industry is higher than Industrials. </a:t>
            </a:r>
          </a:p>
          <a:p>
            <a:pPr marL="114300" indent="0" algn="just" fontAlgn="b">
              <a:buNone/>
            </a:pPr>
            <a:endParaRPr lang="en-US" sz="1200" dirty="0" smtClean="0">
              <a:solidFill>
                <a:schemeClr val="tx1"/>
              </a:solidFill>
              <a:latin typeface="Times New Roman" panose="02020603050405020304" pitchFamily="18" charset="0"/>
              <a:cs typeface="Times New Roman" panose="02020603050405020304" pitchFamily="18" charset="0"/>
            </a:endParaRPr>
          </a:p>
          <a:p>
            <a:pPr algn="just" fontAlgn="b"/>
            <a:r>
              <a:rPr lang="en-US" sz="1200" dirty="0" smtClean="0">
                <a:solidFill>
                  <a:schemeClr val="tx1"/>
                </a:solidFill>
                <a:latin typeface="Times New Roman" panose="02020603050405020304" pitchFamily="18" charset="0"/>
                <a:cs typeface="Times New Roman" panose="02020603050405020304" pitchFamily="18" charset="0"/>
              </a:rPr>
              <a:t>The Histograms for the annual total revenues for both sector’s are right skewed(positive skewed), which is  the mean is higher than the median. The most of the companies are under the first column of the Histogram. </a:t>
            </a:r>
          </a:p>
          <a:p>
            <a:pPr marL="114300" indent="0" algn="just" fontAlgn="b">
              <a:buNone/>
            </a:pPr>
            <a:endParaRPr lang="en-US" sz="1200" dirty="0" smtClean="0">
              <a:solidFill>
                <a:schemeClr val="tx1"/>
              </a:solidFill>
              <a:latin typeface="Times New Roman" panose="02020603050405020304" pitchFamily="18" charset="0"/>
              <a:cs typeface="Times New Roman" panose="02020603050405020304" pitchFamily="18" charset="0"/>
            </a:endParaRPr>
          </a:p>
          <a:p>
            <a:pPr algn="just" fontAlgn="b"/>
            <a:r>
              <a:rPr lang="en-US" sz="1200" dirty="0" smtClean="0">
                <a:solidFill>
                  <a:schemeClr val="tx1"/>
                </a:solidFill>
                <a:latin typeface="Times New Roman" panose="02020603050405020304" pitchFamily="18" charset="0"/>
                <a:cs typeface="Times New Roman" panose="02020603050405020304" pitchFamily="18" charset="0"/>
              </a:rPr>
              <a:t>When considering the central tendency of figures, the Energy sector has higher mean of </a:t>
            </a:r>
            <a:r>
              <a:rPr lang="en-US" sz="1200" dirty="0">
                <a:solidFill>
                  <a:schemeClr val="tx1"/>
                </a:solidFill>
                <a:latin typeface="Times New Roman" panose="02020603050405020304" pitchFamily="18" charset="0"/>
                <a:cs typeface="Times New Roman" panose="02020603050405020304" pitchFamily="18" charset="0"/>
              </a:rPr>
              <a:t>$</a:t>
            </a:r>
            <a:r>
              <a:rPr lang="en-US" sz="1200" dirty="0" smtClean="0">
                <a:solidFill>
                  <a:schemeClr val="tx1"/>
                </a:solidFill>
                <a:latin typeface="Times New Roman" panose="02020603050405020304" pitchFamily="18" charset="0"/>
                <a:cs typeface="Times New Roman" panose="02020603050405020304" pitchFamily="18" charset="0"/>
              </a:rPr>
              <a:t>38,984,796,516, as Industrials has </a:t>
            </a:r>
            <a:r>
              <a:rPr lang="en-US" sz="1200" dirty="0">
                <a:solidFill>
                  <a:schemeClr val="tx1"/>
                </a:solidFill>
                <a:latin typeface="Times New Roman" panose="02020603050405020304" pitchFamily="18" charset="0"/>
                <a:cs typeface="Times New Roman" panose="02020603050405020304" pitchFamily="18" charset="0"/>
              </a:rPr>
              <a:t>$</a:t>
            </a:r>
            <a:r>
              <a:rPr lang="en-US" sz="1200" dirty="0" smtClean="0">
                <a:solidFill>
                  <a:schemeClr val="tx1"/>
                </a:solidFill>
                <a:latin typeface="Times New Roman" panose="02020603050405020304" pitchFamily="18" charset="0"/>
                <a:cs typeface="Times New Roman" panose="02020603050405020304" pitchFamily="18" charset="0"/>
              </a:rPr>
              <a:t>16,547,665,399. Similarly, </a:t>
            </a:r>
            <a:r>
              <a:rPr lang="en-US" sz="1200" dirty="0">
                <a:solidFill>
                  <a:schemeClr val="tx1"/>
                </a:solidFill>
                <a:latin typeface="Times New Roman" panose="02020603050405020304" pitchFamily="18" charset="0"/>
                <a:cs typeface="Times New Roman" panose="02020603050405020304" pitchFamily="18" charset="0"/>
              </a:rPr>
              <a:t>$</a:t>
            </a:r>
            <a:r>
              <a:rPr lang="en-US" sz="1200" dirty="0" smtClean="0">
                <a:solidFill>
                  <a:schemeClr val="tx1"/>
                </a:solidFill>
                <a:latin typeface="Times New Roman" panose="02020603050405020304" pitchFamily="18" charset="0"/>
                <a:cs typeface="Times New Roman" panose="02020603050405020304" pitchFamily="18" charset="0"/>
              </a:rPr>
              <a:t>11,777,257,500 of higher median has the Energy sector when compare to the Industrials as of </a:t>
            </a:r>
            <a:r>
              <a:rPr lang="en-US" sz="1200" dirty="0">
                <a:solidFill>
                  <a:schemeClr val="tx1"/>
                </a:solidFill>
                <a:latin typeface="Times New Roman" panose="02020603050405020304" pitchFamily="18" charset="0"/>
                <a:cs typeface="Times New Roman" panose="02020603050405020304" pitchFamily="18" charset="0"/>
              </a:rPr>
              <a:t>$</a:t>
            </a:r>
            <a:r>
              <a:rPr lang="en-US" sz="1200" dirty="0" smtClean="0">
                <a:solidFill>
                  <a:schemeClr val="tx1"/>
                </a:solidFill>
                <a:latin typeface="Times New Roman" panose="02020603050405020304" pitchFamily="18" charset="0"/>
                <a:cs typeface="Times New Roman" panose="02020603050405020304" pitchFamily="18" charset="0"/>
              </a:rPr>
              <a:t>9,969,168,500. Which is 50% of the total revenue amounts reported are higher than </a:t>
            </a:r>
            <a:r>
              <a:rPr lang="en-US" sz="1200" dirty="0">
                <a:solidFill>
                  <a:schemeClr val="tx1"/>
                </a:solidFill>
                <a:latin typeface="Times New Roman" panose="02020603050405020304" pitchFamily="18" charset="0"/>
                <a:cs typeface="Times New Roman" panose="02020603050405020304" pitchFamily="18" charset="0"/>
              </a:rPr>
              <a:t>$11,777,257,500 </a:t>
            </a:r>
            <a:r>
              <a:rPr lang="en-US" sz="1200" dirty="0" smtClean="0">
                <a:solidFill>
                  <a:schemeClr val="tx1"/>
                </a:solidFill>
                <a:latin typeface="Times New Roman" panose="02020603050405020304" pitchFamily="18" charset="0"/>
                <a:cs typeface="Times New Roman" panose="02020603050405020304" pitchFamily="18" charset="0"/>
              </a:rPr>
              <a:t>in </a:t>
            </a:r>
            <a:r>
              <a:rPr lang="en-US" sz="1200" dirty="0">
                <a:solidFill>
                  <a:schemeClr val="tx1"/>
                </a:solidFill>
                <a:latin typeface="Times New Roman" panose="02020603050405020304" pitchFamily="18" charset="0"/>
                <a:cs typeface="Times New Roman" panose="02020603050405020304" pitchFamily="18" charset="0"/>
              </a:rPr>
              <a:t>Energy </a:t>
            </a:r>
            <a:r>
              <a:rPr lang="en-US" sz="1200" dirty="0" smtClean="0">
                <a:solidFill>
                  <a:schemeClr val="tx1"/>
                </a:solidFill>
                <a:latin typeface="Times New Roman" panose="02020603050405020304" pitchFamily="18" charset="0"/>
                <a:cs typeface="Times New Roman" panose="02020603050405020304" pitchFamily="18" charset="0"/>
              </a:rPr>
              <a:t>sector, likewise, </a:t>
            </a:r>
            <a:r>
              <a:rPr lang="en-US" sz="1200" dirty="0">
                <a:solidFill>
                  <a:schemeClr val="tx1"/>
                </a:solidFill>
                <a:latin typeface="Times New Roman" panose="02020603050405020304" pitchFamily="18" charset="0"/>
                <a:cs typeface="Times New Roman" panose="02020603050405020304" pitchFamily="18" charset="0"/>
              </a:rPr>
              <a:t>50% of the total revenue amounts reported are higher than $</a:t>
            </a:r>
            <a:r>
              <a:rPr lang="en-US" sz="1200" dirty="0" smtClean="0">
                <a:solidFill>
                  <a:schemeClr val="tx1"/>
                </a:solidFill>
                <a:latin typeface="Times New Roman" panose="02020603050405020304" pitchFamily="18" charset="0"/>
                <a:cs typeface="Times New Roman" panose="02020603050405020304" pitchFamily="18" charset="0"/>
              </a:rPr>
              <a:t>9,969,168,500 in Industrials sector. There are few extreme points(outliners) can be seen in the both Histograms, that would be impacted the mean of the data. </a:t>
            </a:r>
          </a:p>
          <a:p>
            <a:pPr marL="114300" indent="0" algn="just" fontAlgn="b">
              <a:buNone/>
            </a:pPr>
            <a:endParaRPr lang="en-US" sz="1200" dirty="0" smtClean="0">
              <a:solidFill>
                <a:schemeClr val="tx1"/>
              </a:solidFill>
              <a:latin typeface="Times New Roman" panose="02020603050405020304" pitchFamily="18" charset="0"/>
              <a:cs typeface="Times New Roman" panose="02020603050405020304" pitchFamily="18" charset="0"/>
            </a:endParaRPr>
          </a:p>
          <a:p>
            <a:pPr algn="just" fontAlgn="b"/>
            <a:r>
              <a:rPr lang="en-US" sz="1200" dirty="0" smtClean="0">
                <a:solidFill>
                  <a:schemeClr val="tx1"/>
                </a:solidFill>
                <a:latin typeface="Times New Roman" panose="02020603050405020304" pitchFamily="18" charset="0"/>
                <a:cs typeface="Times New Roman" panose="02020603050405020304" pitchFamily="18" charset="0"/>
              </a:rPr>
              <a:t>The two box plots are also displayed the spread of data, and show that 75% &amp; 25% </a:t>
            </a:r>
            <a:r>
              <a:rPr lang="en-US" sz="1200" dirty="0">
                <a:solidFill>
                  <a:schemeClr val="tx1"/>
                </a:solidFill>
                <a:latin typeface="Times New Roman" panose="02020603050405020304" pitchFamily="18" charset="0"/>
                <a:cs typeface="Times New Roman" panose="02020603050405020304" pitchFamily="18" charset="0"/>
              </a:rPr>
              <a:t>of the total revenue amounts </a:t>
            </a:r>
            <a:r>
              <a:rPr lang="en-US" sz="1200" dirty="0" smtClean="0">
                <a:solidFill>
                  <a:schemeClr val="tx1"/>
                </a:solidFill>
                <a:latin typeface="Times New Roman" panose="02020603050405020304" pitchFamily="18" charset="0"/>
                <a:cs typeface="Times New Roman" panose="02020603050405020304" pitchFamily="18" charset="0"/>
              </a:rPr>
              <a:t>are </a:t>
            </a:r>
            <a:r>
              <a:rPr lang="en-US" sz="1200" dirty="0">
                <a:solidFill>
                  <a:schemeClr val="tx1"/>
                </a:solidFill>
                <a:latin typeface="Times New Roman" panose="02020603050405020304" pitchFamily="18" charset="0"/>
                <a:cs typeface="Times New Roman" panose="02020603050405020304" pitchFamily="18" charset="0"/>
              </a:rPr>
              <a:t>higher </a:t>
            </a:r>
            <a:r>
              <a:rPr lang="en-US" sz="1200" dirty="0" smtClean="0">
                <a:solidFill>
                  <a:schemeClr val="tx1"/>
                </a:solidFill>
                <a:latin typeface="Times New Roman" panose="02020603050405020304" pitchFamily="18" charset="0"/>
                <a:cs typeface="Times New Roman" panose="02020603050405020304" pitchFamily="18" charset="0"/>
              </a:rPr>
              <a:t>than $21,239,500,000 and </a:t>
            </a:r>
            <a:r>
              <a:rPr lang="en-US" sz="1200" dirty="0">
                <a:solidFill>
                  <a:schemeClr val="tx1"/>
                </a:solidFill>
                <a:latin typeface="Times New Roman" panose="02020603050405020304" pitchFamily="18" charset="0"/>
                <a:cs typeface="Times New Roman" panose="02020603050405020304" pitchFamily="18" charset="0"/>
              </a:rPr>
              <a:t>$</a:t>
            </a:r>
            <a:r>
              <a:rPr lang="en-US" sz="1200" dirty="0" smtClean="0">
                <a:solidFill>
                  <a:schemeClr val="tx1"/>
                </a:solidFill>
                <a:latin typeface="Times New Roman" panose="02020603050405020304" pitchFamily="18" charset="0"/>
                <a:cs typeface="Times New Roman" panose="02020603050405020304" pitchFamily="18" charset="0"/>
              </a:rPr>
              <a:t>3,375,153,500 in Energy Sector. Furthermore, </a:t>
            </a:r>
            <a:r>
              <a:rPr lang="en-US" sz="1200" dirty="0">
                <a:solidFill>
                  <a:schemeClr val="tx1"/>
                </a:solidFill>
                <a:latin typeface="Times New Roman" panose="02020603050405020304" pitchFamily="18" charset="0"/>
                <a:cs typeface="Times New Roman" panose="02020603050405020304" pitchFamily="18" charset="0"/>
              </a:rPr>
              <a:t>75% &amp; 25% of </a:t>
            </a:r>
            <a:r>
              <a:rPr lang="en-US" sz="1200" dirty="0" smtClean="0">
                <a:solidFill>
                  <a:schemeClr val="tx1"/>
                </a:solidFill>
                <a:latin typeface="Times New Roman" panose="02020603050405020304" pitchFamily="18" charset="0"/>
                <a:cs typeface="Times New Roman" panose="02020603050405020304" pitchFamily="18" charset="0"/>
              </a:rPr>
              <a:t>the reported </a:t>
            </a:r>
            <a:r>
              <a:rPr lang="en-US" sz="1200" dirty="0">
                <a:solidFill>
                  <a:schemeClr val="tx1"/>
                </a:solidFill>
                <a:latin typeface="Times New Roman" panose="02020603050405020304" pitchFamily="18" charset="0"/>
                <a:cs typeface="Times New Roman" panose="02020603050405020304" pitchFamily="18" charset="0"/>
              </a:rPr>
              <a:t>total revenue amounts are higher than $</a:t>
            </a:r>
            <a:r>
              <a:rPr lang="en-US" sz="1200" dirty="0" smtClean="0">
                <a:solidFill>
                  <a:schemeClr val="tx1"/>
                </a:solidFill>
                <a:latin typeface="Times New Roman" panose="02020603050405020304" pitchFamily="18" charset="0"/>
                <a:cs typeface="Times New Roman" panose="02020603050405020304" pitchFamily="18" charset="0"/>
              </a:rPr>
              <a:t>21,925,500,000 and </a:t>
            </a:r>
            <a:r>
              <a:rPr lang="en-US" sz="1200" dirty="0">
                <a:solidFill>
                  <a:schemeClr val="tx1"/>
                </a:solidFill>
                <a:latin typeface="Times New Roman" panose="02020603050405020304" pitchFamily="18" charset="0"/>
                <a:cs typeface="Times New Roman" panose="02020603050405020304" pitchFamily="18" charset="0"/>
              </a:rPr>
              <a:t>$</a:t>
            </a:r>
            <a:r>
              <a:rPr lang="en-US" sz="1200" dirty="0" smtClean="0">
                <a:solidFill>
                  <a:schemeClr val="tx1"/>
                </a:solidFill>
                <a:latin typeface="Times New Roman" panose="02020603050405020304" pitchFamily="18" charset="0"/>
                <a:cs typeface="Times New Roman" panose="02020603050405020304" pitchFamily="18" charset="0"/>
              </a:rPr>
              <a:t>4,245,912,250 in Industrial </a:t>
            </a:r>
            <a:r>
              <a:rPr lang="en-US" sz="1200" dirty="0">
                <a:solidFill>
                  <a:schemeClr val="tx1"/>
                </a:solidFill>
                <a:latin typeface="Times New Roman" panose="02020603050405020304" pitchFamily="18" charset="0"/>
                <a:cs typeface="Times New Roman" panose="02020603050405020304" pitchFamily="18" charset="0"/>
              </a:rPr>
              <a:t>Sector. </a:t>
            </a:r>
          </a:p>
          <a:p>
            <a:pPr fontAlgn="b"/>
            <a:endParaRPr lang="en-US" sz="1200" dirty="0">
              <a:solidFill>
                <a:srgbClr val="000000"/>
              </a:solidFill>
              <a:latin typeface="Times New Roman" panose="02020603050405020304" pitchFamily="18" charset="0"/>
              <a:cs typeface="Times New Roman" panose="02020603050405020304" pitchFamily="18" charset="0"/>
            </a:endParaRPr>
          </a:p>
          <a:p>
            <a:pPr fontAlgn="b"/>
            <a:endParaRPr lang="en-US" sz="1200" dirty="0">
              <a:solidFill>
                <a:srgbClr val="000000"/>
              </a:solidFill>
              <a:latin typeface="Times New Roman" panose="02020603050405020304" pitchFamily="18" charset="0"/>
              <a:cs typeface="Times New Roman" panose="02020603050405020304" pitchFamily="18" charset="0"/>
            </a:endParaRPr>
          </a:p>
          <a:p>
            <a:pPr fontAlgn="b"/>
            <a:endParaRPr lang="en-US" sz="1200" dirty="0">
              <a:solidFill>
                <a:srgbClr val="000000"/>
              </a:solidFill>
              <a:latin typeface="Times New Roman" panose="02020603050405020304" pitchFamily="18" charset="0"/>
              <a:cs typeface="Times New Roman" panose="02020603050405020304" pitchFamily="18" charset="0"/>
            </a:endParaRPr>
          </a:p>
          <a:p>
            <a:pPr fontAlgn="b"/>
            <a:endParaRPr lang="en-US" sz="1200" dirty="0">
              <a:solidFill>
                <a:srgbClr val="000000"/>
              </a:solidFill>
              <a:latin typeface="Times New Roman" panose="02020603050405020304" pitchFamily="18" charset="0"/>
              <a:cs typeface="Times New Roman" panose="02020603050405020304" pitchFamily="18" charset="0"/>
            </a:endParaRPr>
          </a:p>
          <a:p>
            <a:pPr fontAlgn="b"/>
            <a:endParaRPr lang="en-US" dirty="0">
              <a:solidFill>
                <a:srgbClr val="000000"/>
              </a:solidFill>
              <a:latin typeface="Times New Roman" panose="02020603050405020304" pitchFamily="18" charset="0"/>
              <a:cs typeface="Times New Roman" panose="02020603050405020304" pitchFamily="18" charset="0"/>
            </a:endParaRPr>
          </a:p>
          <a:p>
            <a:pPr fontAlgn="b"/>
            <a:endParaRPr lang="en-US" dirty="0" smtClean="0"/>
          </a:p>
          <a:p>
            <a:pPr marL="114300" indent="0">
              <a:buNone/>
            </a:pPr>
            <a:endParaRPr lang="en-US" dirty="0">
              <a:solidFill>
                <a:srgbClr val="FFFFFF"/>
              </a:solidFill>
              <a:latin typeface="Times New Roman" panose="02020603050405020304" pitchFamily="18" charset="0"/>
              <a:cs typeface="Times New Roman" panose="02020603050405020304" pitchFamily="18" charset="0"/>
            </a:endParaRPr>
          </a:p>
          <a:p>
            <a:pPr marL="114300" indent="0">
              <a:buNone/>
            </a:pPr>
            <a:endParaRPr lang="en-US" dirty="0"/>
          </a:p>
        </p:txBody>
      </p:sp>
    </p:spTree>
    <p:extLst>
      <p:ext uri="{BB962C8B-B14F-4D97-AF65-F5344CB8AC3E}">
        <p14:creationId xmlns:p14="http://schemas.microsoft.com/office/powerpoint/2010/main" val="2897416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376</Words>
  <Application>Microsoft Office PowerPoint</Application>
  <PresentationFormat>On-screen Show (16:9)</PresentationFormat>
  <Paragraphs>47</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Open Sans</vt:lpstr>
      <vt:lpstr>Times New Roman</vt:lpstr>
      <vt:lpstr>Arial</vt:lpstr>
      <vt:lpstr>Simple Light</vt:lpstr>
      <vt:lpstr>PowerPoint Presentation</vt:lpstr>
      <vt:lpstr>Descriptive Statistics for Industrials and Energy Sectors </vt:lpstr>
      <vt:lpstr>Findings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29</cp:revision>
  <dcterms:modified xsi:type="dcterms:W3CDTF">2022-11-12T23:38:47Z</dcterms:modified>
</cp:coreProperties>
</file>