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8"/>
  </p:notesMasterIdLst>
  <p:sldIdLst>
    <p:sldId id="257" r:id="rId5"/>
    <p:sldId id="256" r:id="rId6"/>
    <p:sldId id="266" r:id="rId7"/>
    <p:sldId id="281" r:id="rId8"/>
    <p:sldId id="284" r:id="rId9"/>
    <p:sldId id="267" r:id="rId10"/>
    <p:sldId id="276" r:id="rId11"/>
    <p:sldId id="261" r:id="rId12"/>
    <p:sldId id="285" r:id="rId13"/>
    <p:sldId id="275" r:id="rId14"/>
    <p:sldId id="286" r:id="rId15"/>
    <p:sldId id="287" r:id="rId16"/>
    <p:sldId id="273" r:id="rId17"/>
    <p:sldId id="288" r:id="rId18"/>
    <p:sldId id="293" r:id="rId19"/>
    <p:sldId id="292" r:id="rId20"/>
    <p:sldId id="289" r:id="rId21"/>
    <p:sldId id="290" r:id="rId22"/>
    <p:sldId id="291" r:id="rId23"/>
    <p:sldId id="271" r:id="rId24"/>
    <p:sldId id="294" r:id="rId25"/>
    <p:sldId id="272" r:id="rId26"/>
    <p:sldId id="270" r:id="rId27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D94"/>
    <a:srgbClr val="1A1E21"/>
    <a:srgbClr val="E73A1C"/>
    <a:srgbClr val="BEF0E2"/>
    <a:srgbClr val="000000"/>
    <a:srgbClr val="393F41"/>
    <a:srgbClr val="2B2F32"/>
    <a:srgbClr val="32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1692" autoAdjust="0"/>
  </p:normalViewPr>
  <p:slideViewPr>
    <p:cSldViewPr snapToGrid="0" snapToObjects="1">
      <p:cViewPr>
        <p:scale>
          <a:sx n="95" d="100"/>
          <a:sy n="95" d="100"/>
        </p:scale>
        <p:origin x="832" y="3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 smtClean="0">
                <a:solidFill>
                  <a:schemeClr val="bg1"/>
                </a:solidFill>
              </a:rPr>
              <a:t>2015</a:t>
            </a:r>
            <a:r>
              <a:rPr lang="zh-TW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zh-TW" sz="2000" dirty="0" smtClean="0">
                <a:solidFill>
                  <a:schemeClr val="bg1"/>
                </a:solidFill>
              </a:rPr>
              <a:t>6</a:t>
            </a:r>
            <a:r>
              <a:rPr lang="zh-TW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TW" sz="2000" dirty="0" smtClean="0">
                <a:solidFill>
                  <a:schemeClr val="bg1"/>
                </a:solidFill>
              </a:rPr>
              <a:t>-8</a:t>
            </a:r>
            <a:r>
              <a:rPr lang="zh-TW" altLang="en-US" sz="2000" dirty="0" smtClean="0">
                <a:solidFill>
                  <a:schemeClr val="bg1"/>
                </a:solidFill>
              </a:rPr>
              <a:t>月聲量變化</a:t>
            </a:r>
            <a:endParaRPr lang="zh-TW" altLang="en-US" sz="20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6月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041F107-2A34-4A77-A896-28B763F3EA3B}" type="VALUE">
                      <a:rPr lang="en-US" altLang="zh-TW" b="1" i="0" baseline="0">
                        <a:solidFill>
                          <a:srgbClr val="FF0000"/>
                        </a:solidFill>
                      </a:rPr>
                      <a:pPr>
                        <a:defRPr sz="2000">
                          <a:solidFill>
                            <a:srgbClr val="FF0000"/>
                          </a:solidFill>
                        </a:defRPr>
                      </a:pPr>
                      <a:t>[VALUE]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麥當勞</c:v>
                </c:pt>
                <c:pt idx="1">
                  <c:v>肯德基</c:v>
                </c:pt>
                <c:pt idx="2">
                  <c:v>必勝客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520.0</c:v>
                </c:pt>
                <c:pt idx="1">
                  <c:v>134.0</c:v>
                </c:pt>
                <c:pt idx="2">
                  <c:v>53.0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7月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41EA9A-8373-4152-8FF2-5EA88FDFE1A4}" type="VALUE">
                      <a:rPr lang="en-US" altLang="zh-TW" b="0" i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zh-TW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麥當勞</c:v>
                </c:pt>
                <c:pt idx="1">
                  <c:v>肯德基</c:v>
                </c:pt>
                <c:pt idx="2">
                  <c:v>必勝客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359.0</c:v>
                </c:pt>
                <c:pt idx="1">
                  <c:v>69.0</c:v>
                </c:pt>
                <c:pt idx="2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8月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511F09F-69DD-4F91-BD80-5953AF97AE9C}" type="VALUE">
                      <a:rPr lang="en-US" altLang="zh-TW" b="0" i="0" baseline="0">
                        <a:solidFill>
                          <a:schemeClr val="bg1"/>
                        </a:solidFill>
                      </a:rPr>
                      <a:pPr>
                        <a:defRPr sz="2000" b="1">
                          <a:solidFill>
                            <a:srgbClr val="C00000"/>
                          </a:solidFill>
                        </a:defRPr>
                      </a:pPr>
                      <a:t>[VALUE]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麥當勞</c:v>
                </c:pt>
                <c:pt idx="1">
                  <c:v>肯德基</c:v>
                </c:pt>
                <c:pt idx="2">
                  <c:v>必勝客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254.0</c:v>
                </c:pt>
                <c:pt idx="1">
                  <c:v>44.0</c:v>
                </c:pt>
                <c:pt idx="2">
                  <c:v>7.0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6523488"/>
        <c:axId val="2066838208"/>
      </c:barChart>
      <c:catAx>
        <c:axId val="211652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66838208"/>
        <c:crosses val="autoZero"/>
        <c:auto val="1"/>
        <c:lblAlgn val="ctr"/>
        <c:lblOffset val="100"/>
        <c:noMultiLvlLbl val="0"/>
      </c:catAx>
      <c:valAx>
        <c:axId val="206683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652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 sz="2400" dirty="0" smtClean="0">
                <a:solidFill>
                  <a:srgbClr val="1A1E21"/>
                </a:solidFill>
              </a:rPr>
              <a:t>P/N</a:t>
            </a:r>
            <a:r>
              <a:rPr lang="zh-TW" altLang="en-US" sz="2400" dirty="0" smtClean="0">
                <a:solidFill>
                  <a:srgbClr val="1A1E21"/>
                </a:solidFill>
              </a:rPr>
              <a:t>值</a:t>
            </a:r>
            <a:endParaRPr lang="zh-TW" sz="2400" dirty="0">
              <a:solidFill>
                <a:srgbClr val="1A1E2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6月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1A1E2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麥當勞</c:v>
                </c:pt>
                <c:pt idx="1">
                  <c:v>肯德基</c:v>
                </c:pt>
                <c:pt idx="2">
                  <c:v>必勝客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0.96</c:v>
                </c:pt>
                <c:pt idx="1">
                  <c:v>1.0</c:v>
                </c:pt>
                <c:pt idx="2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7月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1A1E2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麥當勞</c:v>
                </c:pt>
                <c:pt idx="1">
                  <c:v>肯德基</c:v>
                </c:pt>
                <c:pt idx="2">
                  <c:v>必勝客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1.35</c:v>
                </c:pt>
                <c:pt idx="1">
                  <c:v>1.42</c:v>
                </c:pt>
                <c:pt idx="2">
                  <c:v>1.0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8月</c:v>
                </c:pt>
              </c:strCache>
            </c:strRef>
          </c:tx>
          <c:spPr>
            <a:solidFill>
              <a:srgbClr val="E73A1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1A1E2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麥當勞</c:v>
                </c:pt>
                <c:pt idx="1">
                  <c:v>肯德基</c:v>
                </c:pt>
                <c:pt idx="2">
                  <c:v>必勝客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1.35</c:v>
                </c:pt>
                <c:pt idx="1">
                  <c:v>1.17</c:v>
                </c:pt>
                <c:pt idx="2">
                  <c:v>0.83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5637936"/>
        <c:axId val="2113003312"/>
      </c:barChart>
      <c:catAx>
        <c:axId val="211563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3003312"/>
        <c:crosses val="autoZero"/>
        <c:auto val="1"/>
        <c:lblAlgn val="ctr"/>
        <c:lblOffset val="100"/>
        <c:noMultiLvlLbl val="0"/>
      </c:catAx>
      <c:valAx>
        <c:axId val="211300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5637936"/>
        <c:crosses val="autoZero"/>
        <c:crossBetween val="between"/>
      </c:valAx>
      <c:spPr>
        <a:noFill/>
        <a:ln>
          <a:solidFill>
            <a:srgbClr val="1A1E2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>
        <a:alpha val="90000"/>
      </a:schemeClr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267-B594-49FA-AA76-75B41BCE09C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1C424-1D08-4803-AFF3-5B1116F2A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44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defRPr/>
            </a:pPr>
            <a:r>
              <a:rPr lang="zh-TW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台灣連鎖速食業競爭激烈，速食已經是大家生活中不可或缺的角色，也有許多</a:t>
            </a: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youtuber</a:t>
            </a:r>
            <a:r>
              <a:rPr lang="zh-TW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、部落客、</a:t>
            </a: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鄉民把這些速食品牌拿出來比較，網路上所存在的品牌相關討論也是不能不關注的，因為這些資料都即時反應網友與品牌互動過程中的感受，從漢堡、披薩到炸雞，不僅優惠組合要多元，主打特色口味、服務才能吸引消費者，至於市場買不買單，這就引發我們的好奇心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97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台灣連鎖速食業競爭激烈，速食已經是大家生活中不可或缺的角色，也有許多</a:t>
            </a: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youtuber</a:t>
            </a:r>
            <a:r>
              <a:rPr lang="zh-TW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、部落客、</a:t>
            </a: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鄉民把這些速食品牌拿出來比較，網路上所存在的品牌相關討論也是不能不關注的，因為這些資料都即時反應網友與品牌互動過程中的感受，從漢堡、披薩到炸雞，不僅優惠組合要多元，主打特色口味、服務才能吸引消費者，至於市場買不買單，這就引發我們的好奇心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0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32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73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31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4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6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C424-1D08-4803-AFF3-5B1116F2A65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3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</a:t>
            </a:r>
            <a:r>
              <a:rPr lang="zh-CN" altLang="en-US" sz="1333">
                <a:solidFill>
                  <a:prstClr val="white"/>
                </a:solidFill>
              </a:rPr>
              <a:t>请</a:t>
            </a:r>
            <a:r>
              <a:rPr lang="zh-CN" altLang="en-US" sz="1333" smtClean="0">
                <a:solidFill>
                  <a:prstClr val="white"/>
                </a:solidFill>
              </a:rPr>
              <a:t>联系 </a:t>
            </a:r>
            <a:r>
              <a:rPr lang="zh-CN" altLang="en-US" sz="1333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B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7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2B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9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8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6" r:id="rId8"/>
    <p:sldLayoutId id="2147493469" r:id="rId9"/>
    <p:sldLayoutId id="2147493470" r:id="rId10"/>
    <p:sldLayoutId id="21474934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tw.news.yahoo.com/%E6%9C%80%E6%96%B0-%E5%8F%B0%E7%81%A3%E9%BA%A5%E7%95%B6%E5%8B%9E%E6%9C%80%E6%96%B0%E8%81%B2%E6%98%8E-082355830.html" TargetMode="External"/><Relationship Id="rId5" Type="http://schemas.openxmlformats.org/officeDocument/2006/relationships/hyperlink" Target="https://tw.news.yahoo.com/%E5%8F%B0%E5%91%B3%E6%95%91%E6%A5%AD%E7%B8%BE-%E6%9C%AC%E5%9C%9F%E5%8C%96%E6%98%AF%E7%8E%8B%E9%81%93-215008600.html" TargetMode="External"/><Relationship Id="rId6" Type="http://schemas.openxmlformats.org/officeDocument/2006/relationships/hyperlink" Target="https://tw.news.yahoo.com/%E9%BA%A5%E7%95%B6%E5%8B%9E60%E7%A7%92%E5%87%BA%E9%A4%90-%E5%8C%97%E5%B8%82-%E5%8D%B1%E5%AE%B3%E5%93%A1%E5%B7%A5%E8%BA%AB%E5%BF%83-080534660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tw.news.yahoo.com/%E9%80%9F%E9%A3%9F%E6%A5%AD-%E6%90%B6%E9%A0%90%E8%A8%82%E5%95%86%E6%A9%9F-%E6%88%B0%E7%81%AB%E7%B6%B2%E4%B8%8A%E8%94%93%E5%BB%B6-223617550--finance.html" TargetMode="External"/><Relationship Id="rId5" Type="http://schemas.openxmlformats.org/officeDocument/2006/relationships/hyperlink" Target="http://n.yam.com/Article/2015062210558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udn.com/news/story/6951/100568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2CBD94"/>
                </a:solidFill>
              </a:rPr>
              <a:t>2015/06/01-2015/08/31</a:t>
            </a:r>
            <a:endParaRPr kumimoji="1" lang="zh-CN" altLang="en-US" sz="3200" dirty="0">
              <a:solidFill>
                <a:srgbClr val="2CBD9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464334"/>
            <a:ext cx="6096000" cy="748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TW" altLang="en-US" sz="4267" dirty="0" smtClean="0">
                <a:solidFill>
                  <a:srgbClr val="FFFFFF"/>
                </a:solidFill>
              </a:rPr>
              <a:t>台灣速食產業觀測</a:t>
            </a:r>
            <a:endParaRPr kumimoji="1" lang="en-US" altLang="zh-CN" sz="4267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2"/>
          <p:cNvSpPr/>
          <p:nvPr/>
        </p:nvSpPr>
        <p:spPr>
          <a:xfrm>
            <a:off x="644236" y="372585"/>
            <a:ext cx="1555825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000" dirty="0" smtClean="0">
                <a:solidFill>
                  <a:schemeClr val="bg1"/>
                </a:solidFill>
              </a:rPr>
              <a:t>1</a:t>
            </a:r>
            <a:r>
              <a:rPr kumimoji="1" lang="en-US" altLang="zh-TW" sz="6000" dirty="0" smtClean="0">
                <a:solidFill>
                  <a:schemeClr val="bg1"/>
                </a:solidFill>
              </a:rPr>
              <a:t>2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4" y="4572000"/>
            <a:ext cx="12192000" cy="1870364"/>
          </a:xfrm>
          <a:prstGeom prst="rect">
            <a:avLst/>
          </a:prstGeom>
          <a:solidFill>
            <a:srgbClr val="1A1E2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26229" y="4768391"/>
            <a:ext cx="4018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zh-TW" altLang="en-US" sz="2800" dirty="0" smtClean="0">
                <a:solidFill>
                  <a:srgbClr val="FFFFFF"/>
                </a:solidFill>
              </a:rPr>
              <a:t>組員：</a:t>
            </a:r>
            <a:r>
              <a:rPr kumimoji="1" lang="en-US" altLang="zh-TW" sz="2800" dirty="0" smtClean="0">
                <a:solidFill>
                  <a:srgbClr val="FFFFFF"/>
                </a:solidFill>
              </a:rPr>
              <a:t>0424015</a:t>
            </a:r>
            <a:r>
              <a:rPr kumimoji="1" lang="zh-TW" altLang="en-US" sz="2800" dirty="0" smtClean="0">
                <a:solidFill>
                  <a:srgbClr val="FFFFFF"/>
                </a:solidFill>
              </a:rPr>
              <a:t> 朱凱菱</a:t>
            </a:r>
            <a:endParaRPr kumimoji="1" lang="en-US" altLang="zh-TW" sz="2800" dirty="0" smtClean="0">
              <a:solidFill>
                <a:srgbClr val="FFFFFF"/>
              </a:solidFill>
            </a:endParaRPr>
          </a:p>
          <a:p>
            <a:pPr algn="r"/>
            <a:r>
              <a:rPr kumimoji="1" lang="en-US" altLang="zh-TW" sz="2800" dirty="0" smtClean="0">
                <a:solidFill>
                  <a:srgbClr val="FFFFFF"/>
                </a:solidFill>
              </a:rPr>
              <a:t>0424029</a:t>
            </a:r>
            <a:r>
              <a:rPr kumimoji="1" lang="zh-TW" altLang="en-US" sz="2800" dirty="0" smtClean="0">
                <a:solidFill>
                  <a:srgbClr val="FFFFFF"/>
                </a:solidFill>
              </a:rPr>
              <a:t> 翁宇玟</a:t>
            </a:r>
            <a:endParaRPr kumimoji="1" lang="en-US" altLang="zh-TW" sz="2800" dirty="0" smtClean="0">
              <a:solidFill>
                <a:srgbClr val="FFFFFF"/>
              </a:solidFill>
            </a:endParaRPr>
          </a:p>
          <a:p>
            <a:pPr algn="r"/>
            <a:r>
              <a:rPr kumimoji="1" lang="en-US" altLang="zh-TW" sz="2800" dirty="0" smtClean="0">
                <a:solidFill>
                  <a:srgbClr val="FFFFFF"/>
                </a:solidFill>
              </a:rPr>
              <a:t>0424097</a:t>
            </a:r>
            <a:r>
              <a:rPr kumimoji="1" lang="zh-TW" altLang="en-US" sz="2800" dirty="0" smtClean="0">
                <a:solidFill>
                  <a:srgbClr val="FFFFFF"/>
                </a:solidFill>
              </a:rPr>
              <a:t> 黃郁涵</a:t>
            </a:r>
            <a:endParaRPr kumimoji="1" lang="en-US" altLang="zh-TW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603" y="6193806"/>
            <a:ext cx="12193588" cy="664194"/>
          </a:xfrm>
          <a:prstGeom prst="rect">
            <a:avLst/>
          </a:prstGeom>
          <a:solidFill>
            <a:srgbClr val="2CBD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7686271" y="705754"/>
            <a:ext cx="822054" cy="55362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7015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441509" y="63775"/>
            <a:ext cx="131157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</a:t>
            </a:r>
            <a:r>
              <a:rPr kumimoji="1" lang="zh-TW" altLang="en-US" sz="1400" dirty="0">
                <a:solidFill>
                  <a:schemeClr val="bg1"/>
                </a:solidFill>
              </a:rPr>
              <a:t>業</a:t>
            </a:r>
            <a:r>
              <a:rPr kumimoji="1" lang="zh-TW" altLang="en-US" sz="1400" dirty="0" smtClean="0">
                <a:solidFill>
                  <a:schemeClr val="bg1"/>
                </a:solidFill>
              </a:rPr>
              <a:t>觀測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 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56023" y="7611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聲量變化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grpSp>
        <p:nvGrpSpPr>
          <p:cNvPr id="26" name="组 61"/>
          <p:cNvGrpSpPr/>
          <p:nvPr/>
        </p:nvGrpSpPr>
        <p:grpSpPr>
          <a:xfrm>
            <a:off x="908491" y="994123"/>
            <a:ext cx="322547" cy="322547"/>
            <a:chOff x="4698002" y="1679252"/>
            <a:chExt cx="241910" cy="241910"/>
          </a:xfrm>
        </p:grpSpPr>
        <p:sp>
          <p:nvSpPr>
            <p:cNvPr id="27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8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9" name="矩形 28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aphicFrame>
        <p:nvGraphicFramePr>
          <p:cNvPr id="24" name="圖表 23"/>
          <p:cNvGraphicFramePr/>
          <p:nvPr>
            <p:extLst>
              <p:ext uri="{D42A27DB-BD31-4B8C-83A1-F6EECF244321}">
                <p14:modId xmlns:p14="http://schemas.microsoft.com/office/powerpoint/2010/main" val="2837922320"/>
              </p:ext>
            </p:extLst>
          </p:nvPr>
        </p:nvGraphicFramePr>
        <p:xfrm>
          <a:off x="1576244" y="1521410"/>
          <a:ext cx="9259331" cy="4672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52" y="5206482"/>
            <a:ext cx="476720" cy="41713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45" y="5072376"/>
            <a:ext cx="685341" cy="685341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23" y="5088661"/>
            <a:ext cx="553493" cy="5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flipV="1">
            <a:off x="794" y="5192485"/>
            <a:ext cx="12192000" cy="1665515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flipV="1">
            <a:off x="7650425" y="707099"/>
            <a:ext cx="893745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rgbClr val="1A1E21"/>
                </a:solidFill>
              </a:rPr>
              <a:t>目</a:t>
            </a:r>
            <a:r>
              <a:rPr kumimoji="1" lang="zh-TW" altLang="en-US" sz="1333" dirty="0" smtClean="0">
                <a:solidFill>
                  <a:srgbClr val="1A1E21"/>
                </a:solidFill>
              </a:rPr>
              <a:t>錄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個案</a:t>
            </a:r>
            <a:r>
              <a:rPr kumimoji="1" lang="zh-TW" altLang="en-US" sz="1333" dirty="0">
                <a:solidFill>
                  <a:srgbClr val="1A1E21"/>
                </a:solidFill>
              </a:rPr>
              <a:t>背景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66357" y="63775"/>
            <a:ext cx="126188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/>
                </a:solidFill>
              </a:rPr>
              <a:t>PART</a:t>
            </a:r>
            <a:r>
              <a:rPr kumimoji="1" lang="zh-CN" altLang="en-US" sz="1333" dirty="0">
                <a:solidFill>
                  <a:schemeClr val="bg1"/>
                </a:solidFill>
              </a:rPr>
              <a:t> </a:t>
            </a:r>
            <a:r>
              <a:rPr kumimoji="1" lang="en-US" altLang="zh-CN" sz="1333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chemeClr val="bg1"/>
                </a:solidFill>
              </a:rPr>
              <a:t>整體產業觀測</a:t>
            </a:r>
            <a:r>
              <a:rPr kumimoji="1" lang="zh-CN" altLang="en-US" sz="1333" dirty="0" smtClean="0">
                <a:solidFill>
                  <a:schemeClr val="bg1"/>
                </a:solidFill>
              </a:rPr>
              <a:t> 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參考資</a:t>
            </a:r>
            <a:r>
              <a:rPr kumimoji="1" lang="zh-TW" altLang="en-US" sz="1333" dirty="0">
                <a:solidFill>
                  <a:srgbClr val="1A1E21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04671" y="68945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</a:rPr>
              <a:t>情緒分析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866676" y="882302"/>
            <a:ext cx="322547" cy="322547"/>
            <a:chOff x="4698002" y="1679252"/>
            <a:chExt cx="241910" cy="241910"/>
          </a:xfrm>
        </p:grpSpPr>
        <p:sp>
          <p:nvSpPr>
            <p:cNvPr id="63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4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5" name="矩形 64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3644355964"/>
              </p:ext>
            </p:extLst>
          </p:nvPr>
        </p:nvGraphicFramePr>
        <p:xfrm>
          <a:off x="1741747" y="1596713"/>
          <a:ext cx="8857829" cy="4383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3" y="5084693"/>
            <a:ext cx="332282" cy="290747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18" y="5015573"/>
            <a:ext cx="477694" cy="47769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55" y="5111973"/>
            <a:ext cx="385794" cy="39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96980"/>
            <a:ext cx="12193588" cy="3483617"/>
          </a:xfrm>
          <a:prstGeom prst="rect">
            <a:avLst/>
          </a:prstGeom>
          <a:solidFill>
            <a:srgbClr val="2CBD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7650426" y="708020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39777" y="2435372"/>
            <a:ext cx="5348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聲量明顯半年來的平均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4426780" y="2760240"/>
            <a:ext cx="322547" cy="322547"/>
            <a:chOff x="4698002" y="1679252"/>
            <a:chExt cx="241910" cy="241910"/>
          </a:xfrm>
        </p:grpSpPr>
        <p:sp>
          <p:nvSpPr>
            <p:cNvPr id="58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59" name="矩形 58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0" name="矩形 59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4426780" y="3913380"/>
            <a:ext cx="322547" cy="322547"/>
            <a:chOff x="4698002" y="1679252"/>
            <a:chExt cx="241910" cy="241910"/>
          </a:xfrm>
        </p:grpSpPr>
        <p:sp>
          <p:nvSpPr>
            <p:cNvPr id="64" name="椭圆 63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6" name="矩形 65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6247017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en-US" altLang="zh-CN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6" name="文本框 55"/>
          <p:cNvSpPr txBox="1"/>
          <p:nvPr/>
        </p:nvSpPr>
        <p:spPr>
          <a:xfrm>
            <a:off x="5039776" y="3609468"/>
            <a:ext cx="4752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TW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P/N</a:t>
            </a:r>
            <a:r>
              <a:rPr kumimoji="1"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低於</a:t>
            </a:r>
            <a:r>
              <a:rPr kumimoji="1" lang="en-US" altLang="zh-TW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月、</a:t>
            </a:r>
            <a:r>
              <a:rPr kumimoji="1" lang="en-US" altLang="zh-TW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本框 72"/>
          <p:cNvSpPr txBox="1"/>
          <p:nvPr/>
        </p:nvSpPr>
        <p:spPr>
          <a:xfrm>
            <a:off x="7466357" y="63775"/>
            <a:ext cx="1261885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整體產業觀測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" y="2391750"/>
            <a:ext cx="2703477" cy="236554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430942" y="5545712"/>
            <a:ext cx="7624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六月發生了什麼事</a:t>
            </a:r>
            <a:r>
              <a:rPr lang="en-US" altLang="zh-TW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4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flipV="1">
            <a:off x="794" y="5192485"/>
            <a:ext cx="12192000" cy="1665515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flipV="1">
            <a:off x="7650425" y="707099"/>
            <a:ext cx="893745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rgbClr val="1A1E21"/>
                </a:solidFill>
              </a:rPr>
              <a:t>目</a:t>
            </a:r>
            <a:r>
              <a:rPr kumimoji="1" lang="zh-TW" altLang="en-US" sz="1333" dirty="0" smtClean="0">
                <a:solidFill>
                  <a:srgbClr val="1A1E21"/>
                </a:solidFill>
              </a:rPr>
              <a:t>錄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個案</a:t>
            </a:r>
            <a:r>
              <a:rPr kumimoji="1" lang="zh-TW" altLang="en-US" sz="1333" dirty="0">
                <a:solidFill>
                  <a:srgbClr val="1A1E21"/>
                </a:solidFill>
              </a:rPr>
              <a:t>背景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66357" y="63775"/>
            <a:ext cx="126188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/>
                </a:solidFill>
              </a:rPr>
              <a:t>PART</a:t>
            </a:r>
            <a:r>
              <a:rPr kumimoji="1" lang="zh-CN" altLang="en-US" sz="1333" dirty="0">
                <a:solidFill>
                  <a:schemeClr val="bg1"/>
                </a:solidFill>
              </a:rPr>
              <a:t> </a:t>
            </a:r>
            <a:r>
              <a:rPr kumimoji="1" lang="en-US" altLang="zh-CN" sz="1333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chemeClr val="bg1"/>
                </a:solidFill>
              </a:rPr>
              <a:t>整體產</a:t>
            </a:r>
            <a:r>
              <a:rPr kumimoji="1" lang="zh-TW" altLang="en-US" sz="1333" dirty="0">
                <a:solidFill>
                  <a:schemeClr val="bg1"/>
                </a:solidFill>
              </a:rPr>
              <a:t>業</a:t>
            </a:r>
            <a:r>
              <a:rPr kumimoji="1" lang="zh-TW" altLang="en-US" sz="1333" dirty="0" smtClean="0">
                <a:solidFill>
                  <a:schemeClr val="bg1"/>
                </a:solidFill>
              </a:rPr>
              <a:t>觀測</a:t>
            </a:r>
            <a:r>
              <a:rPr kumimoji="1" lang="zh-CN" altLang="en-US" sz="1333" dirty="0" smtClean="0">
                <a:solidFill>
                  <a:schemeClr val="bg1"/>
                </a:solidFill>
              </a:rPr>
              <a:t> 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參考資</a:t>
            </a:r>
            <a:r>
              <a:rPr kumimoji="1" lang="zh-TW" altLang="en-US" sz="1333" dirty="0">
                <a:solidFill>
                  <a:srgbClr val="1A1E21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6" y="1484128"/>
            <a:ext cx="10723418" cy="4912017"/>
          </a:xfrm>
          <a:prstGeom prst="rect">
            <a:avLst/>
          </a:prstGeom>
        </p:spPr>
      </p:pic>
      <p:sp>
        <p:nvSpPr>
          <p:cNvPr id="47" name="橢圓 46"/>
          <p:cNvSpPr/>
          <p:nvPr/>
        </p:nvSpPr>
        <p:spPr>
          <a:xfrm>
            <a:off x="6680204" y="4433010"/>
            <a:ext cx="442885" cy="358598"/>
          </a:xfrm>
          <a:prstGeom prst="ellipse">
            <a:avLst/>
          </a:prstGeom>
          <a:noFill/>
          <a:ln w="857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110253" y="2955568"/>
            <a:ext cx="475064" cy="440384"/>
          </a:xfrm>
          <a:prstGeom prst="ellipse">
            <a:avLst/>
          </a:prstGeom>
          <a:noFill/>
          <a:ln w="857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865092" y="4756462"/>
            <a:ext cx="475064" cy="497004"/>
          </a:xfrm>
          <a:prstGeom prst="ellipse">
            <a:avLst/>
          </a:prstGeom>
          <a:noFill/>
          <a:ln w="8572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105558" y="2437025"/>
            <a:ext cx="4442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麥當勞</a:t>
            </a:r>
            <a:r>
              <a:rPr lang="en-US" altLang="zh-TW" dirty="0"/>
              <a:t>6/24</a:t>
            </a:r>
            <a:r>
              <a:rPr lang="zh-TW" altLang="en-US" dirty="0"/>
              <a:t>：麥當勞撤出台灣事件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7235351" y="3802931"/>
            <a:ext cx="4442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麥當勞</a:t>
            </a:r>
            <a:r>
              <a:rPr lang="en-US" altLang="zh-TW" dirty="0"/>
              <a:t>7/19</a:t>
            </a:r>
            <a:r>
              <a:rPr lang="zh-TW" altLang="en-US" dirty="0"/>
              <a:t>：得來速</a:t>
            </a:r>
            <a:r>
              <a:rPr lang="en-US" altLang="zh-TW" dirty="0"/>
              <a:t>60</a:t>
            </a:r>
            <a:r>
              <a:rPr lang="zh-TW" altLang="en-US" dirty="0"/>
              <a:t>秒活動取消</a:t>
            </a:r>
          </a:p>
        </p:txBody>
      </p:sp>
      <p:sp>
        <p:nvSpPr>
          <p:cNvPr id="52" name="矩形 51"/>
          <p:cNvSpPr/>
          <p:nvPr/>
        </p:nvSpPr>
        <p:spPr>
          <a:xfrm>
            <a:off x="1928438" y="2955568"/>
            <a:ext cx="17245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肯德基6</a:t>
            </a:r>
            <a:r>
              <a:rPr lang="zh-TW" altLang="en-US" dirty="0"/>
              <a:t>/</a:t>
            </a:r>
            <a:r>
              <a:rPr lang="zh-TW" altLang="en-US" dirty="0" smtClean="0"/>
              <a:t>22</a:t>
            </a:r>
            <a:r>
              <a:rPr lang="zh-TW" altLang="en-US" dirty="0"/>
              <a:t> ：</a:t>
            </a:r>
            <a:r>
              <a:rPr lang="zh-TW" altLang="en-US" dirty="0" smtClean="0"/>
              <a:t>苦</a:t>
            </a:r>
            <a:r>
              <a:rPr lang="zh-TW" altLang="en-US" dirty="0"/>
              <a:t>等2小時才吃到 2男狹持外送員</a:t>
            </a:r>
          </a:p>
        </p:txBody>
      </p:sp>
      <p:cxnSp>
        <p:nvCxnSpPr>
          <p:cNvPr id="53" name="直線單箭頭接點 52"/>
          <p:cNvCxnSpPr>
            <a:stCxn id="48" idx="0"/>
          </p:cNvCxnSpPr>
          <p:nvPr/>
        </p:nvCxnSpPr>
        <p:spPr>
          <a:xfrm flipV="1">
            <a:off x="4347785" y="2634447"/>
            <a:ext cx="2712763" cy="321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6945243" y="4016747"/>
            <a:ext cx="202130" cy="389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3627560" y="4211536"/>
            <a:ext cx="307104" cy="6507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304671" y="68945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</a:rPr>
              <a:t>口碑</a:t>
            </a:r>
            <a:r>
              <a:rPr lang="zh-TW" altLang="en-US" sz="4400" dirty="0">
                <a:solidFill>
                  <a:schemeClr val="bg1"/>
                </a:solidFill>
              </a:rPr>
              <a:t>趨勢</a:t>
            </a:r>
          </a:p>
        </p:txBody>
      </p:sp>
      <p:grpSp>
        <p:nvGrpSpPr>
          <p:cNvPr id="62" name="组 61"/>
          <p:cNvGrpSpPr/>
          <p:nvPr/>
        </p:nvGrpSpPr>
        <p:grpSpPr>
          <a:xfrm>
            <a:off x="866676" y="882302"/>
            <a:ext cx="322547" cy="322547"/>
            <a:chOff x="4698002" y="1679252"/>
            <a:chExt cx="241910" cy="241910"/>
          </a:xfrm>
        </p:grpSpPr>
        <p:sp>
          <p:nvSpPr>
            <p:cNvPr id="63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4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5" name="矩形 64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6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flipV="1">
            <a:off x="794" y="5192485"/>
            <a:ext cx="12192000" cy="1665515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flipV="1">
            <a:off x="7650425" y="707099"/>
            <a:ext cx="893745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rgbClr val="1A1E21"/>
                </a:solidFill>
              </a:rPr>
              <a:t>目</a:t>
            </a:r>
            <a:r>
              <a:rPr kumimoji="1" lang="zh-TW" altLang="en-US" sz="1333" dirty="0" smtClean="0">
                <a:solidFill>
                  <a:srgbClr val="1A1E21"/>
                </a:solidFill>
              </a:rPr>
              <a:t>錄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個案</a:t>
            </a:r>
            <a:r>
              <a:rPr kumimoji="1" lang="zh-TW" altLang="en-US" sz="1333" dirty="0">
                <a:solidFill>
                  <a:srgbClr val="1A1E21"/>
                </a:solidFill>
              </a:rPr>
              <a:t>背景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66357" y="63775"/>
            <a:ext cx="126188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/>
                </a:solidFill>
              </a:rPr>
              <a:t>PART</a:t>
            </a:r>
            <a:r>
              <a:rPr kumimoji="1" lang="zh-CN" altLang="en-US" sz="1333" dirty="0">
                <a:solidFill>
                  <a:schemeClr val="bg1"/>
                </a:solidFill>
              </a:rPr>
              <a:t> </a:t>
            </a:r>
            <a:r>
              <a:rPr kumimoji="1" lang="en-US" altLang="zh-CN" sz="1333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chemeClr val="bg1"/>
                </a:solidFill>
              </a:rPr>
              <a:t>整體產業觀測</a:t>
            </a:r>
            <a:r>
              <a:rPr kumimoji="1" lang="zh-CN" altLang="en-US" sz="1333" dirty="0" smtClean="0">
                <a:solidFill>
                  <a:schemeClr val="bg1"/>
                </a:solidFill>
              </a:rPr>
              <a:t> 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參考資</a:t>
            </a:r>
            <a:r>
              <a:rPr kumimoji="1" lang="zh-TW" altLang="en-US" sz="1333" dirty="0">
                <a:solidFill>
                  <a:srgbClr val="1A1E21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04671" y="689459"/>
            <a:ext cx="5856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</a:rPr>
              <a:t>關鍵字暴風圈 </a:t>
            </a:r>
            <a:r>
              <a:rPr lang="en-US" altLang="zh-TW" sz="4400" dirty="0" smtClean="0">
                <a:solidFill>
                  <a:schemeClr val="bg1"/>
                </a:solidFill>
              </a:rPr>
              <a:t>–</a:t>
            </a:r>
            <a:r>
              <a:rPr lang="zh-TW" altLang="en-US" sz="4400" dirty="0" smtClean="0">
                <a:solidFill>
                  <a:schemeClr val="bg1"/>
                </a:solidFill>
              </a:rPr>
              <a:t> 麥當勞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866676" y="882302"/>
            <a:ext cx="322547" cy="322547"/>
            <a:chOff x="4698002" y="1679252"/>
            <a:chExt cx="241910" cy="241910"/>
          </a:xfrm>
        </p:grpSpPr>
        <p:sp>
          <p:nvSpPr>
            <p:cNvPr id="63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4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5" name="矩形 64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12" b="1020"/>
          <a:stretch/>
        </p:blipFill>
        <p:spPr>
          <a:xfrm>
            <a:off x="1396652" y="1458900"/>
            <a:ext cx="9400284" cy="521357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61" y="800502"/>
            <a:ext cx="658060" cy="5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flipV="1">
            <a:off x="794" y="5192485"/>
            <a:ext cx="12192000" cy="1665515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flipV="1">
            <a:off x="7650425" y="707099"/>
            <a:ext cx="893745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rgbClr val="1A1E21"/>
                </a:solidFill>
              </a:rPr>
              <a:t>目</a:t>
            </a:r>
            <a:r>
              <a:rPr kumimoji="1" lang="zh-TW" altLang="en-US" sz="1333" dirty="0" smtClean="0">
                <a:solidFill>
                  <a:srgbClr val="1A1E21"/>
                </a:solidFill>
              </a:rPr>
              <a:t>錄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個案</a:t>
            </a:r>
            <a:r>
              <a:rPr kumimoji="1" lang="zh-TW" altLang="en-US" sz="1333" dirty="0">
                <a:solidFill>
                  <a:srgbClr val="1A1E21"/>
                </a:solidFill>
              </a:rPr>
              <a:t>背景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66357" y="63775"/>
            <a:ext cx="126188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/>
                </a:solidFill>
              </a:rPr>
              <a:t>PART</a:t>
            </a:r>
            <a:r>
              <a:rPr kumimoji="1" lang="zh-CN" altLang="en-US" sz="1333" dirty="0">
                <a:solidFill>
                  <a:schemeClr val="bg1"/>
                </a:solidFill>
              </a:rPr>
              <a:t> </a:t>
            </a:r>
            <a:r>
              <a:rPr kumimoji="1" lang="en-US" altLang="zh-CN" sz="1333" dirty="0" smtClean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chemeClr val="bg1"/>
                </a:solidFill>
              </a:rPr>
              <a:t>整體產</a:t>
            </a:r>
            <a:r>
              <a:rPr kumimoji="1" lang="zh-TW" altLang="en-US" sz="1333" dirty="0">
                <a:solidFill>
                  <a:schemeClr val="bg1"/>
                </a:solidFill>
              </a:rPr>
              <a:t>業</a:t>
            </a:r>
            <a:r>
              <a:rPr kumimoji="1" lang="zh-TW" altLang="en-US" sz="1333" dirty="0" smtClean="0">
                <a:solidFill>
                  <a:schemeClr val="bg1"/>
                </a:solidFill>
              </a:rPr>
              <a:t>觀測</a:t>
            </a:r>
            <a:r>
              <a:rPr kumimoji="1" lang="zh-CN" altLang="en-US" sz="1333" dirty="0" smtClean="0">
                <a:solidFill>
                  <a:schemeClr val="bg1"/>
                </a:solidFill>
              </a:rPr>
              <a:t> 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參考資</a:t>
            </a:r>
            <a:r>
              <a:rPr kumimoji="1" lang="zh-TW" altLang="en-US" sz="1333" dirty="0">
                <a:solidFill>
                  <a:srgbClr val="1A1E21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04671" y="689459"/>
            <a:ext cx="5856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</a:rPr>
              <a:t>關鍵字暴風圈 </a:t>
            </a:r>
            <a:r>
              <a:rPr lang="en-US" altLang="zh-TW" sz="4400" dirty="0" smtClean="0">
                <a:solidFill>
                  <a:schemeClr val="bg1"/>
                </a:solidFill>
              </a:rPr>
              <a:t>–</a:t>
            </a:r>
            <a:r>
              <a:rPr lang="zh-TW" altLang="en-US" sz="4400" dirty="0" smtClean="0">
                <a:solidFill>
                  <a:schemeClr val="bg1"/>
                </a:solidFill>
              </a:rPr>
              <a:t> 肯德基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866676" y="882302"/>
            <a:ext cx="322547" cy="322547"/>
            <a:chOff x="4698002" y="1679252"/>
            <a:chExt cx="241910" cy="241910"/>
          </a:xfrm>
        </p:grpSpPr>
        <p:sp>
          <p:nvSpPr>
            <p:cNvPr id="63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4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5" name="矩形 64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88" y="1476540"/>
            <a:ext cx="9319789" cy="521857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30" y="830565"/>
            <a:ext cx="542391" cy="5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flipV="1">
            <a:off x="794" y="5192485"/>
            <a:ext cx="12192000" cy="1665515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flipV="1">
            <a:off x="7650425" y="707099"/>
            <a:ext cx="893745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rgbClr val="1A1E21"/>
                </a:solidFill>
              </a:rPr>
              <a:t>目</a:t>
            </a:r>
            <a:r>
              <a:rPr kumimoji="1" lang="zh-TW" altLang="en-US" sz="1333" dirty="0" smtClean="0">
                <a:solidFill>
                  <a:srgbClr val="1A1E21"/>
                </a:solidFill>
              </a:rPr>
              <a:t>錄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個案</a:t>
            </a:r>
            <a:r>
              <a:rPr kumimoji="1" lang="zh-TW" altLang="en-US" sz="1333" dirty="0">
                <a:solidFill>
                  <a:srgbClr val="1A1E21"/>
                </a:solidFill>
              </a:rPr>
              <a:t>背景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66357" y="63775"/>
            <a:ext cx="126188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/>
                </a:solidFill>
              </a:rPr>
              <a:t>PART</a:t>
            </a:r>
            <a:r>
              <a:rPr kumimoji="1" lang="zh-CN" altLang="en-US" sz="1333" dirty="0">
                <a:solidFill>
                  <a:schemeClr val="bg1"/>
                </a:solidFill>
              </a:rPr>
              <a:t> </a:t>
            </a:r>
            <a:r>
              <a:rPr kumimoji="1" lang="en-US" altLang="zh-CN" sz="1333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chemeClr val="bg1"/>
                </a:solidFill>
              </a:rPr>
              <a:t>整體產</a:t>
            </a:r>
            <a:r>
              <a:rPr kumimoji="1" lang="zh-TW" altLang="en-US" sz="1333" dirty="0">
                <a:solidFill>
                  <a:schemeClr val="bg1"/>
                </a:solidFill>
              </a:rPr>
              <a:t>業</a:t>
            </a:r>
            <a:r>
              <a:rPr kumimoji="1" lang="zh-TW" altLang="en-US" sz="1333" dirty="0" smtClean="0">
                <a:solidFill>
                  <a:schemeClr val="bg1"/>
                </a:solidFill>
              </a:rPr>
              <a:t>觀測</a:t>
            </a:r>
            <a:r>
              <a:rPr kumimoji="1" lang="zh-CN" altLang="en-US" sz="1333" dirty="0" smtClean="0">
                <a:solidFill>
                  <a:schemeClr val="bg1"/>
                </a:solidFill>
              </a:rPr>
              <a:t> 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1A1E21"/>
                </a:solidFill>
              </a:rPr>
              <a:t>PART</a:t>
            </a:r>
            <a:r>
              <a:rPr kumimoji="1" lang="zh-CN" altLang="en-US" sz="1333" dirty="0">
                <a:solidFill>
                  <a:srgbClr val="1A1E21"/>
                </a:solidFill>
              </a:rPr>
              <a:t> </a:t>
            </a:r>
            <a:r>
              <a:rPr kumimoji="1" lang="en-US" altLang="zh-CN" sz="1333" dirty="0">
                <a:solidFill>
                  <a:srgbClr val="1A1E21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1A1E21"/>
                </a:solidFill>
              </a:rPr>
              <a:t>參考資</a:t>
            </a:r>
            <a:r>
              <a:rPr kumimoji="1" lang="zh-TW" altLang="en-US" sz="1333" dirty="0">
                <a:solidFill>
                  <a:srgbClr val="1A1E21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1A1E21"/>
                </a:solidFill>
              </a:rPr>
              <a:t> </a:t>
            </a:r>
            <a:endParaRPr kumimoji="1" lang="zh-CN" altLang="en-US" sz="1333" dirty="0">
              <a:solidFill>
                <a:srgbClr val="1A1E2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04671" y="689459"/>
            <a:ext cx="5761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</a:rPr>
              <a:t>關鍵字暴風圈 </a:t>
            </a:r>
            <a:r>
              <a:rPr lang="en-US" altLang="zh-TW" sz="4400" dirty="0" smtClean="0">
                <a:solidFill>
                  <a:schemeClr val="bg1"/>
                </a:solidFill>
              </a:rPr>
              <a:t>-</a:t>
            </a:r>
            <a:r>
              <a:rPr lang="zh-TW" altLang="en-US" sz="4400" dirty="0" smtClean="0">
                <a:solidFill>
                  <a:schemeClr val="bg1"/>
                </a:solidFill>
              </a:rPr>
              <a:t> 必勝客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866676" y="882302"/>
            <a:ext cx="322547" cy="322547"/>
            <a:chOff x="4698002" y="1679252"/>
            <a:chExt cx="241910" cy="241910"/>
          </a:xfrm>
        </p:grpSpPr>
        <p:sp>
          <p:nvSpPr>
            <p:cNvPr id="63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4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5" name="矩形 64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2762" r="1041" b="1940"/>
          <a:stretch/>
        </p:blipFill>
        <p:spPr>
          <a:xfrm>
            <a:off x="1509280" y="1476540"/>
            <a:ext cx="9475467" cy="522117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62" y="780056"/>
            <a:ext cx="569862" cy="5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7650426" y="708020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7017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en-US" altLang="zh-CN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91" name="文本框 72"/>
          <p:cNvSpPr txBox="1"/>
          <p:nvPr/>
        </p:nvSpPr>
        <p:spPr>
          <a:xfrm>
            <a:off x="7466357" y="63775"/>
            <a:ext cx="1261885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整體產業觀測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87" y="2034963"/>
            <a:ext cx="5183240" cy="453533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85648"/>
              </p:ext>
            </p:extLst>
          </p:nvPr>
        </p:nvGraphicFramePr>
        <p:xfrm>
          <a:off x="622075" y="1408957"/>
          <a:ext cx="11065063" cy="5136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8853"/>
                <a:gridCol w="485192"/>
                <a:gridCol w="3466877"/>
                <a:gridCol w="1297992"/>
                <a:gridCol w="4416453"/>
                <a:gridCol w="639696"/>
              </a:tblGrid>
              <a:tr h="468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日期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面向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重點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標題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摘要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回文數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66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6/24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經營權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麥當勞總公司決定在台灣尋求適當的授權發展夥伴，理想的候選人必需具備高度的經營能力，並充分了解台灣市場。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kern="1800" dirty="0" err="1">
                          <a:effectLst/>
                          <a:hlinkClick r:id="rId4"/>
                        </a:rPr>
                        <a:t>最新！台灣麥當勞最新聲明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 </a:t>
                      </a:r>
                      <a:r>
                        <a:rPr lang="zh-TW" sz="1600" kern="100" dirty="0">
                          <a:effectLst/>
                        </a:rPr>
                        <a:t>麥當勞總公司在上個月提出全球振興計畫的初步步驟，其中包括檢視全球各地的經營模式，透過引領產業的加盟系統、優秀的員工及供應商，不斷強化品牌，進行更有效率的商業模式。授權發展商（</a:t>
                      </a:r>
                      <a:r>
                        <a:rPr lang="en-US" sz="1600" kern="100" dirty="0">
                          <a:effectLst/>
                        </a:rPr>
                        <a:t>Developmental Licensee</a:t>
                      </a:r>
                      <a:r>
                        <a:rPr lang="zh-TW" sz="1600" kern="100" dirty="0">
                          <a:effectLst/>
                        </a:rPr>
                        <a:t>）是其中的一種經營模式，麥當勞在全球</a:t>
                      </a:r>
                      <a:r>
                        <a:rPr lang="en-US" sz="1600" kern="100" dirty="0">
                          <a:effectLst/>
                        </a:rPr>
                        <a:t>70</a:t>
                      </a:r>
                      <a:r>
                        <a:rPr lang="zh-TW" sz="1600" kern="100" dirty="0">
                          <a:effectLst/>
                        </a:rPr>
                        <a:t>個市場進行授權發展經營的歷史超過</a:t>
                      </a:r>
                      <a:r>
                        <a:rPr lang="en-US" sz="1600" kern="100" dirty="0">
                          <a:effectLst/>
                        </a:rPr>
                        <a:t>30</a:t>
                      </a:r>
                      <a:r>
                        <a:rPr lang="zh-TW" sz="1600" kern="100" dirty="0">
                          <a:effectLst/>
                        </a:rPr>
                        <a:t>年，其有助於更快地作成在地決策，加速學習及展店計畫。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</a:tr>
              <a:tr h="1291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6/25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經營策略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麥當勞易主，外商公司色彩淡掉，菜單本土化是下一步。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kern="1800" dirty="0" err="1">
                          <a:effectLst/>
                          <a:hlinkClick r:id="rId5"/>
                        </a:rPr>
                        <a:t>台味救業績</a:t>
                      </a:r>
                      <a:r>
                        <a:rPr lang="en-US" sz="1600" u="sng" kern="1800" dirty="0">
                          <a:effectLst/>
                          <a:hlinkClick r:id="rId5"/>
                        </a:rPr>
                        <a:t> </a:t>
                      </a:r>
                      <a:r>
                        <a:rPr lang="en-US" sz="1600" u="sng" kern="1800" dirty="0" err="1">
                          <a:effectLst/>
                          <a:hlinkClick r:id="rId5"/>
                        </a:rPr>
                        <a:t>本土化是王道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台灣麥當勞早期也嘗試賣過牛肉飯、咖哩燴飯和飯糰，還有台灣夜市熱賣的鹽酥雞，也曾經化身為「雞米花」出現在麥當勞的菜單中，只不過這道叫好又叫座的點心，台灣卻是落後泰國麥當勞約一、二年才推出。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664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</a:tr>
              <a:tr h="1291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7/19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優惠活動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麥當勞出餐超過</a:t>
                      </a:r>
                      <a:r>
                        <a:rPr lang="en-US" sz="1600" kern="100" dirty="0">
                          <a:effectLst/>
                        </a:rPr>
                        <a:t>60</a:t>
                      </a:r>
                      <a:r>
                        <a:rPr lang="zh-TW" sz="1600" kern="100" dirty="0">
                          <a:effectLst/>
                        </a:rPr>
                        <a:t>秒即贈食物兌換券的作法，也使部分消費者因食物兌換券問題與勞工發生摩擦，使勞工陷於不當工作環境，甚至可能因此遭謾罵、指責，恐有害勞工身心健康。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kern="1800" dirty="0">
                          <a:effectLst/>
                          <a:hlinkClick r:id="rId6"/>
                        </a:rPr>
                        <a:t>麥當勞60秒出餐 </a:t>
                      </a:r>
                      <a:r>
                        <a:rPr lang="en-US" sz="1600" u="sng" kern="1800" dirty="0" err="1">
                          <a:effectLst/>
                          <a:hlinkClick r:id="rId6"/>
                        </a:rPr>
                        <a:t>北市：危害員工身心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台北市勞動局今天表示，麥當勞要求員工</a:t>
                      </a:r>
                      <a:r>
                        <a:rPr lang="en-US" sz="1600" kern="100" dirty="0">
                          <a:effectLst/>
                        </a:rPr>
                        <a:t>60</a:t>
                      </a:r>
                      <a:r>
                        <a:rPr lang="zh-TW" sz="1600" kern="100" dirty="0">
                          <a:effectLst/>
                        </a:rPr>
                        <a:t>秒內快速製作食品，使員工處在高度緊繃及不合理的壓力中，將依法查處，若業者沒有保護員工身心的措施，將開罰新台幣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TW" sz="1600" kern="100" dirty="0">
                          <a:effectLst/>
                        </a:rPr>
                        <a:t>萬元到</a:t>
                      </a:r>
                      <a:r>
                        <a:rPr lang="en-US" sz="1600" kern="100" dirty="0">
                          <a:effectLst/>
                        </a:rPr>
                        <a:t>15</a:t>
                      </a:r>
                      <a:r>
                        <a:rPr lang="zh-TW" sz="1600" kern="100" dirty="0">
                          <a:effectLst/>
                        </a:rPr>
                        <a:t>萬元。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03049" y="739468"/>
            <a:ext cx="4929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000" dirty="0">
                <a:solidFill>
                  <a:schemeClr val="bg1"/>
                </a:solidFill>
              </a:rPr>
              <a:t>重點口碑：圖表呈現</a:t>
            </a:r>
            <a:r>
              <a:rPr lang="en-US" altLang="zh-TW" sz="3000" dirty="0">
                <a:solidFill>
                  <a:schemeClr val="bg1"/>
                </a:solidFill>
              </a:rPr>
              <a:t>-</a:t>
            </a:r>
            <a:r>
              <a:rPr lang="zh-TW" altLang="zh-TW" sz="3000" dirty="0">
                <a:solidFill>
                  <a:schemeClr val="bg1"/>
                </a:solidFill>
              </a:rPr>
              <a:t>麥當勞</a:t>
            </a:r>
          </a:p>
        </p:txBody>
      </p:sp>
      <p:grpSp>
        <p:nvGrpSpPr>
          <p:cNvPr id="25" name="组 61"/>
          <p:cNvGrpSpPr/>
          <p:nvPr/>
        </p:nvGrpSpPr>
        <p:grpSpPr>
          <a:xfrm>
            <a:off x="365054" y="839006"/>
            <a:ext cx="322547" cy="322547"/>
            <a:chOff x="4698002" y="1679252"/>
            <a:chExt cx="241910" cy="241910"/>
          </a:xfrm>
        </p:grpSpPr>
        <p:sp>
          <p:nvSpPr>
            <p:cNvPr id="26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7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8" name="矩形 27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7650426" y="708020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7017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en-US" altLang="zh-CN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91" name="文本框 72"/>
          <p:cNvSpPr txBox="1"/>
          <p:nvPr/>
        </p:nvSpPr>
        <p:spPr>
          <a:xfrm>
            <a:off x="7466357" y="63775"/>
            <a:ext cx="1261885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整體產業觀測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3049" y="739468"/>
            <a:ext cx="4929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000" dirty="0">
                <a:solidFill>
                  <a:schemeClr val="bg1"/>
                </a:solidFill>
              </a:rPr>
              <a:t>重點口碑：圖表呈現</a:t>
            </a:r>
            <a:r>
              <a:rPr lang="en-US" altLang="zh-TW" sz="3000" dirty="0" smtClean="0">
                <a:solidFill>
                  <a:schemeClr val="bg1"/>
                </a:solidFill>
              </a:rPr>
              <a:t>-</a:t>
            </a:r>
            <a:r>
              <a:rPr lang="zh-TW" altLang="en-US" sz="3000" dirty="0" smtClean="0">
                <a:solidFill>
                  <a:schemeClr val="bg1"/>
                </a:solidFill>
              </a:rPr>
              <a:t>肯德</a:t>
            </a:r>
            <a:r>
              <a:rPr lang="zh-TW" altLang="en-US" sz="3000" dirty="0">
                <a:solidFill>
                  <a:schemeClr val="bg1"/>
                </a:solidFill>
              </a:rPr>
              <a:t>基</a:t>
            </a:r>
            <a:endParaRPr lang="zh-TW" altLang="zh-TW" sz="3000" dirty="0">
              <a:solidFill>
                <a:schemeClr val="bg1"/>
              </a:solidFill>
            </a:endParaRPr>
          </a:p>
        </p:txBody>
      </p:sp>
      <p:grpSp>
        <p:nvGrpSpPr>
          <p:cNvPr id="25" name="组 61"/>
          <p:cNvGrpSpPr/>
          <p:nvPr/>
        </p:nvGrpSpPr>
        <p:grpSpPr>
          <a:xfrm>
            <a:off x="365054" y="839006"/>
            <a:ext cx="322547" cy="322547"/>
            <a:chOff x="4698002" y="1679252"/>
            <a:chExt cx="241910" cy="241910"/>
          </a:xfrm>
        </p:grpSpPr>
        <p:sp>
          <p:nvSpPr>
            <p:cNvPr id="26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7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8" name="矩形 27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28" y="1716833"/>
            <a:ext cx="5014414" cy="501441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47141"/>
              </p:ext>
            </p:extLst>
          </p:nvPr>
        </p:nvGraphicFramePr>
        <p:xfrm>
          <a:off x="803049" y="1333993"/>
          <a:ext cx="10711542" cy="5367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776"/>
                <a:gridCol w="829472"/>
                <a:gridCol w="2448810"/>
                <a:gridCol w="1943814"/>
                <a:gridCol w="4380817"/>
                <a:gridCol w="503853"/>
              </a:tblGrid>
              <a:tr h="730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日期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面向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重點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標題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摘要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回文數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93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6/1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行銷策略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肯德基即日起推出「預訂快取」服務，並標榜在門市打造「</a:t>
                      </a:r>
                      <a:r>
                        <a:rPr lang="en-US" sz="1600" kern="100" dirty="0">
                          <a:effectLst/>
                        </a:rPr>
                        <a:t>VIP</a:t>
                      </a:r>
                      <a:r>
                        <a:rPr lang="zh-TW" sz="1600" kern="100" dirty="0">
                          <a:effectLst/>
                        </a:rPr>
                        <a:t>取餐專屬通道」，消費者只要提前線上預訂，於自選時間到店快取外帶，可在最短時間取得餐點。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kern="1800" dirty="0" err="1">
                          <a:effectLst/>
                          <a:hlinkClick r:id="rId4"/>
                        </a:rPr>
                        <a:t>速食業</a:t>
                      </a:r>
                      <a:r>
                        <a:rPr lang="en-US" sz="1600" u="sng" kern="1800" dirty="0">
                          <a:effectLst/>
                          <a:hlinkClick r:id="rId4"/>
                        </a:rPr>
                        <a:t> </a:t>
                      </a:r>
                      <a:r>
                        <a:rPr lang="en-US" sz="1600" u="sng" kern="1800" dirty="0" err="1">
                          <a:effectLst/>
                          <a:hlinkClick r:id="rId4"/>
                        </a:rPr>
                        <a:t>搶預訂商機</a:t>
                      </a:r>
                      <a:r>
                        <a:rPr lang="en-US" sz="1600" u="sng" kern="1800" dirty="0">
                          <a:effectLst/>
                          <a:hlinkClick r:id="rId4"/>
                        </a:rPr>
                        <a:t> </a:t>
                      </a:r>
                      <a:r>
                        <a:rPr lang="en-US" sz="1600" u="sng" kern="1800" dirty="0" err="1">
                          <a:effectLst/>
                          <a:hlinkClick r:id="rId4"/>
                        </a:rPr>
                        <a:t>戰火網上蔓延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鑑於行動通訊科技發達，已改變現代生活消費型態，麥當勞、肯德基、摩斯漢堡與達美樂披薩等速食連鎖業者為擴大爭取訂單，進而全力衝高營業額，繼延長營業時間與增加外送服務之後，開始聚焦衝刺「預約網訂」市場，並以好康優惠為誘因，鼓勵消費者預約網訂，掀起市場大戰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</a:tr>
              <a:tr h="2642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6/22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經營策略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即日起</a:t>
                      </a:r>
                      <a:r>
                        <a:rPr lang="en-US" sz="1600" kern="100">
                          <a:effectLst/>
                        </a:rPr>
                        <a:t>~7/14</a:t>
                      </a:r>
                      <a:r>
                        <a:rPr lang="zh-TW" sz="1600" kern="100">
                          <a:effectLst/>
                        </a:rPr>
                        <a:t>安裝</a:t>
                      </a:r>
                      <a:r>
                        <a:rPr lang="en-US" sz="1600" kern="100">
                          <a:effectLst/>
                        </a:rPr>
                        <a:t>Qbon</a:t>
                      </a:r>
                      <a:r>
                        <a:rPr lang="zh-TW" sz="1600" kern="100">
                          <a:effectLst/>
                        </a:rPr>
                        <a:t>聯盟</a:t>
                      </a:r>
                      <a:r>
                        <a:rPr lang="en-US" sz="1600" kern="100">
                          <a:effectLst/>
                        </a:rPr>
                        <a:t>App</a:t>
                      </a:r>
                      <a:r>
                        <a:rPr lang="zh-TW" sz="1600" kern="100">
                          <a:effectLst/>
                        </a:rPr>
                        <a:t>搜尋「肯德基」即可領取此張肯德基</a:t>
                      </a:r>
                      <a:r>
                        <a:rPr lang="en-US" sz="1600" kern="100">
                          <a:effectLst/>
                        </a:rPr>
                        <a:t>99</a:t>
                      </a:r>
                      <a:r>
                        <a:rPr lang="zh-TW" sz="1600" kern="100">
                          <a:effectLst/>
                        </a:rPr>
                        <a:t>元獨享餐優惠券，讓你用一張紅色新台幣即可把蜂蜜芥末嫩雞捲</a:t>
                      </a:r>
                      <a:r>
                        <a:rPr lang="en-US" sz="1600" kern="100">
                          <a:effectLst/>
                        </a:rPr>
                        <a:t>+</a:t>
                      </a:r>
                      <a:r>
                        <a:rPr lang="zh-TW" sz="1600" kern="100">
                          <a:effectLst/>
                        </a:rPr>
                        <a:t>點心盒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TW" sz="1600" kern="100">
                          <a:effectLst/>
                        </a:rPr>
                        <a:t>雞塊</a:t>
                      </a:r>
                      <a:r>
                        <a:rPr lang="en-US" sz="1600" kern="100">
                          <a:effectLst/>
                        </a:rPr>
                        <a:t>+</a:t>
                      </a:r>
                      <a:r>
                        <a:rPr lang="zh-TW" sz="1600" kern="100">
                          <a:effectLst/>
                        </a:rPr>
                        <a:t>脆薯</a:t>
                      </a:r>
                      <a:r>
                        <a:rPr lang="en-US" sz="1600" kern="100">
                          <a:effectLst/>
                        </a:rPr>
                        <a:t>)+</a:t>
                      </a:r>
                      <a:r>
                        <a:rPr lang="zh-TW" sz="1600" kern="100">
                          <a:effectLst/>
                        </a:rPr>
                        <a:t>原味蛋撻</a:t>
                      </a:r>
                      <a:r>
                        <a:rPr lang="en-US" sz="1600" kern="100">
                          <a:effectLst/>
                        </a:rPr>
                        <a:t>+</a:t>
                      </a:r>
                      <a:r>
                        <a:rPr lang="zh-TW" sz="1600" kern="100">
                          <a:effectLst/>
                        </a:rPr>
                        <a:t>冰紅茶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TW" sz="1600" kern="100">
                          <a:effectLst/>
                        </a:rPr>
                        <a:t>小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r>
                        <a:rPr lang="zh-TW" sz="1600" kern="100">
                          <a:effectLst/>
                        </a:rPr>
                        <a:t>，通通吃進肚子裡！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kern="1800" dirty="0" err="1">
                          <a:effectLst/>
                          <a:hlinkClick r:id="rId5"/>
                        </a:rPr>
                        <a:t>鄉民熱推！Qbon優惠牆x肯德基</a:t>
                      </a:r>
                      <a:r>
                        <a:rPr lang="en-US" sz="1600" u="sng" kern="1800" dirty="0">
                          <a:effectLst/>
                          <a:hlinkClick r:id="rId5"/>
                        </a:rPr>
                        <a:t> 超值獨家99元優惠獨享餐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有換有推！</a:t>
                      </a:r>
                      <a:r>
                        <a:rPr lang="en-US" sz="1600" kern="100" dirty="0">
                          <a:effectLst/>
                        </a:rPr>
                        <a:t>PTT</a:t>
                      </a:r>
                      <a:r>
                        <a:rPr lang="zh-TW" sz="1600" kern="100" dirty="0">
                          <a:effectLst/>
                        </a:rPr>
                        <a:t>網友在省錢版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Lifeismoney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zh-TW" sz="1600" kern="100" dirty="0">
                          <a:effectLst/>
                        </a:rPr>
                        <a:t>發文提到</a:t>
                      </a:r>
                      <a:r>
                        <a:rPr lang="en-US" sz="1600" kern="100" dirty="0" err="1">
                          <a:effectLst/>
                        </a:rPr>
                        <a:t>Qbon</a:t>
                      </a:r>
                      <a:r>
                        <a:rPr lang="zh-TW" sz="1600" kern="100" dirty="0">
                          <a:effectLst/>
                        </a:rPr>
                        <a:t>肯德基獨家</a:t>
                      </a:r>
                      <a:r>
                        <a:rPr lang="en-US" sz="1600" kern="100" dirty="0">
                          <a:effectLst/>
                        </a:rPr>
                        <a:t>99</a:t>
                      </a:r>
                      <a:r>
                        <a:rPr lang="zh-TW" sz="1600" kern="100" dirty="0">
                          <a:effectLst/>
                        </a:rPr>
                        <a:t>元獨享餐，網友下方推文討論熱絡，大呼真的非常划算！還沒換到的不要覺得惋惜，其實活動還沒結束，即日起</a:t>
                      </a:r>
                      <a:r>
                        <a:rPr lang="en-US" sz="1600" kern="100" dirty="0">
                          <a:effectLst/>
                        </a:rPr>
                        <a:t>~7/14</a:t>
                      </a:r>
                      <a:r>
                        <a:rPr lang="zh-TW" sz="1600" kern="100" dirty="0">
                          <a:effectLst/>
                        </a:rPr>
                        <a:t>安裝</a:t>
                      </a:r>
                      <a:r>
                        <a:rPr lang="en-US" sz="1600" kern="100" dirty="0" err="1">
                          <a:effectLst/>
                        </a:rPr>
                        <a:t>Qbon</a:t>
                      </a:r>
                      <a:r>
                        <a:rPr lang="zh-TW" sz="1600" kern="100" dirty="0">
                          <a:effectLst/>
                        </a:rPr>
                        <a:t>聯盟</a:t>
                      </a:r>
                      <a:r>
                        <a:rPr lang="en-US" sz="1600" kern="100" dirty="0">
                          <a:effectLst/>
                        </a:rPr>
                        <a:t>App</a:t>
                      </a:r>
                      <a:r>
                        <a:rPr lang="zh-TW" sz="1600" kern="100" dirty="0">
                          <a:effectLst/>
                        </a:rPr>
                        <a:t>搜尋「肯德基」即可領取此張肯德基</a:t>
                      </a:r>
                      <a:r>
                        <a:rPr lang="en-US" sz="1600" kern="100" dirty="0">
                          <a:effectLst/>
                        </a:rPr>
                        <a:t>99</a:t>
                      </a:r>
                      <a:r>
                        <a:rPr lang="zh-TW" sz="1600" kern="100" dirty="0">
                          <a:effectLst/>
                        </a:rPr>
                        <a:t>元獨享餐優惠券，讓你用一張紅色新台幣即可把蜂蜜芥末嫩雞捲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點心盒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TW" sz="1600" kern="100" dirty="0">
                          <a:effectLst/>
                        </a:rPr>
                        <a:t>雞塊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脆薯</a:t>
                      </a:r>
                      <a:r>
                        <a:rPr lang="en-US" sz="1600" kern="100" dirty="0">
                          <a:effectLst/>
                        </a:rPr>
                        <a:t>)+</a:t>
                      </a:r>
                      <a:r>
                        <a:rPr lang="zh-TW" sz="1600" kern="100" dirty="0">
                          <a:effectLst/>
                        </a:rPr>
                        <a:t>原味蛋撻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冰紅茶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TW" sz="1600" kern="100" dirty="0">
                          <a:effectLst/>
                        </a:rPr>
                        <a:t>小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zh-TW" sz="1600" kern="100" dirty="0">
                          <a:effectLst/>
                        </a:rPr>
                        <a:t>，通通吃進肚子裡！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7650426" y="708020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7017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en-US" altLang="zh-CN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91" name="文本框 72"/>
          <p:cNvSpPr txBox="1"/>
          <p:nvPr/>
        </p:nvSpPr>
        <p:spPr>
          <a:xfrm>
            <a:off x="7466357" y="63775"/>
            <a:ext cx="1261885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整體產業觀測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3049" y="739468"/>
            <a:ext cx="4929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000" dirty="0">
                <a:solidFill>
                  <a:schemeClr val="bg1"/>
                </a:solidFill>
              </a:rPr>
              <a:t>重點口碑：圖表呈現</a:t>
            </a:r>
            <a:r>
              <a:rPr lang="en-US" altLang="zh-TW" sz="3000" dirty="0" smtClean="0">
                <a:solidFill>
                  <a:schemeClr val="bg1"/>
                </a:solidFill>
              </a:rPr>
              <a:t>-</a:t>
            </a:r>
            <a:r>
              <a:rPr lang="zh-TW" altLang="en-US" sz="3000" dirty="0" smtClean="0">
                <a:solidFill>
                  <a:schemeClr val="bg1"/>
                </a:solidFill>
              </a:rPr>
              <a:t>必勝</a:t>
            </a:r>
            <a:r>
              <a:rPr lang="zh-TW" altLang="en-US" sz="3000" dirty="0">
                <a:solidFill>
                  <a:schemeClr val="bg1"/>
                </a:solidFill>
              </a:rPr>
              <a:t>客</a:t>
            </a:r>
            <a:endParaRPr lang="zh-TW" altLang="zh-TW" sz="3000" dirty="0">
              <a:solidFill>
                <a:schemeClr val="bg1"/>
              </a:solidFill>
            </a:endParaRPr>
          </a:p>
        </p:txBody>
      </p:sp>
      <p:grpSp>
        <p:nvGrpSpPr>
          <p:cNvPr id="25" name="组 61"/>
          <p:cNvGrpSpPr/>
          <p:nvPr/>
        </p:nvGrpSpPr>
        <p:grpSpPr>
          <a:xfrm>
            <a:off x="365054" y="839006"/>
            <a:ext cx="322547" cy="322547"/>
            <a:chOff x="4698002" y="1679252"/>
            <a:chExt cx="241910" cy="241910"/>
          </a:xfrm>
        </p:grpSpPr>
        <p:sp>
          <p:nvSpPr>
            <p:cNvPr id="26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7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8" name="矩形 27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58" y="1772816"/>
            <a:ext cx="4498435" cy="464354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6955"/>
              </p:ext>
            </p:extLst>
          </p:nvPr>
        </p:nvGraphicFramePr>
        <p:xfrm>
          <a:off x="987682" y="1293466"/>
          <a:ext cx="10206212" cy="5349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796"/>
                <a:gridCol w="562790"/>
                <a:gridCol w="2333284"/>
                <a:gridCol w="1852112"/>
                <a:gridCol w="4134556"/>
                <a:gridCol w="519674"/>
              </a:tblGrid>
              <a:tr h="408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日期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面向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重點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標題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摘要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回文數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26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6/21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食品問題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75" dirty="0">
                          <a:effectLst/>
                        </a:rPr>
                        <a:t>必勝客（</a:t>
                      </a:r>
                      <a:r>
                        <a:rPr lang="en-US" sz="1800" kern="100" spc="75" dirty="0">
                          <a:effectLst/>
                        </a:rPr>
                        <a:t>Pizza Hut</a:t>
                      </a:r>
                      <a:r>
                        <a:rPr lang="zh-TW" sz="1800" kern="100" spc="75" dirty="0">
                          <a:effectLst/>
                        </a:rPr>
                        <a:t>）和隸屬同一個集團的塔可鐘（</a:t>
                      </a:r>
                      <a:r>
                        <a:rPr lang="en-US" sz="1800" kern="100" spc="75" dirty="0">
                          <a:effectLst/>
                        </a:rPr>
                        <a:t>Taco Bell</a:t>
                      </a:r>
                      <a:r>
                        <a:rPr lang="zh-TW" sz="1800" kern="100" spc="75" dirty="0">
                          <a:effectLst/>
                        </a:rPr>
                        <a:t>）</a:t>
                      </a:r>
                      <a:r>
                        <a:rPr lang="en-US" sz="1800" kern="100" spc="75" dirty="0">
                          <a:effectLst/>
                        </a:rPr>
                        <a:t>5</a:t>
                      </a:r>
                      <a:r>
                        <a:rPr lang="zh-TW" sz="1800" kern="100" spc="75" dirty="0">
                          <a:effectLst/>
                        </a:rPr>
                        <a:t>月底宣布，今年底之前將逐步停用人工香料、人工色素、高果糖玉米糖漿及棕櫚油。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kern="1800" spc="75" dirty="0" err="1">
                          <a:effectLst/>
                          <a:hlinkClick r:id="rId4"/>
                        </a:rPr>
                        <a:t>美國飲食革命</a:t>
                      </a:r>
                      <a:r>
                        <a:rPr lang="en-US" sz="1800" u="sng" kern="1800" spc="75" dirty="0">
                          <a:effectLst/>
                          <a:hlinkClick r:id="rId4"/>
                        </a:rPr>
                        <a:t> </a:t>
                      </a:r>
                      <a:r>
                        <a:rPr lang="en-US" sz="1800" u="sng" kern="1800" spc="75" dirty="0" err="1">
                          <a:effectLst/>
                          <a:hlinkClick r:id="rId4"/>
                        </a:rPr>
                        <a:t>向添加物說「不</a:t>
                      </a:r>
                      <a:r>
                        <a:rPr lang="en-US" sz="1800" u="sng" kern="1800" spc="75" dirty="0">
                          <a:effectLst/>
                          <a:hlinkClick r:id="rId4"/>
                        </a:rPr>
                        <a:t>」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TW" sz="1800" kern="100" spc="75" dirty="0">
                          <a:effectLst/>
                        </a:rPr>
                        <a:t>世界各國對於食品添加物都有規範，我們的衛生福利部食品藥物管理署對於各種食品添加物的範圍、限量及規格都有規定。只要在法律允許範圍內使用，是不致於危害健康的。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TW" sz="1800" kern="100" spc="75" dirty="0">
                          <a:effectLst/>
                        </a:rPr>
                        <a:t>不過也有例外。美國食品藥物局（ＦＤＡ）本月</a:t>
                      </a:r>
                      <a:r>
                        <a:rPr lang="en-US" sz="1800" kern="100" spc="75" dirty="0">
                          <a:effectLst/>
                        </a:rPr>
                        <a:t>16</a:t>
                      </a:r>
                      <a:r>
                        <a:rPr lang="zh-TW" sz="1800" kern="100" spc="75" dirty="0">
                          <a:effectLst/>
                        </a:rPr>
                        <a:t>日宣布，業者</a:t>
                      </a:r>
                      <a:r>
                        <a:rPr lang="en-US" sz="1800" kern="100" spc="75" dirty="0">
                          <a:effectLst/>
                        </a:rPr>
                        <a:t>3</a:t>
                      </a:r>
                      <a:r>
                        <a:rPr lang="zh-TW" sz="1800" kern="100" spc="75" dirty="0">
                          <a:effectLst/>
                        </a:rPr>
                        <a:t>年內須禁用反式脂肪。反式脂肪是氫化植物油，能讓食物香酥可口，但研究已證實反式脂肪會增加人體壞膽固醇，危害心臟健康。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08720" y="2479612"/>
            <a:ext cx="5396563" cy="3401643"/>
          </a:xfrm>
          <a:prstGeom prst="rect">
            <a:avLst/>
          </a:prstGeom>
          <a:solidFill>
            <a:srgbClr val="2CBD94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" y="0"/>
            <a:ext cx="12192000" cy="881869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6247014" y="45242"/>
            <a:ext cx="1003801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個案</a:t>
            </a:r>
            <a:r>
              <a:rPr kumimoji="1" lang="zh-TW" altLang="en-US" sz="1333" dirty="0">
                <a:solidFill>
                  <a:srgbClr val="A6A6A6"/>
                </a:solidFill>
              </a:rPr>
              <a:t>背景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90402" y="63775"/>
            <a:ext cx="121379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整體產業</a:t>
            </a:r>
            <a:r>
              <a:rPr kumimoji="1" lang="zh-TW" altLang="en-US" sz="1333" dirty="0">
                <a:solidFill>
                  <a:srgbClr val="A6A6A6"/>
                </a:solidFill>
              </a:rPr>
              <a:t>觀測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4951363" y="820909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5759" y="41776"/>
            <a:ext cx="1091966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目</a:t>
            </a:r>
            <a:r>
              <a:rPr kumimoji="1" lang="zh-TW" altLang="en-US" sz="1400" dirty="0" smtClean="0">
                <a:solidFill>
                  <a:schemeClr val="bg1"/>
                </a:solidFill>
              </a:rPr>
              <a:t>錄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975" y="1333517"/>
            <a:ext cx="5333133" cy="990093"/>
          </a:xfrm>
          <a:prstGeom prst="rect">
            <a:avLst/>
          </a:prstGeom>
          <a:solidFill>
            <a:srgbClr val="2CBD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4" y="6302422"/>
            <a:ext cx="12192000" cy="555577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文本框 18"/>
          <p:cNvSpPr txBox="1"/>
          <p:nvPr/>
        </p:nvSpPr>
        <p:spPr>
          <a:xfrm>
            <a:off x="947161" y="1333517"/>
            <a:ext cx="3942105" cy="81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chemeClr val="bg1"/>
                </a:solidFill>
              </a:rPr>
              <a:t>CONTENTS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 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目</a:t>
            </a:r>
            <a:r>
              <a:rPr kumimoji="1" lang="zh-TW" altLang="en-US" sz="4000" b="1" dirty="0" smtClean="0">
                <a:solidFill>
                  <a:schemeClr val="bg1"/>
                </a:solidFill>
              </a:rPr>
              <a:t>錄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2928" y="2462437"/>
            <a:ext cx="402065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dirty="0">
                <a:solidFill>
                  <a:schemeClr val="bg1"/>
                </a:solidFill>
              </a:rPr>
              <a:t>PART</a:t>
            </a:r>
            <a:r>
              <a:rPr kumimoji="1" lang="zh-CN" altLang="en-US" sz="3600" dirty="0">
                <a:solidFill>
                  <a:schemeClr val="bg1"/>
                </a:solidFill>
              </a:rPr>
              <a:t> </a:t>
            </a:r>
            <a:r>
              <a:rPr kumimoji="1" lang="en-US" altLang="zh-TW" sz="3600" dirty="0" smtClean="0">
                <a:solidFill>
                  <a:schemeClr val="bg1"/>
                </a:solidFill>
              </a:rPr>
              <a:t>1</a:t>
            </a:r>
            <a:r>
              <a:rPr kumimoji="1" lang="zh-TW" altLang="en-US" sz="3600" dirty="0" smtClean="0">
                <a:solidFill>
                  <a:schemeClr val="bg1"/>
                </a:solidFill>
              </a:rPr>
              <a:t>    個案背景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2928" y="3287647"/>
            <a:ext cx="494398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dirty="0">
                <a:solidFill>
                  <a:schemeClr val="bg1"/>
                </a:solidFill>
              </a:rPr>
              <a:t>PART</a:t>
            </a:r>
            <a:r>
              <a:rPr kumimoji="1" lang="zh-CN" altLang="en-US" sz="3600" dirty="0">
                <a:solidFill>
                  <a:schemeClr val="bg1"/>
                </a:solidFill>
              </a:rPr>
              <a:t> </a:t>
            </a:r>
            <a:r>
              <a:rPr kumimoji="1" lang="en-US" altLang="zh-TW" sz="3600" dirty="0" smtClean="0">
                <a:solidFill>
                  <a:schemeClr val="bg1"/>
                </a:solidFill>
              </a:rPr>
              <a:t>2</a:t>
            </a:r>
            <a:r>
              <a:rPr kumimoji="1" lang="zh-TW" altLang="en-US" sz="3600" dirty="0" smtClean="0">
                <a:solidFill>
                  <a:schemeClr val="bg1"/>
                </a:solidFill>
              </a:rPr>
              <a:t>    整體</a:t>
            </a:r>
            <a:r>
              <a:rPr kumimoji="1" lang="zh-TW" altLang="en-US" sz="3600" dirty="0">
                <a:solidFill>
                  <a:schemeClr val="bg1"/>
                </a:solidFill>
              </a:rPr>
              <a:t>產業觀測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2928" y="4048150"/>
            <a:ext cx="309732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3600" dirty="0" smtClean="0">
                <a:solidFill>
                  <a:schemeClr val="bg1"/>
                </a:solidFill>
              </a:rPr>
              <a:t>3</a:t>
            </a:r>
            <a:r>
              <a:rPr kumimoji="1" lang="zh-TW" altLang="en-US" sz="3600" dirty="0" smtClean="0">
                <a:solidFill>
                  <a:schemeClr val="bg1"/>
                </a:solidFill>
              </a:rPr>
              <a:t>    結論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2928" y="4875582"/>
            <a:ext cx="402065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dirty="0">
                <a:solidFill>
                  <a:schemeClr val="bg1"/>
                </a:solidFill>
              </a:rPr>
              <a:t>PART</a:t>
            </a:r>
            <a:r>
              <a:rPr kumimoji="1" lang="zh-CN" altLang="en-US" sz="3600" dirty="0">
                <a:solidFill>
                  <a:schemeClr val="bg1"/>
                </a:solidFill>
              </a:rPr>
              <a:t> </a:t>
            </a:r>
            <a:r>
              <a:rPr kumimoji="1" lang="en-US" altLang="zh-TW" sz="3600" dirty="0" smtClean="0">
                <a:solidFill>
                  <a:schemeClr val="bg1"/>
                </a:solidFill>
              </a:rPr>
              <a:t>4</a:t>
            </a:r>
            <a:r>
              <a:rPr kumimoji="1" lang="zh-TW" altLang="en-US" sz="3600" dirty="0" smtClean="0">
                <a:solidFill>
                  <a:schemeClr val="bg1"/>
                </a:solidFill>
              </a:rPr>
              <a:t>    參考資料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3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4093" y="31668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200" dirty="0" smtClean="0">
                <a:solidFill>
                  <a:srgbClr val="FFFFFF"/>
                </a:solidFill>
              </a:rPr>
              <a:t>結論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9051869" y="708988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7017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en-US" altLang="zh-CN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18295" y="63775"/>
            <a:ext cx="116089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結論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 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91" name="文本框 72"/>
          <p:cNvSpPr txBox="1"/>
          <p:nvPr/>
        </p:nvSpPr>
        <p:spPr>
          <a:xfrm>
            <a:off x="7466357" y="63775"/>
            <a:ext cx="1261885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整體產業觀測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75729" y="1295288"/>
            <a:ext cx="104004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6-8</a:t>
            </a:r>
            <a:r>
              <a:rPr lang="zh-TW" altLang="zh-TW" sz="2800" dirty="0">
                <a:solidFill>
                  <a:schemeClr val="bg1"/>
                </a:solidFill>
              </a:rPr>
              <a:t>月的聲量</a:t>
            </a:r>
            <a:r>
              <a:rPr lang="zh-TW" altLang="zh-TW" sz="2800" dirty="0" smtClean="0">
                <a:solidFill>
                  <a:schemeClr val="bg1"/>
                </a:solidFill>
              </a:rPr>
              <a:t>變化</a:t>
            </a:r>
            <a:r>
              <a:rPr lang="zh-TW" altLang="en-US" sz="2800" dirty="0" smtClean="0">
                <a:solidFill>
                  <a:schemeClr val="bg1"/>
                </a:solidFill>
              </a:rPr>
              <a:t>，麥當勞</a:t>
            </a:r>
            <a:r>
              <a:rPr lang="zh-TW" altLang="zh-TW" sz="2800" dirty="0" smtClean="0">
                <a:solidFill>
                  <a:schemeClr val="bg1"/>
                </a:solidFill>
              </a:rPr>
              <a:t>平均</a:t>
            </a:r>
            <a:r>
              <a:rPr lang="zh-TW" altLang="zh-TW" sz="2800" dirty="0">
                <a:solidFill>
                  <a:schemeClr val="bg1"/>
                </a:solidFill>
              </a:rPr>
              <a:t>都在</a:t>
            </a:r>
            <a:r>
              <a:rPr lang="en-US" altLang="zh-TW" sz="2800" dirty="0">
                <a:solidFill>
                  <a:schemeClr val="bg1"/>
                </a:solidFill>
              </a:rPr>
              <a:t>10-25</a:t>
            </a:r>
            <a:r>
              <a:rPr lang="zh-TW" altLang="zh-TW" sz="2800" dirty="0">
                <a:solidFill>
                  <a:schemeClr val="bg1"/>
                </a:solidFill>
              </a:rPr>
              <a:t>左右，</a:t>
            </a:r>
            <a:r>
              <a:rPr lang="zh-TW" altLang="zh-TW" sz="2800" dirty="0" smtClean="0">
                <a:solidFill>
                  <a:schemeClr val="bg1"/>
                </a:solidFill>
              </a:rPr>
              <a:t>肯德基平均</a:t>
            </a:r>
            <a:r>
              <a:rPr lang="zh-TW" altLang="zh-TW" sz="2800" dirty="0">
                <a:solidFill>
                  <a:schemeClr val="bg1"/>
                </a:solidFill>
              </a:rPr>
              <a:t>大約在</a:t>
            </a:r>
            <a:r>
              <a:rPr lang="en-US" altLang="zh-TW" sz="2800" dirty="0">
                <a:solidFill>
                  <a:schemeClr val="bg1"/>
                </a:solidFill>
              </a:rPr>
              <a:t>10</a:t>
            </a:r>
            <a:r>
              <a:rPr lang="zh-TW" altLang="zh-TW" sz="2800" dirty="0">
                <a:solidFill>
                  <a:schemeClr val="bg1"/>
                </a:solidFill>
              </a:rPr>
              <a:t>左右，必勝客則在</a:t>
            </a:r>
            <a:r>
              <a:rPr lang="en-US" altLang="zh-TW" sz="2800" dirty="0">
                <a:solidFill>
                  <a:schemeClr val="bg1"/>
                </a:solidFill>
              </a:rPr>
              <a:t>5</a:t>
            </a:r>
            <a:r>
              <a:rPr lang="zh-TW" altLang="zh-TW" sz="2800" dirty="0">
                <a:solidFill>
                  <a:schemeClr val="bg1"/>
                </a:solidFill>
              </a:rPr>
              <a:t>以內，聲量有小幅度的增加可能與每月推出的優惠及新產品相關</a:t>
            </a:r>
            <a:r>
              <a:rPr lang="zh-TW" altLang="zh-TW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麥當勞</a:t>
            </a:r>
            <a:r>
              <a:rPr lang="en-US" altLang="zh-TW" sz="2800" dirty="0" smtClean="0">
                <a:solidFill>
                  <a:schemeClr val="bg1"/>
                </a:solidFill>
              </a:rPr>
              <a:t>6</a:t>
            </a:r>
            <a:r>
              <a:rPr lang="zh-TW" altLang="en-US" sz="2800" dirty="0" smtClean="0">
                <a:solidFill>
                  <a:schemeClr val="bg1"/>
                </a:solidFill>
              </a:rPr>
              <a:t>月的聲量高峰，為麥當勞總公司的振興計畫所引發，新聞媒體大篇幅報導台灣麥當勞的去留，引起喜愛麥當勞的鄉民的關注與討論。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內</a:t>
            </a:r>
            <a:r>
              <a:rPr lang="en-US" altLang="zh-TW" sz="2800" dirty="0" smtClean="0">
                <a:solidFill>
                  <a:schemeClr val="bg1"/>
                </a:solidFill>
              </a:rPr>
              <a:t>/</a:t>
            </a:r>
            <a:r>
              <a:rPr lang="zh-TW" altLang="en-US" sz="2800" dirty="0" smtClean="0">
                <a:solidFill>
                  <a:schemeClr val="bg1"/>
                </a:solidFill>
              </a:rPr>
              <a:t>外部顧客觀感：速食業給人出餐快速的印象，若等待時間太長容易引發顧客不滿甚至遭到客訴，而推出快速出餐的優惠活動同時也要兼顧員工身心，建議業者建立一個人性化且合理的</a:t>
            </a:r>
            <a:r>
              <a:rPr lang="en-US" altLang="zh-TW" sz="2800" dirty="0" smtClean="0">
                <a:solidFill>
                  <a:schemeClr val="bg1"/>
                </a:solidFill>
              </a:rPr>
              <a:t>SOP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zh-TW" altLang="zh-TW" sz="2800" dirty="0">
              <a:solidFill>
                <a:schemeClr val="bg1"/>
              </a:solidFill>
            </a:endParaRPr>
          </a:p>
        </p:txBody>
      </p:sp>
      <p:grpSp>
        <p:nvGrpSpPr>
          <p:cNvPr id="25" name="组 61"/>
          <p:cNvGrpSpPr/>
          <p:nvPr/>
        </p:nvGrpSpPr>
        <p:grpSpPr>
          <a:xfrm>
            <a:off x="480502" y="1365474"/>
            <a:ext cx="322547" cy="322547"/>
            <a:chOff x="4698002" y="1679252"/>
            <a:chExt cx="241910" cy="241910"/>
          </a:xfrm>
        </p:grpSpPr>
        <p:sp>
          <p:nvSpPr>
            <p:cNvPr id="26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7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8" name="矩形 27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16" name="组 61"/>
          <p:cNvGrpSpPr/>
          <p:nvPr/>
        </p:nvGrpSpPr>
        <p:grpSpPr>
          <a:xfrm>
            <a:off x="480501" y="3104627"/>
            <a:ext cx="322547" cy="322547"/>
            <a:chOff x="4698002" y="1679252"/>
            <a:chExt cx="241910" cy="241910"/>
          </a:xfrm>
        </p:grpSpPr>
        <p:sp>
          <p:nvSpPr>
            <p:cNvPr id="18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19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0" name="矩形 19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22" name="组 61"/>
          <p:cNvGrpSpPr/>
          <p:nvPr/>
        </p:nvGrpSpPr>
        <p:grpSpPr>
          <a:xfrm>
            <a:off x="480500" y="4828507"/>
            <a:ext cx="322547" cy="322547"/>
            <a:chOff x="4698002" y="1679252"/>
            <a:chExt cx="241910" cy="241910"/>
          </a:xfrm>
        </p:grpSpPr>
        <p:sp>
          <p:nvSpPr>
            <p:cNvPr id="23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30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31" name="矩形 30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24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4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3724" y="31668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200" dirty="0" smtClean="0">
                <a:solidFill>
                  <a:schemeClr val="bg1"/>
                </a:solidFill>
              </a:rPr>
              <a:t>參考資料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11575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140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4267" dirty="0">
                <a:solidFill>
                  <a:srgbClr val="2CBD94"/>
                </a:solidFill>
              </a:rPr>
              <a:t>THANK </a:t>
            </a:r>
            <a:r>
              <a:rPr kumimoji="1" lang="en-US" altLang="zh-CN" sz="4267" dirty="0">
                <a:solidFill>
                  <a:srgbClr val="FFFFFF"/>
                </a:solidFill>
              </a:rPr>
              <a:t>YOU</a:t>
            </a:r>
          </a:p>
          <a:p>
            <a:pPr algn="ctr"/>
            <a:r>
              <a:rPr kumimoji="1" lang="en-US" altLang="zh-CN" sz="4267" dirty="0">
                <a:solidFill>
                  <a:srgbClr val="FFFFFF"/>
                </a:solidFill>
              </a:rPr>
              <a:t>FOR</a:t>
            </a:r>
            <a:r>
              <a:rPr kumimoji="1" lang="zh-CN" altLang="en-US" sz="4267" dirty="0">
                <a:solidFill>
                  <a:srgbClr val="FFFFFF"/>
                </a:solidFill>
              </a:rPr>
              <a:t> </a:t>
            </a:r>
            <a:r>
              <a:rPr kumimoji="1" lang="en-US" altLang="zh-CN" sz="4267" dirty="0">
                <a:solidFill>
                  <a:srgbClr val="FFFFFF"/>
                </a:solidFill>
              </a:rPr>
              <a:t>WATCHING</a:t>
            </a: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183725" y="1840738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1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6528" y="3902803"/>
            <a:ext cx="1826141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3200" dirty="0" smtClean="0">
                <a:solidFill>
                  <a:schemeClr val="bg1"/>
                </a:solidFill>
              </a:rPr>
              <a:t>個案背景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6337888" y="705754"/>
            <a:ext cx="822054" cy="55362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26978" y="45242"/>
            <a:ext cx="1043876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rgbClr val="FFFFFF"/>
                </a:solidFill>
              </a:rPr>
              <a:t>PART</a:t>
            </a:r>
            <a:r>
              <a:rPr kumimoji="1" lang="zh-CN" altLang="en-US" sz="1400" dirty="0">
                <a:solidFill>
                  <a:srgbClr val="FFFFFF"/>
                </a:solidFill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rgbClr val="FFFFFF"/>
                </a:solidFill>
              </a:rPr>
              <a:t>個案背景</a:t>
            </a:r>
            <a:r>
              <a:rPr kumimoji="1" lang="zh-CN" altLang="en-US" sz="1400" dirty="0" smtClean="0">
                <a:solidFill>
                  <a:srgbClr val="FFFFFF"/>
                </a:solidFill>
              </a:rPr>
              <a:t> 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466357" y="63775"/>
            <a:ext cx="126188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整體產</a:t>
            </a:r>
            <a:r>
              <a:rPr kumimoji="1" lang="zh-TW" altLang="en-US" sz="1333" dirty="0">
                <a:solidFill>
                  <a:srgbClr val="A6A6A6"/>
                </a:solidFill>
              </a:rPr>
              <a:t>業</a:t>
            </a:r>
            <a:r>
              <a:rPr kumimoji="1" lang="zh-TW" altLang="en-US" sz="1333" dirty="0" smtClean="0">
                <a:solidFill>
                  <a:srgbClr val="A6A6A6"/>
                </a:solidFill>
              </a:rPr>
              <a:t>觀測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56023" y="7611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個案背景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grpSp>
        <p:nvGrpSpPr>
          <p:cNvPr id="26" name="组 61"/>
          <p:cNvGrpSpPr/>
          <p:nvPr/>
        </p:nvGrpSpPr>
        <p:grpSpPr>
          <a:xfrm>
            <a:off x="908491" y="994123"/>
            <a:ext cx="322547" cy="322547"/>
            <a:chOff x="4698002" y="1679252"/>
            <a:chExt cx="241910" cy="241910"/>
          </a:xfrm>
        </p:grpSpPr>
        <p:sp>
          <p:nvSpPr>
            <p:cNvPr id="27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8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9" name="矩形 28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40" y="1768559"/>
            <a:ext cx="2817628" cy="28176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50" y="1474059"/>
            <a:ext cx="2845835" cy="9141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19" y="5038076"/>
            <a:ext cx="7008659" cy="15574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61" y="1642028"/>
            <a:ext cx="4759569" cy="30706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085" y="4916735"/>
            <a:ext cx="2695575" cy="16954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4" y="2825808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6365568" y="698735"/>
            <a:ext cx="822054" cy="55362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26977" y="45242"/>
            <a:ext cx="1043877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rgbClr val="FFFFFF"/>
                </a:solidFill>
              </a:rPr>
              <a:t>PART</a:t>
            </a:r>
            <a:r>
              <a:rPr kumimoji="1" lang="zh-CN" altLang="en-US" sz="1400" dirty="0">
                <a:solidFill>
                  <a:srgbClr val="FFFFFF"/>
                </a:solidFill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rgbClr val="FFFFFF"/>
                </a:solidFill>
              </a:rPr>
              <a:t>個案背景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466357" y="63775"/>
            <a:ext cx="126188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整體產</a:t>
            </a:r>
            <a:r>
              <a:rPr kumimoji="1" lang="zh-TW" altLang="en-US" sz="1333" dirty="0">
                <a:solidFill>
                  <a:srgbClr val="A6A6A6"/>
                </a:solidFill>
              </a:rPr>
              <a:t>業</a:t>
            </a:r>
            <a:r>
              <a:rPr kumimoji="1" lang="zh-TW" altLang="en-US" sz="1333" dirty="0" smtClean="0">
                <a:solidFill>
                  <a:srgbClr val="A6A6A6"/>
                </a:solidFill>
              </a:rPr>
              <a:t>觀測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56023" y="7611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個案背景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grpSp>
        <p:nvGrpSpPr>
          <p:cNvPr id="26" name="组 61"/>
          <p:cNvGrpSpPr/>
          <p:nvPr/>
        </p:nvGrpSpPr>
        <p:grpSpPr>
          <a:xfrm>
            <a:off x="908491" y="994123"/>
            <a:ext cx="322547" cy="322547"/>
            <a:chOff x="4698002" y="1679252"/>
            <a:chExt cx="241910" cy="241910"/>
          </a:xfrm>
        </p:grpSpPr>
        <p:sp>
          <p:nvSpPr>
            <p:cNvPr id="27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8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9" name="矩形 28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432238" y="2038038"/>
            <a:ext cx="94987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zh-TW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連鎖速食業競爭激烈，速食已經是大家生活中不可或缺的角色，網路上所存在的品牌相關討論也是不能不關注的，從漢堡、披薩到炸雞，不僅優惠組合要多元，主打特色口味、服務才能吸引消費者，至於市場買不買單，這就引發我們的好奇心。</a:t>
            </a:r>
            <a:endParaRPr lang="zh-TW" altLang="zh-TW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3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2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3358" y="316686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200" dirty="0" smtClean="0">
                <a:solidFill>
                  <a:schemeClr val="bg1"/>
                </a:solidFill>
              </a:rPr>
              <a:t>整體產業觀測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83870" y="3995242"/>
            <a:ext cx="382584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這部份我們以麥當勞、肯德基、必勝客這三間較為知名的速食產業來做分析</a:t>
            </a:r>
            <a:endParaRPr kumimoji="1" lang="en-US" altLang="zh-TW" sz="1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8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7650426" y="708020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408850" y="1770834"/>
            <a:ext cx="4714966" cy="4478206"/>
            <a:chOff x="622283" y="1071091"/>
            <a:chExt cx="3913033" cy="3716542"/>
          </a:xfrm>
        </p:grpSpPr>
        <p:cxnSp>
          <p:nvCxnSpPr>
            <p:cNvPr id="23" name="直线连接符 22"/>
            <p:cNvCxnSpPr>
              <a:stCxn id="16" idx="5"/>
            </p:cNvCxnSpPr>
            <p:nvPr/>
          </p:nvCxnSpPr>
          <p:spPr>
            <a:xfrm>
              <a:off x="1929733" y="2011943"/>
              <a:ext cx="384727" cy="391382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>
              <a:stCxn id="19" idx="7"/>
            </p:cNvCxnSpPr>
            <p:nvPr/>
          </p:nvCxnSpPr>
          <p:spPr>
            <a:xfrm flipV="1">
              <a:off x="1557608" y="2977780"/>
              <a:ext cx="327400" cy="393868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>
              <a:stCxn id="20" idx="0"/>
            </p:cNvCxnSpPr>
            <p:nvPr/>
          </p:nvCxnSpPr>
          <p:spPr>
            <a:xfrm flipH="1" flipV="1">
              <a:off x="2483729" y="3310737"/>
              <a:ext cx="210274" cy="704141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1859579" y="2364243"/>
              <a:ext cx="1578403" cy="903850"/>
            </a:xfrm>
            <a:custGeom>
              <a:avLst/>
              <a:gdLst/>
              <a:ahLst/>
              <a:cxnLst/>
              <a:rect l="l" t="t" r="r" b="b"/>
              <a:pathLst>
                <a:path w="3421550" h="1763487">
                  <a:moveTo>
                    <a:pt x="1328648" y="0"/>
                  </a:moveTo>
                  <a:cubicBezTo>
                    <a:pt x="1584363" y="0"/>
                    <a:pt x="1809817" y="129561"/>
                    <a:pt x="1942948" y="326620"/>
                  </a:cubicBezTo>
                  <a:lnTo>
                    <a:pt x="1955795" y="350289"/>
                  </a:lnTo>
                  <a:lnTo>
                    <a:pt x="1961105" y="345908"/>
                  </a:lnTo>
                  <a:cubicBezTo>
                    <a:pt x="2042399" y="290987"/>
                    <a:pt x="2140401" y="258918"/>
                    <a:pt x="2245892" y="258918"/>
                  </a:cubicBezTo>
                  <a:cubicBezTo>
                    <a:pt x="2456875" y="258918"/>
                    <a:pt x="2637898" y="387194"/>
                    <a:pt x="2715222" y="570011"/>
                  </a:cubicBezTo>
                  <a:lnTo>
                    <a:pt x="2724181" y="598872"/>
                  </a:lnTo>
                  <a:lnTo>
                    <a:pt x="2833721" y="587829"/>
                  </a:lnTo>
                  <a:cubicBezTo>
                    <a:pt x="3158370" y="587829"/>
                    <a:pt x="3421550" y="851009"/>
                    <a:pt x="3421550" y="1175658"/>
                  </a:cubicBezTo>
                  <a:cubicBezTo>
                    <a:pt x="3421550" y="1500307"/>
                    <a:pt x="3158370" y="1763487"/>
                    <a:pt x="2833721" y="1763487"/>
                  </a:cubicBezTo>
                  <a:lnTo>
                    <a:pt x="2833711" y="1763486"/>
                  </a:lnTo>
                  <a:lnTo>
                    <a:pt x="629716" y="1763486"/>
                  </a:lnTo>
                  <a:lnTo>
                    <a:pt x="629716" y="1759265"/>
                  </a:lnTo>
                  <a:lnTo>
                    <a:pt x="587829" y="1763487"/>
                  </a:lnTo>
                  <a:cubicBezTo>
                    <a:pt x="263180" y="1763487"/>
                    <a:pt x="0" y="1500307"/>
                    <a:pt x="0" y="1175658"/>
                  </a:cubicBezTo>
                  <a:cubicBezTo>
                    <a:pt x="0" y="851009"/>
                    <a:pt x="263180" y="587829"/>
                    <a:pt x="587829" y="587829"/>
                  </a:cubicBezTo>
                  <a:lnTo>
                    <a:pt x="603652" y="589026"/>
                  </a:lnTo>
                  <a:lnTo>
                    <a:pt x="646045" y="452459"/>
                  </a:lnTo>
                  <a:cubicBezTo>
                    <a:pt x="758508" y="186568"/>
                    <a:pt x="1021790" y="0"/>
                    <a:pt x="1328648" y="0"/>
                  </a:cubicBezTo>
                  <a:close/>
                </a:path>
              </a:pathLst>
            </a:custGeom>
            <a:solidFill>
              <a:srgbClr val="2CBD9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270145" y="1450202"/>
              <a:ext cx="772755" cy="658120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1</a:t>
              </a:r>
              <a:endParaRPr kumimoji="1" lang="zh-CN" altLang="en-US" sz="32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98020" y="3258481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 smtClean="0"/>
                <a:t>5</a:t>
              </a:r>
              <a:endParaRPr kumimoji="1" lang="zh-CN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07625" y="4014878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4</a:t>
              </a:r>
              <a:endParaRPr kumimoji="1" lang="zh-CN" altLang="en-US" sz="3200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931018" y="2588671"/>
              <a:ext cx="454993" cy="45499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椭圆 40"/>
            <p:cNvSpPr/>
            <p:nvPr/>
          </p:nvSpPr>
          <p:spPr>
            <a:xfrm>
              <a:off x="2402392" y="1827336"/>
              <a:ext cx="343254" cy="343254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2335361" y="3384829"/>
              <a:ext cx="234182" cy="234182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76403" y="3150647"/>
              <a:ext cx="234182" cy="234182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586932" y="3033911"/>
              <a:ext cx="234182" cy="234182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椭圆 44"/>
            <p:cNvSpPr/>
            <p:nvPr/>
          </p:nvSpPr>
          <p:spPr>
            <a:xfrm>
              <a:off x="3643893" y="2548235"/>
              <a:ext cx="473393" cy="47339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20651" y="3349818"/>
              <a:ext cx="138928" cy="138928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椭圆 46"/>
            <p:cNvSpPr/>
            <p:nvPr/>
          </p:nvSpPr>
          <p:spPr>
            <a:xfrm>
              <a:off x="1421158" y="1827336"/>
              <a:ext cx="171627" cy="171627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椭圆 47"/>
            <p:cNvSpPr/>
            <p:nvPr/>
          </p:nvSpPr>
          <p:spPr>
            <a:xfrm>
              <a:off x="2773500" y="1187126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22283" y="2325161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4457153" y="3310736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583125" y="3728594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693689" y="4008788"/>
              <a:ext cx="144847" cy="144847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82076" y="3619011"/>
              <a:ext cx="78163" cy="78163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89" name="直线连接符 25"/>
            <p:cNvCxnSpPr>
              <a:stCxn id="90" idx="3"/>
            </p:cNvCxnSpPr>
            <p:nvPr/>
          </p:nvCxnSpPr>
          <p:spPr>
            <a:xfrm flipH="1">
              <a:off x="3143372" y="1730679"/>
              <a:ext cx="376274" cy="919641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16"/>
            <p:cNvSpPr/>
            <p:nvPr/>
          </p:nvSpPr>
          <p:spPr>
            <a:xfrm>
              <a:off x="3406478" y="1071091"/>
              <a:ext cx="772755" cy="772755"/>
            </a:xfrm>
            <a:prstGeom prst="ellipse">
              <a:avLst/>
            </a:prstGeom>
            <a:solidFill>
              <a:srgbClr val="32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2</a:t>
              </a:r>
              <a:endParaRPr kumimoji="1" lang="zh-CN" altLang="en-US" sz="3200" dirty="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417863" y="1387705"/>
            <a:ext cx="4752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關鍵字設定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5804866" y="1712573"/>
            <a:ext cx="322547" cy="322547"/>
            <a:chOff x="4698002" y="1679252"/>
            <a:chExt cx="241910" cy="241910"/>
          </a:xfrm>
        </p:grpSpPr>
        <p:sp>
          <p:nvSpPr>
            <p:cNvPr id="58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59" name="矩形 58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0" name="矩形 59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5804866" y="2492493"/>
            <a:ext cx="322547" cy="322547"/>
            <a:chOff x="4698002" y="1679252"/>
            <a:chExt cx="241910" cy="241910"/>
          </a:xfrm>
        </p:grpSpPr>
        <p:sp>
          <p:nvSpPr>
            <p:cNvPr id="64" name="椭圆 63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66" name="矩形 65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8" name="组 67"/>
          <p:cNvGrpSpPr/>
          <p:nvPr/>
        </p:nvGrpSpPr>
        <p:grpSpPr>
          <a:xfrm>
            <a:off x="5804866" y="3313348"/>
            <a:ext cx="322547" cy="322547"/>
            <a:chOff x="4698002" y="1679252"/>
            <a:chExt cx="241910" cy="241910"/>
          </a:xfrm>
        </p:grpSpPr>
        <p:sp>
          <p:nvSpPr>
            <p:cNvPr id="69" name="椭圆 68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71" name="矩形 70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6247017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en-US" altLang="zh-CN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6" name="文本框 55"/>
          <p:cNvSpPr txBox="1"/>
          <p:nvPr/>
        </p:nvSpPr>
        <p:spPr>
          <a:xfrm>
            <a:off x="6417862" y="2188581"/>
            <a:ext cx="4752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聲量變化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本框 55"/>
          <p:cNvSpPr txBox="1"/>
          <p:nvPr/>
        </p:nvSpPr>
        <p:spPr>
          <a:xfrm>
            <a:off x="6412301" y="3015153"/>
            <a:ext cx="4752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情緒分析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3" name="组 67"/>
          <p:cNvGrpSpPr/>
          <p:nvPr/>
        </p:nvGrpSpPr>
        <p:grpSpPr>
          <a:xfrm>
            <a:off x="5804866" y="4162452"/>
            <a:ext cx="322547" cy="322547"/>
            <a:chOff x="4698002" y="1679252"/>
            <a:chExt cx="241910" cy="241910"/>
          </a:xfrm>
        </p:grpSpPr>
        <p:sp>
          <p:nvSpPr>
            <p:cNvPr id="84" name="椭圆 68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85" name="组 69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86" name="矩形 85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87" name="矩形 86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sp>
        <p:nvSpPr>
          <p:cNvPr id="88" name="文本框 55"/>
          <p:cNvSpPr txBox="1"/>
          <p:nvPr/>
        </p:nvSpPr>
        <p:spPr>
          <a:xfrm>
            <a:off x="6415932" y="3882321"/>
            <a:ext cx="4752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口碑趨勢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本框 72"/>
          <p:cNvSpPr txBox="1"/>
          <p:nvPr/>
        </p:nvSpPr>
        <p:spPr>
          <a:xfrm>
            <a:off x="7466357" y="63775"/>
            <a:ext cx="1261885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整體產業觀測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2" name="直线连接符 36"/>
          <p:cNvCxnSpPr>
            <a:stCxn id="93" idx="1"/>
          </p:cNvCxnSpPr>
          <p:nvPr/>
        </p:nvCxnSpPr>
        <p:spPr>
          <a:xfrm flipH="1" flipV="1">
            <a:off x="3690854" y="4236706"/>
            <a:ext cx="641449" cy="124441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19"/>
          <p:cNvSpPr/>
          <p:nvPr/>
        </p:nvSpPr>
        <p:spPr>
          <a:xfrm>
            <a:off x="4195943" y="4224787"/>
            <a:ext cx="931123" cy="931123"/>
          </a:xfrm>
          <a:prstGeom prst="ellipse">
            <a:avLst/>
          </a:prstGeom>
          <a:solidFill>
            <a:srgbClr val="32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3</a:t>
            </a:r>
            <a:endParaRPr kumimoji="1" lang="zh-CN" altLang="en-US" sz="3200" dirty="0"/>
          </a:p>
        </p:txBody>
      </p:sp>
      <p:grpSp>
        <p:nvGrpSpPr>
          <p:cNvPr id="94" name="组 67"/>
          <p:cNvGrpSpPr/>
          <p:nvPr/>
        </p:nvGrpSpPr>
        <p:grpSpPr>
          <a:xfrm>
            <a:off x="5808556" y="5959402"/>
            <a:ext cx="322547" cy="322547"/>
            <a:chOff x="4698002" y="1679252"/>
            <a:chExt cx="241910" cy="241910"/>
          </a:xfrm>
        </p:grpSpPr>
        <p:sp>
          <p:nvSpPr>
            <p:cNvPr id="95" name="椭圆 68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96" name="组 69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97" name="矩形 96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98" name="矩形 97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sp>
        <p:nvSpPr>
          <p:cNvPr id="99" name="文本框 55"/>
          <p:cNvSpPr txBox="1"/>
          <p:nvPr/>
        </p:nvSpPr>
        <p:spPr>
          <a:xfrm>
            <a:off x="6419622" y="5697932"/>
            <a:ext cx="4752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重點口碑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0" name="组 67"/>
          <p:cNvGrpSpPr/>
          <p:nvPr/>
        </p:nvGrpSpPr>
        <p:grpSpPr>
          <a:xfrm>
            <a:off x="5823527" y="5083731"/>
            <a:ext cx="322547" cy="322547"/>
            <a:chOff x="4698002" y="1679252"/>
            <a:chExt cx="241910" cy="241910"/>
          </a:xfrm>
        </p:grpSpPr>
        <p:sp>
          <p:nvSpPr>
            <p:cNvPr id="101" name="椭圆 68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102" name="组 69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103" name="矩形 102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sp>
        <p:nvSpPr>
          <p:cNvPr id="105" name="文本框 55"/>
          <p:cNvSpPr txBox="1"/>
          <p:nvPr/>
        </p:nvSpPr>
        <p:spPr>
          <a:xfrm>
            <a:off x="6417863" y="4790126"/>
            <a:ext cx="4752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4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關鍵字暴風圈</a:t>
            </a:r>
            <a:endParaRPr kumimoji="1" lang="zh-CN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86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7702363" y="730636"/>
            <a:ext cx="893745" cy="60959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7015" y="45242"/>
            <a:ext cx="1003800" cy="599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466357" y="63775"/>
            <a:ext cx="1261885" cy="62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整體產業觀測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766284"/>
              </p:ext>
            </p:extLst>
          </p:nvPr>
        </p:nvGraphicFramePr>
        <p:xfrm>
          <a:off x="1856390" y="2332248"/>
          <a:ext cx="89563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06"/>
                <a:gridCol w="59981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4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2CB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關鍵字</a:t>
                      </a:r>
                      <a:endParaRPr lang="zh-TW" altLang="en-US" sz="4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2CBD9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麥當勞</a:t>
                      </a:r>
                      <a:endParaRPr lang="zh-TW" altLang="en-US" sz="4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麥當勞、麥當當</a:t>
                      </a:r>
                      <a:endParaRPr lang="zh-TW" altLang="en-US" sz="4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肯德基</a:t>
                      </a:r>
                      <a:endParaRPr lang="zh-TW" altLang="en-US" sz="4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肯德基、肯德雞</a:t>
                      </a:r>
                      <a:endParaRPr lang="en-US" altLang="zh-TW" sz="4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必勝客</a:t>
                      </a:r>
                      <a:endParaRPr lang="zh-TW" altLang="en-US" sz="4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必勝客、</a:t>
                      </a:r>
                      <a:r>
                        <a:rPr lang="en-US" altLang="zh-TW" sz="4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pizza</a:t>
                      </a:r>
                      <a:endParaRPr lang="zh-TW" altLang="en-US" sz="4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1356023" y="76111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關鍵字設</a:t>
            </a:r>
            <a:r>
              <a:rPr lang="zh-TW" altLang="en-US" sz="4000" dirty="0">
                <a:solidFill>
                  <a:schemeClr val="bg1"/>
                </a:solidFill>
              </a:rPr>
              <a:t>定</a:t>
            </a:r>
          </a:p>
        </p:txBody>
      </p:sp>
      <p:grpSp>
        <p:nvGrpSpPr>
          <p:cNvPr id="77" name="组 61"/>
          <p:cNvGrpSpPr/>
          <p:nvPr/>
        </p:nvGrpSpPr>
        <p:grpSpPr>
          <a:xfrm>
            <a:off x="908491" y="994123"/>
            <a:ext cx="322547" cy="322547"/>
            <a:chOff x="4698002" y="1679252"/>
            <a:chExt cx="241910" cy="241910"/>
          </a:xfrm>
        </p:grpSpPr>
        <p:sp>
          <p:nvSpPr>
            <p:cNvPr id="78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79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80" name="矩形 79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81" name="矩形 80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75" y="3276084"/>
            <a:ext cx="476150" cy="416631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75" y="3960266"/>
            <a:ext cx="595695" cy="595695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44" y="4733615"/>
            <a:ext cx="626426" cy="646633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-603" y="6193806"/>
            <a:ext cx="12193588" cy="664194"/>
          </a:xfrm>
          <a:prstGeom prst="rect">
            <a:avLst/>
          </a:prstGeom>
          <a:solidFill>
            <a:srgbClr val="2CBD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2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603" y="6193806"/>
            <a:ext cx="12193588" cy="664194"/>
          </a:xfrm>
          <a:prstGeom prst="rect">
            <a:avLst/>
          </a:prstGeom>
          <a:solidFill>
            <a:srgbClr val="2CBD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7686271" y="705754"/>
            <a:ext cx="822054" cy="55362"/>
          </a:xfrm>
          <a:prstGeom prst="rect">
            <a:avLst/>
          </a:prstGeom>
          <a:solidFill>
            <a:srgbClr val="2CB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b="1" dirty="0">
              <a:solidFill>
                <a:srgbClr val="1A1E2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58201" y="41776"/>
            <a:ext cx="1047082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CONTENTS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333" dirty="0" smtClean="0">
                <a:solidFill>
                  <a:schemeClr val="bg1">
                    <a:lumMod val="65000"/>
                  </a:schemeClr>
                </a:solidFill>
              </a:rPr>
              <a:t>目</a:t>
            </a:r>
            <a:r>
              <a:rPr kumimoji="1" lang="zh-TW" altLang="en-US" sz="1333" dirty="0" smtClean="0">
                <a:solidFill>
                  <a:schemeClr val="bg1">
                    <a:lumMod val="65000"/>
                  </a:schemeClr>
                </a:solidFill>
              </a:rPr>
              <a:t>錄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7015" y="45242"/>
            <a:ext cx="100380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PART</a:t>
            </a:r>
            <a:r>
              <a:rPr kumimoji="1" lang="zh-CN" altLang="en-US" sz="1333" dirty="0">
                <a:solidFill>
                  <a:srgbClr val="FFFFFF"/>
                </a:solidFill>
              </a:rPr>
              <a:t> </a:t>
            </a:r>
            <a:r>
              <a:rPr kumimoji="1" lang="en-US" altLang="zh-CN" sz="1333" dirty="0">
                <a:solidFill>
                  <a:schemeClr val="bg1">
                    <a:lumMod val="65000"/>
                  </a:schemeClr>
                </a:solidFill>
              </a:rPr>
              <a:t>ONE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333" dirty="0">
                <a:solidFill>
                  <a:schemeClr val="bg1">
                    <a:lumMod val="65000"/>
                  </a:schemeClr>
                </a:solidFill>
              </a:rPr>
              <a:t>個案背景</a:t>
            </a:r>
            <a:endParaRPr kumimoji="1" lang="zh-CN" altLang="en-US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441509" y="63775"/>
            <a:ext cx="131157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PART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TWO</a:t>
            </a:r>
          </a:p>
          <a:p>
            <a:pPr lvl="0" algn="ctr">
              <a:lnSpc>
                <a:spcPct val="130000"/>
              </a:lnSpc>
            </a:pPr>
            <a:r>
              <a:rPr kumimoji="1" lang="zh-TW" altLang="en-US" sz="1400" dirty="0" smtClean="0">
                <a:solidFill>
                  <a:schemeClr val="bg1"/>
                </a:solidFill>
              </a:rPr>
              <a:t>整體產</a:t>
            </a:r>
            <a:r>
              <a:rPr kumimoji="1" lang="zh-TW" altLang="en-US" sz="1400" dirty="0">
                <a:solidFill>
                  <a:schemeClr val="bg1"/>
                </a:solidFill>
              </a:rPr>
              <a:t>業</a:t>
            </a:r>
            <a:r>
              <a:rPr kumimoji="1" lang="zh-TW" altLang="en-US" sz="1400" dirty="0" smtClean="0">
                <a:solidFill>
                  <a:schemeClr val="bg1"/>
                </a:solidFill>
              </a:rPr>
              <a:t>觀測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 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942340" y="63775"/>
            <a:ext cx="1112805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THREE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結論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88258" y="63775"/>
            <a:ext cx="1085554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333" dirty="0">
                <a:solidFill>
                  <a:srgbClr val="A6A6A6"/>
                </a:solidFill>
              </a:rPr>
              <a:t>PART</a:t>
            </a:r>
            <a:r>
              <a:rPr kumimoji="1" lang="zh-CN" altLang="en-US" sz="1333" dirty="0">
                <a:solidFill>
                  <a:srgbClr val="A6A6A6"/>
                </a:solidFill>
              </a:rPr>
              <a:t> </a:t>
            </a:r>
            <a:r>
              <a:rPr kumimoji="1" lang="en-US" altLang="zh-CN" sz="1333" dirty="0">
                <a:solidFill>
                  <a:srgbClr val="A6A6A6"/>
                </a:solidFill>
              </a:rPr>
              <a:t>FOUR</a:t>
            </a:r>
          </a:p>
          <a:p>
            <a:pPr algn="ctr">
              <a:lnSpc>
                <a:spcPct val="130000"/>
              </a:lnSpc>
            </a:pPr>
            <a:r>
              <a:rPr kumimoji="1" lang="zh-TW" altLang="en-US" sz="1333" dirty="0" smtClean="0">
                <a:solidFill>
                  <a:srgbClr val="A6A6A6"/>
                </a:solidFill>
              </a:rPr>
              <a:t>參考資</a:t>
            </a:r>
            <a:r>
              <a:rPr kumimoji="1" lang="zh-TW" altLang="en-US" sz="1333" dirty="0">
                <a:solidFill>
                  <a:srgbClr val="A6A6A6"/>
                </a:solidFill>
              </a:rPr>
              <a:t>料</a:t>
            </a:r>
            <a:r>
              <a:rPr kumimoji="1" lang="zh-CN" altLang="en-US" sz="1333" dirty="0" smtClean="0">
                <a:solidFill>
                  <a:srgbClr val="A6A6A6"/>
                </a:solidFill>
              </a:rPr>
              <a:t> </a:t>
            </a:r>
            <a:endParaRPr kumimoji="1" lang="zh-CN" altLang="en-US" sz="1333" dirty="0">
              <a:solidFill>
                <a:srgbClr val="A6A6A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56023" y="7611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聲量變化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grpSp>
        <p:nvGrpSpPr>
          <p:cNvPr id="26" name="组 61"/>
          <p:cNvGrpSpPr/>
          <p:nvPr/>
        </p:nvGrpSpPr>
        <p:grpSpPr>
          <a:xfrm>
            <a:off x="908491" y="994123"/>
            <a:ext cx="322547" cy="322547"/>
            <a:chOff x="4698002" y="1679252"/>
            <a:chExt cx="241910" cy="241910"/>
          </a:xfrm>
        </p:grpSpPr>
        <p:sp>
          <p:nvSpPr>
            <p:cNvPr id="27" name="椭圆 57"/>
            <p:cNvSpPr/>
            <p:nvPr/>
          </p:nvSpPr>
          <p:spPr>
            <a:xfrm>
              <a:off x="4698002" y="1679252"/>
              <a:ext cx="241910" cy="241910"/>
            </a:xfrm>
            <a:prstGeom prst="ellipse">
              <a:avLst/>
            </a:prstGeom>
            <a:solidFill>
              <a:srgbClr val="2CBD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28" name="组 60"/>
            <p:cNvGrpSpPr/>
            <p:nvPr/>
          </p:nvGrpSpPr>
          <p:grpSpPr>
            <a:xfrm>
              <a:off x="4774151" y="1756188"/>
              <a:ext cx="67207" cy="118600"/>
              <a:chOff x="4874449" y="957803"/>
              <a:chExt cx="339228" cy="598633"/>
            </a:xfrm>
            <a:solidFill>
              <a:srgbClr val="1A1E21"/>
            </a:solidFill>
          </p:grpSpPr>
          <p:sp>
            <p:nvSpPr>
              <p:cNvPr id="29" name="矩形 28"/>
              <p:cNvSpPr/>
              <p:nvPr/>
            </p:nvSpPr>
            <p:spPr>
              <a:xfrm rot="2704067">
                <a:off x="4750337" y="1329531"/>
                <a:ext cx="293944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895933" flipH="1" flipV="1">
                <a:off x="4891501" y="1234260"/>
                <a:ext cx="598633" cy="45719"/>
              </a:xfrm>
              <a:prstGeom prst="rect">
                <a:avLst/>
              </a:prstGeom>
              <a:grpFill/>
              <a:ln w="19050" cmpd="sng">
                <a:solidFill>
                  <a:srgbClr val="1A1E2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79822"/>
              </p:ext>
            </p:extLst>
          </p:nvPr>
        </p:nvGraphicFramePr>
        <p:xfrm>
          <a:off x="1356023" y="1904619"/>
          <a:ext cx="9598115" cy="391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685"/>
                <a:gridCol w="4442003"/>
                <a:gridCol w="2115427"/>
              </a:tblGrid>
              <a:tr h="888013">
                <a:tc>
                  <a:txBody>
                    <a:bodyPr/>
                    <a:lstStyle/>
                    <a:p>
                      <a:pPr algn="ctr"/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2CB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</a:t>
                      </a:r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</a:p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</a:t>
                      </a:r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月總聲量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2CB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2CBD94"/>
                    </a:solidFill>
                  </a:tcPr>
                </a:tc>
              </a:tr>
              <a:tr h="88801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麥當勞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336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</a:tr>
              <a:tr h="88801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肯德基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499</a:t>
                      </a: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</a:tr>
              <a:tr h="88801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必勝客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172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3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EF0E2">
                        <a:alpha val="94902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3298265"/>
            <a:ext cx="648589" cy="5675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24" y="4084473"/>
            <a:ext cx="803165" cy="8031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6" y="5009986"/>
            <a:ext cx="762413" cy="7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97">
      <a:dk1>
        <a:srgbClr val="103154"/>
      </a:dk1>
      <a:lt1>
        <a:srgbClr val="FFFFFF"/>
      </a:lt1>
      <a:dk2>
        <a:srgbClr val="FF7F01"/>
      </a:dk2>
      <a:lt2>
        <a:srgbClr val="0096FF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1788</Words>
  <Application>Microsoft Macintosh PowerPoint</Application>
  <PresentationFormat>自訂</PresentationFormat>
  <Paragraphs>322</Paragraphs>
  <Slides>23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Calibri</vt:lpstr>
      <vt:lpstr>Century Gothic</vt:lpstr>
      <vt:lpstr>Segoe UI Light</vt:lpstr>
      <vt:lpstr>Times New Roman</vt:lpstr>
      <vt:lpstr>微軟正黑體</vt:lpstr>
      <vt:lpstr>微软雅黑</vt:lpstr>
      <vt:lpstr>新細明體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使用者</cp:lastModifiedBy>
  <cp:revision>129</cp:revision>
  <dcterms:created xsi:type="dcterms:W3CDTF">2010-04-12T23:12:02Z</dcterms:created>
  <dcterms:modified xsi:type="dcterms:W3CDTF">2018-01-11T05:22:42Z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