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58" r:id="rId5"/>
    <p:sldId id="264" r:id="rId6"/>
    <p:sldId id="282" r:id="rId7"/>
    <p:sldId id="259" r:id="rId8"/>
    <p:sldId id="302" r:id="rId9"/>
    <p:sldId id="326" r:id="rId10"/>
    <p:sldId id="336" r:id="rId11"/>
    <p:sldId id="327" r:id="rId12"/>
    <p:sldId id="328" r:id="rId13"/>
    <p:sldId id="303" r:id="rId14"/>
    <p:sldId id="304" r:id="rId15"/>
    <p:sldId id="301" r:id="rId16"/>
    <p:sldId id="337" r:id="rId17"/>
    <p:sldId id="338" r:id="rId18"/>
    <p:sldId id="339" r:id="rId19"/>
    <p:sldId id="340" r:id="rId21"/>
    <p:sldId id="341" r:id="rId22"/>
    <p:sldId id="323"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1226"/>
    <a:srgbClr val="041A54"/>
    <a:srgbClr val="1A99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427"/>
      </p:cViewPr>
      <p:guideLst>
        <p:guide orient="horz" pos="2205"/>
        <p:guide pos="38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2A1330-E611-4FCA-88A8-D8DF7C7DE1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C4CCC-8765-4586-98EE-DD430ED4567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C2A1330-E611-4FCA-88A8-D8DF7C7DE1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1C4CCC-8765-4586-98EE-DD430ED4567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2A1330-E611-4FCA-88A8-D8DF7C7DE1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C4CCC-8765-4586-98EE-DD430ED4567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2A1330-E611-4FCA-88A8-D8DF7C7DE1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C4CCC-8765-4586-98EE-DD430ED4567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2A1330-E611-4FCA-88A8-D8DF7C7DE1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C4CCC-8765-4586-98EE-DD430ED4567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C2A1330-E611-4FCA-88A8-D8DF7C7DE1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C4CCC-8765-4586-98EE-DD430ED4567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2A1330-E611-4FCA-88A8-D8DF7C7DE1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1C4CCC-8765-4586-98EE-DD430ED4567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2A1330-E611-4FCA-88A8-D8DF7C7DE1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1C4CCC-8765-4586-98EE-DD430ED4567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2A1330-E611-4FCA-88A8-D8DF7C7DE1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1C4CCC-8765-4586-98EE-DD430ED4567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2A1330-E611-4FCA-88A8-D8DF7C7DE1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1C4CCC-8765-4586-98EE-DD430ED4567F}" type="slidenum">
              <a:rPr lang="zh-CN" altLang="en-US" smtClean="0"/>
            </a:fld>
            <a:endParaRPr lang="zh-CN" altLang="en-US"/>
          </a:p>
        </p:txBody>
      </p:sp>
      <p:pic>
        <p:nvPicPr>
          <p:cNvPr id="18" name="图片 17"/>
          <p:cNvPicPr>
            <a:picLocks noChangeAspect="1"/>
          </p:cNvPicPr>
          <p:nvPr userDrawn="1"/>
        </p:nvPicPr>
        <p:blipFill>
          <a:blip r:embed="rId2"/>
          <a:stretch>
            <a:fillRect/>
          </a:stretch>
        </p:blipFill>
        <p:spPr>
          <a:xfrm>
            <a:off x="-529" y="-297"/>
            <a:ext cx="12193057" cy="685859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C2A1330-E611-4FCA-88A8-D8DF7C7DE1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1C4CCC-8765-4586-98EE-DD430ED4567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A1330-E611-4FCA-88A8-D8DF7C7DE1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C4CCC-8765-4586-98EE-DD430ED456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828800"/>
            <a:ext cx="12192000" cy="3200400"/>
          </a:xfrm>
          <a:prstGeom prst="rect">
            <a:avLst/>
          </a:pr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95450" y="2328207"/>
            <a:ext cx="8801100" cy="1106805"/>
          </a:xfrm>
          <a:prstGeom prst="rect">
            <a:avLst/>
          </a:prstGeom>
          <a:noFill/>
        </p:spPr>
        <p:txBody>
          <a:bodyPr wrap="square" rtlCol="0">
            <a:spAutoFit/>
          </a:bodyPr>
          <a:lstStyle/>
          <a:p>
            <a:pPr algn="ctr"/>
            <a:r>
              <a:rPr lang="en-US" altLang="zh-CN" sz="6600" dirty="0">
                <a:solidFill>
                  <a:schemeClr val="bg1"/>
                </a:solidFill>
              </a:rPr>
              <a:t>OLSR</a:t>
            </a:r>
            <a:r>
              <a:rPr lang="zh-CN" altLang="en-US" sz="6600" dirty="0">
                <a:solidFill>
                  <a:schemeClr val="bg1"/>
                </a:solidFill>
              </a:rPr>
              <a:t>路由协议分析</a:t>
            </a:r>
            <a:endParaRPr lang="zh-CN" altLang="en-US" sz="6600" dirty="0">
              <a:solidFill>
                <a:schemeClr val="bg1"/>
              </a:solidFill>
            </a:endParaRPr>
          </a:p>
        </p:txBody>
      </p:sp>
      <p:cxnSp>
        <p:nvCxnSpPr>
          <p:cNvPr id="13" name="直接连接符 12"/>
          <p:cNvCxnSpPr/>
          <p:nvPr/>
        </p:nvCxnSpPr>
        <p:spPr>
          <a:xfrm>
            <a:off x="1419225" y="3429000"/>
            <a:ext cx="9353550" cy="0"/>
          </a:xfrm>
          <a:prstGeom prst="line">
            <a:avLst/>
          </a:prstGeom>
          <a:ln w="12700">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4685" y="523240"/>
            <a:ext cx="5445760" cy="368300"/>
          </a:xfrm>
          <a:prstGeom prst="rect">
            <a:avLst/>
          </a:prstGeom>
          <a:noFill/>
        </p:spPr>
        <p:txBody>
          <a:bodyPr wrap="square" rtlCol="0">
            <a:spAutoFit/>
          </a:bodyPr>
          <a:p>
            <a:r>
              <a:rPr lang="zh-CN" altLang="en-US">
                <a:solidFill>
                  <a:schemeClr val="bg1"/>
                </a:solidFill>
              </a:rPr>
              <a:t>通过</a:t>
            </a:r>
            <a:r>
              <a:rPr lang="en-US" altLang="zh-CN">
                <a:solidFill>
                  <a:schemeClr val="bg1"/>
                </a:solidFill>
              </a:rPr>
              <a:t>HELLO</a:t>
            </a:r>
            <a:r>
              <a:rPr lang="zh-CN" altLang="en-US">
                <a:solidFill>
                  <a:schemeClr val="bg1"/>
                </a:solidFill>
              </a:rPr>
              <a:t>分组更新节点记录的链路状态信息</a:t>
            </a:r>
            <a:r>
              <a:rPr lang="zh-CN" altLang="en-US">
                <a:solidFill>
                  <a:schemeClr val="bg1"/>
                </a:solidFill>
              </a:rPr>
              <a:t>：</a:t>
            </a:r>
            <a:endParaRPr lang="zh-CN" altLang="en-US">
              <a:solidFill>
                <a:schemeClr val="bg1"/>
              </a:solidFill>
            </a:endParaRPr>
          </a:p>
        </p:txBody>
      </p:sp>
      <p:pic>
        <p:nvPicPr>
          <p:cNvPr id="5" name="图片 4"/>
          <p:cNvPicPr>
            <a:picLocks noChangeAspect="1"/>
          </p:cNvPicPr>
          <p:nvPr/>
        </p:nvPicPr>
        <p:blipFill>
          <a:blip r:embed="rId1"/>
          <a:stretch>
            <a:fillRect/>
          </a:stretch>
        </p:blipFill>
        <p:spPr>
          <a:xfrm>
            <a:off x="725805" y="1094740"/>
            <a:ext cx="10319385" cy="4465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9180"/>
            <a:ext cx="12192000" cy="769440"/>
          </a:xfrm>
          <a:prstGeom prst="rect">
            <a:avLst/>
          </a:pr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p:cNvSpPr txBox="1"/>
          <p:nvPr/>
        </p:nvSpPr>
        <p:spPr>
          <a:xfrm>
            <a:off x="923925" y="339179"/>
            <a:ext cx="8801100" cy="768350"/>
          </a:xfrm>
          <a:prstGeom prst="rect">
            <a:avLst/>
          </a:prstGeom>
          <a:noFill/>
        </p:spPr>
        <p:txBody>
          <a:bodyPr wrap="square" rtlCol="0">
            <a:spAutoFit/>
          </a:bodyPr>
          <a:lstStyle/>
          <a:p>
            <a:pPr algn="l"/>
            <a:r>
              <a:rPr lang="en-US" altLang="zh-CN" sz="4400" dirty="0">
                <a:solidFill>
                  <a:schemeClr val="bg1"/>
                </a:solidFill>
              </a:rPr>
              <a:t>MPR</a:t>
            </a:r>
            <a:endParaRPr lang="en-US" altLang="zh-CN" sz="4400" dirty="0">
              <a:solidFill>
                <a:schemeClr val="bg1"/>
              </a:solidFill>
            </a:endParaRPr>
          </a:p>
        </p:txBody>
      </p:sp>
      <p:sp>
        <p:nvSpPr>
          <p:cNvPr id="15" name="文本框 14"/>
          <p:cNvSpPr txBox="1"/>
          <p:nvPr/>
        </p:nvSpPr>
        <p:spPr>
          <a:xfrm>
            <a:off x="401955" y="1621155"/>
            <a:ext cx="4699635" cy="4831080"/>
          </a:xfrm>
          <a:prstGeom prst="rect">
            <a:avLst/>
          </a:prstGeom>
          <a:noFill/>
        </p:spPr>
        <p:txBody>
          <a:bodyPr wrap="square" rtlCol="0" anchor="t">
            <a:spAutoFit/>
          </a:bodyPr>
          <a:p>
            <a:r>
              <a:rPr lang="zh-CN" altLang="zh-CN" sz="2800" dirty="0">
                <a:solidFill>
                  <a:schemeClr val="bg1"/>
                </a:solidFill>
                <a:sym typeface="+mn-ea"/>
              </a:rPr>
              <a:t>计算</a:t>
            </a:r>
            <a:r>
              <a:rPr lang="en-US" altLang="zh-CN" sz="2800" dirty="0">
                <a:solidFill>
                  <a:schemeClr val="bg1"/>
                </a:solidFill>
                <a:sym typeface="+mn-ea"/>
              </a:rPr>
              <a:t>MPR</a:t>
            </a:r>
            <a:r>
              <a:rPr lang="zh-CN" altLang="zh-CN" sz="2800" dirty="0">
                <a:solidFill>
                  <a:schemeClr val="bg1"/>
                </a:solidFill>
                <a:sym typeface="+mn-ea"/>
              </a:rPr>
              <a:t>集需要知道自身一跳和两跳邻居的信息。</a:t>
            </a:r>
            <a:endParaRPr lang="en-US" altLang="zh-CN" sz="2800" dirty="0">
              <a:solidFill>
                <a:schemeClr val="bg1"/>
              </a:solidFill>
            </a:endParaRPr>
          </a:p>
          <a:p>
            <a:r>
              <a:rPr lang="zh-CN" altLang="zh-CN" sz="2800" dirty="0">
                <a:solidFill>
                  <a:schemeClr val="bg1"/>
                </a:solidFill>
                <a:sym typeface="+mn-ea"/>
              </a:rPr>
              <a:t>一跳邻居信息通过</a:t>
            </a:r>
            <a:r>
              <a:rPr lang="en-US" altLang="zh-CN" sz="2800" dirty="0">
                <a:solidFill>
                  <a:schemeClr val="bg1"/>
                </a:solidFill>
                <a:sym typeface="+mn-ea"/>
              </a:rPr>
              <a:t>HELLO</a:t>
            </a:r>
            <a:r>
              <a:rPr lang="zh-CN" altLang="zh-CN" sz="2800" dirty="0">
                <a:solidFill>
                  <a:schemeClr val="bg1"/>
                </a:solidFill>
                <a:sym typeface="+mn-ea"/>
              </a:rPr>
              <a:t>分组来获取。</a:t>
            </a:r>
            <a:r>
              <a:rPr lang="en-US" altLang="zh-CN" sz="2800" dirty="0">
                <a:solidFill>
                  <a:schemeClr val="bg1"/>
                </a:solidFill>
                <a:sym typeface="+mn-ea"/>
              </a:rPr>
              <a:t>C</a:t>
            </a:r>
            <a:r>
              <a:rPr lang="zh-CN" altLang="zh-CN" sz="2800" dirty="0">
                <a:solidFill>
                  <a:schemeClr val="bg1"/>
                </a:solidFill>
                <a:sym typeface="+mn-ea"/>
              </a:rPr>
              <a:t>的一跳邻居节点（除</a:t>
            </a:r>
            <a:r>
              <a:rPr lang="en-US" altLang="zh-CN" sz="2800" dirty="0">
                <a:solidFill>
                  <a:schemeClr val="bg1"/>
                </a:solidFill>
                <a:sym typeface="+mn-ea"/>
              </a:rPr>
              <a:t>A</a:t>
            </a:r>
            <a:r>
              <a:rPr lang="zh-CN" altLang="zh-CN" sz="2800" dirty="0">
                <a:solidFill>
                  <a:schemeClr val="bg1"/>
                </a:solidFill>
                <a:sym typeface="+mn-ea"/>
              </a:rPr>
              <a:t>）就是</a:t>
            </a:r>
            <a:r>
              <a:rPr lang="en-US" altLang="zh-CN" sz="2800" dirty="0">
                <a:solidFill>
                  <a:schemeClr val="bg1"/>
                </a:solidFill>
                <a:sym typeface="+mn-ea"/>
              </a:rPr>
              <a:t>A</a:t>
            </a:r>
            <a:r>
              <a:rPr lang="zh-CN" altLang="zh-CN" sz="2800" dirty="0">
                <a:solidFill>
                  <a:schemeClr val="bg1"/>
                </a:solidFill>
                <a:sym typeface="+mn-ea"/>
              </a:rPr>
              <a:t>的二跳邻居节点，所以节点</a:t>
            </a:r>
            <a:r>
              <a:rPr lang="en-US" altLang="zh-CN" sz="2800" dirty="0">
                <a:solidFill>
                  <a:schemeClr val="bg1"/>
                </a:solidFill>
                <a:sym typeface="+mn-ea"/>
              </a:rPr>
              <a:t>C</a:t>
            </a:r>
            <a:r>
              <a:rPr lang="zh-CN" altLang="zh-CN" sz="2800" dirty="0">
                <a:solidFill>
                  <a:schemeClr val="bg1"/>
                </a:solidFill>
                <a:sym typeface="+mn-ea"/>
              </a:rPr>
              <a:t>在发送</a:t>
            </a:r>
            <a:r>
              <a:rPr lang="en-US" altLang="zh-CN" sz="2800" dirty="0">
                <a:solidFill>
                  <a:schemeClr val="bg1"/>
                </a:solidFill>
                <a:sym typeface="+mn-ea"/>
              </a:rPr>
              <a:t>HELLO</a:t>
            </a:r>
            <a:r>
              <a:rPr lang="zh-CN" altLang="zh-CN" sz="2800" dirty="0">
                <a:solidFill>
                  <a:schemeClr val="bg1"/>
                </a:solidFill>
                <a:sym typeface="+mn-ea"/>
              </a:rPr>
              <a:t>分组时附上自己的一跳邻居节点列表，当</a:t>
            </a:r>
            <a:r>
              <a:rPr lang="en-US" altLang="zh-CN" sz="2800" dirty="0">
                <a:solidFill>
                  <a:schemeClr val="bg1"/>
                </a:solidFill>
                <a:sym typeface="+mn-ea"/>
              </a:rPr>
              <a:t>A</a:t>
            </a:r>
            <a:r>
              <a:rPr lang="zh-CN" altLang="zh-CN" sz="2800" dirty="0">
                <a:solidFill>
                  <a:schemeClr val="bg1"/>
                </a:solidFill>
                <a:sym typeface="+mn-ea"/>
              </a:rPr>
              <a:t>收到来自</a:t>
            </a:r>
            <a:r>
              <a:rPr lang="en-US" altLang="zh-CN" sz="2800" dirty="0">
                <a:solidFill>
                  <a:schemeClr val="bg1"/>
                </a:solidFill>
                <a:sym typeface="+mn-ea"/>
              </a:rPr>
              <a:t>C</a:t>
            </a:r>
            <a:r>
              <a:rPr lang="zh-CN" altLang="zh-CN" sz="2800" dirty="0">
                <a:solidFill>
                  <a:schemeClr val="bg1"/>
                </a:solidFill>
                <a:sym typeface="+mn-ea"/>
              </a:rPr>
              <a:t>的分组时，就获得了节</a:t>
            </a:r>
            <a:r>
              <a:rPr lang="en-US" altLang="zh-CN" sz="2800" dirty="0">
                <a:solidFill>
                  <a:schemeClr val="bg1"/>
                </a:solidFill>
                <a:sym typeface="+mn-ea"/>
              </a:rPr>
              <a:t>A</a:t>
            </a:r>
            <a:r>
              <a:rPr lang="zh-CN" altLang="zh-CN" sz="2800" dirty="0">
                <a:solidFill>
                  <a:schemeClr val="bg1"/>
                </a:solidFill>
                <a:sym typeface="+mn-ea"/>
              </a:rPr>
              <a:t>的两跳邻居节点信息。</a:t>
            </a:r>
            <a:endParaRPr lang="en-US" altLang="zh-CN" sz="2800" dirty="0">
              <a:solidFill>
                <a:schemeClr val="bg1"/>
              </a:solidFill>
            </a:endParaRPr>
          </a:p>
          <a:p>
            <a:endParaRPr lang="en-US" altLang="zh-CN" sz="2800" dirty="0">
              <a:solidFill>
                <a:schemeClr val="bg1"/>
              </a:solidFill>
              <a:sym typeface="+mn-ea"/>
            </a:endParaRPr>
          </a:p>
        </p:txBody>
      </p:sp>
      <p:pic>
        <p:nvPicPr>
          <p:cNvPr id="4" name="图片 3"/>
          <p:cNvPicPr>
            <a:picLocks noChangeAspect="1"/>
          </p:cNvPicPr>
          <p:nvPr>
            <p:custDataLst>
              <p:tags r:id="rId1"/>
            </p:custDataLst>
          </p:nvPr>
        </p:nvPicPr>
        <p:blipFill>
          <a:blip r:embed="rId2"/>
          <a:stretch>
            <a:fillRect/>
          </a:stretch>
        </p:blipFill>
        <p:spPr>
          <a:xfrm>
            <a:off x="5760597" y="2308457"/>
            <a:ext cx="5572183" cy="19495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9180"/>
            <a:ext cx="12192000" cy="769440"/>
          </a:xfrm>
          <a:prstGeom prst="rect">
            <a:avLst/>
          </a:pr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p:cNvSpPr txBox="1"/>
          <p:nvPr/>
        </p:nvSpPr>
        <p:spPr>
          <a:xfrm>
            <a:off x="923925" y="339179"/>
            <a:ext cx="8801100" cy="768350"/>
          </a:xfrm>
          <a:prstGeom prst="rect">
            <a:avLst/>
          </a:prstGeom>
          <a:noFill/>
        </p:spPr>
        <p:txBody>
          <a:bodyPr wrap="square" rtlCol="0">
            <a:spAutoFit/>
          </a:bodyPr>
          <a:lstStyle/>
          <a:p>
            <a:pPr algn="l"/>
            <a:r>
              <a:rPr lang="en-US" altLang="zh-CN" sz="4400" dirty="0">
                <a:solidFill>
                  <a:schemeClr val="bg1"/>
                </a:solidFill>
              </a:rPr>
              <a:t>MPR select</a:t>
            </a:r>
            <a:endParaRPr lang="en-US" altLang="zh-CN" sz="4400" dirty="0">
              <a:solidFill>
                <a:schemeClr val="bg1"/>
              </a:solidFill>
            </a:endParaRPr>
          </a:p>
        </p:txBody>
      </p:sp>
      <p:pic>
        <p:nvPicPr>
          <p:cNvPr id="5" name="内容占位符 3"/>
          <p:cNvPicPr>
            <a:picLocks noGrp="1" noChangeAspect="1"/>
          </p:cNvPicPr>
          <p:nvPr/>
        </p:nvPicPr>
        <p:blipFill>
          <a:blip r:embed="rId1"/>
          <a:stretch>
            <a:fillRect/>
          </a:stretch>
        </p:blipFill>
        <p:spPr>
          <a:xfrm>
            <a:off x="1334206" y="1748957"/>
            <a:ext cx="5751687" cy="3046927"/>
          </a:xfrm>
          <a:prstGeom prst="rect">
            <a:avLst/>
          </a:prstGeom>
        </p:spPr>
      </p:pic>
      <p:pic>
        <p:nvPicPr>
          <p:cNvPr id="6" name="图片 5"/>
          <p:cNvPicPr>
            <a:picLocks noChangeAspect="1"/>
          </p:cNvPicPr>
          <p:nvPr/>
        </p:nvPicPr>
        <p:blipFill>
          <a:blip r:embed="rId2"/>
          <a:srcRect b="-5630"/>
          <a:stretch>
            <a:fillRect/>
          </a:stretch>
        </p:blipFill>
        <p:spPr>
          <a:xfrm>
            <a:off x="2095772" y="1809413"/>
            <a:ext cx="6005962" cy="3240505"/>
          </a:xfrm>
          <a:prstGeom prst="rect">
            <a:avLst/>
          </a:prstGeom>
        </p:spPr>
      </p:pic>
      <p:pic>
        <p:nvPicPr>
          <p:cNvPr id="7" name="图片 6"/>
          <p:cNvPicPr>
            <a:picLocks noChangeAspect="1"/>
          </p:cNvPicPr>
          <p:nvPr/>
        </p:nvPicPr>
        <p:blipFill>
          <a:blip r:embed="rId3"/>
          <a:stretch>
            <a:fillRect/>
          </a:stretch>
        </p:blipFill>
        <p:spPr>
          <a:xfrm>
            <a:off x="3092318" y="1839763"/>
            <a:ext cx="5681130" cy="2865409"/>
          </a:xfrm>
          <a:prstGeom prst="rect">
            <a:avLst/>
          </a:prstGeom>
        </p:spPr>
      </p:pic>
      <p:pic>
        <p:nvPicPr>
          <p:cNvPr id="8" name="图片 7"/>
          <p:cNvPicPr>
            <a:picLocks noChangeAspect="1"/>
          </p:cNvPicPr>
          <p:nvPr/>
        </p:nvPicPr>
        <p:blipFill>
          <a:blip r:embed="rId4"/>
          <a:stretch>
            <a:fillRect/>
          </a:stretch>
        </p:blipFill>
        <p:spPr>
          <a:xfrm>
            <a:off x="3985917" y="1910845"/>
            <a:ext cx="5534320" cy="2519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9180"/>
            <a:ext cx="12192000" cy="769440"/>
          </a:xfrm>
          <a:prstGeom prst="rect">
            <a:avLst/>
          </a:pr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p:cNvSpPr txBox="1"/>
          <p:nvPr/>
        </p:nvSpPr>
        <p:spPr>
          <a:xfrm>
            <a:off x="1085850" y="339179"/>
            <a:ext cx="8801100" cy="1445260"/>
          </a:xfrm>
          <a:prstGeom prst="rect">
            <a:avLst/>
          </a:prstGeom>
          <a:noFill/>
        </p:spPr>
        <p:txBody>
          <a:bodyPr wrap="square" rtlCol="0">
            <a:spAutoFit/>
          </a:bodyPr>
          <a:lstStyle/>
          <a:p>
            <a:pPr algn="l"/>
            <a:r>
              <a:rPr lang="en-US" altLang="zh-CN" sz="4400" dirty="0">
                <a:solidFill>
                  <a:schemeClr val="bg1"/>
                </a:solidFill>
                <a:sym typeface="+mn-ea"/>
              </a:rPr>
              <a:t>TC</a:t>
            </a:r>
            <a:r>
              <a:rPr lang="zh-CN" altLang="zh-CN" sz="4400" dirty="0">
                <a:solidFill>
                  <a:schemeClr val="bg1"/>
                </a:solidFill>
                <a:sym typeface="+mn-ea"/>
              </a:rPr>
              <a:t>分组处理</a:t>
            </a:r>
            <a:br>
              <a:rPr lang="zh-CN" altLang="zh-CN" sz="4400" dirty="0">
                <a:sym typeface="+mn-ea"/>
              </a:rPr>
            </a:br>
            <a:endParaRPr lang="zh-CN" altLang="en-US" sz="4400" dirty="0">
              <a:solidFill>
                <a:schemeClr val="bg1"/>
              </a:solidFill>
            </a:endParaRPr>
          </a:p>
        </p:txBody>
      </p:sp>
      <p:sp>
        <p:nvSpPr>
          <p:cNvPr id="4" name="内容占位符 2"/>
          <p:cNvSpPr>
            <a:spLocks noGrp="1"/>
          </p:cNvSpPr>
          <p:nvPr/>
        </p:nvSpPr>
        <p:spPr>
          <a:xfrm>
            <a:off x="838200" y="153098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solidFill>
              </a:rPr>
              <a:t>网络中的</a:t>
            </a:r>
            <a:r>
              <a:rPr lang="en-US" altLang="zh-CN" dirty="0">
                <a:solidFill>
                  <a:schemeClr val="bg1"/>
                </a:solidFill>
              </a:rPr>
              <a:t>MPR</a:t>
            </a:r>
            <a:r>
              <a:rPr lang="zh-CN" altLang="en-US" dirty="0">
                <a:solidFill>
                  <a:schemeClr val="bg1"/>
                </a:solidFill>
              </a:rPr>
              <a:t>节点每隔一段时间会向全网洪泛</a:t>
            </a:r>
            <a:r>
              <a:rPr lang="en-US" altLang="zh-CN" dirty="0">
                <a:solidFill>
                  <a:schemeClr val="bg1"/>
                </a:solidFill>
              </a:rPr>
              <a:t>TC</a:t>
            </a:r>
            <a:r>
              <a:rPr lang="zh-CN" altLang="en-US" dirty="0">
                <a:solidFill>
                  <a:schemeClr val="bg1"/>
                </a:solidFill>
              </a:rPr>
              <a:t>分组信息，用于维护网路拓扑信息。为了减少链路开销，</a:t>
            </a:r>
            <a:r>
              <a:rPr lang="en-US" altLang="zh-CN" dirty="0">
                <a:solidFill>
                  <a:schemeClr val="bg1"/>
                </a:solidFill>
              </a:rPr>
              <a:t>OLSR</a:t>
            </a:r>
            <a:r>
              <a:rPr lang="zh-CN" altLang="en-US" dirty="0">
                <a:solidFill>
                  <a:schemeClr val="bg1"/>
                </a:solidFill>
              </a:rPr>
              <a:t>规定相同的</a:t>
            </a:r>
            <a:r>
              <a:rPr lang="en-US" altLang="zh-CN" dirty="0">
                <a:solidFill>
                  <a:schemeClr val="bg1"/>
                </a:solidFill>
              </a:rPr>
              <a:t>TC</a:t>
            </a:r>
            <a:r>
              <a:rPr lang="zh-CN" altLang="en-US" dirty="0">
                <a:solidFill>
                  <a:schemeClr val="bg1"/>
                </a:solidFill>
              </a:rPr>
              <a:t>分组，节点只在第一次收到并且作为</a:t>
            </a:r>
            <a:r>
              <a:rPr lang="en-US" altLang="zh-CN" dirty="0">
                <a:solidFill>
                  <a:schemeClr val="bg1"/>
                </a:solidFill>
              </a:rPr>
              <a:t>MPR</a:t>
            </a:r>
            <a:r>
              <a:rPr lang="zh-CN" altLang="en-US" dirty="0">
                <a:solidFill>
                  <a:schemeClr val="bg1"/>
                </a:solidFill>
              </a:rPr>
              <a:t>的情况下转发，以避免网络风暴。</a:t>
            </a:r>
            <a:endParaRPr lang="zh-CN" altLang="en-US" dirty="0">
              <a:solidFill>
                <a:schemeClr val="bg1"/>
              </a:solidFill>
            </a:endParaRPr>
          </a:p>
          <a:p>
            <a:pPr marL="0" indent="0">
              <a:buNone/>
            </a:pPr>
            <a:r>
              <a:rPr lang="en-US" altLang="zh-CN" dirty="0">
                <a:solidFill>
                  <a:schemeClr val="bg1"/>
                </a:solidFill>
              </a:rPr>
              <a:t>TC</a:t>
            </a:r>
            <a:r>
              <a:rPr lang="zh-CN" altLang="en-US" dirty="0">
                <a:solidFill>
                  <a:schemeClr val="bg1"/>
                </a:solidFill>
              </a:rPr>
              <a:t>分组中仅包含</a:t>
            </a:r>
            <a:r>
              <a:rPr lang="en-US" altLang="zh-CN" dirty="0">
                <a:solidFill>
                  <a:schemeClr val="bg1"/>
                </a:solidFill>
              </a:rPr>
              <a:t>MPR Selector</a:t>
            </a:r>
            <a:r>
              <a:rPr lang="zh-CN" altLang="en-US" dirty="0">
                <a:solidFill>
                  <a:schemeClr val="bg1"/>
                </a:solidFill>
              </a:rPr>
              <a:t>的地址，节点通过</a:t>
            </a:r>
            <a:r>
              <a:rPr lang="en-US" altLang="zh-CN" dirty="0">
                <a:solidFill>
                  <a:schemeClr val="bg1"/>
                </a:solidFill>
              </a:rPr>
              <a:t>TC</a:t>
            </a:r>
            <a:r>
              <a:rPr lang="zh-CN" altLang="en-US" dirty="0">
                <a:solidFill>
                  <a:schemeClr val="bg1"/>
                </a:solidFill>
              </a:rPr>
              <a:t>消息的扩散获得全网拓扑结构，再根据邻居表和拓扑表，独立地按照</a:t>
            </a:r>
            <a:r>
              <a:rPr lang="en-US" altLang="zh-CN" dirty="0">
                <a:solidFill>
                  <a:schemeClr val="bg1"/>
                </a:solidFill>
              </a:rPr>
              <a:t>Dijkstra</a:t>
            </a:r>
            <a:r>
              <a:rPr lang="zh-CN" altLang="en-US" dirty="0">
                <a:solidFill>
                  <a:schemeClr val="bg1"/>
                </a:solidFill>
              </a:rPr>
              <a:t>算法计算出路由表。</a:t>
            </a:r>
            <a:endParaRPr lang="zh-CN" altLang="en-US" dirty="0">
              <a:solidFill>
                <a:schemeClr val="bg1"/>
              </a:solidFill>
            </a:endParaRPr>
          </a:p>
        </p:txBody>
      </p:sp>
      <p:pic>
        <p:nvPicPr>
          <p:cNvPr id="5" name="图片 4"/>
          <p:cNvPicPr>
            <a:picLocks noChangeAspect="1"/>
          </p:cNvPicPr>
          <p:nvPr/>
        </p:nvPicPr>
        <p:blipFill>
          <a:blip r:embed="rId1"/>
          <a:stretch>
            <a:fillRect/>
          </a:stretch>
        </p:blipFill>
        <p:spPr>
          <a:xfrm>
            <a:off x="543560" y="4242067"/>
            <a:ext cx="5358158" cy="2143263"/>
          </a:xfrm>
          <a:prstGeom prst="rect">
            <a:avLst/>
          </a:prstGeom>
        </p:spPr>
      </p:pic>
      <p:pic>
        <p:nvPicPr>
          <p:cNvPr id="6" name="图片 5"/>
          <p:cNvPicPr>
            <a:picLocks noChangeAspect="1"/>
          </p:cNvPicPr>
          <p:nvPr/>
        </p:nvPicPr>
        <p:blipFill>
          <a:blip r:embed="rId2"/>
          <a:stretch>
            <a:fillRect/>
          </a:stretch>
        </p:blipFill>
        <p:spPr>
          <a:xfrm>
            <a:off x="6611372" y="4724120"/>
            <a:ext cx="5268689" cy="13255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7565" y="695960"/>
            <a:ext cx="9469120" cy="922020"/>
          </a:xfrm>
          <a:prstGeom prst="rect">
            <a:avLst/>
          </a:prstGeom>
          <a:noFill/>
        </p:spPr>
        <p:txBody>
          <a:bodyPr wrap="square" rtlCol="0">
            <a:spAutoFit/>
          </a:bodyPr>
          <a:p>
            <a:r>
              <a:rPr lang="zh-CN" altLang="en-US">
                <a:solidFill>
                  <a:schemeClr val="bg1"/>
                </a:solidFill>
              </a:rPr>
              <a:t>为了构建网络拓扑信息，每个被选为</a:t>
            </a:r>
            <a:r>
              <a:rPr lang="en-US" altLang="zh-CN">
                <a:solidFill>
                  <a:schemeClr val="bg1"/>
                </a:solidFill>
              </a:rPr>
              <a:t>MPR</a:t>
            </a:r>
            <a:r>
              <a:rPr lang="zh-CN" altLang="en-US">
                <a:solidFill>
                  <a:schemeClr val="bg1"/>
                </a:solidFill>
              </a:rPr>
              <a:t>的节点必须广播</a:t>
            </a:r>
            <a:r>
              <a:rPr lang="en-US" altLang="zh-CN">
                <a:solidFill>
                  <a:schemeClr val="bg1"/>
                </a:solidFill>
              </a:rPr>
              <a:t>TC</a:t>
            </a:r>
            <a:r>
              <a:rPr lang="zh-CN" altLang="en-US">
                <a:solidFill>
                  <a:schemeClr val="bg1"/>
                </a:solidFill>
              </a:rPr>
              <a:t>消息，这些</a:t>
            </a:r>
            <a:r>
              <a:rPr lang="en-US" altLang="zh-CN">
                <a:solidFill>
                  <a:schemeClr val="bg1"/>
                </a:solidFill>
              </a:rPr>
              <a:t>TC</a:t>
            </a:r>
            <a:r>
              <a:rPr lang="zh-CN" altLang="en-US">
                <a:solidFill>
                  <a:schemeClr val="bg1"/>
                </a:solidFill>
              </a:rPr>
              <a:t>消息用于帮助网络中的节点构建网络拓扑。</a:t>
            </a:r>
            <a:endParaRPr lang="zh-CN" altLang="en-US">
              <a:solidFill>
                <a:schemeClr val="bg1"/>
              </a:solidFill>
            </a:endParaRPr>
          </a:p>
          <a:p>
            <a:r>
              <a:rPr lang="zh-CN" altLang="en-US">
                <a:solidFill>
                  <a:schemeClr val="bg1"/>
                </a:solidFill>
              </a:rPr>
              <a:t>初始化网络拓扑。</a:t>
            </a:r>
            <a:r>
              <a:rPr lang="en-US" altLang="zh-CN">
                <a:solidFill>
                  <a:schemeClr val="bg1"/>
                </a:solidFill>
              </a:rPr>
              <a:t>avl_init</a:t>
            </a:r>
            <a:r>
              <a:rPr lang="zh-CN" altLang="en-US">
                <a:solidFill>
                  <a:schemeClr val="bg1"/>
                </a:solidFill>
              </a:rPr>
              <a:t>是初始化为</a:t>
            </a:r>
            <a:r>
              <a:rPr lang="en-US" altLang="zh-CN">
                <a:solidFill>
                  <a:schemeClr val="bg1"/>
                </a:solidFill>
              </a:rPr>
              <a:t>acl</a:t>
            </a:r>
            <a:r>
              <a:rPr lang="zh-CN" altLang="en-US">
                <a:solidFill>
                  <a:schemeClr val="bg1"/>
                </a:solidFill>
              </a:rPr>
              <a:t>树。</a:t>
            </a:r>
            <a:endParaRPr lang="zh-CN" altLang="en-US">
              <a:solidFill>
                <a:schemeClr val="bg1"/>
              </a:solidFill>
            </a:endParaRPr>
          </a:p>
        </p:txBody>
      </p:sp>
      <p:pic>
        <p:nvPicPr>
          <p:cNvPr id="3" name="图片 2"/>
          <p:cNvPicPr>
            <a:picLocks noChangeAspect="1"/>
          </p:cNvPicPr>
          <p:nvPr/>
        </p:nvPicPr>
        <p:blipFill>
          <a:blip r:embed="rId1"/>
          <a:stretch>
            <a:fillRect/>
          </a:stretch>
        </p:blipFill>
        <p:spPr>
          <a:xfrm>
            <a:off x="994410" y="1859280"/>
            <a:ext cx="8790305" cy="39579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6445" y="594360"/>
            <a:ext cx="9001125" cy="922020"/>
          </a:xfrm>
          <a:prstGeom prst="rect">
            <a:avLst/>
          </a:prstGeom>
          <a:noFill/>
        </p:spPr>
        <p:txBody>
          <a:bodyPr wrap="square" rtlCol="0">
            <a:spAutoFit/>
          </a:bodyPr>
          <a:p>
            <a:r>
              <a:rPr lang="en-US" altLang="zh-CN">
                <a:solidFill>
                  <a:schemeClr val="bg1"/>
                </a:solidFill>
              </a:rPr>
              <a:t>TC</a:t>
            </a:r>
            <a:r>
              <a:rPr lang="zh-CN" altLang="en-US">
                <a:solidFill>
                  <a:schemeClr val="bg1"/>
                </a:solidFill>
              </a:rPr>
              <a:t>消息处理，这部分只考虑</a:t>
            </a:r>
            <a:r>
              <a:rPr lang="en-US" altLang="zh-CN">
                <a:solidFill>
                  <a:schemeClr val="bg1"/>
                </a:solidFill>
              </a:rPr>
              <a:t>TC</a:t>
            </a:r>
            <a:r>
              <a:rPr lang="zh-CN" altLang="en-US">
                <a:solidFill>
                  <a:schemeClr val="bg1"/>
                </a:solidFill>
              </a:rPr>
              <a:t>分组的类型，看其是否为</a:t>
            </a:r>
            <a:r>
              <a:rPr lang="en-US" altLang="zh-CN">
                <a:solidFill>
                  <a:schemeClr val="bg1"/>
                </a:solidFill>
              </a:rPr>
              <a:t>LQ_TC_MESSAGE</a:t>
            </a:r>
            <a:r>
              <a:rPr lang="zh-CN" altLang="en-US">
                <a:solidFill>
                  <a:schemeClr val="bg1"/>
                </a:solidFill>
              </a:rPr>
              <a:t>或</a:t>
            </a:r>
            <a:r>
              <a:rPr lang="en-US" altLang="zh-CN">
                <a:solidFill>
                  <a:schemeClr val="bg1"/>
                </a:solidFill>
              </a:rPr>
              <a:t>TC_MESSAGE,</a:t>
            </a:r>
            <a:r>
              <a:rPr lang="zh-CN" altLang="en-US">
                <a:solidFill>
                  <a:schemeClr val="bg1"/>
                </a:solidFill>
              </a:rPr>
              <a:t>如果不是则丢弃；</a:t>
            </a:r>
            <a:r>
              <a:rPr lang="en-US" altLang="zh-CN">
                <a:solidFill>
                  <a:schemeClr val="bg1"/>
                </a:solidFill>
              </a:rPr>
              <a:t>TC</a:t>
            </a:r>
            <a:r>
              <a:rPr lang="zh-CN" altLang="en-US">
                <a:solidFill>
                  <a:schemeClr val="bg1"/>
                </a:solidFill>
              </a:rPr>
              <a:t>消息的接受这接受消息时判断发送者接口信息，如果发送者不是一跳对称邻居，则丢弃。</a:t>
            </a:r>
            <a:endParaRPr lang="zh-CN" altLang="en-US">
              <a:solidFill>
                <a:schemeClr val="bg1"/>
              </a:solidFill>
            </a:endParaRPr>
          </a:p>
        </p:txBody>
      </p:sp>
      <p:pic>
        <p:nvPicPr>
          <p:cNvPr id="3" name="图片 2"/>
          <p:cNvPicPr>
            <a:picLocks noChangeAspect="1"/>
          </p:cNvPicPr>
          <p:nvPr/>
        </p:nvPicPr>
        <p:blipFill>
          <a:blip r:embed="rId1"/>
          <a:stretch>
            <a:fillRect/>
          </a:stretch>
        </p:blipFill>
        <p:spPr>
          <a:xfrm>
            <a:off x="766445" y="1516380"/>
            <a:ext cx="9707245" cy="49580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061720" y="353060"/>
            <a:ext cx="9011285" cy="5071110"/>
          </a:xfrm>
          <a:prstGeom prst="rect">
            <a:avLst/>
          </a:prstGeom>
        </p:spPr>
      </p:pic>
      <p:sp>
        <p:nvSpPr>
          <p:cNvPr id="3" name="文本框 2"/>
          <p:cNvSpPr txBox="1"/>
          <p:nvPr/>
        </p:nvSpPr>
        <p:spPr>
          <a:xfrm>
            <a:off x="1020445" y="5664200"/>
            <a:ext cx="9631680" cy="645160"/>
          </a:xfrm>
          <a:prstGeom prst="rect">
            <a:avLst/>
          </a:prstGeom>
          <a:noFill/>
        </p:spPr>
        <p:txBody>
          <a:bodyPr wrap="square" rtlCol="0">
            <a:spAutoFit/>
          </a:bodyPr>
          <a:p>
            <a:r>
              <a:rPr lang="zh-CN" altLang="en-US">
                <a:solidFill>
                  <a:schemeClr val="bg1"/>
                </a:solidFill>
              </a:rPr>
              <a:t>如果该</a:t>
            </a:r>
            <a:r>
              <a:rPr lang="en-US" altLang="zh-CN">
                <a:solidFill>
                  <a:schemeClr val="bg1"/>
                </a:solidFill>
              </a:rPr>
              <a:t>TC</a:t>
            </a:r>
            <a:r>
              <a:rPr lang="zh-CN" altLang="en-US">
                <a:solidFill>
                  <a:schemeClr val="bg1"/>
                </a:solidFill>
              </a:rPr>
              <a:t>分组中的</a:t>
            </a:r>
            <a:r>
              <a:rPr lang="en-US" altLang="zh-CN">
                <a:solidFill>
                  <a:schemeClr val="bg1"/>
                </a:solidFill>
              </a:rPr>
              <a:t>msg_seq</a:t>
            </a:r>
            <a:r>
              <a:rPr lang="zh-CN" altLang="en-US">
                <a:solidFill>
                  <a:schemeClr val="bg1"/>
                </a:solidFill>
              </a:rPr>
              <a:t>与外部的</a:t>
            </a:r>
            <a:r>
              <a:rPr lang="en-US" altLang="zh-CN">
                <a:solidFill>
                  <a:schemeClr val="bg1"/>
                </a:solidFill>
              </a:rPr>
              <a:t>msg_seq</a:t>
            </a:r>
            <a:r>
              <a:rPr lang="zh-CN" altLang="en-US">
                <a:solidFill>
                  <a:schemeClr val="bg1"/>
                </a:solidFill>
              </a:rPr>
              <a:t>相等并且分组中的</a:t>
            </a:r>
            <a:r>
              <a:rPr lang="en-US" altLang="zh-CN">
                <a:solidFill>
                  <a:schemeClr val="bg1"/>
                </a:solidFill>
              </a:rPr>
              <a:t>ignored</a:t>
            </a:r>
            <a:r>
              <a:rPr lang="zh-CN" altLang="en-US">
                <a:solidFill>
                  <a:schemeClr val="bg1"/>
                </a:solidFill>
              </a:rPr>
              <a:t>小于</a:t>
            </a:r>
            <a:r>
              <a:rPr lang="en-US" altLang="zh-CN">
                <a:solidFill>
                  <a:schemeClr val="bg1"/>
                </a:solidFill>
              </a:rPr>
              <a:t>32,</a:t>
            </a:r>
            <a:r>
              <a:rPr lang="zh-CN" altLang="en-US">
                <a:solidFill>
                  <a:schemeClr val="bg1"/>
                </a:solidFill>
              </a:rPr>
              <a:t>证明该消息已经被处理过，该分组需要</a:t>
            </a:r>
            <a:r>
              <a:rPr lang="zh-CN" altLang="en-US">
                <a:solidFill>
                  <a:schemeClr val="bg1"/>
                </a:solidFill>
              </a:rPr>
              <a:t>被丢弃。</a:t>
            </a:r>
            <a:endParaRPr lang="zh-CN" altLang="en-US">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02970" y="986790"/>
            <a:ext cx="10610850" cy="3411220"/>
          </a:xfrm>
          <a:prstGeom prst="rect">
            <a:avLst/>
          </a:prstGeom>
        </p:spPr>
      </p:pic>
      <p:sp>
        <p:nvSpPr>
          <p:cNvPr id="3" name="文本框 2"/>
          <p:cNvSpPr txBox="1"/>
          <p:nvPr/>
        </p:nvSpPr>
        <p:spPr>
          <a:xfrm>
            <a:off x="761365" y="4810760"/>
            <a:ext cx="10881360" cy="645160"/>
          </a:xfrm>
          <a:prstGeom prst="rect">
            <a:avLst/>
          </a:prstGeom>
          <a:noFill/>
        </p:spPr>
        <p:txBody>
          <a:bodyPr wrap="square" rtlCol="0">
            <a:spAutoFit/>
          </a:bodyPr>
          <a:p>
            <a:r>
              <a:rPr lang="zh-CN" altLang="en-US">
                <a:solidFill>
                  <a:schemeClr val="bg1"/>
                </a:solidFill>
              </a:rPr>
              <a:t>如果拓扑表中不存在该</a:t>
            </a:r>
            <a:r>
              <a:rPr lang="en-US" altLang="zh-CN">
                <a:solidFill>
                  <a:schemeClr val="bg1"/>
                </a:solidFill>
              </a:rPr>
              <a:t>TC</a:t>
            </a:r>
            <a:r>
              <a:rPr lang="zh-CN" altLang="en-US">
                <a:solidFill>
                  <a:schemeClr val="bg1"/>
                </a:solidFill>
              </a:rPr>
              <a:t>分组，则添加新的</a:t>
            </a:r>
            <a:r>
              <a:rPr lang="en-US" altLang="zh-CN">
                <a:solidFill>
                  <a:schemeClr val="bg1"/>
                </a:solidFill>
              </a:rPr>
              <a:t>TC</a:t>
            </a:r>
            <a:r>
              <a:rPr lang="zh-CN" altLang="en-US">
                <a:solidFill>
                  <a:schemeClr val="bg1"/>
                </a:solidFill>
              </a:rPr>
              <a:t>分组条目，并且保存序列号，然后在通过获取的</a:t>
            </a:r>
            <a:r>
              <a:rPr lang="en-US" altLang="zh-CN">
                <a:solidFill>
                  <a:schemeClr val="bg1"/>
                </a:solidFill>
              </a:rPr>
              <a:t>TC</a:t>
            </a:r>
            <a:r>
              <a:rPr lang="zh-CN" altLang="en-US">
                <a:solidFill>
                  <a:schemeClr val="bg1"/>
                </a:solidFill>
              </a:rPr>
              <a:t>消息数据包的头部信息更新</a:t>
            </a:r>
            <a:r>
              <a:rPr lang="en-US" altLang="zh-CN">
                <a:solidFill>
                  <a:schemeClr val="bg1"/>
                </a:solidFill>
              </a:rPr>
              <a:t>tc_entry</a:t>
            </a:r>
            <a:r>
              <a:rPr lang="zh-CN" altLang="en-US">
                <a:solidFill>
                  <a:schemeClr val="bg1"/>
                </a:solidFill>
              </a:rPr>
              <a:t>。</a:t>
            </a:r>
            <a:endParaRPr lang="zh-CN" altLang="en-US">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83030" y="1153795"/>
            <a:ext cx="8333740" cy="2595880"/>
          </a:xfrm>
          <a:prstGeom prst="rect">
            <a:avLst/>
          </a:prstGeom>
        </p:spPr>
      </p:pic>
      <p:sp>
        <p:nvSpPr>
          <p:cNvPr id="4" name="文本框 3"/>
          <p:cNvSpPr txBox="1"/>
          <p:nvPr/>
        </p:nvSpPr>
        <p:spPr>
          <a:xfrm>
            <a:off x="949960" y="381000"/>
            <a:ext cx="10292080" cy="645160"/>
          </a:xfrm>
          <a:prstGeom prst="rect">
            <a:avLst/>
          </a:prstGeom>
          <a:noFill/>
        </p:spPr>
        <p:txBody>
          <a:bodyPr wrap="square" rtlCol="0">
            <a:spAutoFit/>
          </a:bodyPr>
          <a:p>
            <a:r>
              <a:rPr lang="zh-CN" altLang="en-US">
                <a:solidFill>
                  <a:schemeClr val="bg1"/>
                </a:solidFill>
              </a:rPr>
              <a:t>如果</a:t>
            </a:r>
            <a:r>
              <a:rPr lang="en-US" altLang="zh-CN">
                <a:solidFill>
                  <a:schemeClr val="bg1"/>
                </a:solidFill>
              </a:rPr>
              <a:t>TC</a:t>
            </a:r>
            <a:r>
              <a:rPr lang="zh-CN" altLang="en-US">
                <a:solidFill>
                  <a:schemeClr val="bg1"/>
                </a:solidFill>
              </a:rPr>
              <a:t>消息中的消息产生者是自己的</a:t>
            </a:r>
            <a:r>
              <a:rPr lang="en-US" altLang="zh-CN">
                <a:solidFill>
                  <a:schemeClr val="bg1"/>
                </a:solidFill>
              </a:rPr>
              <a:t>MPR selector</a:t>
            </a:r>
            <a:r>
              <a:rPr lang="zh-CN" altLang="en-US">
                <a:solidFill>
                  <a:schemeClr val="bg1"/>
                </a:solidFill>
              </a:rPr>
              <a:t>，并且消息存活时间大于</a:t>
            </a:r>
            <a:r>
              <a:rPr lang="en-US" altLang="zh-CN">
                <a:solidFill>
                  <a:schemeClr val="bg1"/>
                </a:solidFill>
              </a:rPr>
              <a:t>0 </a:t>
            </a:r>
            <a:r>
              <a:rPr lang="zh-CN" altLang="en-US">
                <a:solidFill>
                  <a:schemeClr val="bg1"/>
                </a:solidFill>
              </a:rPr>
              <a:t>，则向周围邻居广播该消息</a:t>
            </a:r>
            <a:endParaRPr lang="zh-CN" altLang="en-US">
              <a:solidFill>
                <a:schemeClr val="bg1"/>
              </a:solidFill>
            </a:endParaRPr>
          </a:p>
        </p:txBody>
      </p:sp>
      <p:pic>
        <p:nvPicPr>
          <p:cNvPr id="5" name="图片 4"/>
          <p:cNvPicPr>
            <a:picLocks noChangeAspect="1"/>
          </p:cNvPicPr>
          <p:nvPr/>
        </p:nvPicPr>
        <p:blipFill>
          <a:blip r:embed="rId2"/>
          <a:stretch>
            <a:fillRect/>
          </a:stretch>
        </p:blipFill>
        <p:spPr>
          <a:xfrm>
            <a:off x="1383030" y="3897630"/>
            <a:ext cx="8092440" cy="2783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531903" y="1874928"/>
            <a:ext cx="3108144" cy="3108144"/>
          </a:xfrm>
          <a:prstGeom prst="ellipse">
            <a:avLst/>
          </a:pr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smtClean="0"/>
              <a:t>CONTENTS</a:t>
            </a:r>
            <a:endParaRPr lang="zh-CN" altLang="en-US" sz="6000" dirty="0"/>
          </a:p>
        </p:txBody>
      </p:sp>
      <p:sp>
        <p:nvSpPr>
          <p:cNvPr id="4" name="椭圆 3"/>
          <p:cNvSpPr/>
          <p:nvPr/>
        </p:nvSpPr>
        <p:spPr>
          <a:xfrm>
            <a:off x="5495681" y="1787166"/>
            <a:ext cx="549456" cy="54945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t>1</a:t>
            </a:r>
            <a:endParaRPr lang="zh-CN" altLang="en-US" sz="2800" dirty="0"/>
          </a:p>
        </p:txBody>
      </p:sp>
      <p:sp>
        <p:nvSpPr>
          <p:cNvPr id="7" name="椭圆 6"/>
          <p:cNvSpPr/>
          <p:nvPr/>
        </p:nvSpPr>
        <p:spPr>
          <a:xfrm>
            <a:off x="5495681" y="4351836"/>
            <a:ext cx="549456" cy="54945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2</a:t>
            </a:r>
            <a:endParaRPr lang="en-US" altLang="zh-CN" sz="2800" dirty="0"/>
          </a:p>
        </p:txBody>
      </p:sp>
      <p:cxnSp>
        <p:nvCxnSpPr>
          <p:cNvPr id="11" name="直接连接符 10"/>
          <p:cNvCxnSpPr>
            <a:endCxn id="4" idx="2"/>
          </p:cNvCxnSpPr>
          <p:nvPr/>
        </p:nvCxnSpPr>
        <p:spPr>
          <a:xfrm flipV="1">
            <a:off x="3627120" y="2061845"/>
            <a:ext cx="1868805" cy="13677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6"/>
            <a:endCxn id="7" idx="2"/>
          </p:cNvCxnSpPr>
          <p:nvPr/>
        </p:nvCxnSpPr>
        <p:spPr>
          <a:xfrm>
            <a:off x="3640455" y="3429635"/>
            <a:ext cx="1855470" cy="11969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136005" y="1786720"/>
            <a:ext cx="5200650" cy="645160"/>
          </a:xfrm>
          <a:prstGeom prst="rect">
            <a:avLst/>
          </a:prstGeom>
          <a:noFill/>
        </p:spPr>
        <p:txBody>
          <a:bodyPr wrap="square" rtlCol="0">
            <a:spAutoFit/>
          </a:bodyPr>
          <a:lstStyle/>
          <a:p>
            <a:r>
              <a:rPr lang="zh-CN" altLang="en-US" sz="3600" dirty="0">
                <a:solidFill>
                  <a:schemeClr val="bg1"/>
                </a:solidFill>
              </a:rPr>
              <a:t>基本原理</a:t>
            </a:r>
            <a:endParaRPr lang="zh-CN" altLang="en-US" sz="3600" dirty="0">
              <a:solidFill>
                <a:schemeClr val="bg1"/>
              </a:solidFill>
            </a:endParaRPr>
          </a:p>
        </p:txBody>
      </p:sp>
      <p:sp>
        <p:nvSpPr>
          <p:cNvPr id="22" name="文本框 21"/>
          <p:cNvSpPr txBox="1"/>
          <p:nvPr/>
        </p:nvSpPr>
        <p:spPr>
          <a:xfrm>
            <a:off x="6136005" y="4351657"/>
            <a:ext cx="5200650" cy="645160"/>
          </a:xfrm>
          <a:prstGeom prst="rect">
            <a:avLst/>
          </a:prstGeom>
          <a:noFill/>
        </p:spPr>
        <p:txBody>
          <a:bodyPr wrap="square" rtlCol="0">
            <a:spAutoFit/>
          </a:bodyPr>
          <a:lstStyle/>
          <a:p>
            <a:r>
              <a:rPr lang="zh-CN" altLang="en-US" sz="3600" dirty="0">
                <a:solidFill>
                  <a:schemeClr val="bg1"/>
                </a:solidFill>
              </a:rPr>
              <a:t>主要流程</a:t>
            </a:r>
            <a:endParaRPr lang="zh-CN" altLang="en-US" sz="3600" dirty="0">
              <a:solidFill>
                <a:schemeClr val="bg1"/>
              </a:solidFill>
            </a:endParaRPr>
          </a:p>
        </p:txBody>
      </p:sp>
      <p:cxnSp>
        <p:nvCxnSpPr>
          <p:cNvPr id="2" name="直接连接符 1"/>
          <p:cNvCxnSpPr/>
          <p:nvPr/>
        </p:nvCxnSpPr>
        <p:spPr>
          <a:xfrm flipV="1">
            <a:off x="6136005" y="2413000"/>
            <a:ext cx="235966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136005" y="4996815"/>
            <a:ext cx="235966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9180"/>
            <a:ext cx="12192000" cy="769440"/>
          </a:xfrm>
          <a:prstGeom prst="rect">
            <a:avLst/>
          </a:pr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p:cNvSpPr txBox="1"/>
          <p:nvPr/>
        </p:nvSpPr>
        <p:spPr>
          <a:xfrm>
            <a:off x="466725" y="421640"/>
            <a:ext cx="6776720" cy="1198880"/>
          </a:xfrm>
          <a:prstGeom prst="rect">
            <a:avLst/>
          </a:prstGeom>
          <a:noFill/>
        </p:spPr>
        <p:txBody>
          <a:bodyPr wrap="square" rtlCol="0">
            <a:spAutoFit/>
          </a:bodyPr>
          <a:p>
            <a:r>
              <a:rPr lang="zh-CN" altLang="zh-CN" sz="3600" dirty="0">
                <a:solidFill>
                  <a:schemeClr val="bg1"/>
                </a:solidFill>
                <a:sym typeface="+mn-ea"/>
              </a:rPr>
              <a:t>路由表的计算与维护</a:t>
            </a:r>
            <a:endParaRPr lang="zh-CN" altLang="en-US" sz="3600" dirty="0">
              <a:solidFill>
                <a:schemeClr val="bg1"/>
              </a:solidFill>
            </a:endParaRPr>
          </a:p>
          <a:p>
            <a:endParaRPr lang="zh-CN" altLang="en-US" sz="3600" dirty="0">
              <a:solidFill>
                <a:schemeClr val="bg1"/>
              </a:solidFill>
            </a:endParaRPr>
          </a:p>
        </p:txBody>
      </p:sp>
      <p:sp>
        <p:nvSpPr>
          <p:cNvPr id="8" name="文本框 7"/>
          <p:cNvSpPr txBox="1"/>
          <p:nvPr/>
        </p:nvSpPr>
        <p:spPr>
          <a:xfrm>
            <a:off x="608965" y="1549400"/>
            <a:ext cx="10718800" cy="3107690"/>
          </a:xfrm>
          <a:prstGeom prst="rect">
            <a:avLst/>
          </a:prstGeom>
          <a:noFill/>
        </p:spPr>
        <p:txBody>
          <a:bodyPr wrap="square" rtlCol="0">
            <a:spAutoFit/>
          </a:bodyPr>
          <a:p>
            <a:r>
              <a:rPr lang="zh-CN" altLang="zh-CN" sz="2800" dirty="0">
                <a:solidFill>
                  <a:schemeClr val="bg1"/>
                </a:solidFill>
                <a:sym typeface="+mn-ea"/>
              </a:rPr>
              <a:t>在</a:t>
            </a:r>
            <a:r>
              <a:rPr lang="en-US" altLang="zh-CN" sz="2800" dirty="0">
                <a:solidFill>
                  <a:schemeClr val="bg1"/>
                </a:solidFill>
                <a:sym typeface="+mn-ea"/>
              </a:rPr>
              <a:t>OLSR</a:t>
            </a:r>
            <a:r>
              <a:rPr lang="zh-CN" altLang="zh-CN" sz="2800" dirty="0">
                <a:solidFill>
                  <a:schemeClr val="bg1"/>
                </a:solidFill>
                <a:sym typeface="+mn-ea"/>
              </a:rPr>
              <a:t>标准协议中，协议根据最小跳数建立每个节点的路由表。</a:t>
            </a:r>
            <a:endParaRPr lang="en-US" altLang="zh-CN" sz="2800" dirty="0">
              <a:solidFill>
                <a:schemeClr val="bg1"/>
              </a:solidFill>
            </a:endParaRPr>
          </a:p>
          <a:p>
            <a:r>
              <a:rPr lang="zh-CN" altLang="zh-CN" sz="2800" dirty="0">
                <a:solidFill>
                  <a:schemeClr val="bg1"/>
                </a:solidFill>
                <a:sym typeface="+mn-ea"/>
              </a:rPr>
              <a:t>任意一个节点的路由表添加过程如下：首先，添加对称链路的一跳邻居节点；然后，添加两跳邻居节点；最后，循环添加跳数等于</a:t>
            </a:r>
            <a:r>
              <a:rPr lang="en-US" altLang="zh-CN" sz="2800" dirty="0">
                <a:solidFill>
                  <a:schemeClr val="bg1"/>
                </a:solidFill>
                <a:sym typeface="+mn-ea"/>
              </a:rPr>
              <a:t>h+1</a:t>
            </a:r>
            <a:r>
              <a:rPr lang="zh-CN" altLang="zh-CN" sz="2800" dirty="0">
                <a:solidFill>
                  <a:schemeClr val="bg1"/>
                </a:solidFill>
                <a:sym typeface="+mn-ea"/>
              </a:rPr>
              <a:t>（</a:t>
            </a:r>
            <a:r>
              <a:rPr lang="en-US" altLang="zh-CN" sz="2800" dirty="0">
                <a:solidFill>
                  <a:schemeClr val="bg1"/>
                </a:solidFill>
                <a:sym typeface="+mn-ea"/>
              </a:rPr>
              <a:t>h=2</a:t>
            </a:r>
            <a:r>
              <a:rPr lang="zh-CN" altLang="zh-CN" sz="2800" dirty="0">
                <a:solidFill>
                  <a:schemeClr val="bg1"/>
                </a:solidFill>
                <a:sym typeface="+mn-ea"/>
              </a:rPr>
              <a:t>开始）的节点进入路由表。</a:t>
            </a:r>
            <a:endParaRPr lang="en-US" altLang="zh-CN" sz="2800" dirty="0">
              <a:solidFill>
                <a:schemeClr val="bg1"/>
              </a:solidFill>
            </a:endParaRPr>
          </a:p>
          <a:p>
            <a:r>
              <a:rPr lang="zh-CN" altLang="zh-CN" sz="2800" dirty="0">
                <a:solidFill>
                  <a:schemeClr val="bg1"/>
                </a:solidFill>
                <a:sym typeface="+mn-ea"/>
              </a:rPr>
              <a:t>本地链路信息表和拓扑表发生变动时，路由表会重新计算并更新表项。</a:t>
            </a:r>
            <a:endParaRPr lang="zh-CN" altLang="zh-CN" sz="2800" dirty="0">
              <a:solidFill>
                <a:schemeClr val="bg1"/>
              </a:solidFill>
            </a:endParaRPr>
          </a:p>
          <a:p>
            <a:endParaRPr lang="zh-CN" altLang="zh-CN" sz="28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828800"/>
            <a:ext cx="12192000" cy="3200400"/>
          </a:xfrm>
          <a:prstGeom prst="rect">
            <a:avLst/>
          </a:pr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95450" y="2367171"/>
            <a:ext cx="8801100" cy="2123658"/>
          </a:xfrm>
          <a:prstGeom prst="rect">
            <a:avLst/>
          </a:prstGeom>
          <a:noFill/>
        </p:spPr>
        <p:txBody>
          <a:bodyPr wrap="square" rtlCol="0">
            <a:spAutoFit/>
          </a:bodyPr>
          <a:lstStyle/>
          <a:p>
            <a:pPr algn="ctr"/>
            <a:r>
              <a:rPr lang="en-US" altLang="zh-CN" sz="6600" dirty="0" smtClean="0">
                <a:solidFill>
                  <a:schemeClr val="bg1"/>
                </a:solidFill>
              </a:rPr>
              <a:t>THANKS FOR YOUR </a:t>
            </a:r>
            <a:endParaRPr lang="en-US" altLang="zh-CN" sz="6600" dirty="0" smtClean="0">
              <a:solidFill>
                <a:schemeClr val="bg1"/>
              </a:solidFill>
            </a:endParaRPr>
          </a:p>
          <a:p>
            <a:pPr algn="ctr"/>
            <a:r>
              <a:rPr lang="en-US" altLang="zh-CN" sz="6600" dirty="0" smtClean="0">
                <a:solidFill>
                  <a:schemeClr val="bg1"/>
                </a:solidFill>
              </a:rPr>
              <a:t>ATTENTION</a:t>
            </a:r>
            <a:endParaRPr lang="zh-CN" altLang="en-US" sz="6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495800" y="1085850"/>
            <a:ext cx="3200400" cy="2838450"/>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9900" dirty="0" smtClean="0"/>
              <a:t>1</a:t>
            </a:r>
            <a:endParaRPr lang="zh-CN" altLang="en-US" sz="19900" dirty="0"/>
          </a:p>
        </p:txBody>
      </p:sp>
      <p:cxnSp>
        <p:nvCxnSpPr>
          <p:cNvPr id="8" name="直接连接符 7"/>
          <p:cNvCxnSpPr/>
          <p:nvPr/>
        </p:nvCxnSpPr>
        <p:spPr>
          <a:xfrm>
            <a:off x="2413938" y="3920842"/>
            <a:ext cx="7364124" cy="3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695450" y="3920842"/>
            <a:ext cx="8801100" cy="1445260"/>
          </a:xfrm>
          <a:prstGeom prst="rect">
            <a:avLst/>
          </a:prstGeom>
          <a:noFill/>
        </p:spPr>
        <p:txBody>
          <a:bodyPr wrap="square" rtlCol="0">
            <a:spAutoFit/>
          </a:bodyPr>
          <a:lstStyle/>
          <a:p>
            <a:pPr algn="ctr"/>
            <a:r>
              <a:rPr lang="en-US" altLang="zh-CN" sz="4400" dirty="0" smtClean="0">
                <a:solidFill>
                  <a:schemeClr val="bg1"/>
                </a:solidFill>
              </a:rPr>
              <a:t>OLSR</a:t>
            </a:r>
            <a:r>
              <a:rPr lang="zh-CN" altLang="en-US" sz="4400" dirty="0" smtClean="0">
                <a:solidFill>
                  <a:schemeClr val="bg1"/>
                </a:solidFill>
              </a:rPr>
              <a:t>基本原理</a:t>
            </a:r>
            <a:endParaRPr lang="zh-CN" altLang="en-US" sz="4400" dirty="0" smtClean="0">
              <a:solidFill>
                <a:schemeClr val="bg1"/>
              </a:solidFill>
            </a:endParaRPr>
          </a:p>
          <a:p>
            <a:pPr algn="ctr"/>
            <a:endParaRPr lang="zh-CN" altLang="en-US" sz="4400" dirty="0" smtClean="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9180"/>
            <a:ext cx="12192000" cy="769440"/>
          </a:xfrm>
          <a:prstGeom prst="rect">
            <a:avLst/>
          </a:pr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p:cNvSpPr txBox="1"/>
          <p:nvPr/>
        </p:nvSpPr>
        <p:spPr>
          <a:xfrm>
            <a:off x="1695450" y="339179"/>
            <a:ext cx="8801100" cy="768350"/>
          </a:xfrm>
          <a:prstGeom prst="rect">
            <a:avLst/>
          </a:prstGeom>
          <a:noFill/>
        </p:spPr>
        <p:txBody>
          <a:bodyPr wrap="square" rtlCol="0">
            <a:spAutoFit/>
          </a:bodyPr>
          <a:lstStyle/>
          <a:p>
            <a:pPr algn="ctr"/>
            <a:r>
              <a:rPr lang="en-US" altLang="zh-CN" sz="4400" dirty="0">
                <a:solidFill>
                  <a:schemeClr val="bg1"/>
                </a:solidFill>
              </a:rPr>
              <a:t>OLSR</a:t>
            </a:r>
            <a:r>
              <a:rPr lang="zh-CN" altLang="en-US" sz="4400" dirty="0">
                <a:solidFill>
                  <a:schemeClr val="bg1"/>
                </a:solidFill>
              </a:rPr>
              <a:t>基本原理</a:t>
            </a:r>
            <a:endParaRPr lang="zh-CN" altLang="en-US" sz="4400" dirty="0">
              <a:solidFill>
                <a:schemeClr val="bg1"/>
              </a:solidFill>
            </a:endParaRPr>
          </a:p>
        </p:txBody>
      </p:sp>
      <p:sp>
        <p:nvSpPr>
          <p:cNvPr id="9" name="Rectangle 3"/>
          <p:cNvSpPr/>
          <p:nvPr/>
        </p:nvSpPr>
        <p:spPr>
          <a:xfrm>
            <a:off x="0" y="2463486"/>
            <a:ext cx="12203038" cy="1580335"/>
          </a:xfrm>
          <a:prstGeom prst="rect">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rgbClr val="3099D6"/>
              </a:solidFill>
              <a:latin typeface="Roboto condensed light"/>
              <a:cs typeface="Roboto condensed light"/>
            </a:endParaRPr>
          </a:p>
        </p:txBody>
      </p:sp>
      <p:sp>
        <p:nvSpPr>
          <p:cNvPr id="13" name="텍스트 개체 틀 2"/>
          <p:cNvSpPr txBox="1"/>
          <p:nvPr/>
        </p:nvSpPr>
        <p:spPr>
          <a:xfrm>
            <a:off x="-101600" y="1837773"/>
            <a:ext cx="1343707" cy="1496164"/>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panose="020B0604020202020204"/>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a:lnSpc>
                <a:spcPct val="120000"/>
              </a:lnSpc>
            </a:pPr>
            <a:r>
              <a:rPr lang="en-US" altLang="ko-KR" sz="16600" dirty="0" smtClean="0">
                <a:solidFill>
                  <a:schemeClr val="bg1">
                    <a:alpha val="30000"/>
                  </a:schemeClr>
                </a:solidFill>
                <a:latin typeface="Roboto condensed light"/>
                <a:cs typeface="Roboto condensed light"/>
              </a:rPr>
              <a:t>“</a:t>
            </a:r>
            <a:endParaRPr lang="en-US" altLang="ko-KR" sz="16600" dirty="0">
              <a:solidFill>
                <a:schemeClr val="bg1">
                  <a:alpha val="30000"/>
                </a:schemeClr>
              </a:solidFill>
              <a:latin typeface="Roboto condensed light"/>
              <a:cs typeface="Roboto condensed light"/>
            </a:endParaRPr>
          </a:p>
        </p:txBody>
      </p:sp>
      <p:sp>
        <p:nvSpPr>
          <p:cNvPr id="14" name="텍스트 개체 틀 2"/>
          <p:cNvSpPr txBox="1"/>
          <p:nvPr/>
        </p:nvSpPr>
        <p:spPr>
          <a:xfrm>
            <a:off x="5171816" y="2750594"/>
            <a:ext cx="1343707" cy="1496164"/>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panose="020B0604020202020204"/>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a:lnSpc>
                <a:spcPct val="120000"/>
              </a:lnSpc>
            </a:pPr>
            <a:r>
              <a:rPr lang="en-US" altLang="ko-KR" sz="16600" dirty="0" smtClean="0">
                <a:solidFill>
                  <a:schemeClr val="bg1">
                    <a:alpha val="30000"/>
                  </a:schemeClr>
                </a:solidFill>
                <a:latin typeface="Roboto condensed light"/>
                <a:cs typeface="Roboto condensed light"/>
              </a:rPr>
              <a:t>”</a:t>
            </a:r>
            <a:endParaRPr lang="en-US" altLang="ko-KR" sz="16600" dirty="0">
              <a:solidFill>
                <a:schemeClr val="bg1">
                  <a:alpha val="30000"/>
                </a:schemeClr>
              </a:solidFill>
              <a:latin typeface="Roboto condensed light"/>
              <a:cs typeface="Roboto condensed light"/>
            </a:endParaRPr>
          </a:p>
        </p:txBody>
      </p:sp>
      <p:sp>
        <p:nvSpPr>
          <p:cNvPr id="4" name="文本框 3"/>
          <p:cNvSpPr txBox="1"/>
          <p:nvPr/>
        </p:nvSpPr>
        <p:spPr>
          <a:xfrm>
            <a:off x="513080" y="4044315"/>
            <a:ext cx="10365740" cy="3107690"/>
          </a:xfrm>
          <a:prstGeom prst="rect">
            <a:avLst/>
          </a:prstGeom>
          <a:noFill/>
        </p:spPr>
        <p:txBody>
          <a:bodyPr wrap="square" rtlCol="0" anchor="t">
            <a:spAutoFit/>
          </a:bodyPr>
          <a:p>
            <a:r>
              <a:rPr lang="zh-CN" altLang="zh-CN" sz="2800" dirty="0">
                <a:solidFill>
                  <a:schemeClr val="bg1"/>
                </a:solidFill>
                <a:sym typeface="+mn-ea"/>
              </a:rPr>
              <a:t>在</a:t>
            </a:r>
            <a:r>
              <a:rPr lang="en-US" altLang="zh-CN" sz="2800" dirty="0">
                <a:solidFill>
                  <a:schemeClr val="bg1"/>
                </a:solidFill>
                <a:sym typeface="+mn-ea"/>
              </a:rPr>
              <a:t>OLSR</a:t>
            </a:r>
            <a:r>
              <a:rPr lang="zh-CN" altLang="zh-CN" sz="2800" dirty="0">
                <a:solidFill>
                  <a:schemeClr val="bg1"/>
                </a:solidFill>
                <a:sym typeface="+mn-ea"/>
              </a:rPr>
              <a:t>协议中，网络中的每个节点只选择对称邻居节点的一个子集作为多点中继集</a:t>
            </a:r>
            <a:r>
              <a:rPr lang="en-US" altLang="zh-CN" sz="2800" dirty="0">
                <a:solidFill>
                  <a:schemeClr val="bg1"/>
                </a:solidFill>
                <a:sym typeface="+mn-ea"/>
              </a:rPr>
              <a:t>MPR</a:t>
            </a:r>
            <a:r>
              <a:rPr lang="zh-CN" altLang="zh-CN" sz="2800" dirty="0">
                <a:solidFill>
                  <a:schemeClr val="bg1"/>
                </a:solidFill>
                <a:sym typeface="+mn-ea"/>
              </a:rPr>
              <a:t>（</a:t>
            </a:r>
            <a:r>
              <a:rPr lang="en-US" altLang="zh-CN" sz="2800" dirty="0">
                <a:solidFill>
                  <a:schemeClr val="bg1"/>
                </a:solidFill>
                <a:sym typeface="+mn-ea"/>
              </a:rPr>
              <a:t>Multipoint Relay</a:t>
            </a:r>
            <a:r>
              <a:rPr lang="zh-CN" altLang="zh-CN" sz="2800" dirty="0">
                <a:solidFill>
                  <a:schemeClr val="bg1"/>
                </a:solidFill>
                <a:sym typeface="+mn-ea"/>
              </a:rPr>
              <a:t>），只有被选为</a:t>
            </a:r>
            <a:r>
              <a:rPr lang="en-US" altLang="zh-CN" sz="2800" dirty="0">
                <a:solidFill>
                  <a:schemeClr val="bg1"/>
                </a:solidFill>
                <a:sym typeface="+mn-ea"/>
              </a:rPr>
              <a:t>MPR</a:t>
            </a:r>
            <a:r>
              <a:rPr lang="zh-CN" altLang="zh-CN" sz="2800" dirty="0">
                <a:solidFill>
                  <a:schemeClr val="bg1"/>
                </a:solidFill>
                <a:sym typeface="+mn-ea"/>
              </a:rPr>
              <a:t>的节点才产生并转发</a:t>
            </a:r>
            <a:r>
              <a:rPr lang="en-US" altLang="zh-CN" sz="2800" dirty="0">
                <a:solidFill>
                  <a:schemeClr val="bg1"/>
                </a:solidFill>
                <a:sym typeface="+mn-ea"/>
              </a:rPr>
              <a:t>TC</a:t>
            </a:r>
            <a:r>
              <a:rPr lang="zh-CN" altLang="zh-CN" sz="2800" dirty="0">
                <a:solidFill>
                  <a:schemeClr val="bg1"/>
                </a:solidFill>
                <a:sym typeface="+mn-ea"/>
              </a:rPr>
              <a:t>（</a:t>
            </a:r>
            <a:r>
              <a:rPr lang="en-US" altLang="zh-CN" sz="2800" dirty="0">
                <a:solidFill>
                  <a:schemeClr val="bg1"/>
                </a:solidFill>
                <a:sym typeface="+mn-ea"/>
              </a:rPr>
              <a:t>Topology Control</a:t>
            </a:r>
            <a:r>
              <a:rPr lang="zh-CN" altLang="zh-CN" sz="2800" dirty="0">
                <a:solidFill>
                  <a:schemeClr val="bg1"/>
                </a:solidFill>
                <a:sym typeface="+mn-ea"/>
              </a:rPr>
              <a:t>）分组，同时</a:t>
            </a:r>
            <a:r>
              <a:rPr lang="en-US" altLang="zh-CN" sz="2800" dirty="0">
                <a:solidFill>
                  <a:schemeClr val="bg1"/>
                </a:solidFill>
                <a:sym typeface="+mn-ea"/>
              </a:rPr>
              <a:t>OLSR</a:t>
            </a:r>
            <a:r>
              <a:rPr lang="zh-CN" altLang="zh-CN" sz="2800" dirty="0">
                <a:solidFill>
                  <a:schemeClr val="bg1"/>
                </a:solidFill>
                <a:sym typeface="+mn-ea"/>
              </a:rPr>
              <a:t>只利用</a:t>
            </a:r>
            <a:r>
              <a:rPr lang="en-US" altLang="zh-CN" sz="2800" dirty="0">
                <a:solidFill>
                  <a:schemeClr val="bg1"/>
                </a:solidFill>
                <a:sym typeface="+mn-ea"/>
              </a:rPr>
              <a:t>MPR</a:t>
            </a:r>
            <a:r>
              <a:rPr lang="zh-CN" altLang="zh-CN" sz="2800" dirty="0">
                <a:solidFill>
                  <a:schemeClr val="bg1"/>
                </a:solidFill>
                <a:sym typeface="+mn-ea"/>
              </a:rPr>
              <a:t>节点到</a:t>
            </a:r>
            <a:r>
              <a:rPr lang="en-US" altLang="zh-CN" sz="2800" dirty="0">
                <a:solidFill>
                  <a:schemeClr val="bg1"/>
                </a:solidFill>
                <a:sym typeface="+mn-ea"/>
              </a:rPr>
              <a:t>MS</a:t>
            </a:r>
            <a:r>
              <a:rPr lang="zh-CN" altLang="zh-CN" sz="2800" dirty="0">
                <a:solidFill>
                  <a:schemeClr val="bg1"/>
                </a:solidFill>
                <a:sym typeface="+mn-ea"/>
              </a:rPr>
              <a:t>（</a:t>
            </a:r>
            <a:r>
              <a:rPr lang="en-US" altLang="zh-CN" sz="2800" dirty="0">
                <a:solidFill>
                  <a:schemeClr val="bg1"/>
                </a:solidFill>
                <a:sym typeface="+mn-ea"/>
              </a:rPr>
              <a:t>MPR Selector</a:t>
            </a:r>
            <a:r>
              <a:rPr lang="zh-CN" altLang="zh-CN" sz="2800" dirty="0">
                <a:solidFill>
                  <a:schemeClr val="bg1"/>
                </a:solidFill>
                <a:sym typeface="+mn-ea"/>
              </a:rPr>
              <a:t>）节点之间的链路状态信息来建立最短路由，这样很大程度上减少了转发的信息，减少了网络中洪泛的控制信息。</a:t>
            </a:r>
            <a:endParaRPr lang="zh-CN" altLang="zh-CN" sz="2800" dirty="0">
              <a:solidFill>
                <a:schemeClr val="bg1"/>
              </a:solidFill>
            </a:endParaRPr>
          </a:p>
          <a:p>
            <a:endParaRPr lang="zh-CN" altLang="zh-CN" sz="2800" dirty="0">
              <a:solidFill>
                <a:schemeClr val="bg1"/>
              </a:solidFill>
            </a:endParaRPr>
          </a:p>
        </p:txBody>
      </p:sp>
      <p:sp>
        <p:nvSpPr>
          <p:cNvPr id="6" name="文本框 5"/>
          <p:cNvSpPr txBox="1"/>
          <p:nvPr/>
        </p:nvSpPr>
        <p:spPr>
          <a:xfrm>
            <a:off x="513080" y="1372870"/>
            <a:ext cx="9166860" cy="645160"/>
          </a:xfrm>
          <a:prstGeom prst="rect">
            <a:avLst/>
          </a:prstGeom>
          <a:noFill/>
        </p:spPr>
        <p:txBody>
          <a:bodyPr wrap="square" rtlCol="0">
            <a:spAutoFit/>
          </a:bodyPr>
          <a:p>
            <a:r>
              <a:rPr lang="en-US" altLang="zh-CN" sz="3600" dirty="0">
                <a:solidFill>
                  <a:schemeClr val="bg1"/>
                </a:solidFill>
                <a:sym typeface="+mn-ea"/>
              </a:rPr>
              <a:t>OLSR</a:t>
            </a:r>
            <a:r>
              <a:rPr lang="zh-CN" altLang="zh-CN" sz="3600" dirty="0">
                <a:solidFill>
                  <a:schemeClr val="bg1"/>
                </a:solidFill>
                <a:sym typeface="+mn-ea"/>
              </a:rPr>
              <a:t>由传统</a:t>
            </a:r>
            <a:r>
              <a:rPr lang="en-US" altLang="zh-CN" sz="3600" dirty="0">
                <a:solidFill>
                  <a:schemeClr val="bg1"/>
                </a:solidFill>
                <a:sym typeface="+mn-ea"/>
              </a:rPr>
              <a:t>LSR</a:t>
            </a:r>
            <a:r>
              <a:rPr lang="zh-CN" altLang="zh-CN" sz="3600" dirty="0">
                <a:solidFill>
                  <a:schemeClr val="bg1"/>
                </a:solidFill>
                <a:sym typeface="+mn-ea"/>
              </a:rPr>
              <a:t>路由协议改进而来。</a:t>
            </a:r>
            <a:endParaRPr lang="zh-CN" altLang="zh-CN" sz="3600" dirty="0">
              <a:solidFill>
                <a:schemeClr val="bg1"/>
              </a:solidFill>
              <a:sym typeface="+mn-ea"/>
            </a:endParaRPr>
          </a:p>
        </p:txBody>
      </p:sp>
      <p:sp>
        <p:nvSpPr>
          <p:cNvPr id="7" name="文本框 6"/>
          <p:cNvSpPr txBox="1"/>
          <p:nvPr/>
        </p:nvSpPr>
        <p:spPr>
          <a:xfrm>
            <a:off x="513080" y="2644775"/>
            <a:ext cx="10059670" cy="1568450"/>
          </a:xfrm>
          <a:prstGeom prst="rect">
            <a:avLst/>
          </a:prstGeom>
          <a:noFill/>
        </p:spPr>
        <p:txBody>
          <a:bodyPr wrap="square" rtlCol="0">
            <a:spAutoFit/>
          </a:bodyPr>
          <a:p>
            <a:r>
              <a:rPr lang="zh-CN" altLang="zh-CN" sz="3200" dirty="0">
                <a:solidFill>
                  <a:schemeClr val="bg1"/>
                </a:solidFill>
                <a:sym typeface="+mn-ea"/>
              </a:rPr>
              <a:t>传统链路状态协议每个节点通过周期性的交换链路状态信息维护整个网络的拓扑信息。</a:t>
            </a:r>
            <a:endParaRPr lang="en-US" altLang="zh-CN" sz="3200" dirty="0">
              <a:solidFill>
                <a:schemeClr val="bg1"/>
              </a:solidFill>
            </a:endParaRPr>
          </a:p>
          <a:p>
            <a:endParaRPr lang="en-US" altLang="zh-CN" sz="3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9180"/>
            <a:ext cx="12192000" cy="769440"/>
          </a:xfrm>
          <a:prstGeom prst="rect">
            <a:avLst/>
          </a:pr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p:cNvSpPr txBox="1"/>
          <p:nvPr/>
        </p:nvSpPr>
        <p:spPr>
          <a:xfrm>
            <a:off x="1695450" y="339179"/>
            <a:ext cx="8801100" cy="768350"/>
          </a:xfrm>
          <a:prstGeom prst="rect">
            <a:avLst/>
          </a:prstGeom>
          <a:noFill/>
        </p:spPr>
        <p:txBody>
          <a:bodyPr wrap="square" rtlCol="0">
            <a:spAutoFit/>
          </a:bodyPr>
          <a:lstStyle/>
          <a:p>
            <a:pPr algn="ctr"/>
            <a:r>
              <a:rPr lang="zh-CN" altLang="en-US" sz="4400" dirty="0" smtClean="0">
                <a:solidFill>
                  <a:schemeClr val="bg1"/>
                </a:solidFill>
              </a:rPr>
              <a:t>关键概念</a:t>
            </a:r>
            <a:endParaRPr lang="zh-CN" altLang="en-US" sz="4400" dirty="0" smtClean="0">
              <a:solidFill>
                <a:schemeClr val="bg1"/>
              </a:solidFill>
            </a:endParaRPr>
          </a:p>
        </p:txBody>
      </p:sp>
      <p:sp>
        <p:nvSpPr>
          <p:cNvPr id="4" name="AutoShape 688"/>
          <p:cNvSpPr/>
          <p:nvPr/>
        </p:nvSpPr>
        <p:spPr bwMode="auto">
          <a:xfrm>
            <a:off x="633007" y="2351081"/>
            <a:ext cx="435937" cy="438921"/>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solidFill>
            <a:schemeClr val="bg1"/>
          </a:solidFill>
          <a:ln>
            <a:noFill/>
          </a:ln>
        </p:spPr>
        <p:txBody>
          <a:bodyPr lIns="0" tIns="0" rIns="0" bIns="0"/>
          <a:lstStyle/>
          <a:p>
            <a:endParaRPr lang="en-US" sz="3600" dirty="0">
              <a:latin typeface="Roboto condensed"/>
              <a:cs typeface="Roboto condensed"/>
            </a:endParaRPr>
          </a:p>
        </p:txBody>
      </p:sp>
      <p:sp>
        <p:nvSpPr>
          <p:cNvPr id="5" name="Oval 5"/>
          <p:cNvSpPr/>
          <p:nvPr/>
        </p:nvSpPr>
        <p:spPr>
          <a:xfrm>
            <a:off x="377727" y="2117218"/>
            <a:ext cx="919578" cy="919578"/>
          </a:xfrm>
          <a:prstGeom prst="ellipse">
            <a:avLst/>
          </a:prstGeom>
          <a:noFill/>
          <a:ln w="12700">
            <a:solidFill>
              <a:srgbClr val="1A99AC"/>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6" name="Group 425"/>
          <p:cNvGrpSpPr/>
          <p:nvPr/>
        </p:nvGrpSpPr>
        <p:grpSpPr bwMode="auto">
          <a:xfrm>
            <a:off x="634499" y="3929427"/>
            <a:ext cx="432951" cy="334417"/>
            <a:chOff x="0" y="0"/>
            <a:chExt cx="572" cy="440"/>
          </a:xfrm>
          <a:solidFill>
            <a:schemeClr val="bg1"/>
          </a:solidFill>
        </p:grpSpPr>
        <p:sp>
          <p:nvSpPr>
            <p:cNvPr id="7" name="AutoShape 422"/>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8" name="AutoShape 423"/>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9" name="AutoShape 424"/>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10" name="Oval 8"/>
          <p:cNvSpPr/>
          <p:nvPr/>
        </p:nvSpPr>
        <p:spPr>
          <a:xfrm>
            <a:off x="377727" y="3638193"/>
            <a:ext cx="919578" cy="919578"/>
          </a:xfrm>
          <a:prstGeom prst="ellipse">
            <a:avLst/>
          </a:prstGeom>
          <a:noFill/>
          <a:ln w="12700">
            <a:solidFill>
              <a:srgbClr val="1A99AC"/>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11" name="Group 593"/>
          <p:cNvGrpSpPr/>
          <p:nvPr/>
        </p:nvGrpSpPr>
        <p:grpSpPr bwMode="auto">
          <a:xfrm>
            <a:off x="620793" y="5431473"/>
            <a:ext cx="438923" cy="364276"/>
            <a:chOff x="0" y="0"/>
            <a:chExt cx="575" cy="480"/>
          </a:xfrm>
          <a:solidFill>
            <a:schemeClr val="bg1"/>
          </a:solidFill>
        </p:grpSpPr>
        <p:sp>
          <p:nvSpPr>
            <p:cNvPr id="12" name="AutoShape 590"/>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13" name="AutoShape 591"/>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14" name="AutoShape 592"/>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15" name="Oval 14"/>
          <p:cNvSpPr/>
          <p:nvPr/>
        </p:nvSpPr>
        <p:spPr>
          <a:xfrm>
            <a:off x="377727" y="5159168"/>
            <a:ext cx="919578" cy="919578"/>
          </a:xfrm>
          <a:prstGeom prst="ellipse">
            <a:avLst/>
          </a:prstGeom>
          <a:noFill/>
          <a:ln w="12700">
            <a:solidFill>
              <a:srgbClr val="1A99AC"/>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16" name="Group 90"/>
          <p:cNvGrpSpPr/>
          <p:nvPr/>
        </p:nvGrpSpPr>
        <p:grpSpPr bwMode="auto">
          <a:xfrm>
            <a:off x="6952204" y="2345822"/>
            <a:ext cx="438923" cy="435937"/>
            <a:chOff x="0" y="0"/>
            <a:chExt cx="578" cy="573"/>
          </a:xfrm>
          <a:solidFill>
            <a:schemeClr val="bg1"/>
          </a:solidFill>
        </p:grpSpPr>
        <p:sp>
          <p:nvSpPr>
            <p:cNvPr id="17" name="AutoShape 88"/>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18" name="AutoShape 89"/>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19" name="Oval 20"/>
          <p:cNvSpPr/>
          <p:nvPr/>
        </p:nvSpPr>
        <p:spPr>
          <a:xfrm>
            <a:off x="6720851" y="2117218"/>
            <a:ext cx="919578" cy="919578"/>
          </a:xfrm>
          <a:prstGeom prst="ellipse">
            <a:avLst/>
          </a:prstGeom>
          <a:noFill/>
          <a:ln w="12700">
            <a:solidFill>
              <a:srgbClr val="1A99AC"/>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20" name="Group 437"/>
          <p:cNvGrpSpPr/>
          <p:nvPr/>
        </p:nvGrpSpPr>
        <p:grpSpPr bwMode="auto">
          <a:xfrm>
            <a:off x="7002617" y="3832474"/>
            <a:ext cx="367262" cy="435937"/>
            <a:chOff x="0" y="0"/>
            <a:chExt cx="483" cy="576"/>
          </a:xfrm>
          <a:solidFill>
            <a:schemeClr val="bg1"/>
          </a:solidFill>
        </p:grpSpPr>
        <p:sp>
          <p:nvSpPr>
            <p:cNvPr id="21" name="AutoShape 435"/>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22" name="AutoShape 436"/>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23" name="Oval 25"/>
          <p:cNvSpPr/>
          <p:nvPr/>
        </p:nvSpPr>
        <p:spPr>
          <a:xfrm>
            <a:off x="6720851" y="3638193"/>
            <a:ext cx="919578" cy="919578"/>
          </a:xfrm>
          <a:prstGeom prst="ellipse">
            <a:avLst/>
          </a:prstGeom>
          <a:noFill/>
          <a:ln w="12700">
            <a:solidFill>
              <a:srgbClr val="1A99AC"/>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sp>
        <p:nvSpPr>
          <p:cNvPr id="24" name="TextBox 29"/>
          <p:cNvSpPr txBox="1"/>
          <p:nvPr/>
        </p:nvSpPr>
        <p:spPr>
          <a:xfrm>
            <a:off x="1398270" y="1743075"/>
            <a:ext cx="2586990" cy="607695"/>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OLSR Interface</a:t>
            </a:r>
            <a:endParaRPr lang="en-US" sz="2400" dirty="0" smtClean="0">
              <a:solidFill>
                <a:schemeClr val="bg1"/>
              </a:solidFill>
              <a:latin typeface="Roboto condensed"/>
              <a:cs typeface="Roboto condensed"/>
            </a:endParaRPr>
          </a:p>
        </p:txBody>
      </p:sp>
      <p:sp>
        <p:nvSpPr>
          <p:cNvPr id="25" name="TextBox 30"/>
          <p:cNvSpPr txBox="1"/>
          <p:nvPr/>
        </p:nvSpPr>
        <p:spPr>
          <a:xfrm>
            <a:off x="1397982" y="2274942"/>
            <a:ext cx="4129962" cy="607695"/>
          </a:xfrm>
          <a:prstGeom prst="rect">
            <a:avLst/>
          </a:prstGeom>
          <a:noFill/>
        </p:spPr>
        <p:txBody>
          <a:bodyPr wrap="square" rtlCol="0">
            <a:spAutoFit/>
          </a:bodyPr>
          <a:lstStyle/>
          <a:p>
            <a:pPr>
              <a:lnSpc>
                <a:spcPct val="140000"/>
              </a:lnSpc>
            </a:pPr>
            <a:r>
              <a:rPr lang="zh-CN" altLang="en-US" sz="1200" dirty="0">
                <a:solidFill>
                  <a:schemeClr val="bg1"/>
                </a:solidFill>
                <a:latin typeface="Roboto condensed"/>
                <a:cs typeface="Roboto condensed"/>
              </a:rPr>
              <a:t>一个运行</a:t>
            </a:r>
            <a:r>
              <a:rPr lang="en-US" altLang="zh-CN" sz="1200" dirty="0">
                <a:solidFill>
                  <a:schemeClr val="bg1"/>
                </a:solidFill>
                <a:latin typeface="Roboto condensed"/>
                <a:cs typeface="Roboto condensed"/>
              </a:rPr>
              <a:t>OLSR</a:t>
            </a:r>
            <a:r>
              <a:rPr lang="zh-CN" altLang="en-US" sz="1200" dirty="0">
                <a:solidFill>
                  <a:schemeClr val="bg1"/>
                </a:solidFill>
                <a:latin typeface="Roboto condensed"/>
                <a:cs typeface="Roboto condensed"/>
              </a:rPr>
              <a:t>的网络设备接口，一个节点有多个</a:t>
            </a:r>
            <a:r>
              <a:rPr lang="en-US" altLang="zh-CN" sz="1200" dirty="0">
                <a:solidFill>
                  <a:schemeClr val="bg1"/>
                </a:solidFill>
                <a:latin typeface="Roboto condensed"/>
                <a:cs typeface="Roboto condensed"/>
              </a:rPr>
              <a:t>OLSR</a:t>
            </a:r>
            <a:r>
              <a:rPr lang="zh-CN" altLang="en-US" sz="1200" dirty="0">
                <a:solidFill>
                  <a:schemeClr val="bg1"/>
                </a:solidFill>
                <a:latin typeface="Roboto condensed"/>
                <a:cs typeface="Roboto condensed"/>
              </a:rPr>
              <a:t>接口，每个接口有不同的</a:t>
            </a:r>
            <a:r>
              <a:rPr lang="en-US" altLang="zh-CN" sz="1200" dirty="0">
                <a:solidFill>
                  <a:schemeClr val="bg1"/>
                </a:solidFill>
                <a:latin typeface="Roboto condensed"/>
                <a:cs typeface="Roboto condensed"/>
              </a:rPr>
              <a:t>IP</a:t>
            </a:r>
            <a:r>
              <a:rPr lang="zh-CN" altLang="en-US" sz="1200" dirty="0">
                <a:solidFill>
                  <a:schemeClr val="bg1"/>
                </a:solidFill>
                <a:latin typeface="Roboto condensed"/>
                <a:cs typeface="Roboto condensed"/>
              </a:rPr>
              <a:t>地址。</a:t>
            </a:r>
            <a:endParaRPr lang="zh-CN" altLang="en-US" sz="1200" dirty="0">
              <a:solidFill>
                <a:schemeClr val="bg1"/>
              </a:solidFill>
              <a:latin typeface="Roboto condensed"/>
              <a:cs typeface="Roboto condensed"/>
            </a:endParaRPr>
          </a:p>
        </p:txBody>
      </p:sp>
      <p:sp>
        <p:nvSpPr>
          <p:cNvPr id="26" name="TextBox 32"/>
          <p:cNvSpPr txBox="1"/>
          <p:nvPr/>
        </p:nvSpPr>
        <p:spPr>
          <a:xfrm>
            <a:off x="1398270" y="3321685"/>
            <a:ext cx="3642995" cy="607695"/>
          </a:xfrm>
          <a:prstGeom prst="rect">
            <a:avLst/>
          </a:prstGeom>
          <a:noFill/>
        </p:spPr>
        <p:txBody>
          <a:bodyPr wrap="square" rtlCol="0" anchor="t">
            <a:spAutoFit/>
          </a:bodyPr>
          <a:lstStyle/>
          <a:p>
            <a:pPr>
              <a:lnSpc>
                <a:spcPct val="140000"/>
              </a:lnSpc>
            </a:pPr>
            <a:r>
              <a:rPr lang="en-US" sz="2400" dirty="0">
                <a:solidFill>
                  <a:schemeClr val="bg1"/>
                </a:solidFill>
                <a:latin typeface="Roboto condensed"/>
                <a:cs typeface="Roboto condensed"/>
              </a:rPr>
              <a:t>Main Address</a:t>
            </a:r>
            <a:endParaRPr lang="en-US" sz="2400" dirty="0">
              <a:solidFill>
                <a:schemeClr val="bg1"/>
              </a:solidFill>
              <a:latin typeface="Roboto condensed"/>
              <a:cs typeface="Roboto condensed"/>
            </a:endParaRPr>
          </a:p>
        </p:txBody>
      </p:sp>
      <p:sp>
        <p:nvSpPr>
          <p:cNvPr id="27" name="TextBox 33"/>
          <p:cNvSpPr txBox="1"/>
          <p:nvPr/>
        </p:nvSpPr>
        <p:spPr>
          <a:xfrm>
            <a:off x="1397982" y="3808320"/>
            <a:ext cx="4129962" cy="607695"/>
          </a:xfrm>
          <a:prstGeom prst="rect">
            <a:avLst/>
          </a:prstGeom>
          <a:noFill/>
        </p:spPr>
        <p:txBody>
          <a:bodyPr wrap="square" rtlCol="0">
            <a:spAutoFit/>
          </a:bodyPr>
          <a:lstStyle/>
          <a:p>
            <a:pPr>
              <a:lnSpc>
                <a:spcPct val="140000"/>
              </a:lnSpc>
            </a:pPr>
            <a:r>
              <a:rPr lang="zh-CN" altLang="en-US" sz="1200" dirty="0">
                <a:solidFill>
                  <a:schemeClr val="bg1"/>
                </a:solidFill>
                <a:latin typeface="Roboto condensed"/>
                <a:cs typeface="Roboto condensed"/>
              </a:rPr>
              <a:t>一个节点的主要地址，用于</a:t>
            </a:r>
            <a:r>
              <a:rPr lang="en-US" altLang="zh-CN" sz="1200" dirty="0">
                <a:solidFill>
                  <a:schemeClr val="bg1"/>
                </a:solidFill>
                <a:latin typeface="Roboto condensed"/>
                <a:cs typeface="Roboto condensed"/>
              </a:rPr>
              <a:t>OLSR</a:t>
            </a:r>
            <a:r>
              <a:rPr lang="zh-CN" altLang="en-US" sz="1200" dirty="0">
                <a:solidFill>
                  <a:schemeClr val="bg1"/>
                </a:solidFill>
                <a:latin typeface="Roboto condensed"/>
                <a:cs typeface="Roboto condensed"/>
              </a:rPr>
              <a:t>协议控制信息的初始地址，是节点</a:t>
            </a:r>
            <a:r>
              <a:rPr lang="en-US" altLang="zh-CN" sz="1200" dirty="0">
                <a:solidFill>
                  <a:schemeClr val="bg1"/>
                </a:solidFill>
                <a:latin typeface="Roboto condensed"/>
                <a:cs typeface="Roboto condensed"/>
              </a:rPr>
              <a:t>OLSR</a:t>
            </a:r>
            <a:r>
              <a:rPr lang="zh-CN" altLang="en-US" sz="1200" dirty="0">
                <a:solidFill>
                  <a:schemeClr val="bg1"/>
                </a:solidFill>
                <a:latin typeface="Roboto condensed"/>
                <a:cs typeface="Roboto condensed"/>
              </a:rPr>
              <a:t>接口的一个</a:t>
            </a:r>
            <a:r>
              <a:rPr lang="en-US" altLang="zh-CN" sz="1200" dirty="0">
                <a:solidFill>
                  <a:schemeClr val="bg1"/>
                </a:solidFill>
                <a:latin typeface="Roboto condensed"/>
                <a:cs typeface="Roboto condensed"/>
              </a:rPr>
              <a:t>IP</a:t>
            </a:r>
            <a:r>
              <a:rPr lang="zh-CN" altLang="en-US" sz="1200" dirty="0">
                <a:solidFill>
                  <a:schemeClr val="bg1"/>
                </a:solidFill>
                <a:latin typeface="Roboto condensed"/>
                <a:cs typeface="Roboto condensed"/>
              </a:rPr>
              <a:t>地址。</a:t>
            </a:r>
            <a:endParaRPr lang="zh-CN" altLang="en-US" sz="1200" dirty="0">
              <a:solidFill>
                <a:schemeClr val="bg1"/>
              </a:solidFill>
              <a:latin typeface="Roboto condensed"/>
              <a:cs typeface="Roboto condensed"/>
            </a:endParaRPr>
          </a:p>
        </p:txBody>
      </p:sp>
      <p:sp>
        <p:nvSpPr>
          <p:cNvPr id="28" name="TextBox 35"/>
          <p:cNvSpPr txBox="1"/>
          <p:nvPr/>
        </p:nvSpPr>
        <p:spPr>
          <a:xfrm>
            <a:off x="1398270" y="4733925"/>
            <a:ext cx="3895090" cy="607695"/>
          </a:xfrm>
          <a:prstGeom prst="rect">
            <a:avLst/>
          </a:prstGeom>
          <a:noFill/>
        </p:spPr>
        <p:txBody>
          <a:bodyPr wrap="square" rtlCol="0" anchor="t">
            <a:spAutoFit/>
          </a:bodyPr>
          <a:lstStyle/>
          <a:p>
            <a:pPr>
              <a:lnSpc>
                <a:spcPct val="140000"/>
              </a:lnSpc>
            </a:pPr>
            <a:r>
              <a:rPr lang="en-US" altLang="zh-CN" sz="2400" dirty="0">
                <a:solidFill>
                  <a:schemeClr val="bg1"/>
                </a:solidFill>
                <a:latin typeface="Roboto condensed"/>
                <a:cs typeface="Roboto condensed"/>
              </a:rPr>
              <a:t>Strict 2-hop neighbor</a:t>
            </a:r>
            <a:endParaRPr lang="en-US" altLang="zh-CN" sz="2400" dirty="0">
              <a:solidFill>
                <a:schemeClr val="bg1"/>
              </a:solidFill>
              <a:latin typeface="Roboto condensed"/>
              <a:cs typeface="Roboto condensed"/>
            </a:endParaRPr>
          </a:p>
        </p:txBody>
      </p:sp>
      <p:sp>
        <p:nvSpPr>
          <p:cNvPr id="29" name="TextBox 36"/>
          <p:cNvSpPr txBox="1"/>
          <p:nvPr/>
        </p:nvSpPr>
        <p:spPr>
          <a:xfrm>
            <a:off x="1397982" y="5341698"/>
            <a:ext cx="4129962" cy="607695"/>
          </a:xfrm>
          <a:prstGeom prst="rect">
            <a:avLst/>
          </a:prstGeom>
          <a:noFill/>
        </p:spPr>
        <p:txBody>
          <a:bodyPr wrap="square" rtlCol="0">
            <a:spAutoFit/>
          </a:bodyPr>
          <a:lstStyle/>
          <a:p>
            <a:pPr>
              <a:lnSpc>
                <a:spcPct val="140000"/>
              </a:lnSpc>
            </a:pPr>
            <a:r>
              <a:rPr lang="zh-CN" altLang="en-US" sz="1200" dirty="0">
                <a:solidFill>
                  <a:schemeClr val="bg1"/>
                </a:solidFill>
                <a:latin typeface="Roboto condensed"/>
                <a:cs typeface="Roboto condensed"/>
              </a:rPr>
              <a:t>即不是自生或其邻居节点，而是严格通过邻居节点监听到的节点，即邻居的邻居。</a:t>
            </a:r>
            <a:r>
              <a:rPr lang="en-US" sz="1200" dirty="0">
                <a:solidFill>
                  <a:schemeClr val="bg1"/>
                </a:solidFill>
                <a:latin typeface="Roboto condensed"/>
                <a:cs typeface="Roboto condensed"/>
              </a:rPr>
              <a:t> </a:t>
            </a:r>
            <a:endParaRPr lang="en-US" sz="1200" dirty="0">
              <a:solidFill>
                <a:schemeClr val="bg1"/>
              </a:solidFill>
              <a:latin typeface="Roboto condensed"/>
              <a:cs typeface="Roboto condensed"/>
            </a:endParaRPr>
          </a:p>
        </p:txBody>
      </p:sp>
      <p:sp>
        <p:nvSpPr>
          <p:cNvPr id="30" name="TextBox 38"/>
          <p:cNvSpPr txBox="1"/>
          <p:nvPr/>
        </p:nvSpPr>
        <p:spPr>
          <a:xfrm>
            <a:off x="7640320" y="1743075"/>
            <a:ext cx="4627245" cy="607695"/>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MPR(multipoint relay)</a:t>
            </a:r>
            <a:endParaRPr lang="en-US" sz="2400" dirty="0" smtClean="0">
              <a:solidFill>
                <a:schemeClr val="bg1"/>
              </a:solidFill>
              <a:latin typeface="Roboto condensed"/>
              <a:cs typeface="Roboto condensed"/>
            </a:endParaRPr>
          </a:p>
        </p:txBody>
      </p:sp>
      <p:sp>
        <p:nvSpPr>
          <p:cNvPr id="31" name="TextBox 39"/>
          <p:cNvSpPr txBox="1"/>
          <p:nvPr/>
        </p:nvSpPr>
        <p:spPr>
          <a:xfrm>
            <a:off x="7745958" y="2274942"/>
            <a:ext cx="4129962" cy="607695"/>
          </a:xfrm>
          <a:prstGeom prst="rect">
            <a:avLst/>
          </a:prstGeom>
          <a:noFill/>
        </p:spPr>
        <p:txBody>
          <a:bodyPr wrap="square" rtlCol="0">
            <a:spAutoFit/>
          </a:bodyPr>
          <a:lstStyle/>
          <a:p>
            <a:pPr>
              <a:lnSpc>
                <a:spcPct val="140000"/>
              </a:lnSpc>
            </a:pPr>
            <a:r>
              <a:rPr lang="zh-CN" altLang="en-US" sz="1200" dirty="0">
                <a:solidFill>
                  <a:schemeClr val="bg1"/>
                </a:solidFill>
                <a:latin typeface="Roboto condensed"/>
                <a:cs typeface="Roboto condensed"/>
              </a:rPr>
              <a:t>某一个节点被其邻居选为</a:t>
            </a:r>
            <a:r>
              <a:rPr lang="en-US" altLang="zh-CN" sz="1200" dirty="0">
                <a:solidFill>
                  <a:schemeClr val="bg1"/>
                </a:solidFill>
                <a:latin typeface="Roboto condensed"/>
                <a:cs typeface="Roboto condensed"/>
              </a:rPr>
              <a:t>MPR,</a:t>
            </a:r>
            <a:r>
              <a:rPr lang="zh-CN" altLang="en-US" sz="1200" dirty="0">
                <a:solidFill>
                  <a:schemeClr val="bg1"/>
                </a:solidFill>
                <a:latin typeface="Roboto condensed"/>
                <a:cs typeface="Roboto condensed"/>
              </a:rPr>
              <a:t>则需要转发该节点的网络控制广播信息。</a:t>
            </a:r>
            <a:endParaRPr lang="zh-CN" altLang="en-US" sz="1200" dirty="0">
              <a:solidFill>
                <a:schemeClr val="bg1"/>
              </a:solidFill>
              <a:latin typeface="Roboto condensed"/>
              <a:cs typeface="Roboto condensed"/>
            </a:endParaRPr>
          </a:p>
        </p:txBody>
      </p:sp>
      <p:sp>
        <p:nvSpPr>
          <p:cNvPr id="32" name="TextBox 41"/>
          <p:cNvSpPr txBox="1"/>
          <p:nvPr/>
        </p:nvSpPr>
        <p:spPr>
          <a:xfrm>
            <a:off x="7640320" y="3321685"/>
            <a:ext cx="4141470" cy="607695"/>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MS</a:t>
            </a:r>
            <a:r>
              <a:rPr lang="zh-CN" altLang="en-US" sz="2400" dirty="0" smtClean="0">
                <a:solidFill>
                  <a:schemeClr val="bg1"/>
                </a:solidFill>
                <a:latin typeface="Roboto condensed"/>
                <a:cs typeface="Roboto condensed"/>
              </a:rPr>
              <a:t>（</a:t>
            </a:r>
            <a:r>
              <a:rPr lang="en-US" altLang="zh-CN" sz="2400" dirty="0" smtClean="0">
                <a:solidFill>
                  <a:schemeClr val="bg1"/>
                </a:solidFill>
                <a:latin typeface="Roboto condensed"/>
                <a:cs typeface="Roboto condensed"/>
              </a:rPr>
              <a:t>MPR selector</a:t>
            </a:r>
            <a:r>
              <a:rPr lang="zh-CN" altLang="en-US" sz="2400" dirty="0" smtClean="0">
                <a:solidFill>
                  <a:schemeClr val="bg1"/>
                </a:solidFill>
                <a:latin typeface="Roboto condensed"/>
                <a:cs typeface="Roboto condensed"/>
              </a:rPr>
              <a:t>）</a:t>
            </a:r>
            <a:endParaRPr lang="zh-CN" altLang="en-US" sz="2400" dirty="0" smtClean="0">
              <a:solidFill>
                <a:schemeClr val="bg1"/>
              </a:solidFill>
              <a:latin typeface="Roboto condensed"/>
              <a:cs typeface="Roboto condensed"/>
            </a:endParaRPr>
          </a:p>
        </p:txBody>
      </p:sp>
      <p:sp>
        <p:nvSpPr>
          <p:cNvPr id="33" name="TextBox 42"/>
          <p:cNvSpPr txBox="1"/>
          <p:nvPr/>
        </p:nvSpPr>
        <p:spPr>
          <a:xfrm>
            <a:off x="7745958" y="3808320"/>
            <a:ext cx="4129962" cy="607695"/>
          </a:xfrm>
          <a:prstGeom prst="rect">
            <a:avLst/>
          </a:prstGeom>
          <a:noFill/>
        </p:spPr>
        <p:txBody>
          <a:bodyPr wrap="square" rtlCol="0">
            <a:spAutoFit/>
          </a:bodyPr>
          <a:lstStyle/>
          <a:p>
            <a:pPr>
              <a:lnSpc>
                <a:spcPct val="140000"/>
              </a:lnSpc>
            </a:pPr>
            <a:r>
              <a:rPr lang="zh-CN" altLang="en-US" sz="1200" dirty="0">
                <a:solidFill>
                  <a:schemeClr val="bg1"/>
                </a:solidFill>
                <a:latin typeface="Roboto condensed"/>
                <a:cs typeface="Roboto condensed"/>
              </a:rPr>
              <a:t>一个节点选择其邻居是</a:t>
            </a:r>
            <a:r>
              <a:rPr lang="en-US" altLang="zh-CN" sz="1200" dirty="0">
                <a:solidFill>
                  <a:schemeClr val="bg1"/>
                </a:solidFill>
                <a:latin typeface="Roboto condensed"/>
                <a:cs typeface="Roboto condensed"/>
              </a:rPr>
              <a:t>MPR</a:t>
            </a:r>
            <a:r>
              <a:rPr lang="zh-CN" altLang="en-US" sz="1200" dirty="0">
                <a:solidFill>
                  <a:schemeClr val="bg1"/>
                </a:solidFill>
                <a:latin typeface="Roboto condensed"/>
                <a:cs typeface="Roboto condensed"/>
              </a:rPr>
              <a:t>节点，则它本身是</a:t>
            </a:r>
            <a:r>
              <a:rPr lang="en-US" altLang="zh-CN" sz="1200" dirty="0">
                <a:solidFill>
                  <a:schemeClr val="bg1"/>
                </a:solidFill>
                <a:latin typeface="Roboto condensed"/>
                <a:cs typeface="Roboto condensed"/>
              </a:rPr>
              <a:t>MPR selector.</a:t>
            </a:r>
            <a:r>
              <a:rPr lang="en-US" sz="1200" dirty="0">
                <a:solidFill>
                  <a:schemeClr val="bg1"/>
                </a:solidFill>
                <a:latin typeface="Roboto condensed"/>
                <a:cs typeface="Roboto condensed"/>
              </a:rPr>
              <a:t> </a:t>
            </a:r>
            <a:endParaRPr lang="en-US" sz="1200" dirty="0">
              <a:solidFill>
                <a:schemeClr val="bg1"/>
              </a:solidFill>
              <a:latin typeface="Roboto condensed"/>
              <a:cs typeface="Roboto condensed"/>
            </a:endParaRPr>
          </a:p>
        </p:txBody>
      </p:sp>
      <p:sp>
        <p:nvSpPr>
          <p:cNvPr id="34" name="TextBox 44"/>
          <p:cNvSpPr txBox="1"/>
          <p:nvPr/>
        </p:nvSpPr>
        <p:spPr>
          <a:xfrm>
            <a:off x="7640320" y="4824095"/>
            <a:ext cx="3653155" cy="607695"/>
          </a:xfrm>
          <a:prstGeom prst="rect">
            <a:avLst/>
          </a:prstGeom>
          <a:noFill/>
        </p:spPr>
        <p:txBody>
          <a:bodyPr wrap="square" rtlCol="0" anchor="t">
            <a:spAutoFit/>
          </a:bodyPr>
          <a:lstStyle/>
          <a:p>
            <a:pPr>
              <a:lnSpc>
                <a:spcPct val="140000"/>
              </a:lnSpc>
            </a:pPr>
            <a:r>
              <a:rPr lang="en-US" sz="2400" dirty="0">
                <a:solidFill>
                  <a:schemeClr val="bg1"/>
                </a:solidFill>
                <a:latin typeface="Roboto condensed"/>
                <a:cs typeface="Roboto condensed"/>
              </a:rPr>
              <a:t>Symmetric link</a:t>
            </a:r>
            <a:endParaRPr lang="en-US" sz="2400" dirty="0">
              <a:solidFill>
                <a:schemeClr val="bg1"/>
              </a:solidFill>
              <a:latin typeface="Roboto condensed"/>
              <a:cs typeface="Roboto condensed"/>
            </a:endParaRPr>
          </a:p>
        </p:txBody>
      </p:sp>
      <p:sp>
        <p:nvSpPr>
          <p:cNvPr id="35" name="TextBox 45"/>
          <p:cNvSpPr txBox="1"/>
          <p:nvPr/>
        </p:nvSpPr>
        <p:spPr>
          <a:xfrm>
            <a:off x="7745958" y="5341698"/>
            <a:ext cx="4129962" cy="349250"/>
          </a:xfrm>
          <a:prstGeom prst="rect">
            <a:avLst/>
          </a:prstGeom>
          <a:noFill/>
        </p:spPr>
        <p:txBody>
          <a:bodyPr wrap="square" rtlCol="0">
            <a:spAutoFit/>
          </a:bodyPr>
          <a:lstStyle/>
          <a:p>
            <a:pPr>
              <a:lnSpc>
                <a:spcPct val="140000"/>
              </a:lnSpc>
            </a:pPr>
            <a:r>
              <a:rPr lang="zh-CN" altLang="en-US" sz="1200" dirty="0">
                <a:solidFill>
                  <a:schemeClr val="bg1"/>
                </a:solidFill>
                <a:latin typeface="Roboto condensed"/>
                <a:cs typeface="Roboto condensed"/>
              </a:rPr>
              <a:t>两个</a:t>
            </a:r>
            <a:r>
              <a:rPr lang="en-US" altLang="zh-CN" sz="1200" dirty="0">
                <a:solidFill>
                  <a:schemeClr val="bg1"/>
                </a:solidFill>
                <a:latin typeface="Roboto condensed"/>
                <a:cs typeface="Roboto condensed"/>
              </a:rPr>
              <a:t>OLSR</a:t>
            </a:r>
            <a:r>
              <a:rPr lang="zh-CN" altLang="en-US" sz="1200" dirty="0">
                <a:solidFill>
                  <a:schemeClr val="bg1"/>
                </a:solidFill>
                <a:latin typeface="Roboto condensed"/>
                <a:cs typeface="Roboto condensed"/>
              </a:rPr>
              <a:t>接口之间已经认证的双向链路。</a:t>
            </a:r>
            <a:r>
              <a:rPr lang="en-US" sz="1200" dirty="0">
                <a:solidFill>
                  <a:schemeClr val="bg1"/>
                </a:solidFill>
                <a:latin typeface="Roboto condensed"/>
                <a:cs typeface="Roboto condensed"/>
              </a:rPr>
              <a:t> </a:t>
            </a:r>
            <a:endParaRPr lang="en-US" sz="1200" dirty="0">
              <a:solidFill>
                <a:schemeClr val="bg1"/>
              </a:solidFill>
              <a:latin typeface="Roboto condensed"/>
              <a:cs typeface="Roboto condensed"/>
            </a:endParaRPr>
          </a:p>
        </p:txBody>
      </p:sp>
      <p:sp>
        <p:nvSpPr>
          <p:cNvPr id="36" name="Oval 47"/>
          <p:cNvSpPr/>
          <p:nvPr/>
        </p:nvSpPr>
        <p:spPr>
          <a:xfrm>
            <a:off x="6720851" y="5159168"/>
            <a:ext cx="919578" cy="919578"/>
          </a:xfrm>
          <a:prstGeom prst="ellipse">
            <a:avLst/>
          </a:prstGeom>
          <a:noFill/>
          <a:ln w="12700">
            <a:solidFill>
              <a:srgbClr val="1A99AC"/>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37" name="Group 222"/>
          <p:cNvGrpSpPr/>
          <p:nvPr/>
        </p:nvGrpSpPr>
        <p:grpSpPr bwMode="auto">
          <a:xfrm>
            <a:off x="6993857" y="5445444"/>
            <a:ext cx="400107" cy="310530"/>
            <a:chOff x="0" y="0"/>
            <a:chExt cx="576" cy="443"/>
          </a:xfrm>
          <a:solidFill>
            <a:schemeClr val="bg1"/>
          </a:solidFill>
        </p:grpSpPr>
        <p:sp>
          <p:nvSpPr>
            <p:cNvPr id="38" name="AutoShape 220"/>
            <p:cNvSpPr/>
            <p:nvPr/>
          </p:nvSpPr>
          <p:spPr bwMode="auto">
            <a:xfrm>
              <a:off x="0" y="0"/>
              <a:ext cx="576" cy="3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18979" y="9813"/>
                  </a:moveTo>
                  <a:cubicBezTo>
                    <a:pt x="18987" y="9628"/>
                    <a:pt x="18998" y="9444"/>
                    <a:pt x="18998" y="9257"/>
                  </a:cubicBezTo>
                  <a:cubicBezTo>
                    <a:pt x="18998" y="4145"/>
                    <a:pt x="16122" y="0"/>
                    <a:pt x="12573" y="0"/>
                  </a:cubicBezTo>
                  <a:cubicBezTo>
                    <a:pt x="10013" y="0"/>
                    <a:pt x="7810" y="2160"/>
                    <a:pt x="6777" y="5279"/>
                  </a:cubicBezTo>
                  <a:cubicBezTo>
                    <a:pt x="6276" y="4719"/>
                    <a:pt x="5648" y="4383"/>
                    <a:pt x="4964"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7713" y="21583"/>
                  </a:lnTo>
                  <a:lnTo>
                    <a:pt x="7713" y="19075"/>
                  </a:lnTo>
                  <a:lnTo>
                    <a:pt x="6761" y="19075"/>
                  </a:lnTo>
                  <a:cubicBezTo>
                    <a:pt x="5842" y="19075"/>
                    <a:pt x="5083" y="18421"/>
                    <a:pt x="4728" y="17327"/>
                  </a:cubicBezTo>
                  <a:cubicBezTo>
                    <a:pt x="4373" y="16233"/>
                    <a:pt x="4513" y="14974"/>
                    <a:pt x="5102" y="13959"/>
                  </a:cubicBezTo>
                  <a:lnTo>
                    <a:pt x="8860" y="7492"/>
                  </a:lnTo>
                  <a:cubicBezTo>
                    <a:pt x="9334" y="6677"/>
                    <a:pt x="10019" y="6210"/>
                    <a:pt x="10739" y="6210"/>
                  </a:cubicBezTo>
                  <a:cubicBezTo>
                    <a:pt x="11460" y="6210"/>
                    <a:pt x="12144" y="6677"/>
                    <a:pt x="12618" y="7493"/>
                  </a:cubicBezTo>
                  <a:lnTo>
                    <a:pt x="16376" y="13960"/>
                  </a:lnTo>
                  <a:cubicBezTo>
                    <a:pt x="16966" y="14974"/>
                    <a:pt x="17105" y="16233"/>
                    <a:pt x="16750" y="17327"/>
                  </a:cubicBezTo>
                  <a:cubicBezTo>
                    <a:pt x="16395" y="18421"/>
                    <a:pt x="15635" y="19075"/>
                    <a:pt x="14718" y="19075"/>
                  </a:cubicBezTo>
                  <a:lnTo>
                    <a:pt x="13765" y="19075"/>
                  </a:lnTo>
                  <a:lnTo>
                    <a:pt x="13765" y="21583"/>
                  </a:lnTo>
                  <a:lnTo>
                    <a:pt x="17114" y="21583"/>
                  </a:lnTo>
                  <a:cubicBezTo>
                    <a:pt x="17191" y="21589"/>
                    <a:pt x="17268" y="21600"/>
                    <a:pt x="17346" y="21600"/>
                  </a:cubicBezTo>
                  <a:cubicBezTo>
                    <a:pt x="19696" y="21600"/>
                    <a:pt x="21600" y="18856"/>
                    <a:pt x="21600" y="15472"/>
                  </a:cubicBezTo>
                  <a:cubicBezTo>
                    <a:pt x="21600" y="12921"/>
                    <a:pt x="20518" y="10735"/>
                    <a:pt x="18979" y="9813"/>
                  </a:cubicBezTo>
                  <a:close/>
                  <a:moveTo>
                    <a:pt x="18979" y="981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39" name="AutoShape 221"/>
            <p:cNvSpPr/>
            <p:nvPr/>
          </p:nvSpPr>
          <p:spPr bwMode="auto">
            <a:xfrm>
              <a:off x="168" y="168"/>
              <a:ext cx="234" cy="275"/>
            </a:xfrm>
            <a:custGeom>
              <a:avLst/>
              <a:gdLst>
                <a:gd name="T0" fmla="*/ 0 w 20986"/>
                <a:gd name="T1" fmla="*/ 0 h 21600"/>
                <a:gd name="T2" fmla="*/ 0 w 20986"/>
                <a:gd name="T3" fmla="*/ 0 h 21600"/>
                <a:gd name="T4" fmla="*/ 0 w 20986"/>
                <a:gd name="T5" fmla="*/ 0 h 21600"/>
                <a:gd name="T6" fmla="*/ 0 w 20986"/>
                <a:gd name="T7" fmla="*/ 0 h 21600"/>
                <a:gd name="T8" fmla="*/ 0 w 20986"/>
                <a:gd name="T9" fmla="*/ 0 h 21600"/>
                <a:gd name="T10" fmla="*/ 0 w 20986"/>
                <a:gd name="T11" fmla="*/ 0 h 21600"/>
                <a:gd name="T12" fmla="*/ 0 w 20986"/>
                <a:gd name="T13" fmla="*/ 0 h 21600"/>
                <a:gd name="T14" fmla="*/ 0 w 20986"/>
                <a:gd name="T15" fmla="*/ 0 h 21600"/>
                <a:gd name="T16" fmla="*/ 0 w 20986"/>
                <a:gd name="T17" fmla="*/ 0 h 21600"/>
                <a:gd name="T18" fmla="*/ 0 w 20986"/>
                <a:gd name="T19" fmla="*/ 0 h 21600"/>
                <a:gd name="T20" fmla="*/ 0 w 20986"/>
                <a:gd name="T21" fmla="*/ 0 h 21600"/>
                <a:gd name="T22" fmla="*/ 0 w 20986"/>
                <a:gd name="T23" fmla="*/ 0 h 21600"/>
                <a:gd name="T24" fmla="*/ 0 w 20986"/>
                <a:gd name="T25" fmla="*/ 0 h 21600"/>
                <a:gd name="T26" fmla="*/ 0 w 20986"/>
                <a:gd name="T27" fmla="*/ 0 h 21600"/>
                <a:gd name="T28" fmla="*/ 0 w 20986"/>
                <a:gd name="T29" fmla="*/ 0 h 21600"/>
                <a:gd name="T30" fmla="*/ 0 w 20986"/>
                <a:gd name="T31" fmla="*/ 0 h 21600"/>
                <a:gd name="T32" fmla="*/ 0 w 20986"/>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86" h="21600">
                  <a:moveTo>
                    <a:pt x="20639" y="9912"/>
                  </a:moveTo>
                  <a:lnTo>
                    <a:pt x="11682" y="514"/>
                  </a:lnTo>
                  <a:cubicBezTo>
                    <a:pt x="11355" y="171"/>
                    <a:pt x="10923" y="0"/>
                    <a:pt x="10493" y="0"/>
                  </a:cubicBezTo>
                  <a:cubicBezTo>
                    <a:pt x="10062" y="0"/>
                    <a:pt x="9631" y="171"/>
                    <a:pt x="9304" y="514"/>
                  </a:cubicBezTo>
                  <a:lnTo>
                    <a:pt x="347" y="9912"/>
                  </a:lnTo>
                  <a:cubicBezTo>
                    <a:pt x="-307" y="10598"/>
                    <a:pt x="-9" y="11159"/>
                    <a:pt x="1010" y="11159"/>
                  </a:cubicBezTo>
                  <a:lnTo>
                    <a:pt x="5719" y="11159"/>
                  </a:lnTo>
                  <a:cubicBezTo>
                    <a:pt x="6228" y="11159"/>
                    <a:pt x="6898" y="11159"/>
                    <a:pt x="7570" y="11159"/>
                  </a:cubicBezTo>
                  <a:lnTo>
                    <a:pt x="7570" y="19974"/>
                  </a:lnTo>
                  <a:cubicBezTo>
                    <a:pt x="7570" y="20868"/>
                    <a:pt x="8404" y="21600"/>
                    <a:pt x="9423" y="21600"/>
                  </a:cubicBezTo>
                  <a:lnTo>
                    <a:pt x="11565" y="21600"/>
                  </a:lnTo>
                  <a:cubicBezTo>
                    <a:pt x="12584" y="21600"/>
                    <a:pt x="13418" y="20868"/>
                    <a:pt x="13418" y="19974"/>
                  </a:cubicBezTo>
                  <a:lnTo>
                    <a:pt x="13418" y="11159"/>
                  </a:lnTo>
                  <a:cubicBezTo>
                    <a:pt x="14088" y="11159"/>
                    <a:pt x="14760" y="11159"/>
                    <a:pt x="15269" y="11159"/>
                  </a:cubicBezTo>
                  <a:lnTo>
                    <a:pt x="19977" y="11159"/>
                  </a:lnTo>
                  <a:cubicBezTo>
                    <a:pt x="20995" y="11159"/>
                    <a:pt x="21293" y="10598"/>
                    <a:pt x="20639" y="9912"/>
                  </a:cubicBezTo>
                  <a:close/>
                  <a:moveTo>
                    <a:pt x="20639" y="991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495800" y="1085850"/>
            <a:ext cx="3200400" cy="2838450"/>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9900" dirty="0" smtClean="0"/>
              <a:t>2</a:t>
            </a:r>
            <a:endParaRPr lang="zh-CN" altLang="en-US" sz="19900" dirty="0"/>
          </a:p>
        </p:txBody>
      </p:sp>
      <p:cxnSp>
        <p:nvCxnSpPr>
          <p:cNvPr id="8" name="直接连接符 7"/>
          <p:cNvCxnSpPr/>
          <p:nvPr/>
        </p:nvCxnSpPr>
        <p:spPr>
          <a:xfrm>
            <a:off x="2413938" y="3920842"/>
            <a:ext cx="7364124" cy="3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695450" y="3920842"/>
            <a:ext cx="8801100" cy="768350"/>
          </a:xfrm>
          <a:prstGeom prst="rect">
            <a:avLst/>
          </a:prstGeom>
          <a:noFill/>
        </p:spPr>
        <p:txBody>
          <a:bodyPr wrap="square" rtlCol="0">
            <a:spAutoFit/>
          </a:bodyPr>
          <a:lstStyle/>
          <a:p>
            <a:pPr algn="ctr"/>
            <a:r>
              <a:rPr lang="zh-CN" altLang="en-US" sz="4400" dirty="0">
                <a:solidFill>
                  <a:schemeClr val="bg1"/>
                </a:solidFill>
              </a:rPr>
              <a:t>主要</a:t>
            </a:r>
            <a:r>
              <a:rPr lang="zh-CN" altLang="en-US" sz="4400" dirty="0">
                <a:solidFill>
                  <a:schemeClr val="bg1"/>
                </a:solidFill>
              </a:rPr>
              <a:t>流程</a:t>
            </a:r>
            <a:endParaRPr lang="zh-CN" altLang="en-US" sz="4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9180"/>
            <a:ext cx="12192000" cy="769440"/>
          </a:xfrm>
          <a:prstGeom prst="rect">
            <a:avLst/>
          </a:prstGeom>
          <a:solidFill>
            <a:srgbClr val="1A99A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p:cNvSpPr txBox="1"/>
          <p:nvPr/>
        </p:nvSpPr>
        <p:spPr>
          <a:xfrm>
            <a:off x="923925" y="339179"/>
            <a:ext cx="8801100" cy="768350"/>
          </a:xfrm>
          <a:prstGeom prst="rect">
            <a:avLst/>
          </a:prstGeom>
          <a:noFill/>
        </p:spPr>
        <p:txBody>
          <a:bodyPr wrap="square" rtlCol="0">
            <a:spAutoFit/>
          </a:bodyPr>
          <a:lstStyle/>
          <a:p>
            <a:pPr algn="l"/>
            <a:r>
              <a:rPr lang="en-US" altLang="zh-CN" sz="4400" dirty="0">
                <a:solidFill>
                  <a:schemeClr val="bg1"/>
                </a:solidFill>
              </a:rPr>
              <a:t>1.</a:t>
            </a:r>
            <a:r>
              <a:rPr lang="zh-CN" altLang="en-US" sz="4400" dirty="0">
                <a:solidFill>
                  <a:schemeClr val="bg1"/>
                </a:solidFill>
              </a:rPr>
              <a:t>链路检测与邻居检测</a:t>
            </a:r>
            <a:endParaRPr lang="zh-CN" altLang="en-US" sz="4400" dirty="0">
              <a:solidFill>
                <a:schemeClr val="bg1"/>
              </a:solidFill>
            </a:endParaRPr>
          </a:p>
        </p:txBody>
      </p:sp>
      <p:sp>
        <p:nvSpPr>
          <p:cNvPr id="4" name="文本框 3"/>
          <p:cNvSpPr txBox="1"/>
          <p:nvPr/>
        </p:nvSpPr>
        <p:spPr>
          <a:xfrm>
            <a:off x="554355" y="1787525"/>
            <a:ext cx="11072495" cy="1198880"/>
          </a:xfrm>
          <a:prstGeom prst="rect">
            <a:avLst/>
          </a:prstGeom>
          <a:noFill/>
        </p:spPr>
        <p:txBody>
          <a:bodyPr wrap="square" rtlCol="0">
            <a:spAutoFit/>
          </a:bodyPr>
          <a:p>
            <a:r>
              <a:rPr lang="en-US" altLang="zh-CN">
                <a:solidFill>
                  <a:schemeClr val="bg1"/>
                </a:solidFill>
              </a:rPr>
              <a:t>         </a:t>
            </a:r>
            <a:r>
              <a:rPr lang="zh-CN" altLang="en-US">
                <a:solidFill>
                  <a:schemeClr val="bg1"/>
                </a:solidFill>
              </a:rPr>
              <a:t>由于</a:t>
            </a:r>
            <a:r>
              <a:rPr lang="en-US" altLang="zh-CN">
                <a:solidFill>
                  <a:schemeClr val="bg1"/>
                </a:solidFill>
              </a:rPr>
              <a:t>OLSR</a:t>
            </a:r>
            <a:r>
              <a:rPr lang="zh-CN" altLang="en-US">
                <a:solidFill>
                  <a:schemeClr val="bg1"/>
                </a:solidFill>
              </a:rPr>
              <a:t>协议主要工作于移动无线网络，由于移动无线网络具有较大变动性，所以部分节点链路会被认为是单向链路。所以协议要求链路必须是双向并且通过相互认证才能传递报文。链路检测主要通过</a:t>
            </a:r>
            <a:r>
              <a:rPr lang="en-US" altLang="zh-CN">
                <a:solidFill>
                  <a:schemeClr val="bg1"/>
                </a:solidFill>
              </a:rPr>
              <a:t>Hello</a:t>
            </a:r>
            <a:r>
              <a:rPr lang="zh-CN" altLang="en-US">
                <a:solidFill>
                  <a:schemeClr val="bg1"/>
                </a:solidFill>
              </a:rPr>
              <a:t>分组来实现。</a:t>
            </a:r>
            <a:r>
              <a:rPr lang="en-US" altLang="zh-CN">
                <a:solidFill>
                  <a:schemeClr val="bg1"/>
                </a:solidFill>
                <a:sym typeface="+mn-ea"/>
              </a:rPr>
              <a:t>hello</a:t>
            </a:r>
            <a:r>
              <a:rPr lang="zh-CN" altLang="en-US">
                <a:solidFill>
                  <a:schemeClr val="bg1"/>
                </a:solidFill>
                <a:sym typeface="+mn-ea"/>
              </a:rPr>
              <a:t>分组主要执行三项任务：链接检测，邻居检测，</a:t>
            </a:r>
            <a:r>
              <a:rPr lang="en-US" altLang="zh-CN">
                <a:solidFill>
                  <a:schemeClr val="bg1"/>
                </a:solidFill>
                <a:sym typeface="+mn-ea"/>
              </a:rPr>
              <a:t>MPR</a:t>
            </a:r>
            <a:r>
              <a:rPr lang="zh-CN" altLang="en-US">
                <a:solidFill>
                  <a:schemeClr val="bg1"/>
                </a:solidFill>
                <a:sym typeface="+mn-ea"/>
              </a:rPr>
              <a:t>选择信令</a:t>
            </a:r>
            <a:endParaRPr lang="zh-CN" altLang="en-US">
              <a:solidFill>
                <a:schemeClr val="bg1"/>
              </a:solidFill>
            </a:endParaRPr>
          </a:p>
          <a:p>
            <a:endParaRPr lang="zh-CN" altLang="en-US">
              <a:solidFill>
                <a:schemeClr val="bg1"/>
              </a:solidFill>
            </a:endParaRPr>
          </a:p>
        </p:txBody>
      </p:sp>
      <p:pic>
        <p:nvPicPr>
          <p:cNvPr id="5" name="图片 4"/>
          <p:cNvPicPr>
            <a:picLocks noChangeAspect="1"/>
          </p:cNvPicPr>
          <p:nvPr>
            <p:custDataLst>
              <p:tags r:id="rId1"/>
            </p:custDataLst>
          </p:nvPr>
        </p:nvPicPr>
        <p:blipFill>
          <a:blip r:embed="rId2"/>
          <a:srcRect t="3713" b="8170"/>
          <a:stretch>
            <a:fillRect/>
          </a:stretch>
        </p:blipFill>
        <p:spPr>
          <a:xfrm>
            <a:off x="923925" y="2914015"/>
            <a:ext cx="6779260" cy="3616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 y="1195070"/>
            <a:ext cx="6766560" cy="2306955"/>
          </a:xfrm>
          <a:prstGeom prst="rect">
            <a:avLst/>
          </a:prstGeom>
          <a:noFill/>
        </p:spPr>
        <p:txBody>
          <a:bodyPr wrap="square" rtlCol="0">
            <a:spAutoFit/>
          </a:bodyPr>
          <a:p>
            <a:r>
              <a:rPr lang="en-US" altLang="zh-CN" sz="2400">
                <a:solidFill>
                  <a:schemeClr val="bg1"/>
                </a:solidFill>
              </a:rPr>
              <a:t>OLSR</a:t>
            </a:r>
            <a:r>
              <a:rPr lang="zh-CN" altLang="en-US" sz="2400">
                <a:solidFill>
                  <a:schemeClr val="bg1"/>
                </a:solidFill>
              </a:rPr>
              <a:t>的四种连接类型：</a:t>
            </a:r>
            <a:endParaRPr lang="zh-CN" altLang="en-US" sz="2400">
              <a:solidFill>
                <a:schemeClr val="bg1"/>
              </a:solidFill>
            </a:endParaRPr>
          </a:p>
          <a:p>
            <a:r>
              <a:rPr lang="en-US" altLang="zh-CN" sz="2400">
                <a:solidFill>
                  <a:schemeClr val="bg1"/>
                </a:solidFill>
              </a:rPr>
              <a:t>1.UNSPEC_LINK :</a:t>
            </a:r>
            <a:r>
              <a:rPr lang="zh-CN" altLang="en-US" sz="2400">
                <a:solidFill>
                  <a:schemeClr val="bg1"/>
                </a:solidFill>
              </a:rPr>
              <a:t>表示没有有关特定信息；</a:t>
            </a:r>
            <a:endParaRPr lang="zh-CN" altLang="en-US" sz="2400">
              <a:solidFill>
                <a:schemeClr val="bg1"/>
              </a:solidFill>
            </a:endParaRPr>
          </a:p>
          <a:p>
            <a:r>
              <a:rPr lang="en-US" altLang="zh-CN" sz="2400">
                <a:solidFill>
                  <a:schemeClr val="bg1"/>
                </a:solidFill>
              </a:rPr>
              <a:t>2.ASYM_LINK:</a:t>
            </a:r>
            <a:r>
              <a:rPr lang="zh-CN" altLang="en-US" sz="2400">
                <a:solidFill>
                  <a:schemeClr val="bg1"/>
                </a:solidFill>
              </a:rPr>
              <a:t>表示链接不对称；</a:t>
            </a:r>
            <a:endParaRPr lang="zh-CN" altLang="en-US" sz="2400">
              <a:solidFill>
                <a:schemeClr val="bg1"/>
              </a:solidFill>
            </a:endParaRPr>
          </a:p>
          <a:p>
            <a:r>
              <a:rPr lang="en-US" altLang="zh-CN" sz="2400">
                <a:solidFill>
                  <a:schemeClr val="bg1"/>
                </a:solidFill>
              </a:rPr>
              <a:t>3.SYM_LINK:</a:t>
            </a:r>
            <a:r>
              <a:rPr lang="zh-CN" altLang="en-US" sz="2400">
                <a:solidFill>
                  <a:schemeClr val="bg1"/>
                </a:solidFill>
              </a:rPr>
              <a:t>表示链接对称；</a:t>
            </a:r>
            <a:endParaRPr lang="zh-CN" altLang="en-US" sz="2400">
              <a:solidFill>
                <a:schemeClr val="bg1"/>
              </a:solidFill>
            </a:endParaRPr>
          </a:p>
          <a:p>
            <a:r>
              <a:rPr lang="en-US" altLang="zh-CN" sz="2400">
                <a:solidFill>
                  <a:schemeClr val="bg1"/>
                </a:solidFill>
              </a:rPr>
              <a:t>4.LOST_LINK:</a:t>
            </a:r>
            <a:r>
              <a:rPr lang="zh-CN" altLang="en-US" sz="2400">
                <a:solidFill>
                  <a:schemeClr val="bg1"/>
                </a:solidFill>
              </a:rPr>
              <a:t>表示链接已丢失。</a:t>
            </a:r>
            <a:endParaRPr lang="zh-CN" altLang="en-US" sz="2400">
              <a:solidFill>
                <a:schemeClr val="bg1"/>
              </a:solidFill>
            </a:endParaRPr>
          </a:p>
          <a:p>
            <a:endParaRPr lang="zh-CN" altLang="en-US" sz="2400">
              <a:solidFill>
                <a:schemeClr val="bg1"/>
              </a:solidFill>
            </a:endParaRPr>
          </a:p>
        </p:txBody>
      </p:sp>
      <p:sp>
        <p:nvSpPr>
          <p:cNvPr id="9" name="文本框 8"/>
          <p:cNvSpPr txBox="1"/>
          <p:nvPr/>
        </p:nvSpPr>
        <p:spPr>
          <a:xfrm>
            <a:off x="5429885" y="1010285"/>
            <a:ext cx="6675120" cy="2676525"/>
          </a:xfrm>
          <a:prstGeom prst="rect">
            <a:avLst/>
          </a:prstGeom>
          <a:noFill/>
        </p:spPr>
        <p:txBody>
          <a:bodyPr wrap="square" rtlCol="0">
            <a:spAutoFit/>
          </a:bodyPr>
          <a:p>
            <a:r>
              <a:rPr lang="en-US" altLang="zh-CN" sz="2400">
                <a:solidFill>
                  <a:schemeClr val="bg1"/>
                </a:solidFill>
                <a:sym typeface="+mn-ea"/>
              </a:rPr>
              <a:t>OLSR</a:t>
            </a:r>
            <a:r>
              <a:rPr lang="zh-CN" altLang="en-US" sz="2400">
                <a:solidFill>
                  <a:schemeClr val="bg1"/>
                </a:solidFill>
                <a:sym typeface="+mn-ea"/>
              </a:rPr>
              <a:t>的三种邻居类型：</a:t>
            </a:r>
            <a:endParaRPr lang="zh-CN" altLang="en-US" sz="2400">
              <a:solidFill>
                <a:schemeClr val="bg1"/>
              </a:solidFill>
            </a:endParaRPr>
          </a:p>
          <a:p>
            <a:r>
              <a:rPr lang="en-US" altLang="zh-CN" sz="2400">
                <a:solidFill>
                  <a:schemeClr val="bg1"/>
                </a:solidFill>
                <a:sym typeface="+mn-ea"/>
              </a:rPr>
              <a:t>1.SYM_NEIGH:</a:t>
            </a:r>
            <a:r>
              <a:rPr lang="zh-CN" altLang="en-US" sz="2400">
                <a:solidFill>
                  <a:schemeClr val="bg1"/>
                </a:solidFill>
                <a:sym typeface="+mn-ea"/>
              </a:rPr>
              <a:t>表示邻居至少有一个与此节点的链接对称；</a:t>
            </a:r>
            <a:endParaRPr lang="zh-CN" altLang="en-US" sz="2400">
              <a:solidFill>
                <a:schemeClr val="bg1"/>
              </a:solidFill>
            </a:endParaRPr>
          </a:p>
          <a:p>
            <a:r>
              <a:rPr lang="en-US" altLang="zh-CN" sz="2400">
                <a:solidFill>
                  <a:schemeClr val="bg1"/>
                </a:solidFill>
                <a:sym typeface="+mn-ea"/>
              </a:rPr>
              <a:t>2.MPR_NEIGH:</a:t>
            </a:r>
            <a:r>
              <a:rPr lang="zh-CN" altLang="en-US" sz="2400">
                <a:solidFill>
                  <a:schemeClr val="bg1"/>
                </a:solidFill>
                <a:sym typeface="+mn-ea"/>
              </a:rPr>
              <a:t>表示邻居至少有一个对称节点，并且已被该节点选为</a:t>
            </a:r>
            <a:r>
              <a:rPr lang="en-US" altLang="zh-CN" sz="2400">
                <a:solidFill>
                  <a:schemeClr val="bg1"/>
                </a:solidFill>
                <a:sym typeface="+mn-ea"/>
              </a:rPr>
              <a:t>MPR</a:t>
            </a:r>
            <a:r>
              <a:rPr lang="zh-CN" altLang="en-US" sz="2400">
                <a:solidFill>
                  <a:schemeClr val="bg1"/>
                </a:solidFill>
                <a:sym typeface="+mn-ea"/>
              </a:rPr>
              <a:t>节点；</a:t>
            </a:r>
            <a:endParaRPr lang="zh-CN" altLang="en-US" sz="2400">
              <a:solidFill>
                <a:schemeClr val="bg1"/>
              </a:solidFill>
            </a:endParaRPr>
          </a:p>
          <a:p>
            <a:r>
              <a:rPr lang="en-US" altLang="zh-CN" sz="2400">
                <a:solidFill>
                  <a:schemeClr val="bg1"/>
                </a:solidFill>
                <a:sym typeface="+mn-ea"/>
              </a:rPr>
              <a:t>3.NOT_NEIGH:</a:t>
            </a:r>
            <a:r>
              <a:rPr lang="zh-CN" altLang="en-US" sz="2400">
                <a:solidFill>
                  <a:schemeClr val="bg1"/>
                </a:solidFill>
                <a:sym typeface="+mn-ea"/>
              </a:rPr>
              <a:t>表示不再或者还未成为邻居节点。</a:t>
            </a:r>
            <a:endParaRPr lang="zh-CN" altLang="en-US" sz="2400">
              <a:solidFill>
                <a:schemeClr val="bg1"/>
              </a:solidFill>
            </a:endParaRPr>
          </a:p>
          <a:p>
            <a:endParaRPr lang="zh-CN" altLang="en-US" sz="2400">
              <a:solidFill>
                <a:schemeClr val="bg1"/>
              </a:solidFill>
            </a:endParaRPr>
          </a:p>
        </p:txBody>
      </p:sp>
      <p:sp>
        <p:nvSpPr>
          <p:cNvPr id="10" name="文本框 9"/>
          <p:cNvSpPr txBox="1"/>
          <p:nvPr/>
        </p:nvSpPr>
        <p:spPr>
          <a:xfrm>
            <a:off x="360045" y="4119880"/>
            <a:ext cx="11042650" cy="1568450"/>
          </a:xfrm>
          <a:prstGeom prst="rect">
            <a:avLst/>
          </a:prstGeom>
          <a:noFill/>
        </p:spPr>
        <p:txBody>
          <a:bodyPr wrap="square" rtlCol="0">
            <a:spAutoFit/>
          </a:bodyPr>
          <a:p>
            <a:r>
              <a:rPr lang="zh-CN" altLang="en-US" sz="2400">
                <a:solidFill>
                  <a:schemeClr val="bg1"/>
                </a:solidFill>
              </a:rPr>
              <a:t>链路检测主要通过交换</a:t>
            </a:r>
            <a:r>
              <a:rPr lang="en-US" altLang="zh-CN" sz="2400">
                <a:solidFill>
                  <a:schemeClr val="bg1"/>
                </a:solidFill>
              </a:rPr>
              <a:t>hello</a:t>
            </a:r>
            <a:r>
              <a:rPr lang="zh-CN" altLang="en-US" sz="2400">
                <a:solidFill>
                  <a:schemeClr val="bg1"/>
                </a:solidFill>
              </a:rPr>
              <a:t>报文更新每个节点的链接信息每个节点检测其自身与邻居节点之间的链接状态。每个邻居节点具有</a:t>
            </a:r>
            <a:r>
              <a:rPr lang="en-US" altLang="zh-CN" sz="2400">
                <a:solidFill>
                  <a:schemeClr val="bg1"/>
                </a:solidFill>
              </a:rPr>
              <a:t>“</a:t>
            </a:r>
            <a:r>
              <a:rPr lang="zh-CN" altLang="en-US" sz="2400">
                <a:solidFill>
                  <a:schemeClr val="bg1"/>
                </a:solidFill>
              </a:rPr>
              <a:t>对称</a:t>
            </a:r>
            <a:r>
              <a:rPr lang="en-US" altLang="zh-CN" sz="2400">
                <a:solidFill>
                  <a:schemeClr val="bg1"/>
                </a:solidFill>
              </a:rPr>
              <a:t>”</a:t>
            </a:r>
            <a:r>
              <a:rPr lang="zh-CN" altLang="en-US" sz="2400">
                <a:solidFill>
                  <a:schemeClr val="bg1"/>
                </a:solidFill>
              </a:rPr>
              <a:t>和</a:t>
            </a:r>
            <a:r>
              <a:rPr lang="en-US" altLang="zh-CN" sz="2400">
                <a:solidFill>
                  <a:schemeClr val="bg1"/>
                </a:solidFill>
              </a:rPr>
              <a:t>“</a:t>
            </a:r>
            <a:r>
              <a:rPr lang="zh-CN" altLang="en-US" sz="2400">
                <a:solidFill>
                  <a:schemeClr val="bg1"/>
                </a:solidFill>
              </a:rPr>
              <a:t>非对称</a:t>
            </a:r>
            <a:r>
              <a:rPr lang="en-US" altLang="zh-CN" sz="2400">
                <a:solidFill>
                  <a:schemeClr val="bg1"/>
                </a:solidFill>
              </a:rPr>
              <a:t>”</a:t>
            </a:r>
            <a:r>
              <a:rPr lang="zh-CN" altLang="en-US" sz="2400">
                <a:solidFill>
                  <a:schemeClr val="bg1"/>
                </a:solidFill>
              </a:rPr>
              <a:t>的链接状态，</a:t>
            </a:r>
            <a:r>
              <a:rPr lang="en-US" altLang="zh-CN" sz="2400">
                <a:solidFill>
                  <a:schemeClr val="bg1"/>
                </a:solidFill>
              </a:rPr>
              <a:t>“</a:t>
            </a:r>
            <a:r>
              <a:rPr lang="zh-CN" altLang="en-US" sz="2400">
                <a:solidFill>
                  <a:schemeClr val="bg1"/>
                </a:solidFill>
              </a:rPr>
              <a:t>对称</a:t>
            </a:r>
            <a:r>
              <a:rPr lang="en-US" altLang="zh-CN" sz="2400">
                <a:solidFill>
                  <a:schemeClr val="bg1"/>
                </a:solidFill>
              </a:rPr>
              <a:t>”</a:t>
            </a:r>
            <a:r>
              <a:rPr lang="zh-CN" altLang="en-US" sz="2400">
                <a:solidFill>
                  <a:schemeClr val="bg1"/>
                </a:solidFill>
              </a:rPr>
              <a:t>表示到该邻居节点的链路已经是双向对称链路，</a:t>
            </a:r>
            <a:r>
              <a:rPr lang="en-US" altLang="zh-CN" sz="2400">
                <a:solidFill>
                  <a:schemeClr val="bg1"/>
                </a:solidFill>
              </a:rPr>
              <a:t>“</a:t>
            </a:r>
            <a:r>
              <a:rPr lang="zh-CN" altLang="en-US" sz="2400">
                <a:solidFill>
                  <a:schemeClr val="bg1"/>
                </a:solidFill>
              </a:rPr>
              <a:t>非对称</a:t>
            </a:r>
            <a:r>
              <a:rPr lang="en-US" altLang="zh-CN" sz="2400">
                <a:solidFill>
                  <a:schemeClr val="bg1"/>
                </a:solidFill>
              </a:rPr>
              <a:t>“</a:t>
            </a:r>
            <a:r>
              <a:rPr lang="zh-CN" altLang="en-US" sz="2400">
                <a:solidFill>
                  <a:schemeClr val="bg1"/>
                </a:solidFill>
              </a:rPr>
              <a:t>表示来自该节点的</a:t>
            </a:r>
            <a:r>
              <a:rPr lang="en-US" altLang="zh-CN" sz="2400">
                <a:solidFill>
                  <a:schemeClr val="bg1"/>
                </a:solidFill>
              </a:rPr>
              <a:t>hello</a:t>
            </a:r>
            <a:r>
              <a:rPr lang="zh-CN" altLang="en-US" sz="2400">
                <a:solidFill>
                  <a:schemeClr val="bg1"/>
                </a:solidFill>
              </a:rPr>
              <a:t>信息通过认证，但未确认到对方的</a:t>
            </a:r>
            <a:r>
              <a:rPr lang="en-US" altLang="zh-CN" sz="2400">
                <a:solidFill>
                  <a:schemeClr val="bg1"/>
                </a:solidFill>
              </a:rPr>
              <a:t>hello</a:t>
            </a:r>
            <a:r>
              <a:rPr lang="zh-CN" altLang="en-US" sz="2400">
                <a:solidFill>
                  <a:schemeClr val="bg1"/>
                </a:solidFill>
              </a:rPr>
              <a:t>信息。</a:t>
            </a:r>
            <a:endParaRPr lang="zh-CN" altLang="en-US" sz="24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5805" y="502920"/>
            <a:ext cx="5709920" cy="368300"/>
          </a:xfrm>
          <a:prstGeom prst="rect">
            <a:avLst/>
          </a:prstGeom>
          <a:noFill/>
        </p:spPr>
        <p:txBody>
          <a:bodyPr wrap="square" rtlCol="0">
            <a:spAutoFit/>
          </a:bodyPr>
          <a:p>
            <a:r>
              <a:rPr lang="zh-CN" altLang="en-US">
                <a:solidFill>
                  <a:schemeClr val="bg1"/>
                </a:solidFill>
              </a:rPr>
              <a:t>通过</a:t>
            </a:r>
            <a:r>
              <a:rPr lang="en-US" altLang="zh-CN">
                <a:solidFill>
                  <a:schemeClr val="bg1"/>
                </a:solidFill>
              </a:rPr>
              <a:t>vtime</a:t>
            </a:r>
            <a:r>
              <a:rPr lang="zh-CN" altLang="en-US">
                <a:solidFill>
                  <a:schemeClr val="bg1"/>
                </a:solidFill>
              </a:rPr>
              <a:t>处理</a:t>
            </a:r>
            <a:r>
              <a:rPr lang="en-US" altLang="zh-CN">
                <a:solidFill>
                  <a:schemeClr val="bg1"/>
                </a:solidFill>
              </a:rPr>
              <a:t>HELLO</a:t>
            </a:r>
            <a:r>
              <a:rPr lang="zh-CN" altLang="en-US">
                <a:solidFill>
                  <a:schemeClr val="bg1"/>
                </a:solidFill>
              </a:rPr>
              <a:t>信息</a:t>
            </a:r>
            <a:r>
              <a:rPr lang="en-US" altLang="zh-CN">
                <a:solidFill>
                  <a:schemeClr val="bg1"/>
                </a:solidFill>
              </a:rPr>
              <a:t>,</a:t>
            </a:r>
            <a:r>
              <a:rPr lang="zh-CN" altLang="en-US">
                <a:solidFill>
                  <a:schemeClr val="bg1"/>
                </a:solidFill>
              </a:rPr>
              <a:t>用于后续</a:t>
            </a:r>
            <a:r>
              <a:rPr lang="zh-CN" altLang="en-US">
                <a:solidFill>
                  <a:schemeClr val="bg1"/>
                </a:solidFill>
              </a:rPr>
              <a:t>更新链路状态：</a:t>
            </a:r>
            <a:endParaRPr lang="zh-CN" altLang="en-US">
              <a:solidFill>
                <a:schemeClr val="bg1"/>
              </a:solidFill>
            </a:endParaRPr>
          </a:p>
        </p:txBody>
      </p:sp>
      <p:pic>
        <p:nvPicPr>
          <p:cNvPr id="3" name="图片 2"/>
          <p:cNvPicPr>
            <a:picLocks noChangeAspect="1"/>
          </p:cNvPicPr>
          <p:nvPr/>
        </p:nvPicPr>
        <p:blipFill>
          <a:blip r:embed="rId1"/>
          <a:stretch>
            <a:fillRect/>
          </a:stretch>
        </p:blipFill>
        <p:spPr>
          <a:xfrm>
            <a:off x="725805" y="871220"/>
            <a:ext cx="7182485" cy="5912485"/>
          </a:xfrm>
          <a:prstGeom prst="rect">
            <a:avLst/>
          </a:prstGeom>
        </p:spPr>
      </p:pic>
    </p:spTree>
  </p:cSld>
  <p:clrMapOvr>
    <a:masterClrMapping/>
  </p:clrMapOvr>
</p:sld>
</file>

<file path=ppt/tags/tag1.xml><?xml version="1.0" encoding="utf-8"?>
<p:tagLst xmlns:p="http://schemas.openxmlformats.org/presentationml/2006/main">
  <p:tag name="REFSHAPE" val="501757164"/>
  <p:tag name="KSO_WM_UNIT_PLACING_PICTURE_USER_VIEWPORT" val="{&quot;height&quot;:4584,&quot;width&quot;:7572}"/>
</p:tagLst>
</file>

<file path=ppt/tags/tag2.xml><?xml version="1.0" encoding="utf-8"?>
<p:tagLst xmlns:p="http://schemas.openxmlformats.org/presentationml/2006/main">
  <p:tag name="REFSHAPE" val="466413700"/>
  <p:tag name="KSO_WM_UNIT_PLACING_PICTURE_USER_VIEWPORT" val="{&quot;height&quot;:3070.1354330708659,&quot;width&quot;:8775.09133858267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A99AC">
            <a:alpha val="60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2009</Words>
  <Application>WPS 演示</Application>
  <PresentationFormat>自定义</PresentationFormat>
  <Paragraphs>120</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宋体</vt:lpstr>
      <vt:lpstr>Wingdings</vt:lpstr>
      <vt:lpstr>Roboto condensed light</vt:lpstr>
      <vt:lpstr>Arial</vt:lpstr>
      <vt:lpstr>Rockwell</vt:lpstr>
      <vt:lpstr>Segoe Print</vt:lpstr>
      <vt:lpstr>Roboto condensed</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dc:creator>
  <cp:lastModifiedBy>向语希</cp:lastModifiedBy>
  <cp:revision>103</cp:revision>
  <dcterms:created xsi:type="dcterms:W3CDTF">2014-12-03T03:23:00Z</dcterms:created>
  <dcterms:modified xsi:type="dcterms:W3CDTF">2019-12-16T13:37:00Z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