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41" autoAdjust="0"/>
  </p:normalViewPr>
  <p:slideViewPr>
    <p:cSldViewPr snapToGrid="0">
      <p:cViewPr varScale="1">
        <p:scale>
          <a:sx n="87" d="100"/>
          <a:sy n="87" d="100"/>
        </p:scale>
        <p:origin x="6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3B81CB-BFEB-CFE1-AC23-3A740E996B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1A8E6-5C8B-44FB-8F72-C2D6F8E001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A6212-5753-4A65-ADAD-E9DA78BC8E89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74A79-FED7-A82B-2F0F-AFC3AF7421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0EB4F-52D9-E500-5A20-01F724FCD3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530B-B372-46D4-8574-3D2ADA624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88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8D09-503C-2341-6DD9-CBD1C26E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D21E7-A865-91E1-7E0D-61AF29354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7749-7112-419A-7451-CBD8FCF5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FD8B-2089-4C42-4C0A-EB572937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7B2D-513B-229A-EAF1-FD53D93D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5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52D-7D34-5681-D674-115B6DC5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DC291-C461-C50D-CC70-E44A6D32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8AEE-4131-E7AA-8B2C-FB6B70CE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4E25-350A-D894-31AD-57A125C5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E7FF-E2CD-951E-A9A5-400A2F9D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7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DE350-A461-8F10-6CE3-032018FA2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3E942-E996-D164-DC65-F336FF792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D3DE-2574-7B3B-472C-D658434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C7A2-0D88-5071-8D2C-1F83C596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CE37-9420-D04E-0945-187887BD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0F6E-3601-0D78-A6B8-4E82FFCE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46DF-F808-ACCA-9A13-AAB8F5A6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1D5B-1B07-4A1D-A0F4-9D2DABE7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C865-4863-E238-C2BE-1118B8AD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6013-14CB-A4B7-F102-DE98B0DC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5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9FB-80C7-B4C2-6361-05AF19D8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8DF47-CA9D-2A40-9480-7037C1C54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A478-1296-AB2A-A46A-7F1EABC3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B7E4-3B2E-C3C4-EBEC-F6DAA79F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3612-5D87-C1F3-70F6-EC9F85B3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4387-7CE8-CC71-EA05-B3417DC2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C49E-C099-5C8C-D932-76F2C251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06FCD-F2FC-89C5-8DF7-969CBEDDA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E6A6-4D57-9FFE-075F-AC26A9BF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A253-9B54-F4A3-23EB-E35D3B23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5E044-7178-6EF6-4DBB-426D9601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4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EC37-89C5-C53D-AAEF-0DF09A6F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C5369-D4BA-4D06-5FD4-EE6DF5A3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7F35-9DD7-796A-0512-86037ADBA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9D2C4-6EE5-ECAB-6751-264080BC1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EE653-E026-5796-28B6-C8D751BC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FE71E-5A29-12F8-4BD6-252D6723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0269D-B51C-E4ED-CEEA-D151378B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B8369-5A3A-D239-4F3D-C0B1E9F9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4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1C02-96A2-82B5-8F9D-AD4A84E1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55DBE-BDAD-5E24-0DDE-7FCAE566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4E3E1-D8A6-6069-E942-3D8947CA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8B596-906B-DA00-DA39-6C343B02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B1667-EB35-2E81-623E-A6F553FA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4A997-51C3-E42D-EEF3-9BFEFFE2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A4F41-0F3A-181E-69BF-45E7B678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2771-63F1-610D-6168-EEBB05EB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35F8-F344-0876-265D-A298AE3E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75859-B972-F3B4-805C-76E6C06C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3D51D-CD33-B1D5-75FF-21291A8E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92079-B528-36A7-DFC9-48C41DA8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407A3-7BE2-949D-2A51-48A7A4A8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9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71DA-F0FE-E71D-8577-8CF9828C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F81AA-4875-43DC-ADFE-7F9ECABBA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9784D-E415-CDB0-895A-7D53F7B80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8F333-E0C3-18B2-C02B-52BF1E8E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495D5-AC71-2FBC-F189-EA036D86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272D8-E165-D847-6E69-B74FEBA6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2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F71F-A0F6-B91C-7A3E-AB88912B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7685-0827-3679-AB6D-49D7A4F7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4B6E-38ED-1103-864B-B6BC217A6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942B-D2FF-4904-8C0C-F6A5B0293FE1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8409-EAB7-8028-2078-A5A961CBB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7584-FB1B-7212-0CD6-60172B045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5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msh.info/doc/texinfo/gmsh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xiangGao0321/FEniCS_tutorial_2023/blob/main/Gmsh2xml.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xiangGao0321/FEniCS_tutorial_20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enicsproject.org/download/archiv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ru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met-fenics.readthedocs.io/en/latest/demo/elasticity/2D_elasticity.p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DA0D-3B14-E0DD-08AD-344A208EA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Mesh generation and coding in FEniCS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1BCB6-C10D-4B85-2846-F0B6D2AC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Yuxiang Gao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1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E091-8ABF-6B74-0412-EF9A8723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Mesh generation by Gmsh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0D9F-3743-D82E-D441-4D7558E6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Free: Open-source 3D finite element mesh generator</a:t>
            </a:r>
          </a:p>
          <a:p>
            <a:r>
              <a:rPr lang="en-US" altLang="zh-CN" dirty="0"/>
              <a:t>Parametric modeling: The Gmsh application programming interface (API) allows to integrate the Gmsh library in external applications written in C++, C, Python, Julia or Fortran.</a:t>
            </a:r>
          </a:p>
          <a:p>
            <a:pPr marL="0" indent="0">
              <a:buNone/>
            </a:pPr>
            <a:r>
              <a:rPr lang="en-US" altLang="zh-CN" dirty="0"/>
              <a:t>Document: </a:t>
            </a:r>
            <a:r>
              <a:rPr lang="en-US" altLang="zh-CN" dirty="0">
                <a:hlinkClick r:id="rId2"/>
              </a:rPr>
              <a:t>https://gmsh.info/doc/texinfo/gmsh.html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 using Python script, you can install Gmsh by</a:t>
            </a:r>
          </a:p>
          <a:p>
            <a:pPr marL="0" indent="0">
              <a:buNone/>
            </a:pPr>
            <a:r>
              <a:rPr lang="en-US" altLang="zh-CN" dirty="0"/>
              <a:t>pip install --upgrade </a:t>
            </a:r>
            <a:r>
              <a:rPr lang="en-US" altLang="zh-CN" dirty="0" err="1"/>
              <a:t>gmsh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20362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E091-8ABF-6B74-0412-EF9A8723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Mesh generation by Gmsh Python script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0D9F-3743-D82E-D441-4D7558E67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61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Draw geometry by Gmsh inbuild CAD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Pass the geometry to Gmsh meshing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Define the meshing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Generate the mesh and </a:t>
            </a:r>
            <a:r>
              <a:rPr lang="en-US" altLang="zh-CN"/>
              <a:t>save them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40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E091-8ABF-6B74-0412-EF9A8723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Mesh generation by Gmsh Python script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0D9F-3743-D82E-D441-4D7558E67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6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An example: Generate FEM mesh for a square plate with fiber by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63031-7763-283E-273B-8787EA10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92" y="2431100"/>
            <a:ext cx="4268415" cy="426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3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65AC-3D67-AA8D-692D-378BF4DF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 2d triangle mesh from Gmsh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8AE6-5322-B4B4-0203-CB38D71E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mesh in Gmsh</a:t>
            </a:r>
            <a:r>
              <a:rPr lang="zh-CN" altLang="en-US" dirty="0"/>
              <a:t> </a:t>
            </a:r>
            <a:r>
              <a:rPr lang="en-US" altLang="zh-CN" dirty="0"/>
              <a:t>and save the mesh as .</a:t>
            </a:r>
            <a:r>
              <a:rPr lang="en-US" altLang="zh-CN" dirty="0" err="1"/>
              <a:t>dat</a:t>
            </a:r>
            <a:r>
              <a:rPr lang="en-US" altLang="zh-CN" dirty="0"/>
              <a:t> file</a:t>
            </a:r>
          </a:p>
          <a:p>
            <a:r>
              <a:rPr lang="en-US" altLang="zh-CN" dirty="0"/>
              <a:t>Convert the .</a:t>
            </a:r>
            <a:r>
              <a:rPr lang="en-US" altLang="zh-CN" dirty="0" err="1"/>
              <a:t>dat</a:t>
            </a:r>
            <a:r>
              <a:rPr lang="en-US" altLang="zh-CN" dirty="0"/>
              <a:t> file to .xml file with the format loadable by FEniCS by Gmsh2xml.py (posted on </a:t>
            </a:r>
            <a:r>
              <a:rPr lang="en-US" altLang="zh-CN" dirty="0">
                <a:hlinkClick r:id="rId2"/>
              </a:rPr>
              <a:t>GitHub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You need to state the name of the mesh file in the code.</a:t>
            </a:r>
          </a:p>
          <a:p>
            <a:r>
              <a:rPr lang="en-US" altLang="zh-CN" dirty="0"/>
              <a:t>In FEniCS code, import the xml mesh by</a:t>
            </a:r>
          </a:p>
          <a:p>
            <a:r>
              <a:rPr lang="en-US" altLang="zh-CN" i="1" dirty="0"/>
              <a:t>mesh = Mesh("mesh.xml")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7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C8AD-9F56-1B9E-EB0C-933E782E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altLang="zh-CN" dirty="0"/>
              <a:t>Materials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2B85-AB3F-B63E-984F-7AF221A43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5190066"/>
          </a:xfrm>
        </p:spPr>
        <p:txBody>
          <a:bodyPr>
            <a:normAutofit/>
          </a:bodyPr>
          <a:lstStyle/>
          <a:p>
            <a:r>
              <a:rPr lang="en-US" altLang="zh-CN" dirty="0"/>
              <a:t>Codes are on GitHub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https://github.com/YuxiangGao0321/FEniCS_tutorial_2023</a:t>
            </a:r>
            <a:endParaRPr lang="en-US" altLang="zh-CN" dirty="0"/>
          </a:p>
          <a:p>
            <a:r>
              <a:rPr lang="en-US" altLang="zh-CN" dirty="0"/>
              <a:t>Books for FEniCS</a:t>
            </a:r>
          </a:p>
          <a:p>
            <a:pPr lvl="1"/>
            <a:r>
              <a:rPr lang="en-US" altLang="zh-CN" dirty="0"/>
              <a:t>Bleyer, J. (n.d.). Numerical tours of continuum mechanics using FEniCS. 125.</a:t>
            </a:r>
          </a:p>
          <a:p>
            <a:pPr lvl="1"/>
            <a:r>
              <a:rPr lang="en-US" altLang="zh-CN" dirty="0" err="1"/>
              <a:t>Langtangen</a:t>
            </a:r>
            <a:r>
              <a:rPr lang="en-US" altLang="zh-CN" dirty="0"/>
              <a:t>, H. P., &amp; </a:t>
            </a:r>
            <a:r>
              <a:rPr lang="en-US" altLang="zh-CN" dirty="0" err="1"/>
              <a:t>Logg</a:t>
            </a:r>
            <a:r>
              <a:rPr lang="en-US" altLang="zh-CN" dirty="0"/>
              <a:t>, A. (n.d.). Solving PDEs in Python – The FEniCS Tutorial Volume I. 153.</a:t>
            </a:r>
          </a:p>
          <a:p>
            <a:pPr lvl="1"/>
            <a:r>
              <a:rPr lang="en-US" altLang="zh-CN" dirty="0" err="1"/>
              <a:t>Logg</a:t>
            </a:r>
            <a:r>
              <a:rPr lang="en-US" altLang="zh-CN" dirty="0"/>
              <a:t>, A., </a:t>
            </a:r>
            <a:r>
              <a:rPr lang="en-US" altLang="zh-CN" dirty="0" err="1"/>
              <a:t>Mardal</a:t>
            </a:r>
            <a:r>
              <a:rPr lang="en-US" altLang="zh-CN" dirty="0"/>
              <a:t>, K.-A., &amp; Wells, G. (Eds.). (2012). Automated Solution of Differential Equations by the Finite Element Method (Vol. 84). Springer Berlin Heidelberg.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825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F90E-7339-0070-568E-EB72E91D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FEniCS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B02A-2D26-344B-9D73-A97D5950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open-source computing platform for solving partial differential equations (PDEs).</a:t>
            </a:r>
          </a:p>
          <a:p>
            <a:r>
              <a:rPr lang="en-US" altLang="zh-CN" dirty="0"/>
              <a:t>Python and C++ interface.</a:t>
            </a:r>
          </a:p>
          <a:p>
            <a:r>
              <a:rPr lang="en-US" altLang="zh-CN" dirty="0"/>
              <a:t>Can run on a multitude of platforms but mainly for Linux.</a:t>
            </a:r>
          </a:p>
          <a:p>
            <a:r>
              <a:rPr lang="en-US" altLang="zh-CN" dirty="0" err="1"/>
              <a:t>FEniCSx</a:t>
            </a:r>
            <a:r>
              <a:rPr lang="en-US" altLang="zh-CN" dirty="0"/>
              <a:t> is the latest project but there are less tutorial and code resources than FEniCS.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2E5F8-CFE1-A1FA-DC81-5F24D2B0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177" y="220876"/>
            <a:ext cx="1163443" cy="160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3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A137-8C6C-BB10-295D-AB2661A8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FEniCS installation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C878-75BB-A78B-6E0E-5D73A2C4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Official Download tutorial </a:t>
            </a:r>
            <a:r>
              <a:rPr lang="en-US" altLang="zh-CN" dirty="0">
                <a:hlinkClick r:id="rId2"/>
              </a:rPr>
              <a:t>https://fenicsproject.org/download/archive/</a:t>
            </a:r>
            <a:endParaRPr lang="en-US" altLang="zh-CN" dirty="0"/>
          </a:p>
          <a:p>
            <a:r>
              <a:rPr lang="en-US" altLang="zh-CN" dirty="0"/>
              <a:t>Run FEniCS code in </a:t>
            </a:r>
            <a:r>
              <a:rPr lang="en-US" altLang="zh-CN" b="1" dirty="0"/>
              <a:t>Docker</a:t>
            </a:r>
            <a:r>
              <a:rPr lang="en-US" altLang="zh-CN" dirty="0"/>
              <a:t> so it works for all OS (Windows, Mac and Linux).</a:t>
            </a:r>
          </a:p>
          <a:p>
            <a:r>
              <a:rPr lang="en-US" altLang="zh-CN" dirty="0"/>
              <a:t>Docker can provide a virtual OS and enable you to download and run the prebuilt FEniCS image (based on Linux).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8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C8A7-189C-A07C-DC46-F9FCB10D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Install Docker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E65A-CBFA-B25D-159F-C5CB2654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Install Docker for desktop and laptop </a:t>
            </a:r>
            <a:r>
              <a:rPr lang="en-US" altLang="zh-CN">
                <a:hlinkClick r:id="rId2"/>
              </a:rPr>
              <a:t>https://www.docker.com/products/docker-desktop/</a:t>
            </a:r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80745-D672-BAC3-FB12-5BE6DD2A8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608" y="2902613"/>
            <a:ext cx="6714699" cy="373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743E-7A58-56B8-89D7-6BC7F492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FEniCS environment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D4BC-CB82-4928-54E6-DF7788F65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Start Docker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Change the path to the working directory (folder) in the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Enter the following command in the terminal window to start FEniCS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7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743E-7A58-56B8-89D7-6BC7F492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FEniCS environment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D4BC-CB82-4928-54E6-DF7788F6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73" y="1722968"/>
            <a:ext cx="11345492" cy="4893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Windows:</a:t>
            </a:r>
          </a:p>
          <a:p>
            <a:pPr marL="0" indent="0">
              <a:buNone/>
            </a:pPr>
            <a:r>
              <a:rPr lang="en-US" altLang="zh-CN" sz="1400" b="1" dirty="0"/>
              <a:t>docker run -</a:t>
            </a:r>
            <a:r>
              <a:rPr lang="en-US" altLang="zh-CN" sz="1400" b="1" dirty="0" err="1"/>
              <a:t>ti</a:t>
            </a:r>
            <a:r>
              <a:rPr lang="en-US" altLang="zh-CN" sz="1400" b="1" dirty="0"/>
              <a:t> -p </a:t>
            </a:r>
            <a:r>
              <a:rPr lang="en-US" altLang="zh-CN" sz="1400" b="1" dirty="0">
                <a:solidFill>
                  <a:srgbClr val="00B050"/>
                </a:solidFill>
              </a:rPr>
              <a:t>127.0.0.1:8000:8000</a:t>
            </a:r>
            <a:r>
              <a:rPr lang="en-US" altLang="zh-CN" sz="1400" b="1" dirty="0"/>
              <a:t> -v </a:t>
            </a:r>
            <a:r>
              <a:rPr lang="en-US" altLang="zh-CN" sz="1400" b="1" dirty="0">
                <a:solidFill>
                  <a:srgbClr val="00B0F0"/>
                </a:solidFill>
              </a:rPr>
              <a:t>%cd%</a:t>
            </a:r>
            <a:r>
              <a:rPr lang="en-US" altLang="zh-CN" sz="1400" b="1" dirty="0"/>
              <a:t>:/home/</a:t>
            </a:r>
            <a:r>
              <a:rPr lang="en-US" altLang="zh-CN" sz="1400" b="1" dirty="0" err="1"/>
              <a:t>fenics</a:t>
            </a:r>
            <a:r>
              <a:rPr lang="en-US" altLang="zh-CN" sz="1400" b="1" dirty="0"/>
              <a:t>/shared -w /home/</a:t>
            </a:r>
            <a:r>
              <a:rPr lang="en-US" altLang="zh-CN" sz="1400" b="1" dirty="0" err="1"/>
              <a:t>fenics</a:t>
            </a:r>
            <a:r>
              <a:rPr lang="en-US" altLang="zh-CN" sz="1400" b="1" dirty="0"/>
              <a:t>/shared quay.io/</a:t>
            </a:r>
            <a:r>
              <a:rPr lang="en-US" altLang="zh-CN" sz="1400" b="1" dirty="0" err="1"/>
              <a:t>fenicsproject</a:t>
            </a:r>
            <a:r>
              <a:rPr lang="en-US" altLang="zh-CN" sz="1400" b="1" dirty="0"/>
              <a:t>/stable:</a:t>
            </a:r>
            <a:r>
              <a:rPr lang="en-US" altLang="zh-CN" sz="1400" b="1" dirty="0">
                <a:solidFill>
                  <a:srgbClr val="FF0000"/>
                </a:solidFill>
              </a:rPr>
              <a:t>2016.2.0</a:t>
            </a:r>
          </a:p>
          <a:p>
            <a:pPr marL="0" indent="0">
              <a:buNone/>
            </a:pPr>
            <a:r>
              <a:rPr lang="en-US" altLang="zh-CN" sz="2000" b="1" dirty="0"/>
              <a:t>MacOS:</a:t>
            </a:r>
          </a:p>
          <a:p>
            <a:pPr marL="0" indent="0">
              <a:buNone/>
            </a:pPr>
            <a:r>
              <a:rPr lang="en-US" altLang="zh-CN" sz="1400" b="1" dirty="0"/>
              <a:t>docker run -</a:t>
            </a:r>
            <a:r>
              <a:rPr lang="en-US" altLang="zh-CN" sz="1400" b="1" dirty="0" err="1"/>
              <a:t>ti</a:t>
            </a:r>
            <a:r>
              <a:rPr lang="en-US" altLang="zh-CN" sz="1400" b="1" dirty="0"/>
              <a:t> -p </a:t>
            </a:r>
            <a:r>
              <a:rPr lang="en-US" altLang="zh-CN" sz="1400" b="1" dirty="0">
                <a:solidFill>
                  <a:srgbClr val="00B050"/>
                </a:solidFill>
              </a:rPr>
              <a:t>127.0.0.1:8000:8000</a:t>
            </a:r>
            <a:r>
              <a:rPr lang="en-US" altLang="zh-CN" sz="1400" b="1" dirty="0"/>
              <a:t> -v </a:t>
            </a:r>
            <a:r>
              <a:rPr lang="en-US" altLang="zh-CN" sz="1400" b="1" dirty="0">
                <a:solidFill>
                  <a:srgbClr val="00B0F0"/>
                </a:solidFill>
              </a:rPr>
              <a:t>$(</a:t>
            </a:r>
            <a:r>
              <a:rPr lang="en-US" altLang="zh-CN" sz="1400" b="1" dirty="0" err="1">
                <a:solidFill>
                  <a:srgbClr val="00B0F0"/>
                </a:solidFill>
              </a:rPr>
              <a:t>pwd</a:t>
            </a:r>
            <a:r>
              <a:rPr lang="en-US" altLang="zh-CN" sz="1400" b="1" dirty="0">
                <a:solidFill>
                  <a:srgbClr val="00B0F0"/>
                </a:solidFill>
              </a:rPr>
              <a:t>)</a:t>
            </a:r>
            <a:r>
              <a:rPr lang="en-US" altLang="zh-CN" sz="1400" b="1" dirty="0"/>
              <a:t>:/home/</a:t>
            </a:r>
            <a:r>
              <a:rPr lang="en-US" altLang="zh-CN" sz="1400" b="1" dirty="0" err="1"/>
              <a:t>fenics</a:t>
            </a:r>
            <a:r>
              <a:rPr lang="en-US" altLang="zh-CN" sz="1400" b="1" dirty="0"/>
              <a:t>/shared -w /home/</a:t>
            </a:r>
            <a:r>
              <a:rPr lang="en-US" altLang="zh-CN" sz="1400" b="1" dirty="0" err="1"/>
              <a:t>fenics</a:t>
            </a:r>
            <a:r>
              <a:rPr lang="en-US" altLang="zh-CN" sz="1400" b="1" dirty="0"/>
              <a:t>/shared quay.io/</a:t>
            </a:r>
            <a:r>
              <a:rPr lang="en-US" altLang="zh-CN" sz="1400" b="1" dirty="0" err="1"/>
              <a:t>fenicsproject</a:t>
            </a:r>
            <a:r>
              <a:rPr lang="en-US" altLang="zh-CN" sz="1400" b="1" dirty="0"/>
              <a:t>/stable:</a:t>
            </a:r>
            <a:r>
              <a:rPr lang="en-US" altLang="zh-CN" sz="1400" b="1" dirty="0">
                <a:solidFill>
                  <a:srgbClr val="FF0000"/>
                </a:solidFill>
              </a:rPr>
              <a:t>2016.2.0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Reference:</a:t>
            </a:r>
          </a:p>
          <a:p>
            <a:pPr marL="0" indent="0">
              <a:buNone/>
            </a:pPr>
            <a:r>
              <a:rPr lang="en-US" altLang="zh-CN" sz="2000" b="1" u="sng" dirty="0">
                <a:solidFill>
                  <a:srgbClr val="00B050"/>
                </a:solidFill>
              </a:rPr>
              <a:t>127.0.0.1:8000:8000</a:t>
            </a:r>
            <a:r>
              <a:rPr lang="en-US" altLang="zh-CN" sz="2000" b="1" dirty="0">
                <a:solidFill>
                  <a:srgbClr val="00B050"/>
                </a:solidFill>
              </a:rPr>
              <a:t> : </a:t>
            </a:r>
            <a:r>
              <a:rPr lang="en-US" altLang="zh-CN" sz="2000" dirty="0">
                <a:solidFill>
                  <a:srgbClr val="00B050"/>
                </a:solidFill>
              </a:rPr>
              <a:t>The port of the container (your FEniCS environment). Need to be different for different containers.</a:t>
            </a:r>
          </a:p>
          <a:p>
            <a:pPr marL="0" indent="0">
              <a:buNone/>
            </a:pPr>
            <a:r>
              <a:rPr lang="en-US" altLang="zh-CN" sz="2000" b="1" u="sng" dirty="0">
                <a:solidFill>
                  <a:srgbClr val="00B0F0"/>
                </a:solidFill>
              </a:rPr>
              <a:t>%cd% </a:t>
            </a:r>
            <a:r>
              <a:rPr lang="en-US" altLang="zh-CN" sz="2000" u="sng" dirty="0">
                <a:solidFill>
                  <a:srgbClr val="00B0F0"/>
                </a:solidFill>
              </a:rPr>
              <a:t>or</a:t>
            </a:r>
            <a:r>
              <a:rPr lang="en-US" altLang="zh-CN" sz="2000" b="1" u="sng" dirty="0">
                <a:solidFill>
                  <a:srgbClr val="00B0F0"/>
                </a:solidFill>
              </a:rPr>
              <a:t> $(</a:t>
            </a:r>
            <a:r>
              <a:rPr lang="en-US" altLang="zh-CN" sz="2000" b="1" u="sng" dirty="0" err="1">
                <a:solidFill>
                  <a:srgbClr val="00B0F0"/>
                </a:solidFill>
              </a:rPr>
              <a:t>pwd</a:t>
            </a:r>
            <a:r>
              <a:rPr lang="en-US" altLang="zh-CN" sz="2000" b="1" u="sng" dirty="0">
                <a:solidFill>
                  <a:srgbClr val="00B0F0"/>
                </a:solidFill>
              </a:rPr>
              <a:t>) </a:t>
            </a:r>
            <a:r>
              <a:rPr lang="en-US" altLang="zh-CN" sz="2000" b="1" dirty="0">
                <a:solidFill>
                  <a:srgbClr val="00B0F0"/>
                </a:solidFill>
              </a:rPr>
              <a:t>: </a:t>
            </a:r>
            <a:r>
              <a:rPr lang="en-US" altLang="zh-CN" sz="2000" dirty="0">
                <a:solidFill>
                  <a:srgbClr val="00B0F0"/>
                </a:solidFill>
              </a:rPr>
              <a:t>Current path. Only need to note that it’s different for Windows and MacOS/Linux.</a:t>
            </a:r>
          </a:p>
          <a:p>
            <a:pPr marL="0" indent="0">
              <a:buNone/>
            </a:pPr>
            <a:r>
              <a:rPr lang="en-US" altLang="zh-CN" sz="2000" b="1" u="sng" dirty="0">
                <a:solidFill>
                  <a:srgbClr val="FF0000"/>
                </a:solidFill>
              </a:rPr>
              <a:t>2016.2.0</a:t>
            </a:r>
            <a:r>
              <a:rPr lang="en-US" altLang="zh-CN" sz="2000" b="1" dirty="0">
                <a:solidFill>
                  <a:srgbClr val="FF0000"/>
                </a:solidFill>
              </a:rPr>
              <a:t> : </a:t>
            </a:r>
            <a:r>
              <a:rPr lang="en-US" altLang="zh-CN" sz="2000" dirty="0">
                <a:solidFill>
                  <a:srgbClr val="FF0000"/>
                </a:solidFill>
              </a:rPr>
              <a:t>The version of the FEniCS. Can be replaced with </a:t>
            </a:r>
            <a:r>
              <a:rPr lang="en-US" altLang="zh-CN" sz="2000" b="1" u="sng" dirty="0">
                <a:solidFill>
                  <a:srgbClr val="FF0000"/>
                </a:solidFill>
              </a:rPr>
              <a:t>current</a:t>
            </a:r>
            <a:r>
              <a:rPr lang="en-US" altLang="zh-CN" sz="20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More reference of docker command: </a:t>
            </a:r>
            <a:r>
              <a:rPr lang="en-US" altLang="zh-CN" sz="2000" dirty="0">
                <a:solidFill>
                  <a:srgbClr val="FF0000"/>
                </a:solidFill>
                <a:hlinkClick r:id="rId2"/>
              </a:rPr>
              <a:t>https://docs.docker.com/engine/reference/run/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5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4A33-B84C-F76A-17F3-5C06127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FEniCS python code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9EA2-9EC0-177B-B283-3C68F507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The python based FEniCS program can be run by</a:t>
            </a:r>
          </a:p>
          <a:p>
            <a:pPr marL="0" indent="0">
              <a:buNone/>
            </a:pPr>
            <a:r>
              <a:rPr lang="en-US" altLang="zh-CN" sz="2000" dirty="0"/>
              <a:t>python </a:t>
            </a:r>
            <a:r>
              <a:rPr lang="en-US" altLang="zh-CN" sz="2000" dirty="0">
                <a:solidFill>
                  <a:srgbClr val="FF0000"/>
                </a:solidFill>
              </a:rPr>
              <a:t>filename</a:t>
            </a:r>
            <a:r>
              <a:rPr lang="en-US" altLang="zh-CN" sz="2000" dirty="0"/>
              <a:t>.py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8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4A33-B84C-F76A-17F3-5C06127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82"/>
          </a:xfrm>
        </p:spPr>
        <p:txBody>
          <a:bodyPr/>
          <a:lstStyle/>
          <a:p>
            <a:r>
              <a:rPr lang="en-US" altLang="zh-CN" dirty="0"/>
              <a:t>Delete the container 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66301-0C0B-963B-1A80-0313C288E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56" y="2159884"/>
            <a:ext cx="6009734" cy="365671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D1DFD5-8DF0-A470-0BFA-05694C24E243}"/>
              </a:ext>
            </a:extLst>
          </p:cNvPr>
          <p:cNvSpPr txBox="1"/>
          <p:nvPr/>
        </p:nvSpPr>
        <p:spPr>
          <a:xfrm>
            <a:off x="6565900" y="2369735"/>
            <a:ext cx="549486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 command (In a new terminal):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First, stop all containers by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docker stop $(docker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-q);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Then, remove all stopped containers by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docker rm $(docker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--filter status=exited -q)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26E81-AB15-20BB-BDEE-1540B61083DF}"/>
              </a:ext>
            </a:extLst>
          </p:cNvPr>
          <p:cNvSpPr txBox="1"/>
          <p:nvPr/>
        </p:nvSpPr>
        <p:spPr>
          <a:xfrm>
            <a:off x="397933" y="1790552"/>
            <a:ext cx="32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 GUI (Windows example):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7DC437-1ABD-4A63-2356-5D05126109AC}"/>
              </a:ext>
            </a:extLst>
          </p:cNvPr>
          <p:cNvSpPr/>
          <p:nvPr/>
        </p:nvSpPr>
        <p:spPr>
          <a:xfrm>
            <a:off x="5795433" y="3522133"/>
            <a:ext cx="241300" cy="2243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6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E091-8ABF-6B74-0412-EF9A8723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elasticity problem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0D9F-3743-D82E-D441-4D7558E6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An example from </a:t>
            </a:r>
          </a:p>
          <a:p>
            <a:pPr marL="0" indent="0">
              <a:buNone/>
            </a:pPr>
            <a:r>
              <a:rPr lang="en-US" altLang="zh-CN" sz="2000" i="1" dirty="0"/>
              <a:t>Bleyer, J. (n.d.). Numerical tours of continuum mechanics using FEniCS. 125.</a:t>
            </a:r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https://comet-fenics.readthedocs.io/en/latest/demo/elasticity/2D_elasticity.py.html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Cantilever beam under gravity </a:t>
            </a:r>
            <a:r>
              <a:rPr lang="en-US" altLang="zh-CN" sz="2000"/>
              <a:t>(body force).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85727-5E99-1C57-3036-986F09E1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6315"/>
            <a:ext cx="6918278" cy="22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1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746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Theme</vt:lpstr>
      <vt:lpstr>Mesh generation and coding in FEniCS</vt:lpstr>
      <vt:lpstr>FEniCS</vt:lpstr>
      <vt:lpstr>FEniCS installation</vt:lpstr>
      <vt:lpstr>Install Docker</vt:lpstr>
      <vt:lpstr>Start FEniCS environment</vt:lpstr>
      <vt:lpstr>Start FEniCS environment</vt:lpstr>
      <vt:lpstr>Run FEniCS python code</vt:lpstr>
      <vt:lpstr>Delete the container </vt:lpstr>
      <vt:lpstr>2D elasticity problem</vt:lpstr>
      <vt:lpstr>Mesh generation by Gmsh</vt:lpstr>
      <vt:lpstr>Mesh generation by Gmsh Python script</vt:lpstr>
      <vt:lpstr>Mesh generation by Gmsh Python script</vt:lpstr>
      <vt:lpstr>Import 2d triangle mesh from Gmsh</vt:lpstr>
      <vt:lpstr>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generation and coding in FEniCS</dc:title>
  <dc:creator>Gao, Yuxiang</dc:creator>
  <cp:lastModifiedBy>Gao Yuxiang</cp:lastModifiedBy>
  <cp:revision>30</cp:revision>
  <dcterms:created xsi:type="dcterms:W3CDTF">2023-02-06T06:55:56Z</dcterms:created>
  <dcterms:modified xsi:type="dcterms:W3CDTF">2023-02-08T19:31:00Z</dcterms:modified>
</cp:coreProperties>
</file>