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317" r:id="rId5"/>
    <p:sldId id="331" r:id="rId6"/>
    <p:sldId id="318" r:id="rId7"/>
    <p:sldId id="319" r:id="rId8"/>
    <p:sldId id="320" r:id="rId9"/>
    <p:sldId id="332" r:id="rId10"/>
    <p:sldId id="341" r:id="rId11"/>
    <p:sldId id="333" r:id="rId12"/>
    <p:sldId id="337" r:id="rId13"/>
    <p:sldId id="338" r:id="rId14"/>
    <p:sldId id="335" r:id="rId15"/>
    <p:sldId id="340" r:id="rId16"/>
    <p:sldId id="321" r:id="rId17"/>
    <p:sldId id="343" r:id="rId18"/>
  </p:sldIdLst>
  <p:sldSz cx="12192000" cy="6858000"/>
  <p:notesSz cx="6858000" cy="9144000"/>
  <p:custDataLst>
    <p:tags r:id="rId24"/>
  </p:custDataLst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1" autoAdjust="0"/>
    <p:restoredTop sz="73432" autoAdjust="0"/>
  </p:normalViewPr>
  <p:slideViewPr>
    <p:cSldViewPr snapToGrid="0">
      <p:cViewPr varScale="1">
        <p:scale>
          <a:sx n="67" d="100"/>
          <a:sy n="67" d="100"/>
        </p:scale>
        <p:origin x="771" y="54"/>
      </p:cViewPr>
      <p:guideLst>
        <p:guide orient="horz" pos="2160"/>
        <p:guide pos="38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DCC1CE-327E-4905-BC7C-3C0AE3B60D6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6F2ECAB-FF34-48C3-94CF-D49698A33E3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altLang="zh-CN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565" y1="89855" x2="44565" y2="89855"/>
                        <a14:foregroundMark x1="88406" y1="50725" x2="88406" y2="50725"/>
                        <a14:foregroundMark x1="13282" y1="59420" x2="15217" y2="67754"/>
                        <a14:foregroundMark x1="15217" y1="67754" x2="15580" y2="68116"/>
                        <a14:foregroundMark x1="11232" y1="49638" x2="11232" y2="49638"/>
                        <a14:foregroundMark x1="9783" y1="52174" x2="11232" y2="44928"/>
                        <a14:foregroundMark x1="11232" y1="47464" x2="10507" y2="51449"/>
                        <a14:foregroundMark x1="10870" y1="51812" x2="10145" y2="52174"/>
                        <a14:foregroundMark x1="10870" y1="51812" x2="10870" y2="56884"/>
                        <a14:foregroundMark x1="10507" y1="47826" x2="10870" y2="46377"/>
                        <a14:foregroundMark x1="10507" y1="44928" x2="11232" y2="48913"/>
                        <a14:foregroundMark x1="10507" y1="51087" x2="11232" y2="59783"/>
                        <a14:foregroundMark x1="10371" y1="43841" x2="10145" y2="47464"/>
                        <a14:foregroundMark x1="11924" y1="41304" x2="13406" y2="38043"/>
                        <a14:foregroundMark x1="47464" y1="11594" x2="36957" y2="13043"/>
                        <a14:foregroundMark x1="50000" y1="11232" x2="45652" y2="11232"/>
                        <a14:backgroundMark x1="36499" y1="12388" x2="28261" y2="14130"/>
                        <a14:backgroundMark x1="28261" y1="14130" x2="12681" y2="30797"/>
                        <a14:backgroundMark x1="12681" y1="30797" x2="11594" y2="35870"/>
                        <a14:backgroundMark x1="9783" y1="41304" x2="9783" y2="41621"/>
                        <a14:backgroundMark x1="9420" y1="41304" x2="9420" y2="438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04274" y="3889761"/>
            <a:ext cx="2628900" cy="26289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二级</a:t>
            </a:r>
            <a:endParaRPr lang="zh-CN" altLang="en-US" noProof="0" dirty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三级</a:t>
            </a:r>
            <a:endParaRPr lang="zh-CN" altLang="en-US" noProof="0" dirty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四级</a:t>
            </a:r>
            <a:endParaRPr lang="zh-CN" altLang="en-US" noProof="0" dirty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五级</a:t>
            </a:r>
            <a:endParaRPr lang="zh-CN" altLang="en-US" noProof="0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F7612A-7C7D-41EF-9275-BA82F6A6A076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计算机视觉</a:t>
            </a:r>
            <a:r>
              <a:rPr lang="en-US" altLang="zh-CN" dirty="0"/>
              <a:t>-WHUT</a:t>
            </a:r>
            <a:endParaRPr lang="en-US" altLang="zh-CN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565" y1="89855" x2="44565" y2="89855"/>
                        <a14:foregroundMark x1="88406" y1="50725" x2="88406" y2="50725"/>
                        <a14:foregroundMark x1="13282" y1="59420" x2="15217" y2="67754"/>
                        <a14:foregroundMark x1="15217" y1="67754" x2="15580" y2="68116"/>
                        <a14:foregroundMark x1="11232" y1="49638" x2="11232" y2="49638"/>
                        <a14:foregroundMark x1="9783" y1="52174" x2="11232" y2="44928"/>
                        <a14:foregroundMark x1="11232" y1="47464" x2="10507" y2="51449"/>
                        <a14:foregroundMark x1="10870" y1="51812" x2="10145" y2="52174"/>
                        <a14:foregroundMark x1="10870" y1="51812" x2="10870" y2="56884"/>
                        <a14:foregroundMark x1="10507" y1="47826" x2="10870" y2="46377"/>
                        <a14:foregroundMark x1="10507" y1="44928" x2="11232" y2="48913"/>
                        <a14:foregroundMark x1="10507" y1="51087" x2="11232" y2="59783"/>
                        <a14:foregroundMark x1="10371" y1="43841" x2="10145" y2="47464"/>
                        <a14:foregroundMark x1="11924" y1="41304" x2="13406" y2="38043"/>
                        <a14:foregroundMark x1="47464" y1="11594" x2="36957" y2="13043"/>
                        <a14:foregroundMark x1="50000" y1="11232" x2="45652" y2="11232"/>
                        <a14:backgroundMark x1="36499" y1="12388" x2="28261" y2="14130"/>
                        <a14:backgroundMark x1="28261" y1="14130" x2="12681" y2="30797"/>
                        <a14:backgroundMark x1="12681" y1="30797" x2="11594" y2="35870"/>
                        <a14:backgroundMark x1="9783" y1="41304" x2="9783" y2="41621"/>
                        <a14:backgroundMark x1="9420" y1="41304" x2="9420" y2="438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75594" y="227762"/>
            <a:ext cx="860374" cy="86037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  <a:endParaRPr lang="zh-CN" altLang="en-US" noProof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  <a:endParaRPr lang="zh-CN" altLang="en-US" noProof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  <a:endParaRPr lang="zh-CN" altLang="en-US" noProof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  <a:endParaRPr lang="zh-CN" altLang="en-US" noProof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565" y1="89855" x2="44565" y2="89855"/>
                        <a14:foregroundMark x1="88406" y1="50725" x2="88406" y2="50725"/>
                        <a14:foregroundMark x1="13282" y1="59420" x2="15217" y2="67754"/>
                        <a14:foregroundMark x1="15217" y1="67754" x2="15580" y2="68116"/>
                        <a14:foregroundMark x1="11232" y1="49638" x2="11232" y2="49638"/>
                        <a14:foregroundMark x1="9783" y1="52174" x2="11232" y2="44928"/>
                        <a14:foregroundMark x1="11232" y1="47464" x2="10507" y2="51449"/>
                        <a14:foregroundMark x1="10870" y1="51812" x2="10145" y2="52174"/>
                        <a14:foregroundMark x1="10870" y1="51812" x2="10870" y2="56884"/>
                        <a14:foregroundMark x1="10507" y1="47826" x2="10870" y2="46377"/>
                        <a14:foregroundMark x1="10507" y1="44928" x2="11232" y2="48913"/>
                        <a14:foregroundMark x1="10507" y1="51087" x2="11232" y2="59783"/>
                        <a14:foregroundMark x1="10371" y1="43841" x2="10145" y2="47464"/>
                        <a14:foregroundMark x1="11924" y1="41304" x2="13406" y2="38043"/>
                        <a14:foregroundMark x1="47464" y1="11594" x2="36957" y2="13043"/>
                        <a14:foregroundMark x1="50000" y1="11232" x2="45652" y2="11232"/>
                        <a14:backgroundMark x1="36499" y1="12388" x2="28261" y2="14130"/>
                        <a14:backgroundMark x1="28261" y1="14130" x2="12681" y2="30797"/>
                        <a14:backgroundMark x1="12681" y1="30797" x2="11594" y2="35870"/>
                        <a14:backgroundMark x1="9783" y1="41304" x2="9783" y2="41621"/>
                        <a14:backgroundMark x1="9420" y1="41304" x2="9420" y2="438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75594" y="227762"/>
            <a:ext cx="860374" cy="86037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microsoft.com/office/2007/relationships/hdphoto" Target="../media/image2.wdp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3B070BE-7F39-4CFE-B298-8B89566852D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计算机视觉</a:t>
            </a:r>
            <a:r>
              <a:rPr lang="en-US" altLang="zh-CN" dirty="0"/>
              <a:t>-WHUT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4565" y1="89855" x2="44565" y2="89855"/>
                        <a14:foregroundMark x1="88406" y1="50725" x2="88406" y2="50725"/>
                        <a14:foregroundMark x1="13282" y1="59420" x2="15217" y2="67754"/>
                        <a14:foregroundMark x1="15217" y1="67754" x2="15580" y2="68116"/>
                        <a14:foregroundMark x1="11232" y1="49638" x2="11232" y2="49638"/>
                        <a14:foregroundMark x1="9783" y1="52174" x2="11232" y2="44928"/>
                        <a14:foregroundMark x1="11232" y1="47464" x2="10507" y2="51449"/>
                        <a14:foregroundMark x1="10870" y1="51812" x2="10145" y2="52174"/>
                        <a14:foregroundMark x1="10870" y1="51812" x2="10870" y2="56884"/>
                        <a14:foregroundMark x1="10507" y1="47826" x2="10870" y2="46377"/>
                        <a14:foregroundMark x1="10507" y1="44928" x2="11232" y2="48913"/>
                        <a14:foregroundMark x1="10507" y1="51087" x2="11232" y2="59783"/>
                        <a14:foregroundMark x1="10371" y1="43841" x2="10145" y2="47464"/>
                        <a14:foregroundMark x1="11924" y1="41304" x2="13406" y2="38043"/>
                        <a14:foregroundMark x1="47464" y1="11594" x2="36957" y2="13043"/>
                        <a14:foregroundMark x1="50000" y1="11232" x2="45652" y2="11232"/>
                        <a14:backgroundMark x1="36499" y1="12388" x2="28261" y2="14130"/>
                        <a14:backgroundMark x1="28261" y1="14130" x2="12681" y2="30797"/>
                        <a14:backgroundMark x1="12681" y1="30797" x2="11594" y2="35870"/>
                        <a14:backgroundMark x1="9783" y1="41304" x2="9783" y2="41621"/>
                        <a14:backgroundMark x1="9420" y1="41304" x2="9420" y2="438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75594" y="227762"/>
            <a:ext cx="860374" cy="86037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en-US" altLang="zh-CN" sz="4800" dirty="0">
                <a:solidFill>
                  <a:schemeClr val="bg1"/>
                </a:solidFill>
              </a:rPr>
              <a:t>github pages</a:t>
            </a:r>
            <a:r>
              <a:rPr lang="zh-CN" altLang="en-US" sz="4800" dirty="0">
                <a:solidFill>
                  <a:schemeClr val="bg1"/>
                </a:solidFill>
              </a:rPr>
              <a:t>操作</a:t>
            </a:r>
            <a:r>
              <a:rPr lang="zh-CN" altLang="en-US" sz="4800" dirty="0">
                <a:solidFill>
                  <a:schemeClr val="bg1"/>
                </a:solidFill>
              </a:rPr>
              <a:t>说明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38200" y="3230245"/>
            <a:ext cx="9582785" cy="692785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喻向天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克隆仓库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5940" y="1358265"/>
            <a:ext cx="11281410" cy="2249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30000"/>
              </a:lnSpc>
            </a:pPr>
            <a:r>
              <a:rPr lang="zh-CN" altLang="en-US">
                <a:ea typeface="宋体" panose="02010600030101010101" pitchFamily="2" charset="-122"/>
                <a:sym typeface="+mn-ea"/>
              </a:rPr>
              <a:t>我们经常需要在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github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上去获取别人的源代码，一般两种方式：直接下载或者fork别人的仓库到自己的仓库。这两种方式各有各的好处，但相比而言，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fork别人的仓库到自己的仓库更加方便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管理。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30000"/>
              </a:lnSpc>
            </a:pPr>
            <a:endParaRPr lang="zh-CN" altLang="en-US">
              <a:ea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30000"/>
              </a:lnSpc>
            </a:pPr>
            <a:r>
              <a:rPr lang="zh-CN" altLang="en-US">
                <a:ea typeface="宋体" panose="02010600030101010101" pitchFamily="2" charset="-122"/>
                <a:sym typeface="+mn-ea"/>
              </a:rPr>
              <a:t>用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github desktop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克隆仓库的注意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事项：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ea typeface="宋体" panose="02010600030101010101" pitchFamily="2" charset="-122"/>
                <a:sym typeface="+mn-ea"/>
              </a:rPr>
              <a:t>要看清自己所要克隆的仓库名，以及克隆到本地的文件位置。因为以后要对这个仓库里的文件进行增删改操作，一般是在本地文件中进行，然后再上传到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github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的仓库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中。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上传文件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535940" y="1358265"/>
            <a:ext cx="11281410" cy="26092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30000"/>
              </a:lnSpc>
            </a:pPr>
            <a:r>
              <a:rPr lang="zh-CN" altLang="en-US">
                <a:ea typeface="宋体" panose="02010600030101010101" pitchFamily="2" charset="-122"/>
                <a:sym typeface="+mn-ea"/>
              </a:rPr>
              <a:t>在对克隆仓库的本地文件修改后，我们还需要上传到我们的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github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账号上才行，这样才能进一步通过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github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的服务器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修改我们的个人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主页。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30000"/>
              </a:lnSpc>
            </a:pPr>
            <a:endParaRPr lang="zh-CN" altLang="en-US">
              <a:ea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30000"/>
              </a:lnSpc>
            </a:pPr>
            <a:r>
              <a:rPr lang="zh-CN" altLang="en-US">
                <a:ea typeface="宋体" panose="02010600030101010101" pitchFamily="2" charset="-122"/>
                <a:sym typeface="+mn-ea"/>
              </a:rPr>
              <a:t>用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github desktop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上传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文件的注意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事项：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ea typeface="宋体" panose="02010600030101010101" pitchFamily="2" charset="-122"/>
                <a:sym typeface="+mn-ea"/>
              </a:rPr>
              <a:t>在修改完本地文件后，点回到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github desktop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会自动显示你修改的文件，在右侧文本内容里面，会显示你修改后的内容和原内容的对比。如果出现错误，也会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指出。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ea typeface="宋体" panose="02010600030101010101" pitchFamily="2" charset="-122"/>
                <a:sym typeface="+mn-ea"/>
              </a:rPr>
              <a:t>在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commit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是要填写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commit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的描述，在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commit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后还要记得点击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push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，才能上传到你的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github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上面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去。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230999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zh-CN" altLang="en-US" sz="4800" dirty="0">
                <a:solidFill>
                  <a:schemeClr val="bg1"/>
                </a:solidFill>
                <a:sym typeface="+mn-ea"/>
              </a:rPr>
              <a:t>主题配置</a:t>
            </a:r>
            <a:endParaRPr lang="zh-CN" altLang="en-US" sz="48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主题</a:t>
            </a:r>
            <a:r>
              <a:rPr lang="zh-CN" altLang="en-US" dirty="0"/>
              <a:t>配置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5940" y="1358265"/>
            <a:ext cx="11281410" cy="4048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30000"/>
              </a:lnSpc>
            </a:pPr>
            <a:r>
              <a:rPr>
                <a:ea typeface="宋体" panose="02010600030101010101" pitchFamily="2" charset="-122"/>
                <a:sym typeface="+mn-ea"/>
              </a:rPr>
              <a:t>网站的配置基本都集中在_config.yml文件中，将其中与个人信息相关的部分替换成你自己的，比如网站的url、title、subtitle和第三方评论模块的配置等。</a:t>
            </a:r>
            <a:endParaRPr>
              <a:ea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30000"/>
              </a:lnSpc>
            </a:pPr>
            <a:r>
              <a:rPr>
                <a:ea typeface="宋体" panose="02010600030101010101" pitchFamily="2" charset="-122"/>
                <a:sym typeface="+mn-ea"/>
              </a:rPr>
              <a:t>评论模块： 目前支持 disqus、gitment、gitalk、utterances 和 beaudar，选用其中一种就可以了。它们各自的官方配置指南链接在 _config.yml 文件的 Comments 一节里都贴出来了，请参考官方指南配置。</a:t>
            </a:r>
            <a:endParaRPr>
              <a:ea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30000"/>
              </a:lnSpc>
            </a:pPr>
            <a:endParaRPr>
              <a:ea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30000"/>
              </a:lnSpc>
            </a:pPr>
            <a:r>
              <a:rPr lang="zh-CN" b="1">
                <a:ea typeface="宋体" panose="02010600030101010101" pitchFamily="2" charset="-122"/>
                <a:sym typeface="+mn-ea"/>
              </a:rPr>
              <a:t>修改配置文件的注意事项：</a:t>
            </a:r>
            <a:endParaRPr lang="zh-CN" b="1">
              <a:ea typeface="宋体" panose="02010600030101010101" pitchFamily="2" charset="-122"/>
              <a:sym typeface="+mn-ea"/>
            </a:endParaRPr>
          </a:p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b="1">
                <a:ea typeface="宋体" panose="02010600030101010101" pitchFamily="2" charset="-122"/>
                <a:sym typeface="+mn-ea"/>
              </a:rPr>
              <a:t>通常是不需要修改</a:t>
            </a:r>
            <a:r>
              <a:rPr lang="en-US" altLang="zh-CN" b="1">
                <a:ea typeface="宋体" panose="02010600030101010101" pitchFamily="2" charset="-122"/>
                <a:sym typeface="+mn-ea"/>
              </a:rPr>
              <a:t>.html</a:t>
            </a:r>
            <a:r>
              <a:rPr lang="zh-CN" altLang="en-US" b="1">
                <a:ea typeface="宋体" panose="02010600030101010101" pitchFamily="2" charset="-122"/>
                <a:sym typeface="+mn-ea"/>
              </a:rPr>
              <a:t>文件，因为这是前端的网页页面。</a:t>
            </a:r>
            <a:endParaRPr lang="zh-CN" altLang="en-US" b="1">
              <a:ea typeface="宋体" panose="02010600030101010101" pitchFamily="2" charset="-122"/>
              <a:sym typeface="+mn-ea"/>
            </a:endParaRPr>
          </a:p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ea typeface="宋体" panose="02010600030101010101" pitchFamily="2" charset="-122"/>
                <a:sym typeface="+mn-ea"/>
              </a:rPr>
              <a:t>在修改</a:t>
            </a:r>
            <a:r>
              <a:rPr b="1">
                <a:ea typeface="宋体" panose="02010600030101010101" pitchFamily="2" charset="-122"/>
                <a:sym typeface="+mn-ea"/>
              </a:rPr>
              <a:t>_config.yml</a:t>
            </a:r>
            <a:r>
              <a:rPr lang="zh-CN" b="1">
                <a:ea typeface="宋体" panose="02010600030101010101" pitchFamily="2" charset="-122"/>
                <a:sym typeface="+mn-ea"/>
              </a:rPr>
              <a:t>中</a:t>
            </a:r>
            <a:r>
              <a:rPr lang="en-US" altLang="zh-CN" b="1">
                <a:ea typeface="宋体" panose="02010600030101010101" pitchFamily="2" charset="-122"/>
                <a:sym typeface="+mn-ea"/>
              </a:rPr>
              <a:t>url</a:t>
            </a:r>
            <a:r>
              <a:rPr lang="zh-CN" altLang="en-US" b="1">
                <a:ea typeface="宋体" panose="02010600030101010101" pitchFamily="2" charset="-122"/>
                <a:sym typeface="+mn-ea"/>
              </a:rPr>
              <a:t>时，一定要修改为你的个人主页网址或者域名。</a:t>
            </a:r>
            <a:endParaRPr lang="zh-CN" altLang="en-US" b="1">
              <a:ea typeface="宋体" panose="02010600030101010101" pitchFamily="2" charset="-122"/>
              <a:sym typeface="+mn-ea"/>
            </a:endParaRPr>
          </a:p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ea typeface="宋体" panose="02010600030101010101" pitchFamily="2" charset="-122"/>
                <a:sym typeface="+mn-ea"/>
              </a:rPr>
              <a:t>在使用</a:t>
            </a:r>
            <a:r>
              <a:rPr lang="en-US" altLang="zh-CN" b="1">
                <a:ea typeface="宋体" panose="02010600030101010101" pitchFamily="2" charset="-122"/>
                <a:sym typeface="+mn-ea"/>
              </a:rPr>
              <a:t>gitalk</a:t>
            </a:r>
            <a:r>
              <a:rPr lang="zh-CN" altLang="en-US" b="1">
                <a:ea typeface="宋体" panose="02010600030101010101" pitchFamily="2" charset="-122"/>
                <a:sym typeface="+mn-ea"/>
              </a:rPr>
              <a:t>工具，申请一个Github Application时，一定要注意Homepage URL和Authorization callback URL两个URL的填写。并且在申请后，新建一个Client secrets时，定要记录这个Client secrets，因为页面刷新后就会部分隐藏起来。</a:t>
            </a:r>
            <a:endParaRPr lang="zh-CN" altLang="en-US" b="1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主题配置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5940" y="1358265"/>
            <a:ext cx="11281410" cy="26092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30000"/>
              </a:lnSpc>
            </a:pPr>
            <a:r>
              <a:rPr lang="zh-CN">
                <a:ea typeface="宋体" panose="02010600030101010101" pitchFamily="2" charset="-122"/>
                <a:sym typeface="+mn-ea"/>
              </a:rPr>
              <a:t>在如下文件夹中</a:t>
            </a:r>
            <a:r>
              <a:rPr>
                <a:ea typeface="宋体" panose="02010600030101010101" pitchFamily="2" charset="-122"/>
                <a:sym typeface="+mn-ea"/>
              </a:rPr>
              <a:t>添加你自己的内容</a:t>
            </a:r>
            <a:r>
              <a:rPr lang="zh-CN">
                <a:ea typeface="宋体" panose="02010600030101010101" pitchFamily="2" charset="-122"/>
                <a:sym typeface="+mn-ea"/>
              </a:rPr>
              <a:t>，每个文件夹中都有</a:t>
            </a:r>
            <a:r>
              <a:rPr>
                <a:ea typeface="宋体" panose="02010600030101010101" pitchFamily="2" charset="-122"/>
                <a:sym typeface="+mn-ea"/>
              </a:rPr>
              <a:t>template.md 文件</a:t>
            </a:r>
            <a:r>
              <a:rPr lang="zh-CN">
                <a:ea typeface="宋体" panose="02010600030101010101" pitchFamily="2" charset="-122"/>
                <a:sym typeface="+mn-ea"/>
              </a:rPr>
              <a:t>作为模板</a:t>
            </a:r>
            <a:r>
              <a:rPr>
                <a:ea typeface="宋体" panose="02010600030101010101" pitchFamily="2" charset="-122"/>
                <a:sym typeface="+mn-ea"/>
              </a:rPr>
              <a:t>。</a:t>
            </a:r>
            <a:endParaRPr>
              <a:ea typeface="宋体" panose="02010600030101010101" pitchFamily="2" charset="-122"/>
              <a:sym typeface="+mn-ea"/>
            </a:endParaRPr>
          </a:p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>
                <a:ea typeface="宋体" panose="02010600030101010101" pitchFamily="2" charset="-122"/>
                <a:sym typeface="+mn-ea"/>
              </a:rPr>
              <a:t>_posts 文件夹中是已发布的博客文章。</a:t>
            </a:r>
            <a:endParaRPr>
              <a:ea typeface="宋体" panose="02010600030101010101" pitchFamily="2" charset="-122"/>
              <a:sym typeface="+mn-ea"/>
            </a:endParaRPr>
          </a:p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>
                <a:ea typeface="宋体" panose="02010600030101010101" pitchFamily="2" charset="-122"/>
                <a:sym typeface="+mn-ea"/>
              </a:rPr>
              <a:t>_drafts 文件夹中是尚未发布的博客文章。</a:t>
            </a:r>
            <a:endParaRPr>
              <a:ea typeface="宋体" panose="02010600030101010101" pitchFamily="2" charset="-122"/>
              <a:sym typeface="+mn-ea"/>
            </a:endParaRPr>
          </a:p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>
                <a:ea typeface="宋体" panose="02010600030101010101" pitchFamily="2" charset="-122"/>
                <a:sym typeface="+mn-ea"/>
              </a:rPr>
              <a:t>_wiki 文件夹中是已发布的 wiki 页面。</a:t>
            </a:r>
            <a:endParaRPr>
              <a:ea typeface="宋体" panose="02010600030101010101" pitchFamily="2" charset="-122"/>
              <a:sym typeface="+mn-ea"/>
            </a:endParaRPr>
          </a:p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endParaRPr>
              <a:ea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>
                <a:ea typeface="宋体" panose="02010600030101010101" pitchFamily="2" charset="-122"/>
                <a:sym typeface="+mn-ea"/>
              </a:rPr>
              <a:t>修改配置文件的注意</a:t>
            </a:r>
            <a:r>
              <a:rPr lang="zh-CN">
                <a:ea typeface="宋体" panose="02010600030101010101" pitchFamily="2" charset="-122"/>
                <a:sym typeface="+mn-ea"/>
              </a:rPr>
              <a:t>事项：</a:t>
            </a:r>
            <a:endParaRPr lang="zh-CN">
              <a:ea typeface="宋体" panose="02010600030101010101" pitchFamily="2" charset="-122"/>
              <a:sym typeface="+mn-ea"/>
            </a:endParaRPr>
          </a:p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>
                <a:ea typeface="宋体" panose="02010600030101010101" pitchFamily="2" charset="-122"/>
                <a:sym typeface="+mn-ea"/>
              </a:rPr>
              <a:t>要注意各文件夹里面的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.md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文件的命名格式和内容格式。</a:t>
            </a:r>
            <a:endParaRPr lang="en-US" altLang="zh-CN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主题配置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5940" y="1358265"/>
            <a:ext cx="11281410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30000"/>
              </a:lnSpc>
            </a:pPr>
            <a:r>
              <a:rPr>
                <a:ea typeface="宋体" panose="02010600030101010101" pitchFamily="2" charset="-122"/>
                <a:sym typeface="+mn-ea"/>
              </a:rPr>
              <a:t>修改「链接」页面</a:t>
            </a:r>
            <a:r>
              <a:rPr lang="zh-CN">
                <a:ea typeface="宋体" panose="02010600030101010101" pitchFamily="2" charset="-122"/>
                <a:sym typeface="+mn-ea"/>
              </a:rPr>
              <a:t>和</a:t>
            </a:r>
            <a:r>
              <a:rPr>
                <a:ea typeface="宋体" panose="02010600030101010101" pitchFamily="2" charset="-122"/>
                <a:sym typeface="+mn-ea"/>
              </a:rPr>
              <a:t>「关于」页面</a:t>
            </a:r>
            <a:endParaRPr>
              <a:ea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30000"/>
              </a:lnSpc>
            </a:pPr>
            <a:endParaRPr>
              <a:ea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30000"/>
              </a:lnSpc>
            </a:pPr>
            <a:r>
              <a:rPr>
                <a:ea typeface="宋体" panose="02010600030101010101" pitchFamily="2" charset="-122"/>
                <a:sym typeface="+mn-ea"/>
              </a:rPr>
              <a:t>pages/about.md文件内容对应网站的「关于」页面，里面的内容多为个人相关信息，将它们替换成你自己的信息</a:t>
            </a:r>
            <a:r>
              <a:rPr lang="zh-CN">
                <a:ea typeface="宋体" panose="02010600030101010101" pitchFamily="2" charset="-122"/>
                <a:sym typeface="+mn-ea"/>
              </a:rPr>
              <a:t>。</a:t>
            </a:r>
            <a:r>
              <a:rPr>
                <a:ea typeface="宋体" panose="02010600030101010101" pitchFamily="2" charset="-122"/>
                <a:sym typeface="+mn-ea"/>
              </a:rPr>
              <a:t>修改_data目录下的links.yml</a:t>
            </a:r>
            <a:r>
              <a:rPr lang="zh-CN">
                <a:ea typeface="宋体" panose="02010600030101010101" pitchFamily="2" charset="-122"/>
                <a:sym typeface="+mn-ea"/>
              </a:rPr>
              <a:t>、</a:t>
            </a:r>
            <a:r>
              <a:rPr>
                <a:ea typeface="宋体" panose="02010600030101010101" pitchFamily="2" charset="-122"/>
                <a:sym typeface="+mn-ea"/>
              </a:rPr>
              <a:t>skills.yml和social.yml文件里的数据</a:t>
            </a:r>
            <a:r>
              <a:rPr>
                <a:ea typeface="宋体" panose="02010600030101010101" pitchFamily="2" charset="-122"/>
                <a:sym typeface="+mn-ea"/>
              </a:rPr>
              <a:t>。</a:t>
            </a:r>
            <a:endParaRPr lang="en-US" altLang="zh-CN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11" name="副标题 10"/>
          <p:cNvSpPr>
            <a:spLocks noGrp="1"/>
          </p:cNvSpPr>
          <p:nvPr>
            <p:ph type="subTitle" idx="4294967295"/>
          </p:nvPr>
        </p:nvSpPr>
        <p:spPr>
          <a:xfrm>
            <a:off x="521335" y="1556385"/>
            <a:ext cx="11189970" cy="4572000"/>
          </a:xfrm>
        </p:spPr>
        <p:txBody>
          <a:bodyPr rtlCol="0">
            <a:normAutofit/>
          </a:bodyPr>
          <a:p>
            <a:pPr marL="342900" indent="-34290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工具</a:t>
            </a:r>
            <a:r>
              <a:rPr lang="zh-CN" altLang="en-US" sz="2400" dirty="0">
                <a:solidFill>
                  <a:schemeClr val="tx1"/>
                </a:solidFill>
              </a:rPr>
              <a:t>介绍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342900" indent="-34290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github pages创建流程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342900" indent="-34290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克隆仓库/上传文件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342900" indent="-34290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主题配置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230999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zh-CN" altLang="en-US" sz="4800" dirty="0">
                <a:solidFill>
                  <a:schemeClr val="bg1"/>
                </a:solidFill>
              </a:rPr>
              <a:t>工具</a:t>
            </a:r>
            <a:r>
              <a:rPr lang="zh-CN" altLang="en-US" sz="4800" dirty="0">
                <a:solidFill>
                  <a:schemeClr val="bg1"/>
                </a:solidFill>
              </a:rPr>
              <a:t>介绍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93090" y="1386840"/>
            <a:ext cx="11281410" cy="26092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30000"/>
              </a:lnSpc>
            </a:pPr>
            <a:r>
              <a:rPr lang="zh-CN" altLang="en-US"/>
              <a:t>在整个</a:t>
            </a:r>
            <a:r>
              <a:rPr lang="en-US" altLang="zh-CN"/>
              <a:t>github pages</a:t>
            </a:r>
            <a:r>
              <a:rPr lang="zh-CN" altLang="en-US"/>
              <a:t>操作过程中，需要用到的工具主要有github desktop</a:t>
            </a:r>
            <a:r>
              <a:rPr lang="zh-CN" altLang="en-US"/>
              <a:t>和VS code(或者typora)。</a:t>
            </a:r>
            <a:endParaRPr lang="zh-CN" altLang="en-US"/>
          </a:p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github desktop</a:t>
            </a:r>
            <a:r>
              <a:rPr lang="zh-CN" altLang="en-US">
                <a:ea typeface="宋体" panose="02010600030101010101" pitchFamily="2" charset="-122"/>
              </a:rPr>
              <a:t>：这是</a:t>
            </a:r>
            <a:r>
              <a:rPr lang="en-US" altLang="zh-CN">
                <a:ea typeface="宋体" panose="02010600030101010101" pitchFamily="2" charset="-122"/>
              </a:rPr>
              <a:t>github</a:t>
            </a:r>
            <a:r>
              <a:rPr lang="zh-CN" altLang="en-US">
                <a:ea typeface="宋体" panose="02010600030101010101" pitchFamily="2" charset="-122"/>
              </a:rPr>
              <a:t>的客户端，在</a:t>
            </a:r>
            <a:r>
              <a:rPr lang="en-US" altLang="zh-CN">
                <a:sym typeface="+mn-ea"/>
              </a:rPr>
              <a:t>github desktop</a:t>
            </a:r>
            <a:r>
              <a:rPr lang="zh-CN" altLang="en-US">
                <a:sym typeface="+mn-ea"/>
              </a:rPr>
              <a:t>上面登录个人账号后，可以比较方便将</a:t>
            </a:r>
            <a:r>
              <a:rPr lang="en-US" altLang="zh-CN">
                <a:sym typeface="+mn-ea"/>
              </a:rPr>
              <a:t>github</a:t>
            </a:r>
            <a:r>
              <a:rPr lang="zh-CN" altLang="en-US">
                <a:sym typeface="+mn-ea"/>
              </a:rPr>
              <a:t>账号中的仓库克隆到本地文件上，和对这些文件进行增删改，以及将文件重新</a:t>
            </a:r>
            <a:r>
              <a:rPr lang="en-US" altLang="zh-CN">
                <a:sym typeface="+mn-ea"/>
              </a:rPr>
              <a:t>commit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push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github</a:t>
            </a:r>
            <a:r>
              <a:rPr lang="zh-CN" altLang="en-US">
                <a:sym typeface="+mn-ea"/>
              </a:rPr>
              <a:t>网页上。相比于其他克隆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上传文件的方法，如用</a:t>
            </a:r>
            <a:r>
              <a:rPr lang="en-US" altLang="zh-CN">
                <a:sym typeface="+mn-ea"/>
              </a:rPr>
              <a:t>git</a:t>
            </a:r>
            <a:r>
              <a:rPr lang="zh-CN" altLang="en-US">
                <a:sym typeface="+mn-ea"/>
              </a:rPr>
              <a:t>命令行等，就需要输入多行命令来操作，而在</a:t>
            </a:r>
            <a:r>
              <a:rPr lang="en-US" altLang="zh-CN">
                <a:sym typeface="+mn-ea"/>
              </a:rPr>
              <a:t>github desktop</a:t>
            </a:r>
            <a:r>
              <a:rPr lang="zh-CN" altLang="en-US">
                <a:sym typeface="+mn-ea"/>
              </a:rPr>
              <a:t>只需要点击对应的操作按钮</a:t>
            </a:r>
            <a:r>
              <a:rPr lang="zh-CN" altLang="en-US">
                <a:sym typeface="+mn-ea"/>
              </a:rPr>
              <a:t>就可以。</a:t>
            </a:r>
            <a:endParaRPr lang="zh-CN" altLang="en-US">
              <a:sym typeface="+mn-ea"/>
            </a:endParaRPr>
          </a:p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VS code：这是个编程平台，我们这里通过</a:t>
            </a:r>
            <a:r>
              <a:rPr lang="en-US" altLang="zh-CN">
                <a:sym typeface="+mn-ea"/>
              </a:rPr>
              <a:t>VS Code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markdown</a:t>
            </a:r>
            <a:r>
              <a:rPr lang="zh-CN" altLang="en-US">
                <a:sym typeface="+mn-ea"/>
              </a:rPr>
              <a:t>相关</a:t>
            </a:r>
            <a:r>
              <a:rPr lang="zh-CN" altLang="en-US">
                <a:sym typeface="+mn-ea"/>
              </a:rPr>
              <a:t>插件，来写</a:t>
            </a:r>
            <a:r>
              <a:rPr lang="en-US" altLang="zh-CN">
                <a:sym typeface="+mn-ea"/>
              </a:rPr>
              <a:t>markdown</a:t>
            </a:r>
            <a:r>
              <a:rPr lang="zh-CN" altLang="en-US">
                <a:sym typeface="+mn-ea"/>
              </a:rPr>
              <a:t>文件。</a:t>
            </a:r>
            <a:endParaRPr lang="zh-CN" altLang="en-US">
              <a:sym typeface="+mn-ea"/>
            </a:endParaRPr>
          </a:p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typora：这是个</a:t>
            </a:r>
            <a:r>
              <a:rPr lang="en-US" altLang="zh-CN">
                <a:sym typeface="+mn-ea"/>
              </a:rPr>
              <a:t>markdown</a:t>
            </a:r>
            <a:r>
              <a:rPr lang="zh-CN" altLang="en-US">
                <a:sym typeface="+mn-ea"/>
              </a:rPr>
              <a:t>的编辑器，专门用来写</a:t>
            </a:r>
            <a:r>
              <a:rPr lang="en-US" altLang="zh-CN">
                <a:sym typeface="+mn-ea"/>
              </a:rPr>
              <a:t>markdown</a:t>
            </a:r>
            <a:r>
              <a:rPr lang="zh-CN" altLang="en-US">
                <a:sym typeface="+mn-ea"/>
              </a:rPr>
              <a:t>文件。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工具介绍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93090" y="1386840"/>
            <a:ext cx="11281410" cy="1170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30000"/>
              </a:lnSpc>
            </a:pPr>
            <a:r>
              <a:rPr lang="zh-CN" altLang="en-US"/>
              <a:t>在整个</a:t>
            </a:r>
            <a:r>
              <a:rPr lang="en-US" altLang="zh-CN"/>
              <a:t>github pages</a:t>
            </a:r>
            <a:r>
              <a:rPr lang="zh-CN" altLang="en-US"/>
              <a:t>操作过程中，需要用到的其他工具有</a:t>
            </a:r>
            <a:r>
              <a:rPr lang="en-US" altLang="zh-CN"/>
              <a:t>sockboom</a:t>
            </a:r>
            <a:r>
              <a:rPr lang="zh-CN" altLang="en-US"/>
              <a:t>和</a:t>
            </a:r>
            <a:r>
              <a:rPr lang="en-US" altLang="zh-CN"/>
              <a:t>SM.MS</a:t>
            </a:r>
            <a:r>
              <a:rPr lang="zh-CN" altLang="en-US"/>
              <a:t>。</a:t>
            </a:r>
            <a:endParaRPr lang="zh-CN" altLang="en-US"/>
          </a:p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sockboom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：这是一挂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vpn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的翻墙工具，在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github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github pages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操作过程中，需要挂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vpn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，可以用这一工具。以及在以后其他时候也可能需要翻墙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工具。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090" y="2557145"/>
            <a:ext cx="8112760" cy="39871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工具介绍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93090" y="1386840"/>
            <a:ext cx="11281410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30000"/>
              </a:lnSpc>
            </a:pPr>
            <a:r>
              <a:rPr lang="zh-CN" altLang="en-US"/>
              <a:t>在整个</a:t>
            </a:r>
            <a:r>
              <a:rPr lang="en-US" altLang="zh-CN"/>
              <a:t>github pages</a:t>
            </a:r>
            <a:r>
              <a:rPr lang="zh-CN" altLang="en-US"/>
              <a:t>操作过程中，需要用到的其他工具有</a:t>
            </a:r>
            <a:r>
              <a:rPr lang="en-US" altLang="zh-CN"/>
              <a:t>sockboom</a:t>
            </a:r>
            <a:r>
              <a:rPr lang="zh-CN" altLang="en-US"/>
              <a:t>和</a:t>
            </a:r>
            <a:r>
              <a:rPr lang="en-US" altLang="zh-CN"/>
              <a:t>SM.MS</a:t>
            </a:r>
            <a:r>
              <a:rPr lang="zh-CN" altLang="en-US"/>
              <a:t>。</a:t>
            </a:r>
            <a:endParaRPr lang="zh-CN" altLang="en-US"/>
          </a:p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SM.MS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：这是一个将图片上传生成各种工具需要的格式的应用。用到这个是因为，原来是把图片以相对路径的形式插入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markdown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文件，但是在上传到网页后查看时，加载图片的速度太慢了，甚至加载不出来。所以用</a:t>
            </a:r>
            <a:r>
              <a:rPr lang="en-US" altLang="zh-CN">
                <a:sym typeface="+mn-ea"/>
              </a:rPr>
              <a:t>SM.MS</a:t>
            </a:r>
            <a:r>
              <a:rPr lang="zh-CN" altLang="en-US">
                <a:sym typeface="+mn-ea"/>
              </a:rPr>
              <a:t>把图片生成</a:t>
            </a:r>
            <a:r>
              <a:rPr lang="en-US" altLang="zh-CN">
                <a:sym typeface="+mn-ea"/>
              </a:rPr>
              <a:t>markdown</a:t>
            </a:r>
            <a:r>
              <a:rPr lang="zh-CN" altLang="en-US">
                <a:sym typeface="+mn-ea"/>
              </a:rPr>
              <a:t>的格式，再插入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markdown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文件，这样加载速度快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很多。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090" y="2983230"/>
            <a:ext cx="9003030" cy="34461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230999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zh-CN" altLang="en-US" sz="4800" dirty="0">
                <a:solidFill>
                  <a:schemeClr val="bg1"/>
                </a:solidFill>
                <a:sym typeface="+mn-ea"/>
              </a:rPr>
              <a:t>github pages创建流程</a:t>
            </a:r>
            <a:endParaRPr lang="zh-CN" altLang="en-US" sz="48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github pages</a:t>
            </a:r>
            <a:r>
              <a:rPr lang="zh-CN" altLang="en-US" dirty="0"/>
              <a:t>创建</a:t>
            </a:r>
            <a:r>
              <a:rPr lang="zh-CN" altLang="en-US" dirty="0"/>
              <a:t>流程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5940" y="1358265"/>
            <a:ext cx="11281410" cy="33286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30000"/>
              </a:lnSpc>
            </a:pPr>
            <a:r>
              <a:rPr lang="en-US" altLang="zh-CN">
                <a:sym typeface="+mn-ea"/>
              </a:rPr>
              <a:t>github pages</a:t>
            </a:r>
            <a:r>
              <a:rPr lang="zh-CN" altLang="en-US">
                <a:sym typeface="+mn-ea"/>
              </a:rPr>
              <a:t>的创建流程比较简单，直接按照操作步骤就可以完成。</a:t>
            </a:r>
            <a:endParaRPr lang="zh-CN" altLang="en-US">
              <a:sym typeface="+mn-ea"/>
            </a:endParaRPr>
          </a:p>
          <a:p>
            <a:pPr indent="0" fontAlgn="auto">
              <a:lnSpc>
                <a:spcPct val="130000"/>
              </a:lnSpc>
            </a:pPr>
            <a:endParaRPr lang="zh-CN" altLang="en-US">
              <a:sym typeface="+mn-ea"/>
            </a:endParaRPr>
          </a:p>
          <a:p>
            <a:pPr indent="0" fontAlgn="auto">
              <a:lnSpc>
                <a:spcPct val="130000"/>
              </a:lnSpc>
            </a:pPr>
            <a:r>
              <a:rPr lang="zh-CN" altLang="en-US">
                <a:sym typeface="+mn-ea"/>
              </a:rPr>
              <a:t>操作过程中的注意</a:t>
            </a:r>
            <a:r>
              <a:rPr lang="zh-CN" altLang="en-US">
                <a:sym typeface="+mn-ea"/>
              </a:rPr>
              <a:t>事项：</a:t>
            </a:r>
            <a:endParaRPr lang="zh-CN" altLang="en-US">
              <a:sym typeface="+mn-ea"/>
            </a:endParaRPr>
          </a:p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在创建仓库界面，Repository name输入格式一定要为：username.github.io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，其中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username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是你的用户名，如我的用户名是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YuxiangtianT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，所以输入为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YuxiangtianT.github.io 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。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这里我们创建的个人主页，所以主页网址的格式一定要按照这样。别人也是通过这个网址来访问你的个人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主页。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ea typeface="宋体" panose="02010600030101010101" pitchFamily="2" charset="-122"/>
                <a:sym typeface="+mn-ea"/>
              </a:rPr>
              <a:t>在创建个人仓库之后，需要等待几分钟才能访问，因为我们这是通过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github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的服务器来实现我们的个人主页，所以在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github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的服务器上需要一段时间去编译实现我们的个人主页。后面上传主题后，也需要等待几分钟，也是同样的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道理。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230999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zh-CN" altLang="en-US" sz="4800" dirty="0">
                <a:solidFill>
                  <a:schemeClr val="bg1"/>
                </a:solidFill>
                <a:sym typeface="+mn-ea"/>
              </a:rPr>
              <a:t>克隆仓库/上传文件</a:t>
            </a:r>
            <a:endParaRPr lang="zh-CN" altLang="en-US" sz="48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ViZWQzNzM5YTAyMGIwNjE0NzE3YzA5M2M1MGEyNTgifQ=="/>
  <p:tag name="KSO_WPP_MARK_KEY" val="bb2e7c25-b412-4388-b8c8-fc710b4687f5"/>
</p:tagLst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2264</Words>
  <Application>WPS 演示</Application>
  <PresentationFormat>宽屏</PresentationFormat>
  <Paragraphs>85</Paragraphs>
  <Slides>15</Slides>
  <Notes>28</Notes>
  <HiddenSlides>0</HiddenSlides>
  <MMClips>3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Microsoft YaHei UI</vt:lpstr>
      <vt:lpstr>微软雅黑</vt:lpstr>
      <vt:lpstr>Arial Unicode MS</vt:lpstr>
      <vt:lpstr>Segoe UI</vt:lpstr>
      <vt:lpstr>欢迎文档</vt:lpstr>
      <vt:lpstr>每周总结</vt:lpstr>
      <vt:lpstr>每周总结（2021.11.28）</vt:lpstr>
      <vt:lpstr>github pages操作说明</vt:lpstr>
      <vt:lpstr>PowerPoint 演示文稿</vt:lpstr>
      <vt:lpstr>PowerPoint 演示文稿</vt:lpstr>
      <vt:lpstr>PowerPoint 演示文稿</vt:lpstr>
      <vt:lpstr>工具介绍</vt:lpstr>
      <vt:lpstr>PowerPoint 演示文稿</vt:lpstr>
      <vt:lpstr>github pages创建流程</vt:lpstr>
      <vt:lpstr>PowerPoint 演示文稿</vt:lpstr>
      <vt:lpstr>PowerPoint 演示文稿</vt:lpstr>
      <vt:lpstr>github pages创建流程</vt:lpstr>
      <vt:lpstr>PowerPoint 演示文稿</vt:lpstr>
      <vt:lpstr>PowerPoint 演示文稿</vt:lpstr>
      <vt:lpstr>主题配置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欢迎使用 PowerPoint</dc:title>
  <dc:creator>Mac</dc:creator>
  <cp:lastModifiedBy>天</cp:lastModifiedBy>
  <cp:revision>948</cp:revision>
  <dcterms:created xsi:type="dcterms:W3CDTF">2021-08-22T06:17:00Z</dcterms:created>
  <dcterms:modified xsi:type="dcterms:W3CDTF">2022-09-09T05:24:55Z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52F27035D10D480BA2FA5F121AF4A7B3</vt:lpwstr>
  </property>
  <property fmtid="{D5CDD505-2E9C-101B-9397-08002B2CF9AE}" pid="4" name="KSOProductBuildVer">
    <vt:lpwstr>2052-11.1.0.12358</vt:lpwstr>
  </property>
</Properties>
</file>