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D6F5-A66C-4999-AA37-86B31E0A5F93}" type="datetimeFigureOut">
              <a:rPr lang="nl-NL" smtClean="0"/>
              <a:t>7-11-2021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013ED-A3F6-4714-AD42-688FAF4C70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60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81C5-3D6A-43DD-8289-160B8BC8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3ED3-396E-4208-BD72-19F97A2B0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A124-412D-4444-97B2-E7B67B21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8E1-83A5-4983-A277-42444DACDC55}" type="datetime1">
              <a:rPr lang="nl-NL" smtClean="0"/>
              <a:t>7-11-2021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53225-D7DE-44DE-B6EE-26AB4F65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2C54-9ED0-46BC-86EF-EE0D05E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679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F98A-B8C0-4A71-93C7-BA53ABCF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8EBE3-96EF-47C1-8EA4-BED2D2D4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CA2B-F84D-406D-88E8-1D787B05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05D2-6D6E-4C36-A185-41F95B1B733E}" type="datetime1">
              <a:rPr lang="nl-NL" smtClean="0"/>
              <a:t>7-11-2021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F07D-44CD-42C0-846E-0FD2FC4A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90D4-3300-420F-AE9B-1791A714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60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82FBF-747C-4BD6-9D6B-F2783EB82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8D241-C363-4A6E-B40A-3DDE264CB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D099-CFD5-4E9A-AF88-F8EF2199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6EFE-0264-47F6-BF20-4DCA412AD465}" type="datetime1">
              <a:rPr lang="nl-NL" smtClean="0"/>
              <a:t>7-11-2021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95B9-586F-4689-B740-8206C1E3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274E-3089-44DB-A8E6-864F90FA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559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9B2E-A5A2-441E-B71B-70788524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DE71-86D7-4D23-A868-65BFB0B2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7B83-6CF4-44D7-99FD-C68A8DFE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600-E5F2-4879-837B-81F159B49E2A}" type="datetime1">
              <a:rPr lang="nl-NL" smtClean="0"/>
              <a:t>7-11-2021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6AFD-68FE-4CEF-BB92-005B08FC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C4D9-FA8F-49F7-B839-4F23AA05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29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82B6-4ADD-4C2E-882F-8D65B3A2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5FDD-A1C3-4E46-B9F1-CE3733A9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C977-12D2-40C7-9752-D28FB212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7E03-7997-4348-A472-C3F9894B84CA}" type="datetime1">
              <a:rPr lang="nl-NL" smtClean="0"/>
              <a:t>7-11-2021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BABD-98A7-4E06-897B-35CC04E6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1B870-23DF-4969-A921-3B8E83D0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3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C63C-95B2-439B-B007-DB01A6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E137-A24E-4710-8949-85979EAB8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E93E0-6C6B-434E-B4C7-3802DA88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5BE94-B47D-4719-9389-B02CA38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1092-8C0F-4894-A288-DADC9216187A}" type="datetime1">
              <a:rPr lang="nl-NL" smtClean="0"/>
              <a:t>7-11-2021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C7A5-C8C9-48E8-AB8A-5A0A97F5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2F7C7-EBB5-4EFF-9736-728F4919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57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C398-2B56-4F07-A40B-7B2C9016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37B7-11EA-4B08-983C-30A1EC30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65005-6C04-4BF5-BA5C-09F606C6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A9588-BF03-4DCB-AAE7-13F9F4EF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8C67B-817E-4765-929B-0FC7FA0CF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DBCA5-E4E4-4594-B3D7-14901982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7192-D3CB-4D80-9FA9-42186499C06F}" type="datetime1">
              <a:rPr lang="nl-NL" smtClean="0"/>
              <a:t>7-11-2021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6BE4A-384D-4D60-95FA-56CE3980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A01CF-E48E-4B30-B7EC-91F43547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7D-5B8F-40FA-9864-33777A7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17A44-9871-4DB5-BED1-922A2924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B3AA-03B1-4F8F-8ABF-54F41DF59366}" type="datetime1">
              <a:rPr lang="nl-NL" smtClean="0"/>
              <a:t>7-11-2021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7570D-9665-4577-A887-19D2ADE2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C32AC-65BB-488E-8D62-22F0C38F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4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E42FA-090D-4FE0-9FF9-2F9B0CEC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095D-EACA-4F44-ABA2-B49031140089}" type="datetime1">
              <a:rPr lang="nl-NL" smtClean="0"/>
              <a:t>7-11-2021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AF843-C3EA-42E9-9C87-6CD85361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B2DA-AAFC-42B8-BF29-47D069C2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617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C4C-F28B-4D9A-8F9A-0388EE8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51CE-C5C3-42EC-89BF-FB29869C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F37C-D3C5-4369-8F29-B929C2231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6DB2E-0185-4073-9E6B-19394526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EA4-C376-4C9A-BEA6-0DAE863CA9ED}" type="datetime1">
              <a:rPr lang="nl-NL" smtClean="0"/>
              <a:t>7-11-2021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8790-E5B7-4514-835E-ACF80A2D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9434-B977-488E-B626-66DA97B9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62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8DE-E47D-4B38-AEA7-5DD71964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EB7CE-F5F8-49C9-B4EF-7DF67283C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D8D20-D0CE-4609-AEA6-AD1E10322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7D56-0F9D-4B2A-BC81-961B8A10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CB29-7AEF-4F76-927E-1461CCE489B4}" type="datetime1">
              <a:rPr lang="nl-NL" smtClean="0"/>
              <a:t>7-11-2021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4EBF7-155B-4D00-8FF7-28F24ACE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3C4ED-1D70-48F3-B389-7573DDA1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0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A1C01-D89D-4196-B9FD-DDA21C1E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ED89-8153-41EA-B32F-828A6DA1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80A3-8C61-4402-B914-25F8EA3D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FA1C-A984-4604-9F0D-A6ED4B856552}" type="datetime1">
              <a:rPr lang="nl-NL" smtClean="0"/>
              <a:t>7-11-2021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DE86-7CCC-4CE8-BB2E-AC35CC720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D21B-EE59-4F50-8E36-E8611D639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4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dirty="0"/>
              <a:t>Course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8 weeks: 8 Lecture Notes -&gt; all material has been posted on BS.</a:t>
            </a:r>
          </a:p>
          <a:p>
            <a:r>
              <a:rPr lang="nl-NL" dirty="0"/>
              <a:t>Micro-economics (4 weeks) and Macro-economics (4 weeks).</a:t>
            </a:r>
          </a:p>
          <a:p>
            <a:r>
              <a:rPr lang="nl-NL" b="1" dirty="0"/>
              <a:t>Micro-economics</a:t>
            </a:r>
            <a:r>
              <a:rPr lang="nl-NL" dirty="0"/>
              <a:t>: (1) Demand; (2) Supply: perfect competition; (3) Supply: monopoly; (4) Supply: oligopoly; (5) production and optimal choice of technique; and (6) innovation, technological progress, and evolutionary market model.</a:t>
            </a:r>
          </a:p>
          <a:p>
            <a:r>
              <a:rPr lang="nl-NL" b="1" dirty="0"/>
              <a:t>Macro-economics</a:t>
            </a:r>
            <a:r>
              <a:rPr lang="nl-NL" dirty="0"/>
              <a:t>: (1) national accounting, concepts, definitions; (2) neoclassical macro-model; (3) Keynesian macro-model; (4) IS-LM model; and (5) theories of money creation.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7328-57BB-4B59-98C7-9F5C7FF5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699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Suppose the income</a:t>
            </a:r>
          </a:p>
          <a:p>
            <a:pPr marL="0" indent="0">
              <a:buNone/>
            </a:pPr>
            <a:r>
              <a:rPr lang="nl-NL" dirty="0"/>
              <a:t>of the consumer</a:t>
            </a:r>
          </a:p>
          <a:p>
            <a:pPr marL="0" indent="0">
              <a:buNone/>
            </a:pPr>
            <a:r>
              <a:rPr lang="nl-NL" dirty="0"/>
              <a:t>increases. What </a:t>
            </a:r>
          </a:p>
          <a:p>
            <a:pPr marL="0" indent="0">
              <a:buNone/>
            </a:pPr>
            <a:r>
              <a:rPr lang="nl-NL" dirty="0"/>
              <a:t>happens to the </a:t>
            </a:r>
          </a:p>
          <a:p>
            <a:pPr marL="0" indent="0">
              <a:buNone/>
            </a:pPr>
            <a:r>
              <a:rPr lang="nl-NL" dirty="0"/>
              <a:t>budget constraint?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FAFFE9-B712-410E-A84C-54A42514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10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6C05EC-FF2E-4B96-AB54-AD4547DA2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81" y="1697442"/>
            <a:ext cx="604921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Suppose P</a:t>
            </a:r>
            <a:r>
              <a:rPr lang="nl-NL" baseline="-25000" dirty="0"/>
              <a:t>1</a:t>
            </a:r>
          </a:p>
          <a:p>
            <a:pPr marL="0" indent="0">
              <a:buNone/>
            </a:pPr>
            <a:r>
              <a:rPr lang="nl-NL" dirty="0"/>
              <a:t>declines.</a:t>
            </a:r>
          </a:p>
          <a:p>
            <a:pPr marL="0" indent="0">
              <a:buNone/>
            </a:pPr>
            <a:r>
              <a:rPr lang="nl-NL" dirty="0"/>
              <a:t>What </a:t>
            </a:r>
          </a:p>
          <a:p>
            <a:pPr marL="0" indent="0">
              <a:buNone/>
            </a:pPr>
            <a:r>
              <a:rPr lang="nl-NL" dirty="0"/>
              <a:t>happens to the </a:t>
            </a:r>
          </a:p>
          <a:p>
            <a:pPr marL="0" indent="0">
              <a:buNone/>
            </a:pPr>
            <a:r>
              <a:rPr lang="nl-NL" dirty="0"/>
              <a:t>budget constraint?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F827E-71E3-4660-A542-8B3FF2E9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97011-B155-4D0E-BC5D-E15AE6F85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796395"/>
            <a:ext cx="5649113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Utility maximisation</a:t>
            </a:r>
          </a:p>
          <a:p>
            <a:pPr marL="0" indent="0">
              <a:buNone/>
            </a:pPr>
            <a:r>
              <a:rPr lang="nl-NL" dirty="0"/>
              <a:t>by the consumer:</a:t>
            </a:r>
          </a:p>
          <a:p>
            <a:pPr marL="0" indent="0">
              <a:buNone/>
            </a:pPr>
            <a:r>
              <a:rPr lang="nl-NL" dirty="0"/>
              <a:t>combining the budget</a:t>
            </a:r>
          </a:p>
          <a:p>
            <a:pPr marL="0" indent="0">
              <a:buNone/>
            </a:pPr>
            <a:r>
              <a:rPr lang="nl-NL" dirty="0"/>
              <a:t>constraint and </a:t>
            </a:r>
          </a:p>
          <a:p>
            <a:pPr marL="0" indent="0">
              <a:buNone/>
            </a:pPr>
            <a:r>
              <a:rPr lang="nl-NL" dirty="0"/>
              <a:t>the indifference curves.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F2281-671F-4A2A-8A0A-82DFC6D0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92" y="1646238"/>
            <a:ext cx="5715798" cy="4220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15267-9ABA-4C4B-9AD4-09EFD6EA3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6" y="4359964"/>
            <a:ext cx="2852650" cy="9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9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To derive the demand function (of the representative consumer), we will perform two (thought) experiments: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Experiment 1: suppose the income of the consumer increases.</a:t>
            </a:r>
          </a:p>
          <a:p>
            <a:endParaRPr lang="nl-NL" dirty="0"/>
          </a:p>
          <a:p>
            <a:r>
              <a:rPr lang="nl-NL" dirty="0"/>
              <a:t>Experiment 2: suppose the price of good 1 declines.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What is the utility-maximising response of the representative consumer?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16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Experiment 1:</a:t>
            </a:r>
          </a:p>
          <a:p>
            <a:pPr marL="0" indent="0">
              <a:buNone/>
            </a:pPr>
            <a:r>
              <a:rPr lang="nl-NL" dirty="0"/>
              <a:t>an increase in</a:t>
            </a:r>
          </a:p>
          <a:p>
            <a:pPr marL="0" indent="0">
              <a:buNone/>
            </a:pPr>
            <a:r>
              <a:rPr lang="nl-NL" dirty="0"/>
              <a:t>consumer income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ADE73-7AB4-4B6D-8F1C-5849A7B23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05" y="1613800"/>
            <a:ext cx="573485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4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Experiment 2:</a:t>
            </a:r>
          </a:p>
          <a:p>
            <a:pPr marL="0" indent="0">
              <a:buNone/>
            </a:pPr>
            <a:r>
              <a:rPr lang="nl-NL" dirty="0"/>
              <a:t>a decline in the</a:t>
            </a:r>
          </a:p>
          <a:p>
            <a:pPr marL="0" indent="0">
              <a:buNone/>
            </a:pPr>
            <a:r>
              <a:rPr lang="nl-NL" dirty="0"/>
              <a:t>price of good 1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B6DA6-F675-4054-A6FD-5A6673A7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12" y="1648290"/>
            <a:ext cx="590632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5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Next time:</a:t>
            </a:r>
          </a:p>
          <a:p>
            <a:r>
              <a:rPr lang="nl-NL" dirty="0"/>
              <a:t>Substitution effect; income effect; total effect of a price change</a:t>
            </a:r>
          </a:p>
          <a:p>
            <a:r>
              <a:rPr lang="nl-NL" b="1" dirty="0">
                <a:solidFill>
                  <a:srgbClr val="FF0000"/>
                </a:solidFill>
              </a:rPr>
              <a:t>Price and income elasticities of demand</a:t>
            </a:r>
          </a:p>
          <a:p>
            <a:r>
              <a:rPr lang="nl-NL" dirty="0"/>
              <a:t>Giffen good</a:t>
            </a:r>
          </a:p>
          <a:p>
            <a:r>
              <a:rPr lang="nl-NL" dirty="0"/>
              <a:t>Alternative theories of consumer demand: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Thorstein Veblen (left)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Pierre Bourdieu (centre)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John Kenneth Galbraith (right)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CD9A9-FA4F-4188-B83A-6ACEFF1C3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642" y="4336774"/>
            <a:ext cx="1270500" cy="16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ierre Bourdieu | PhD | Pinterest">
            <a:extLst>
              <a:ext uri="{FF2B5EF4-FFF2-40B4-BE49-F238E27FC236}">
                <a16:creationId xmlns:a16="http://schemas.microsoft.com/office/drawing/2014/main" id="{AA561DF3-CAAD-49EF-B0A8-25CBBDDAF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95" y="4333174"/>
            <a:ext cx="855905" cy="16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John Kenneth Galbraith (Author of The Great Crash of 1929)">
            <a:extLst>
              <a:ext uri="{FF2B5EF4-FFF2-40B4-BE49-F238E27FC236}">
                <a16:creationId xmlns:a16="http://schemas.microsoft.com/office/drawing/2014/main" id="{25AC00CA-2FBB-4651-92C0-07E3F7838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056" y="4336774"/>
            <a:ext cx="1314367" cy="16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dirty="0"/>
              <a:t>Course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Each Lecture Note contains question sets, exercises and supportive videos.</a:t>
            </a:r>
          </a:p>
          <a:p>
            <a:r>
              <a:rPr lang="nl-NL" dirty="0"/>
              <a:t>Each week: 2 self-tests -&gt;  one “open” questions; the other MC questions. The MC self-test will be posted on Thursdays.</a:t>
            </a:r>
          </a:p>
          <a:p>
            <a:r>
              <a:rPr lang="nl-NL" dirty="0"/>
              <a:t>On Brightspace: under \content -&gt; all course materials have been posted for each week.</a:t>
            </a:r>
          </a:p>
          <a:p>
            <a:r>
              <a:rPr lang="nl-NL" dirty="0"/>
              <a:t>There are 2 on-line lectures (in BBB): Monday 13.45-15.30 hrs and Friday 8.45-10.30 hrs. </a:t>
            </a:r>
          </a:p>
          <a:p>
            <a:r>
              <a:rPr lang="nl-NL" dirty="0"/>
              <a:t>Exam: </a:t>
            </a:r>
            <a:r>
              <a:rPr lang="en-US" dirty="0"/>
              <a:t>26 January 2022 (13.30-16.30 </a:t>
            </a:r>
            <a:r>
              <a:rPr lang="en-US" dirty="0" err="1"/>
              <a:t>hrs</a:t>
            </a:r>
            <a:r>
              <a:rPr lang="en-US" dirty="0"/>
              <a:t>). Exact format = unknown.</a:t>
            </a:r>
          </a:p>
          <a:p>
            <a:r>
              <a:rPr lang="en-US" b="1" dirty="0"/>
              <a:t>Motto</a:t>
            </a:r>
            <a:r>
              <a:rPr lang="en-US" dirty="0"/>
              <a:t>: “The more I read, the more I acquire, the more certain I am that I know nothing.” ― Voltaire. 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A7D67-4302-4D9E-8005-80E7ECD1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7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Microeconomics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Focus is on </a:t>
            </a:r>
            <a:r>
              <a:rPr lang="nl-NL" b="1" dirty="0"/>
              <a:t>one individual market</a:t>
            </a:r>
            <a:r>
              <a:rPr lang="nl-NL" dirty="0"/>
              <a:t> (the ceteris paribus assumption applies to the rest of the economy) &amp; on </a:t>
            </a:r>
            <a:r>
              <a:rPr lang="nl-NL" b="1" dirty="0"/>
              <a:t>individual decision-making</a:t>
            </a:r>
            <a:r>
              <a:rPr lang="nl-NL" dirty="0"/>
              <a:t> by consumers and/or producers.</a:t>
            </a:r>
          </a:p>
          <a:p>
            <a:r>
              <a:rPr lang="nl-NL" dirty="0"/>
              <a:t>Central questions: (1) how are the many decentralised decisions of market actors co-ordinated and “aggregated” into a market outcome? (2) what motivates these market actors and how do they decide?</a:t>
            </a:r>
          </a:p>
          <a:p>
            <a:r>
              <a:rPr lang="nl-NL" b="1" dirty="0"/>
              <a:t>Market mechanism</a:t>
            </a:r>
            <a:r>
              <a:rPr lang="nl-NL" dirty="0"/>
              <a:t>: decentralised decisions are co-ordinated by means of price changes. In case of an excess supply, price will go down; in case of an excess demand, price will go up; until (in the end) market equilibrium is reached (supply = demand).</a:t>
            </a:r>
          </a:p>
          <a:p>
            <a:r>
              <a:rPr lang="nl-NL" dirty="0"/>
              <a:t>Motivation: (1) consumers are assumed to maximise utility; (2) producers are assumed to maximise profits.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69EA3-7585-4C5B-9865-0430A096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37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Assumptions:</a:t>
            </a:r>
          </a:p>
          <a:p>
            <a:r>
              <a:rPr lang="nl-NL" dirty="0"/>
              <a:t>Methodological individualism: representative consumer</a:t>
            </a:r>
          </a:p>
          <a:p>
            <a:r>
              <a:rPr lang="nl-NL" dirty="0"/>
              <a:t>Instrumental rationality:  max! U    (U = utility)</a:t>
            </a:r>
          </a:p>
          <a:p>
            <a:r>
              <a:rPr lang="nl-NL" dirty="0"/>
              <a:t>U is ordinal: different consumption bundles can be ranked</a:t>
            </a:r>
          </a:p>
          <a:p>
            <a:r>
              <a:rPr lang="nl-NL" dirty="0"/>
              <a:t>The representative consumer is consistent in his/her choices</a:t>
            </a:r>
          </a:p>
          <a:p>
            <a:r>
              <a:rPr lang="nl-NL" dirty="0"/>
              <a:t>Consumer preferences are exogenous -&gt; expressed in U-function</a:t>
            </a:r>
          </a:p>
          <a:p>
            <a:r>
              <a:rPr lang="nl-NL" dirty="0"/>
              <a:t>Diminishing marginal utility: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 I am thirsty, the first glass of water will provide me with more additional utility than the fifth glass of water. 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Consumers are sovereign (because preferences are exogenous)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15C88-88BC-49DB-B8F8-566DC4D6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15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The utility function: 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First thing</a:t>
            </a:r>
            <a:r>
              <a:rPr lang="nl-NL" dirty="0"/>
              <a:t> to note: marginal utility is always &gt; 0</a:t>
            </a:r>
          </a:p>
          <a:p>
            <a:pPr marL="0" indent="0">
              <a:buNone/>
            </a:pPr>
            <a:r>
              <a:rPr lang="nl-NL" dirty="0"/>
              <a:t>which means: more is always better.  (</a:t>
            </a:r>
            <a:r>
              <a:rPr lang="nl-NL" i="1" u="sng" dirty="0"/>
              <a:t>No satiation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Second thing</a:t>
            </a:r>
            <a:r>
              <a:rPr lang="nl-NL" dirty="0"/>
              <a:t> to note: diminishing marginal utility 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0268C-BBFB-4C7B-8BB6-43E92D7B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22" y="1825625"/>
            <a:ext cx="3858163" cy="4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06E6C-95E8-4EB4-B22D-A5D475081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79" y="2244783"/>
            <a:ext cx="2200582" cy="52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4EAD25-0320-4807-88C0-D6958314A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93" y="3350743"/>
            <a:ext cx="2029108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3567A6-5A21-45C2-9D21-CC901EBC6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24" y="3922323"/>
            <a:ext cx="2827522" cy="22320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6F859EB-C205-4B1F-A6D0-0BA3795B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94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5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The utility function can be rewritten as an </a:t>
            </a:r>
            <a:r>
              <a:rPr lang="nl-NL" b="1" dirty="0">
                <a:solidFill>
                  <a:srgbClr val="FF0000"/>
                </a:solidFill>
              </a:rPr>
              <a:t>indifference curve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Suppose: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Then the set of indifference curves corresponding to this utility function is: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A0E4B-4191-43C0-9CFF-A789A8C2F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93" y="2690191"/>
            <a:ext cx="3381847" cy="777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55961-85FA-4500-AA59-8096563ED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93" y="4433577"/>
            <a:ext cx="3381847" cy="7777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8EE717-B2CA-4C0F-866A-6BA844E1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594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DF7C7E-DBE9-4C34-8A7B-1DB87EACD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78" y="1932489"/>
            <a:ext cx="5725324" cy="418205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22A72-F594-4751-9101-58398D1A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7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7E1D4-E039-4DED-8A95-D114DC756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39" y="3171789"/>
            <a:ext cx="274358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An indifference </a:t>
            </a:r>
          </a:p>
          <a:p>
            <a:pPr marL="0" indent="0">
              <a:buNone/>
            </a:pPr>
            <a:r>
              <a:rPr lang="nl-NL" dirty="0"/>
              <a:t>map: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BD6A0-546F-44A7-A5E8-382F4B43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FCE4C-2FC0-492C-9AEE-81E40B7E2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27" y="1870075"/>
            <a:ext cx="569674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7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The consumer is </a:t>
            </a:r>
          </a:p>
          <a:p>
            <a:pPr marL="0" indent="0">
              <a:buNone/>
            </a:pPr>
            <a:r>
              <a:rPr lang="nl-NL" dirty="0"/>
              <a:t>constrained in what </a:t>
            </a:r>
          </a:p>
          <a:p>
            <a:pPr marL="0" indent="0">
              <a:buNone/>
            </a:pPr>
            <a:r>
              <a:rPr lang="nl-NL" dirty="0"/>
              <a:t>he/she can consume </a:t>
            </a:r>
          </a:p>
          <a:p>
            <a:pPr marL="0" indent="0">
              <a:buNone/>
            </a:pPr>
            <a:r>
              <a:rPr lang="nl-NL" dirty="0"/>
              <a:t>by his/her income </a:t>
            </a:r>
          </a:p>
          <a:p>
            <a:pPr marL="0" indent="0">
              <a:buNone/>
            </a:pPr>
            <a:r>
              <a:rPr lang="nl-NL" dirty="0"/>
              <a:t>-&gt; </a:t>
            </a:r>
            <a:r>
              <a:rPr lang="nl-NL" b="1" dirty="0">
                <a:solidFill>
                  <a:srgbClr val="FF0000"/>
                </a:solidFill>
              </a:rPr>
              <a:t>the budget 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constraint</a:t>
            </a:r>
          </a:p>
          <a:p>
            <a:pPr marL="0" indent="0">
              <a:buNone/>
            </a:pPr>
            <a:endParaRPr lang="nl-N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0EA6C-C0D5-4E5B-93B2-8ACF03BC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FCDBC-BB66-4D49-95AD-9A903E66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3" y="4535112"/>
            <a:ext cx="3292310" cy="752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B1698-8D6D-4EF2-BF32-F2C161C75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71" y="1613851"/>
            <a:ext cx="558242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0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855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MOT1421: Economic Foundations Course structure</vt:lpstr>
      <vt:lpstr>MOT1421: Economic Foundations Course structure</vt:lpstr>
      <vt:lpstr>MOT1421 Economic Foundations Microeconomics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MOT1421: Economic Foundations Course structure</dc:title>
  <dc:creator>Gebruiker</dc:creator>
  <cp:lastModifiedBy>Gebruiker</cp:lastModifiedBy>
  <cp:revision>12</cp:revision>
  <dcterms:created xsi:type="dcterms:W3CDTF">2021-11-07T12:56:15Z</dcterms:created>
  <dcterms:modified xsi:type="dcterms:W3CDTF">2021-11-07T14:23:32Z</dcterms:modified>
</cp:coreProperties>
</file>