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73" r:id="rId3"/>
    <p:sldId id="271" r:id="rId4"/>
    <p:sldId id="274" r:id="rId5"/>
    <p:sldId id="275" r:id="rId6"/>
    <p:sldId id="288" r:id="rId7"/>
    <p:sldId id="272" r:id="rId8"/>
    <p:sldId id="287" r:id="rId9"/>
    <p:sldId id="276" r:id="rId10"/>
    <p:sldId id="277" r:id="rId11"/>
    <p:sldId id="278" r:id="rId12"/>
    <p:sldId id="279" r:id="rId13"/>
    <p:sldId id="284" r:id="rId14"/>
    <p:sldId id="285" r:id="rId15"/>
    <p:sldId id="286" r:id="rId16"/>
    <p:sldId id="280" r:id="rId17"/>
    <p:sldId id="281" r:id="rId18"/>
    <p:sldId id="289" r:id="rId19"/>
    <p:sldId id="282" r:id="rId20"/>
    <p:sldId id="290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6D6F5-A66C-4999-AA37-86B31E0A5F93}" type="datetimeFigureOut">
              <a:rPr lang="nl-NL" smtClean="0"/>
              <a:t>15-11-2021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013ED-A3F6-4714-AD42-688FAF4C70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60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81C5-3D6A-43DD-8289-160B8BC8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13ED3-396E-4208-BD72-19F97A2B0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2A124-412D-4444-97B2-E7B67B21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8E1-83A5-4983-A277-42444DACDC55}" type="datetime1">
              <a:rPr lang="nl-NL" smtClean="0"/>
              <a:t>15-11-2021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53225-D7DE-44DE-B6EE-26AB4F65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E2C54-9ED0-46BC-86EF-EE0D05EA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679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F98A-B8C0-4A71-93C7-BA53ABCF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8EBE3-96EF-47C1-8EA4-BED2D2D45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CA2B-F84D-406D-88E8-1D787B05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05D2-6D6E-4C36-A185-41F95B1B733E}" type="datetime1">
              <a:rPr lang="nl-NL" smtClean="0"/>
              <a:t>15-11-2021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F07D-44CD-42C0-846E-0FD2FC4A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90D4-3300-420F-AE9B-1791A714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60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82FBF-747C-4BD6-9D6B-F2783EB82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8D241-C363-4A6E-B40A-3DDE264CB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D099-CFD5-4E9A-AF88-F8EF2199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6EFE-0264-47F6-BF20-4DCA412AD465}" type="datetime1">
              <a:rPr lang="nl-NL" smtClean="0"/>
              <a:t>15-11-2021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695B9-586F-4689-B740-8206C1E3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274E-3089-44DB-A8E6-864F90FA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559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9B2E-A5A2-441E-B71B-70788524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DE71-86D7-4D23-A868-65BFB0B2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7B83-6CF4-44D7-99FD-C68A8DFE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600-E5F2-4879-837B-81F159B49E2A}" type="datetime1">
              <a:rPr lang="nl-NL" smtClean="0"/>
              <a:t>15-11-2021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6AFD-68FE-4CEF-BB92-005B08FC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C4D9-FA8F-49F7-B839-4F23AA05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29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82B6-4ADD-4C2E-882F-8D65B3A2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45FDD-A1C3-4E46-B9F1-CE3733A9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C977-12D2-40C7-9752-D28FB212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7E03-7997-4348-A472-C3F9894B84CA}" type="datetime1">
              <a:rPr lang="nl-NL" smtClean="0"/>
              <a:t>15-11-2021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1BABD-98A7-4E06-897B-35CC04E6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1B870-23DF-4969-A921-3B8E83D0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334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C63C-95B2-439B-B007-DB01A6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E137-A24E-4710-8949-85979EAB8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E93E0-6C6B-434E-B4C7-3802DA88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5BE94-B47D-4719-9389-B02CA38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1092-8C0F-4894-A288-DADC9216187A}" type="datetime1">
              <a:rPr lang="nl-NL" smtClean="0"/>
              <a:t>15-11-2021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C7A5-C8C9-48E8-AB8A-5A0A97F5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2F7C7-EBB5-4EFF-9736-728F4919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57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C398-2B56-4F07-A40B-7B2C9016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37B7-11EA-4B08-983C-30A1EC30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65005-6C04-4BF5-BA5C-09F606C6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A9588-BF03-4DCB-AAE7-13F9F4EF6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8C67B-817E-4765-929B-0FC7FA0CF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DBCA5-E4E4-4594-B3D7-14901982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7192-D3CB-4D80-9FA9-42186499C06F}" type="datetime1">
              <a:rPr lang="nl-NL" smtClean="0"/>
              <a:t>15-11-2021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6BE4A-384D-4D60-95FA-56CE3980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A01CF-E48E-4B30-B7EC-91F43547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7D-5B8F-40FA-9864-33777A7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17A44-9871-4DB5-BED1-922A2924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B3AA-03B1-4F8F-8ABF-54F41DF59366}" type="datetime1">
              <a:rPr lang="nl-NL" smtClean="0"/>
              <a:t>15-11-2021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7570D-9665-4577-A887-19D2ADE2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C32AC-65BB-488E-8D62-22F0C38F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4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E42FA-090D-4FE0-9FF9-2F9B0CEC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095D-EACA-4F44-ABA2-B49031140089}" type="datetime1">
              <a:rPr lang="nl-NL" smtClean="0"/>
              <a:t>15-11-2021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AF843-C3EA-42E9-9C87-6CD85361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8B2DA-AAFC-42B8-BF29-47D069C2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617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4C4C-F28B-4D9A-8F9A-0388EE8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51CE-C5C3-42EC-89BF-FB29869C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F37C-D3C5-4369-8F29-B929C2231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6DB2E-0185-4073-9E6B-19394526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EA4-C376-4C9A-BEA6-0DAE863CA9ED}" type="datetime1">
              <a:rPr lang="nl-NL" smtClean="0"/>
              <a:t>15-11-2021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08790-E5B7-4514-835E-ACF80A2D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9434-B977-488E-B626-66DA97B9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62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38DE-E47D-4B38-AEA7-5DD71964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EB7CE-F5F8-49C9-B4EF-7DF67283C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D8D20-D0CE-4609-AEA6-AD1E10322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7D56-0F9D-4B2A-BC81-961B8A10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CB29-7AEF-4F76-927E-1461CCE489B4}" type="datetime1">
              <a:rPr lang="nl-NL" smtClean="0"/>
              <a:t>15-11-2021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4EBF7-155B-4D00-8FF7-28F24ACE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3C4ED-1D70-48F3-B389-7573DDA1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0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A1C01-D89D-4196-B9FD-DDA21C1E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ED89-8153-41EA-B32F-828A6DA1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80A3-8C61-4402-B914-25F8EA3D2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FA1C-A984-4604-9F0D-A6ED4B856552}" type="datetime1">
              <a:rPr lang="nl-NL" smtClean="0"/>
              <a:t>15-11-2021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DE86-7CCC-4CE8-BB2E-AC35CC720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D21B-EE59-4F50-8E36-E8611D639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4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Week 1: </a:t>
            </a:r>
            <a:r>
              <a:rPr lang="nl-NL" b="1" dirty="0"/>
              <a:t>The Neoclassical theory of </a:t>
            </a:r>
            <a:r>
              <a:rPr lang="nl-NL" b="1" dirty="0" err="1"/>
              <a:t>demand</a:t>
            </a:r>
            <a:r>
              <a:rPr lang="nl-NL" b="1" dirty="0"/>
              <a:t> (</a:t>
            </a:r>
            <a:r>
              <a:rPr lang="nl-NL" b="1" dirty="0" err="1"/>
              <a:t>continued</a:t>
            </a:r>
            <a:r>
              <a:rPr lang="nl-NL" b="1" dirty="0"/>
              <a:t>)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Question: </a:t>
            </a:r>
          </a:p>
          <a:p>
            <a:pPr marL="0" indent="0">
              <a:buNone/>
            </a:pPr>
            <a:r>
              <a:rPr lang="nl-NL" dirty="0"/>
              <a:t>What happens to ‘optimal consumption’ when the price of (say) good 1 decreases?</a:t>
            </a:r>
          </a:p>
          <a:p>
            <a:pPr marL="0" indent="0">
              <a:buNone/>
            </a:pPr>
            <a:r>
              <a:rPr lang="nl-NL" dirty="0"/>
              <a:t>Answer: </a:t>
            </a:r>
          </a:p>
          <a:p>
            <a:pPr marL="0" indent="0">
              <a:buNone/>
            </a:pPr>
            <a:r>
              <a:rPr lang="nl-NL" dirty="0"/>
              <a:t>In the case of a ‘normal’ good, the demand for good 1 increases -&gt; “The Law of Demand” holds.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See PP-slide 3.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2F827E-71E3-4660-A542-8B3FF2E9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19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881-CFE4-4DD0-8DFF-145731D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Week 1: the income elasticity of demand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0AA8C4-5425-4406-A728-D07B68172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86191" cy="40475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5056-00D5-475B-BD6F-15A35E7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63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881-CFE4-4DD0-8DFF-145731D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Week 1: the own price-elasticity of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5445B-ABC2-4BE1-B8C8-CF06748B2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own-price elasticity of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is defined as the proportionate change in the quantity (</a:t>
                </a:r>
                <a:r>
                  <a:rPr lang="en-GB" sz="2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q</a:t>
                </a:r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demanded of a particular good or service, resulting from a proportionate change in the price (P) of that particular good or services. In symbols, we may write: </a:t>
                </a:r>
              </a:p>
              <a:p>
                <a:pPr marL="0" indent="0" algn="just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endParaRPr lang="en-GB" sz="24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endParaRPr lang="en-GB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example: suppose e</a:t>
                </a:r>
                <a:r>
                  <a:rPr lang="en-GB" sz="24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</a:t>
                </a:r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-0.5. An increase in the price by 10% will reduce the demand for this commodity by 5%. </a:t>
                </a:r>
                <a:endParaRPr lang="nl-NL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5445B-ABC2-4BE1-B8C8-CF06748B2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928" t="-140" r="-8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5056-00D5-475B-BD6F-15A35E7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11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9E987-730E-4F8E-A5C9-865188D2C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0" y="3260035"/>
            <a:ext cx="371407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0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881-CFE4-4DD0-8DFF-145731D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Week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CCD672-122E-459E-A6CC-D7C304F5D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0" y="1690688"/>
            <a:ext cx="8574157" cy="39205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5056-00D5-475B-BD6F-15A35E7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351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881-CFE4-4DD0-8DFF-145731D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Week 1: Giffen goods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45B-ABC2-4BE1-B8C8-CF06748B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Giffen goods are goods for which the demand increases when their prices increase. (This not consistent with the “Law of Demand”).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Suppose the price of good X rises. We know that the substitution effect is negative: utility-maximising consumers will reduce the consumption of good X. </a:t>
            </a:r>
          </a:p>
          <a:p>
            <a:pPr marL="0" indent="0">
              <a:buNone/>
            </a:pPr>
            <a:r>
              <a:rPr lang="nl-NL" dirty="0"/>
              <a:t>But because we know (from observation) that the demand for good X increases in response to the higher price, it follows that the income elasticity of demand for good X is negative (“inferior” goods). Why?</a:t>
            </a:r>
          </a:p>
          <a:p>
            <a:r>
              <a:rPr lang="nl-NL" dirty="0"/>
              <a:t>The higher price for good X lowers real income of the consumers. (Real) incomes go down.</a:t>
            </a:r>
          </a:p>
          <a:p>
            <a:r>
              <a:rPr lang="nl-NL" dirty="0"/>
              <a:t>Nevertheless, demand for good X rises </a:t>
            </a:r>
            <a:r>
              <a:rPr lang="nl-NL" dirty="0">
                <a:sym typeface="Wingdings" panose="05000000000000000000" pitchFamily="2" charset="2"/>
              </a:rPr>
              <a:t> a negative income elasticity of demand.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5056-00D5-475B-BD6F-15A35E7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63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881-CFE4-4DD0-8DFF-145731D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Week 1: the cross-price elasticity of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5445B-ABC2-4BE1-B8C8-CF06748B2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cross-price elasticity of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𝑥𝑧</m:t>
                        </m:r>
                      </m:sub>
                    </m:sSub>
                  </m:oMath>
                </a14:m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is defined as the proportionate change in the quantity (</a:t>
                </a:r>
                <a:r>
                  <a:rPr lang="en-GB" sz="2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q</a:t>
                </a:r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demanded of good or service </a:t>
                </a:r>
                <a:r>
                  <a:rPr lang="en-GB" sz="2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x</a:t>
                </a:r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resulting from a proportionate change in the price (</a:t>
                </a:r>
                <a:r>
                  <a:rPr lang="en-GB" sz="2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</a:t>
                </a:r>
                <a:r>
                  <a:rPr lang="en-GB" sz="2400" i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of another good or services. In symbols, we may write:</a:t>
                </a:r>
              </a:p>
              <a:p>
                <a:pPr marL="0" indent="0" algn="just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endPara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endParaRPr lang="en-GB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example: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𝑥𝑧</m:t>
                        </m:r>
                      </m:sub>
                    </m:sSub>
                  </m:oMath>
                </a14:m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0.1. An increase in the price of good Z by 10% will increase the demand for good X by 1%. The two goods are substitutes.</a:t>
                </a:r>
                <a:endParaRPr lang="nl-NL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5445B-ABC2-4BE1-B8C8-CF06748B2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700" r="-8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5056-00D5-475B-BD6F-15A35E7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AB484-91D0-44B4-9543-A6A5F29C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75" y="3428999"/>
            <a:ext cx="3545338" cy="14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0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Week 1: Institutionalist theories of consumer behaviour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Thorstein Veblen (left)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Pierre Bourdieu (centre)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John Kenneth Galbraith (right)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CEAE0-98F7-45FC-A296-2390F69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CD9A9-FA4F-4188-B83A-6ACEFF1C3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77" y="3289852"/>
            <a:ext cx="1270500" cy="16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ierre Bourdieu | PhD | Pinterest">
            <a:extLst>
              <a:ext uri="{FF2B5EF4-FFF2-40B4-BE49-F238E27FC236}">
                <a16:creationId xmlns:a16="http://schemas.microsoft.com/office/drawing/2014/main" id="{AA561DF3-CAAD-49EF-B0A8-25CBBDDAF28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642" y="3289852"/>
            <a:ext cx="855905" cy="16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John Kenneth Galbraith (Author of The Great Crash of 1929)">
            <a:extLst>
              <a:ext uri="{FF2B5EF4-FFF2-40B4-BE49-F238E27FC236}">
                <a16:creationId xmlns:a16="http://schemas.microsoft.com/office/drawing/2014/main" id="{25AC00CA-2FBB-4651-92C0-07E3F7838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056" y="3289852"/>
            <a:ext cx="1314367" cy="16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34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881-CFE4-4DD0-8DFF-145731D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Week 1: Veblen goods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5056-00D5-475B-BD6F-15A35E7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16</a:t>
            </a:fld>
            <a:endParaRPr lang="nl-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A5104F-63AC-4398-A3BC-450B7A2E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Consumption is (partly) motivated by status considerations – to “show off” (“The Theory of the Leisure Class, 1899).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consumption norms of the leisure class are mostly wasteful, 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useless and non-productive, meant to show off one’s wealth. 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Veblen calls it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conspicuous consumption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lower income-classes emulate the consumption norms and habits 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the leisure class, to the extent they can afford and within their 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own (lower) budgets. This kind of status consumption leads to 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existence of so-called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Veblen goods</a:t>
            </a:r>
            <a:r>
              <a:rPr lang="en-GB" sz="18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(positional goods).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03A409-BCC6-46C5-ADA0-9615E6B12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43" y="2261590"/>
            <a:ext cx="460121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63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881-CFE4-4DD0-8DFF-145731D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Week 1: Consumption = investment in cultural capital (Bourdieu)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45B-ABC2-4BE1-B8C8-CF06748B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Bourdieu, </a:t>
            </a:r>
          </a:p>
          <a:p>
            <a:pPr marL="514350" indent="-514350">
              <a:buAutoNum type="alphaLcParenBoth"/>
            </a:pPr>
            <a:r>
              <a:rPr lang="en-US" dirty="0"/>
              <a:t>all individuals wish to belong to a particular socio-economic class;</a:t>
            </a:r>
          </a:p>
          <a:p>
            <a:pPr marL="514350" indent="-514350">
              <a:buAutoNum type="alphaLcParenBoth"/>
            </a:pPr>
            <a:r>
              <a:rPr lang="en-US" dirty="0"/>
              <a:t>each socio-economic class distinguishes itself from other classes by its consumption decisions (distinction); and therefore: </a:t>
            </a:r>
          </a:p>
          <a:p>
            <a:pPr marL="514350" indent="-514350">
              <a:buAutoNum type="alphaLcParenBoth"/>
            </a:pPr>
            <a:r>
              <a:rPr lang="en-US" dirty="0"/>
              <a:t>to belong to a particular social class, the individual has to acquire the cultural capital that </a:t>
            </a:r>
            <a:r>
              <a:rPr lang="en-US" dirty="0" err="1"/>
              <a:t>characterises</a:t>
            </a:r>
            <a:r>
              <a:rPr lang="en-US" dirty="0"/>
              <a:t> that particular class by cultivating its consumption norms and habits.</a:t>
            </a:r>
          </a:p>
          <a:p>
            <a:pPr marL="0" indent="0">
              <a:buNone/>
            </a:pPr>
            <a:r>
              <a:rPr lang="nl-NL" dirty="0"/>
              <a:t>Result: preferences are endogenous, determined/influenced by social norms.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5056-00D5-475B-BD6F-15A35E7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011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MOT1421 </a:t>
            </a:r>
            <a:r>
              <a:rPr lang="nl-NL" dirty="0" err="1"/>
              <a:t>Economic</a:t>
            </a:r>
            <a:r>
              <a:rPr lang="nl-NL" dirty="0"/>
              <a:t> Foundations</a:t>
            </a:r>
            <a:br>
              <a:rPr lang="nl-NL" dirty="0"/>
            </a:br>
            <a:r>
              <a:rPr lang="nl-NL" dirty="0"/>
              <a:t>Week 1: </a:t>
            </a:r>
            <a:r>
              <a:rPr lang="nl-NL" dirty="0" err="1"/>
              <a:t>Consumption</a:t>
            </a:r>
            <a:r>
              <a:rPr lang="nl-NL" dirty="0"/>
              <a:t> = investment in </a:t>
            </a:r>
            <a:r>
              <a:rPr lang="nl-NL" dirty="0" err="1"/>
              <a:t>cultural</a:t>
            </a:r>
            <a:r>
              <a:rPr lang="nl-NL" dirty="0"/>
              <a:t> </a:t>
            </a:r>
            <a:r>
              <a:rPr lang="nl-NL" dirty="0" err="1"/>
              <a:t>capital</a:t>
            </a:r>
            <a:r>
              <a:rPr lang="nl-NL" dirty="0"/>
              <a:t> (</a:t>
            </a:r>
            <a:r>
              <a:rPr lang="nl-NL" dirty="0" err="1"/>
              <a:t>Bourdieu</a:t>
            </a:r>
            <a:r>
              <a:rPr lang="nl-NL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 err="1"/>
              <a:t>Typical</a:t>
            </a:r>
            <a:r>
              <a:rPr lang="nl-NL" dirty="0"/>
              <a:t> Dutch </a:t>
            </a:r>
            <a:r>
              <a:rPr lang="nl-NL" dirty="0" err="1"/>
              <a:t>cultural</a:t>
            </a:r>
            <a:r>
              <a:rPr lang="nl-NL" dirty="0"/>
              <a:t> </a:t>
            </a:r>
            <a:r>
              <a:rPr lang="nl-NL" dirty="0" err="1"/>
              <a:t>capital</a:t>
            </a:r>
            <a:r>
              <a:rPr lang="nl-NL" dirty="0"/>
              <a:t>: 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18</a:t>
            </a:fld>
            <a:endParaRPr lang="nl-NL"/>
          </a:p>
        </p:txBody>
      </p:sp>
      <p:pic>
        <p:nvPicPr>
          <p:cNvPr id="5" name="Picture 4" descr="Programma Wi’j Eren ’t Olde - Wi’j eren ’t Ol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867559"/>
            <a:ext cx="4514850" cy="2466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270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881-CFE4-4DD0-8DFF-145731D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Week 1: Want creation (J.K. Galbraith)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45B-ABC2-4BE1-B8C8-CF06748B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Oligopolistic firms compete by (product) innovation,</a:t>
            </a:r>
          </a:p>
          <a:p>
            <a:pPr marL="0" indent="0">
              <a:buNone/>
            </a:pPr>
            <a:r>
              <a:rPr lang="nl-NL" dirty="0"/>
              <a:t>and hence, these firms try to create demand for their new products by manipulating/influencing preferences. </a:t>
            </a:r>
          </a:p>
          <a:p>
            <a:pPr marL="0" indent="0">
              <a:buNone/>
            </a:pPr>
            <a:r>
              <a:rPr lang="en-US" dirty="0"/>
              <a:t>U.S. firms are spending on advertising and marketing is around 2.5% of U.S. GDP – or around U.S. $ 530 billion in 2019. This is more than one-third of what the U.S. are spending on education which is 6.5% of GDP. 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Result: consumer preferences are endogenous and can be manipulated by firms. Producers (rather than consumers) are sovereign.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5056-00D5-475B-BD6F-15A35E7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Week 1: </a:t>
            </a: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Suppose P</a:t>
            </a:r>
            <a:r>
              <a:rPr lang="nl-NL" baseline="-25000" dirty="0"/>
              <a:t>1</a:t>
            </a:r>
          </a:p>
          <a:p>
            <a:pPr marL="0" indent="0">
              <a:buNone/>
            </a:pPr>
            <a:r>
              <a:rPr lang="nl-NL" dirty="0"/>
              <a:t>declines.</a:t>
            </a:r>
          </a:p>
          <a:p>
            <a:pPr marL="0" indent="0">
              <a:buNone/>
            </a:pPr>
            <a:r>
              <a:rPr lang="nl-NL" dirty="0"/>
              <a:t>What </a:t>
            </a:r>
          </a:p>
          <a:p>
            <a:pPr marL="0" indent="0">
              <a:buNone/>
            </a:pPr>
            <a:r>
              <a:rPr lang="nl-NL" dirty="0"/>
              <a:t>happens to the </a:t>
            </a:r>
          </a:p>
          <a:p>
            <a:pPr marL="0" indent="0">
              <a:buNone/>
            </a:pPr>
            <a:r>
              <a:rPr lang="nl-NL" dirty="0"/>
              <a:t>budget constraint?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2F827E-71E3-4660-A542-8B3FF2E9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97011-B155-4D0E-BC5D-E15AE6F85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796395"/>
            <a:ext cx="5649113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20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</a:t>
            </a:r>
            <a:r>
              <a:rPr lang="nl-NL" dirty="0" err="1"/>
              <a:t>Economic</a:t>
            </a:r>
            <a:r>
              <a:rPr lang="nl-NL" dirty="0"/>
              <a:t> Foundations</a:t>
            </a:r>
            <a:br>
              <a:rPr lang="nl-NL" dirty="0"/>
            </a:br>
            <a:r>
              <a:rPr lang="nl-NL" dirty="0"/>
              <a:t>Week 1: Want </a:t>
            </a:r>
            <a:r>
              <a:rPr lang="nl-NL" dirty="0" err="1"/>
              <a:t>creation</a:t>
            </a:r>
            <a:r>
              <a:rPr lang="nl-NL" dirty="0"/>
              <a:t> (J.K. </a:t>
            </a:r>
            <a:r>
              <a:rPr lang="nl-NL" dirty="0" err="1"/>
              <a:t>Galbraith</a:t>
            </a:r>
            <a:r>
              <a:rPr lang="nl-NL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20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31" y="2106411"/>
            <a:ext cx="7620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4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Experiment:</a:t>
            </a:r>
          </a:p>
          <a:p>
            <a:pPr marL="0" indent="0">
              <a:buNone/>
            </a:pPr>
            <a:r>
              <a:rPr lang="nl-NL" dirty="0"/>
              <a:t>a decline in the</a:t>
            </a:r>
          </a:p>
          <a:p>
            <a:pPr marL="0" indent="0">
              <a:buNone/>
            </a:pPr>
            <a:r>
              <a:rPr lang="nl-NL" dirty="0"/>
              <a:t>price of good 1</a:t>
            </a:r>
          </a:p>
          <a:p>
            <a:pPr marL="0" indent="0">
              <a:buNone/>
            </a:pPr>
            <a:r>
              <a:rPr lang="nl-NL" dirty="0"/>
              <a:t>-&gt; total effect</a:t>
            </a:r>
          </a:p>
          <a:p>
            <a:pPr marL="0" indent="0">
              <a:buNone/>
            </a:pPr>
            <a:r>
              <a:rPr lang="nl-NL" dirty="0"/>
              <a:t>is the shift from A</a:t>
            </a:r>
          </a:p>
          <a:p>
            <a:pPr marL="0" indent="0">
              <a:buNone/>
            </a:pPr>
            <a:r>
              <a:rPr lang="nl-NL" dirty="0"/>
              <a:t>to B ...........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CEAE0-98F7-45FC-A296-2390F69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B6DA6-F675-4054-A6FD-5A6673A7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12" y="1648290"/>
            <a:ext cx="590632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5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881-CFE4-4DD0-8DFF-145731D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45B-ABC2-4BE1-B8C8-CF06748B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The </a:t>
            </a:r>
            <a:r>
              <a:rPr lang="nl-NL" dirty="0" err="1"/>
              <a:t>total</a:t>
            </a:r>
            <a:r>
              <a:rPr lang="nl-NL" dirty="0"/>
              <a:t> effect (</a:t>
            </a:r>
            <a:r>
              <a:rPr lang="nl-NL" dirty="0" err="1"/>
              <a:t>moving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B) means: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Consumption</a:t>
            </a:r>
            <a:r>
              <a:rPr lang="nl-NL" dirty="0"/>
              <a:t> of </a:t>
            </a:r>
            <a:r>
              <a:rPr lang="nl-NL" dirty="0" err="1"/>
              <a:t>good</a:t>
            </a:r>
            <a:r>
              <a:rPr lang="nl-NL" dirty="0"/>
              <a:t> 1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q1* </a:t>
            </a:r>
            <a:r>
              <a:rPr lang="nl-NL" dirty="0" err="1"/>
              <a:t>to</a:t>
            </a:r>
            <a:r>
              <a:rPr lang="nl-NL" dirty="0"/>
              <a:t> q1** ( + 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Consumption</a:t>
            </a:r>
            <a:r>
              <a:rPr lang="nl-NL" dirty="0"/>
              <a:t> of </a:t>
            </a:r>
            <a:r>
              <a:rPr lang="nl-NL" dirty="0" err="1"/>
              <a:t>good</a:t>
            </a:r>
            <a:r>
              <a:rPr lang="nl-NL" dirty="0"/>
              <a:t> 2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q2* </a:t>
            </a:r>
            <a:r>
              <a:rPr lang="nl-NL" dirty="0" err="1"/>
              <a:t>to</a:t>
            </a:r>
            <a:r>
              <a:rPr lang="nl-NL" dirty="0"/>
              <a:t> q2** ( + 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The Total Effect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 1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DECOMPOSED </a:t>
            </a:r>
            <a:r>
              <a:rPr lang="nl-NL" dirty="0" err="1"/>
              <a:t>into</a:t>
            </a:r>
            <a:r>
              <a:rPr lang="nl-NL" dirty="0"/>
              <a:t>: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/>
              <a:t>A </a:t>
            </a:r>
            <a:r>
              <a:rPr lang="nl-NL" i="1" dirty="0" err="1"/>
              <a:t>substitution</a:t>
            </a:r>
            <a:r>
              <a:rPr lang="nl-NL" i="1" dirty="0"/>
              <a:t> effect</a:t>
            </a:r>
            <a:r>
              <a:rPr lang="nl-NL" dirty="0"/>
              <a:t> (</a:t>
            </a:r>
            <a:r>
              <a:rPr lang="nl-NL" dirty="0" err="1"/>
              <a:t>along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</a:t>
            </a:r>
            <a:r>
              <a:rPr lang="nl-NL" dirty="0" err="1"/>
              <a:t>indifference</a:t>
            </a:r>
            <a:r>
              <a:rPr lang="nl-NL" dirty="0"/>
              <a:t> curve)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dirty="0"/>
              <a:t>An </a:t>
            </a:r>
            <a:r>
              <a:rPr lang="nl-NL" i="1" dirty="0" err="1"/>
              <a:t>income</a:t>
            </a:r>
            <a:r>
              <a:rPr lang="nl-NL" i="1" dirty="0"/>
              <a:t> effect</a:t>
            </a:r>
            <a:r>
              <a:rPr lang="nl-NL" dirty="0"/>
              <a:t> (“jumping”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</a:t>
            </a:r>
            <a:r>
              <a:rPr lang="nl-NL" dirty="0" err="1"/>
              <a:t>indifference</a:t>
            </a:r>
            <a:r>
              <a:rPr lang="nl-NL" dirty="0"/>
              <a:t> curve).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NOTE: </a:t>
            </a:r>
            <a:r>
              <a:rPr lang="nl-NL" b="1" dirty="0" err="1">
                <a:solidFill>
                  <a:srgbClr val="FF0000"/>
                </a:solidFill>
              </a:rPr>
              <a:t>the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income</a:t>
            </a:r>
            <a:r>
              <a:rPr lang="nl-NL" b="1" dirty="0">
                <a:solidFill>
                  <a:srgbClr val="FF0000"/>
                </a:solidFill>
              </a:rPr>
              <a:t> effect = </a:t>
            </a:r>
            <a:r>
              <a:rPr lang="nl-NL" b="1" dirty="0" err="1">
                <a:solidFill>
                  <a:srgbClr val="FF0000"/>
                </a:solidFill>
              </a:rPr>
              <a:t>the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total</a:t>
            </a:r>
            <a:r>
              <a:rPr lang="nl-NL" b="1" dirty="0">
                <a:solidFill>
                  <a:srgbClr val="FF0000"/>
                </a:solidFill>
              </a:rPr>
              <a:t> effect – </a:t>
            </a:r>
            <a:r>
              <a:rPr lang="nl-NL" b="1" dirty="0" err="1">
                <a:solidFill>
                  <a:srgbClr val="FF0000"/>
                </a:solidFill>
              </a:rPr>
              <a:t>the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substitution</a:t>
            </a:r>
            <a:r>
              <a:rPr lang="nl-NL" b="1" dirty="0">
                <a:solidFill>
                  <a:srgbClr val="FF0000"/>
                </a:solidFill>
              </a:rPr>
              <a:t> effect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5056-00D5-475B-BD6F-15A35E7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644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881-CFE4-4DD0-8DFF-145731D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45B-ABC2-4BE1-B8C8-CF06748B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Determining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substitution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/>
              <a:t>effect (SE) of </a:t>
            </a:r>
          </a:p>
          <a:p>
            <a:pPr marL="0" indent="0">
              <a:buNone/>
            </a:pPr>
            <a:r>
              <a:rPr lang="nl-NL" dirty="0"/>
              <a:t>a </a:t>
            </a:r>
            <a:r>
              <a:rPr lang="nl-NL" dirty="0" err="1"/>
              <a:t>decline</a:t>
            </a:r>
            <a:r>
              <a:rPr lang="nl-NL" dirty="0"/>
              <a:t> in P1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5056-00D5-475B-BD6F-15A35E7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5</a:t>
            </a:fld>
            <a:endParaRPr lang="nl-NL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23" y="1194693"/>
            <a:ext cx="7001852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881-CFE4-4DD0-8DFF-145731D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45B-ABC2-4BE1-B8C8-CF06748B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Determining</a:t>
            </a:r>
            <a:r>
              <a:rPr lang="nl-NL" dirty="0"/>
              <a:t> </a:t>
            </a:r>
            <a:r>
              <a:rPr lang="nl-NL" dirty="0" err="1"/>
              <a:t>the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income</a:t>
            </a:r>
            <a:r>
              <a:rPr lang="nl-NL" dirty="0"/>
              <a:t> effect </a:t>
            </a:r>
          </a:p>
          <a:p>
            <a:pPr marL="0" indent="0">
              <a:buNone/>
            </a:pPr>
            <a:r>
              <a:rPr lang="nl-NL" dirty="0"/>
              <a:t>(IE) of </a:t>
            </a:r>
          </a:p>
          <a:p>
            <a:pPr marL="0" indent="0">
              <a:buNone/>
            </a:pPr>
            <a:r>
              <a:rPr lang="nl-NL" dirty="0"/>
              <a:t>a </a:t>
            </a:r>
            <a:r>
              <a:rPr lang="nl-NL" dirty="0" err="1"/>
              <a:t>decline</a:t>
            </a:r>
            <a:r>
              <a:rPr lang="nl-NL" dirty="0"/>
              <a:t> in P1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5056-00D5-475B-BD6F-15A35E7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6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5A2DD-0700-4D29-A6B2-BB5DF139E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98" y="1542130"/>
            <a:ext cx="542048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Week 1: Remaining 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b="1" dirty="0">
              <a:solidFill>
                <a:srgbClr val="FF0000"/>
              </a:solidFill>
            </a:endParaRPr>
          </a:p>
          <a:p>
            <a:r>
              <a:rPr lang="nl-NL" b="1" dirty="0">
                <a:solidFill>
                  <a:srgbClr val="FF0000"/>
                </a:solidFill>
              </a:rPr>
              <a:t>Price and income elasticities of demand</a:t>
            </a:r>
          </a:p>
          <a:p>
            <a:r>
              <a:rPr lang="nl-NL" dirty="0"/>
              <a:t>Giffen good</a:t>
            </a:r>
          </a:p>
          <a:p>
            <a:r>
              <a:rPr lang="nl-NL" dirty="0"/>
              <a:t>Alternative theories of consumer demand: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Thorstein Veblen (left)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Pierre Bourdieu (centre)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John Kenneth Galbraith (right)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CEAE0-98F7-45FC-A296-2390F69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CD9A9-FA4F-4188-B83A-6ACEFF1C3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642" y="4336774"/>
            <a:ext cx="1270500" cy="16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ierre Bourdieu | PhD | Pinterest">
            <a:extLst>
              <a:ext uri="{FF2B5EF4-FFF2-40B4-BE49-F238E27FC236}">
                <a16:creationId xmlns:a16="http://schemas.microsoft.com/office/drawing/2014/main" id="{AA561DF3-CAAD-49EF-B0A8-25CBBDDAF28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95" y="4333174"/>
            <a:ext cx="855905" cy="16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John Kenneth Galbraith (Author of The Great Crash of 1929)">
            <a:extLst>
              <a:ext uri="{FF2B5EF4-FFF2-40B4-BE49-F238E27FC236}">
                <a16:creationId xmlns:a16="http://schemas.microsoft.com/office/drawing/2014/main" id="{25AC00CA-2FBB-4651-92C0-07E3F7838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056" y="4336774"/>
            <a:ext cx="1314367" cy="16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16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881-CFE4-4DD0-8DFF-145731D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Week 1: The demand function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45B-ABC2-4BE1-B8C8-CF06748B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The demand for good X is (in general) a function of the following variables:   </a:t>
            </a:r>
            <a:r>
              <a:rPr lang="nl-NL" b="1" dirty="0">
                <a:solidFill>
                  <a:srgbClr val="FF0000"/>
                </a:solidFill>
              </a:rPr>
              <a:t>D</a:t>
            </a:r>
            <a:r>
              <a:rPr lang="nl-NL" b="1" baseline="-25000" dirty="0">
                <a:solidFill>
                  <a:srgbClr val="FF0000"/>
                </a:solidFill>
              </a:rPr>
              <a:t>x</a:t>
            </a:r>
            <a:r>
              <a:rPr lang="nl-NL" b="1" dirty="0">
                <a:solidFill>
                  <a:srgbClr val="FF0000"/>
                </a:solidFill>
              </a:rPr>
              <a:t> = f (Y, P</a:t>
            </a:r>
            <a:r>
              <a:rPr lang="nl-NL" b="1" baseline="-25000" dirty="0">
                <a:solidFill>
                  <a:srgbClr val="FF0000"/>
                </a:solidFill>
              </a:rPr>
              <a:t>x</a:t>
            </a:r>
            <a:r>
              <a:rPr lang="nl-NL" b="1" dirty="0">
                <a:solidFill>
                  <a:srgbClr val="FF0000"/>
                </a:solidFill>
              </a:rPr>
              <a:t>, P</a:t>
            </a:r>
            <a:r>
              <a:rPr lang="nl-NL" b="1" baseline="-25000" dirty="0">
                <a:solidFill>
                  <a:srgbClr val="FF0000"/>
                </a:solidFill>
              </a:rPr>
              <a:t>z</a:t>
            </a:r>
            <a:r>
              <a:rPr lang="nl-NL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nl-NL" dirty="0"/>
          </a:p>
          <a:p>
            <a:pPr marL="514350" indent="-514350">
              <a:buAutoNum type="arabicPeriod"/>
            </a:pPr>
            <a:r>
              <a:rPr lang="nl-NL" dirty="0"/>
              <a:t>Consumer income Y (see Figure 1 in the Lecture Note)</a:t>
            </a:r>
          </a:p>
          <a:p>
            <a:pPr marL="514350" indent="-514350">
              <a:buAutoNum type="arabicPeriod"/>
            </a:pPr>
            <a:r>
              <a:rPr lang="nl-NL" dirty="0"/>
              <a:t>The price of commodity X</a:t>
            </a:r>
            <a:endParaRPr lang="nl-NL" b="1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nl-NL" dirty="0"/>
              <a:t>The price of substitute good Z</a:t>
            </a:r>
          </a:p>
          <a:p>
            <a:pPr marL="514350" indent="-514350">
              <a:buAutoNum type="arabicPeriod"/>
            </a:pPr>
            <a:r>
              <a:rPr lang="nl-NL" dirty="0"/>
              <a:t>Exogenous consumer preferences</a:t>
            </a:r>
          </a:p>
          <a:p>
            <a:pPr marL="514350" indent="-514350">
              <a:buAutoNum type="arabicPeriod"/>
            </a:pPr>
            <a:r>
              <a:rPr lang="nl-NL" dirty="0"/>
              <a:t>All other (non-economic) factors: geography; climate; culture; season;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5056-00D5-475B-BD6F-15A35E7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50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881-CFE4-4DD0-8DFF-145731D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Week 1: the income elasticity of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45B-ABC2-4BE1-B8C8-CF06748B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income elasticity of demand </a:t>
            </a:r>
            <a:r>
              <a:rPr lang="en-US" b="1" dirty="0" err="1">
                <a:solidFill>
                  <a:srgbClr val="FF0000"/>
                </a:solidFill>
              </a:rPr>
              <a:t>e</a:t>
            </a:r>
            <a:r>
              <a:rPr lang="en-US" b="1" baseline="-25000" dirty="0" err="1">
                <a:solidFill>
                  <a:srgbClr val="FF0000"/>
                </a:solidFill>
              </a:rPr>
              <a:t>Y</a:t>
            </a:r>
            <a:r>
              <a:rPr lang="en-US" dirty="0"/>
              <a:t> is defined as the proportionate change in the quantity (q) demanded of a particular good or service, resulting from a proportionate change in the income (Y) of consumers. </a:t>
            </a:r>
          </a:p>
          <a:p>
            <a:pPr marL="0" indent="0">
              <a:buNone/>
            </a:pPr>
            <a:r>
              <a:rPr lang="en-US" dirty="0"/>
              <a:t>In symbols, we may write: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suppose </a:t>
            </a:r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 = ½  -&gt; an increase in income by 10% will increase demand for this commodity by 5%.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5056-00D5-475B-BD6F-15A35E7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972D4-EB28-4B08-A99E-0F292DA0E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95" y="3219415"/>
            <a:ext cx="3786809" cy="156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7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1204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MOT1421 Economic Foundations Week 1: The Neoclassical theory of demand (continued)</vt:lpstr>
      <vt:lpstr>MOT1421 Economic Foundations Week 1: The Neoclassical theory of demand</vt:lpstr>
      <vt:lpstr>MOT1421 Economic Foundations The Neoclassical theory of demand</vt:lpstr>
      <vt:lpstr>MOT1421 Economic Foundations The Neoclassical theory of demand</vt:lpstr>
      <vt:lpstr>MOT1421 Economic Foundations </vt:lpstr>
      <vt:lpstr>MOT1421 Economic Foundations </vt:lpstr>
      <vt:lpstr>MOT1421 Economic Foundations Week 1: Remaining topics</vt:lpstr>
      <vt:lpstr>MOT1421 Economic Foundations Week 1: The demand function</vt:lpstr>
      <vt:lpstr>MOT1421 Economic Foundations Week 1: the income elasticity of demand</vt:lpstr>
      <vt:lpstr>MOT1421 Economic Foundations Week 1: the income elasticity of demand</vt:lpstr>
      <vt:lpstr>MOT1421 Economic Foundations Week 1: the own price-elasticity of demand</vt:lpstr>
      <vt:lpstr>MOT1421 Economic Foundations Week 1</vt:lpstr>
      <vt:lpstr>MOT1421 Economic Foundations Week 1: Giffen goods</vt:lpstr>
      <vt:lpstr>MOT1421 Economic Foundations Week 1: the cross-price elasticity of demand</vt:lpstr>
      <vt:lpstr>MOT1421 Economic Foundations Week 1: Institutionalist theories of consumer behaviour</vt:lpstr>
      <vt:lpstr>MOT1421 Economic Foundations Week 1: Veblen goods</vt:lpstr>
      <vt:lpstr>MOT1421 Economic Foundations Week 1: Consumption = investment in cultural capital (Bourdieu)</vt:lpstr>
      <vt:lpstr>MOT1421 Economic Foundations Week 1: Consumption = investment in cultural capital (Bourdieu)</vt:lpstr>
      <vt:lpstr>MOT1421 Economic Foundations Week 1: Want creation (J.K. Galbraith)</vt:lpstr>
      <vt:lpstr>MOT1421 Economic Foundations Week 1: Want creation (J.K. Galbraith)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MOT1421: Economic Foundations Course structure</dc:title>
  <dc:creator>Gebruiker</dc:creator>
  <cp:lastModifiedBy>Gebruiker</cp:lastModifiedBy>
  <cp:revision>25</cp:revision>
  <dcterms:created xsi:type="dcterms:W3CDTF">2021-11-07T12:56:15Z</dcterms:created>
  <dcterms:modified xsi:type="dcterms:W3CDTF">2021-11-15T08:58:34Z</dcterms:modified>
</cp:coreProperties>
</file>