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7" r:id="rId2"/>
    <p:sldId id="266" r:id="rId3"/>
    <p:sldId id="256" r:id="rId4"/>
    <p:sldId id="257" r:id="rId5"/>
    <p:sldId id="268" r:id="rId6"/>
    <p:sldId id="265" r:id="rId7"/>
    <p:sldId id="259" r:id="rId8"/>
    <p:sldId id="260" r:id="rId9"/>
    <p:sldId id="261" r:id="rId10"/>
    <p:sldId id="262" r:id="rId11"/>
    <p:sldId id="269" r:id="rId12"/>
    <p:sldId id="263"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2E1EA-4CF7-4758-85EB-B21EFD4539E0}" type="datetimeFigureOut">
              <a:rPr lang="nl-NL" smtClean="0"/>
              <a:t>12-11-2021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BC130-03CD-4212-BD18-999CF7B405B9}" type="slidenum">
              <a:rPr lang="nl-NL" smtClean="0"/>
              <a:t>‹#›</a:t>
            </a:fld>
            <a:endParaRPr lang="nl-NL"/>
          </a:p>
        </p:txBody>
      </p:sp>
    </p:spTree>
    <p:extLst>
      <p:ext uri="{BB962C8B-B14F-4D97-AF65-F5344CB8AC3E}">
        <p14:creationId xmlns:p14="http://schemas.microsoft.com/office/powerpoint/2010/main" val="234036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88FA-032F-4275-AE08-6D2FD049A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36A78FC3-B55F-4FB1-973C-628B50E77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EBC1C3F-0632-4D2E-8F3F-ACE6DF051ABE}"/>
              </a:ext>
            </a:extLst>
          </p:cNvPr>
          <p:cNvSpPr>
            <a:spLocks noGrp="1"/>
          </p:cNvSpPr>
          <p:nvPr>
            <p:ph type="dt" sz="half" idx="10"/>
          </p:nvPr>
        </p:nvSpPr>
        <p:spPr/>
        <p:txBody>
          <a:bodyPr/>
          <a:lstStyle/>
          <a:p>
            <a:fld id="{B1CBCBB7-8ACF-43AD-A92C-BE786D829435}" type="datetime1">
              <a:rPr lang="nl-NL" smtClean="0"/>
              <a:t>12-11-2021</a:t>
            </a:fld>
            <a:endParaRPr lang="nl-NL"/>
          </a:p>
        </p:txBody>
      </p:sp>
      <p:sp>
        <p:nvSpPr>
          <p:cNvPr id="5" name="Footer Placeholder 4">
            <a:extLst>
              <a:ext uri="{FF2B5EF4-FFF2-40B4-BE49-F238E27FC236}">
                <a16:creationId xmlns:a16="http://schemas.microsoft.com/office/drawing/2014/main" id="{2056F32A-871B-4449-B32D-35E27A0006F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39B544-4CC9-4731-80A2-8BC9DF220CF2}"/>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05460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1081-2261-4F48-A684-87E5AB26532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0429D98C-88E7-4AF9-8F57-7CF0F022E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BF2B525-D331-4441-85DC-89116B67D68D}"/>
              </a:ext>
            </a:extLst>
          </p:cNvPr>
          <p:cNvSpPr>
            <a:spLocks noGrp="1"/>
          </p:cNvSpPr>
          <p:nvPr>
            <p:ph type="dt" sz="half" idx="10"/>
          </p:nvPr>
        </p:nvSpPr>
        <p:spPr/>
        <p:txBody>
          <a:bodyPr/>
          <a:lstStyle/>
          <a:p>
            <a:fld id="{D0C8613F-CC5D-4D1D-B50C-A3923EC9CD01}" type="datetime1">
              <a:rPr lang="nl-NL" smtClean="0"/>
              <a:t>12-11-2021</a:t>
            </a:fld>
            <a:endParaRPr lang="nl-NL"/>
          </a:p>
        </p:txBody>
      </p:sp>
      <p:sp>
        <p:nvSpPr>
          <p:cNvPr id="5" name="Footer Placeholder 4">
            <a:extLst>
              <a:ext uri="{FF2B5EF4-FFF2-40B4-BE49-F238E27FC236}">
                <a16:creationId xmlns:a16="http://schemas.microsoft.com/office/drawing/2014/main" id="{3BEF252F-A2A0-48B6-A920-B9703C015EA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09FEA52-DB69-468B-B217-EF66B53D6CCE}"/>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43217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D4B4C-D78A-4E03-B88C-8741AAECD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B8D446A4-3EA2-41C6-88D9-9FCD49CA2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82D8974-83C2-47BA-B9E7-24A8DAD7A5A0}"/>
              </a:ext>
            </a:extLst>
          </p:cNvPr>
          <p:cNvSpPr>
            <a:spLocks noGrp="1"/>
          </p:cNvSpPr>
          <p:nvPr>
            <p:ph type="dt" sz="half" idx="10"/>
          </p:nvPr>
        </p:nvSpPr>
        <p:spPr/>
        <p:txBody>
          <a:bodyPr/>
          <a:lstStyle/>
          <a:p>
            <a:fld id="{46A23C6F-BBAF-4477-AFFE-446647510200}" type="datetime1">
              <a:rPr lang="nl-NL" smtClean="0"/>
              <a:t>12-11-2021</a:t>
            </a:fld>
            <a:endParaRPr lang="nl-NL"/>
          </a:p>
        </p:txBody>
      </p:sp>
      <p:sp>
        <p:nvSpPr>
          <p:cNvPr id="5" name="Footer Placeholder 4">
            <a:extLst>
              <a:ext uri="{FF2B5EF4-FFF2-40B4-BE49-F238E27FC236}">
                <a16:creationId xmlns:a16="http://schemas.microsoft.com/office/drawing/2014/main" id="{CE00F93B-9119-4E7D-85B5-3C4FFF63CFF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B5A47B-CB2F-4F57-A37D-43FC38CF225E}"/>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5462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0921-E2FB-44D3-95D5-8CB7856F5B5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8EB69DF-CE10-4C3B-9C91-7B8080512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5C1FE8F-0DA2-4FC0-8AAF-D6820F06EE69}"/>
              </a:ext>
            </a:extLst>
          </p:cNvPr>
          <p:cNvSpPr>
            <a:spLocks noGrp="1"/>
          </p:cNvSpPr>
          <p:nvPr>
            <p:ph type="dt" sz="half" idx="10"/>
          </p:nvPr>
        </p:nvSpPr>
        <p:spPr/>
        <p:txBody>
          <a:bodyPr/>
          <a:lstStyle/>
          <a:p>
            <a:fld id="{1F708D81-36F7-4CBB-B800-680FB5283820}" type="datetime1">
              <a:rPr lang="nl-NL" smtClean="0"/>
              <a:t>12-11-2021</a:t>
            </a:fld>
            <a:endParaRPr lang="nl-NL"/>
          </a:p>
        </p:txBody>
      </p:sp>
      <p:sp>
        <p:nvSpPr>
          <p:cNvPr id="5" name="Footer Placeholder 4">
            <a:extLst>
              <a:ext uri="{FF2B5EF4-FFF2-40B4-BE49-F238E27FC236}">
                <a16:creationId xmlns:a16="http://schemas.microsoft.com/office/drawing/2014/main" id="{9D52544D-2C3D-452F-8B8E-BD38E7CE9C9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AAA5CD5-C011-4F09-9B8A-04A1542BAC58}"/>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79996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8A18-874E-4324-A8C3-B1971820F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59D1224C-87F8-4102-8154-99807A1DC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598FF-80E9-449D-BB62-AA0A4E7EAC8E}"/>
              </a:ext>
            </a:extLst>
          </p:cNvPr>
          <p:cNvSpPr>
            <a:spLocks noGrp="1"/>
          </p:cNvSpPr>
          <p:nvPr>
            <p:ph type="dt" sz="half" idx="10"/>
          </p:nvPr>
        </p:nvSpPr>
        <p:spPr/>
        <p:txBody>
          <a:bodyPr/>
          <a:lstStyle/>
          <a:p>
            <a:fld id="{146702B1-1859-4364-8135-1FAF2C8508C9}" type="datetime1">
              <a:rPr lang="nl-NL" smtClean="0"/>
              <a:t>12-11-2021</a:t>
            </a:fld>
            <a:endParaRPr lang="nl-NL"/>
          </a:p>
        </p:txBody>
      </p:sp>
      <p:sp>
        <p:nvSpPr>
          <p:cNvPr id="5" name="Footer Placeholder 4">
            <a:extLst>
              <a:ext uri="{FF2B5EF4-FFF2-40B4-BE49-F238E27FC236}">
                <a16:creationId xmlns:a16="http://schemas.microsoft.com/office/drawing/2014/main" id="{D78DA4E8-8055-4597-AC3D-85B0028C6A6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002522D-5D67-4FDF-92A6-6BDF17C6CAE7}"/>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4307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D849-B08F-4896-83F9-DB7BA42DA44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9ADE5C64-63DF-4947-BDCE-79BC21462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B524C81-20C5-452A-ABAC-8C5698887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E5A350C5-E182-43FB-A160-4ADDB29F70F1}"/>
              </a:ext>
            </a:extLst>
          </p:cNvPr>
          <p:cNvSpPr>
            <a:spLocks noGrp="1"/>
          </p:cNvSpPr>
          <p:nvPr>
            <p:ph type="dt" sz="half" idx="10"/>
          </p:nvPr>
        </p:nvSpPr>
        <p:spPr/>
        <p:txBody>
          <a:bodyPr/>
          <a:lstStyle/>
          <a:p>
            <a:fld id="{5C98B74E-62C6-446F-8E2E-C50BBB390B0E}" type="datetime1">
              <a:rPr lang="nl-NL" smtClean="0"/>
              <a:t>12-11-2021</a:t>
            </a:fld>
            <a:endParaRPr lang="nl-NL"/>
          </a:p>
        </p:txBody>
      </p:sp>
      <p:sp>
        <p:nvSpPr>
          <p:cNvPr id="6" name="Footer Placeholder 5">
            <a:extLst>
              <a:ext uri="{FF2B5EF4-FFF2-40B4-BE49-F238E27FC236}">
                <a16:creationId xmlns:a16="http://schemas.microsoft.com/office/drawing/2014/main" id="{4AEDDF76-1C21-487B-A03E-759D4BD012A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50C3FF5-52D7-48B8-86A6-EECD3EA3020A}"/>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363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9D83-72EF-4B4C-8582-9078EA0EC6B0}"/>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7F1915F-D791-4E55-B233-F8B3503BC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ED1CA-A17B-49F2-9EA2-6C7A0467A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8CB6C61-4DEB-40A1-A45C-5B65994DC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BA8DC-DB30-41FE-8F1C-6A076AB25E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E73465B3-A1A2-46C4-9E83-D501FBFCF103}"/>
              </a:ext>
            </a:extLst>
          </p:cNvPr>
          <p:cNvSpPr>
            <a:spLocks noGrp="1"/>
          </p:cNvSpPr>
          <p:nvPr>
            <p:ph type="dt" sz="half" idx="10"/>
          </p:nvPr>
        </p:nvSpPr>
        <p:spPr/>
        <p:txBody>
          <a:bodyPr/>
          <a:lstStyle/>
          <a:p>
            <a:fld id="{3702C928-0F76-4322-AA1B-C6F2F5A564E0}" type="datetime1">
              <a:rPr lang="nl-NL" smtClean="0"/>
              <a:t>12-11-2021</a:t>
            </a:fld>
            <a:endParaRPr lang="nl-NL"/>
          </a:p>
        </p:txBody>
      </p:sp>
      <p:sp>
        <p:nvSpPr>
          <p:cNvPr id="8" name="Footer Placeholder 7">
            <a:extLst>
              <a:ext uri="{FF2B5EF4-FFF2-40B4-BE49-F238E27FC236}">
                <a16:creationId xmlns:a16="http://schemas.microsoft.com/office/drawing/2014/main" id="{41FC3537-3041-4B0C-AC29-51111DD1321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F289B16-2C11-4C24-AA27-3B4CD6AD892D}"/>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52518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67F9-3A45-4AEF-8315-2920D8D5D95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DCF84849-9E7D-4B35-AD33-99618B4E20EB}"/>
              </a:ext>
            </a:extLst>
          </p:cNvPr>
          <p:cNvSpPr>
            <a:spLocks noGrp="1"/>
          </p:cNvSpPr>
          <p:nvPr>
            <p:ph type="dt" sz="half" idx="10"/>
          </p:nvPr>
        </p:nvSpPr>
        <p:spPr/>
        <p:txBody>
          <a:bodyPr/>
          <a:lstStyle/>
          <a:p>
            <a:fld id="{CAF4430D-B83A-45A2-BBC5-F8BB9C260740}" type="datetime1">
              <a:rPr lang="nl-NL" smtClean="0"/>
              <a:t>12-11-2021</a:t>
            </a:fld>
            <a:endParaRPr lang="nl-NL"/>
          </a:p>
        </p:txBody>
      </p:sp>
      <p:sp>
        <p:nvSpPr>
          <p:cNvPr id="4" name="Footer Placeholder 3">
            <a:extLst>
              <a:ext uri="{FF2B5EF4-FFF2-40B4-BE49-F238E27FC236}">
                <a16:creationId xmlns:a16="http://schemas.microsoft.com/office/drawing/2014/main" id="{5958C0B5-E8FC-4957-83DA-F88EC4F27E80}"/>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0A5EB84B-061E-40CF-B1AE-9FC3276C9E76}"/>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7686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A8689-6D46-4A17-953A-D826C512C150}"/>
              </a:ext>
            </a:extLst>
          </p:cNvPr>
          <p:cNvSpPr>
            <a:spLocks noGrp="1"/>
          </p:cNvSpPr>
          <p:nvPr>
            <p:ph type="dt" sz="half" idx="10"/>
          </p:nvPr>
        </p:nvSpPr>
        <p:spPr/>
        <p:txBody>
          <a:bodyPr/>
          <a:lstStyle/>
          <a:p>
            <a:fld id="{DB3B5929-6899-41A7-882A-382BB0DFECA3}" type="datetime1">
              <a:rPr lang="nl-NL" smtClean="0"/>
              <a:t>12-11-2021</a:t>
            </a:fld>
            <a:endParaRPr lang="nl-NL"/>
          </a:p>
        </p:txBody>
      </p:sp>
      <p:sp>
        <p:nvSpPr>
          <p:cNvPr id="3" name="Footer Placeholder 2">
            <a:extLst>
              <a:ext uri="{FF2B5EF4-FFF2-40B4-BE49-F238E27FC236}">
                <a16:creationId xmlns:a16="http://schemas.microsoft.com/office/drawing/2014/main" id="{985989A1-326D-4AF8-AA91-4D63110A9F02}"/>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E4C571DB-7B1D-4DC7-823B-D2356B4C136A}"/>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182993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BE14-7909-474B-81D2-8E24CEB48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44863071-FAF5-417F-9F6B-255B1094D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49561DBC-2726-4AD5-9763-1CF5A2F29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878D0-5D9B-47CA-ABF1-1BB33014087C}"/>
              </a:ext>
            </a:extLst>
          </p:cNvPr>
          <p:cNvSpPr>
            <a:spLocks noGrp="1"/>
          </p:cNvSpPr>
          <p:nvPr>
            <p:ph type="dt" sz="half" idx="10"/>
          </p:nvPr>
        </p:nvSpPr>
        <p:spPr/>
        <p:txBody>
          <a:bodyPr/>
          <a:lstStyle/>
          <a:p>
            <a:fld id="{73C16095-FB7D-4B69-809A-DD7C808DFFFA}" type="datetime1">
              <a:rPr lang="nl-NL" smtClean="0"/>
              <a:t>12-11-2021</a:t>
            </a:fld>
            <a:endParaRPr lang="nl-NL"/>
          </a:p>
        </p:txBody>
      </p:sp>
      <p:sp>
        <p:nvSpPr>
          <p:cNvPr id="6" name="Footer Placeholder 5">
            <a:extLst>
              <a:ext uri="{FF2B5EF4-FFF2-40B4-BE49-F238E27FC236}">
                <a16:creationId xmlns:a16="http://schemas.microsoft.com/office/drawing/2014/main" id="{60391E5C-CC49-4A97-AE4B-0980D5FF2B4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D272377-1330-49E5-BA74-EF9ACF746AAB}"/>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29804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529-DE37-4FA7-9FD6-C7C452528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A09D9E3F-775B-4F14-BA4A-1C00E1FD8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DDCF0F1-6785-48E3-8DFD-FB3AD60E7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3C357-E51D-43C2-B60B-0F0E29A08719}"/>
              </a:ext>
            </a:extLst>
          </p:cNvPr>
          <p:cNvSpPr>
            <a:spLocks noGrp="1"/>
          </p:cNvSpPr>
          <p:nvPr>
            <p:ph type="dt" sz="half" idx="10"/>
          </p:nvPr>
        </p:nvSpPr>
        <p:spPr/>
        <p:txBody>
          <a:bodyPr/>
          <a:lstStyle/>
          <a:p>
            <a:fld id="{59F6A596-4087-42B3-8BB8-7C956B401C7D}" type="datetime1">
              <a:rPr lang="nl-NL" smtClean="0"/>
              <a:t>12-11-2021</a:t>
            </a:fld>
            <a:endParaRPr lang="nl-NL"/>
          </a:p>
        </p:txBody>
      </p:sp>
      <p:sp>
        <p:nvSpPr>
          <p:cNvPr id="6" name="Footer Placeholder 5">
            <a:extLst>
              <a:ext uri="{FF2B5EF4-FFF2-40B4-BE49-F238E27FC236}">
                <a16:creationId xmlns:a16="http://schemas.microsoft.com/office/drawing/2014/main" id="{E6BE6592-8B7B-4765-B505-FC7D2ADDBDB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63885A3-F4AB-4602-AAB6-6D1D7F54C54B}"/>
              </a:ext>
            </a:extLst>
          </p:cNvPr>
          <p:cNvSpPr>
            <a:spLocks noGrp="1"/>
          </p:cNvSpPr>
          <p:nvPr>
            <p:ph type="sldNum" sz="quarter" idx="12"/>
          </p:nvPr>
        </p:nvSpPr>
        <p:spPr/>
        <p:txBody>
          <a:bodyPr/>
          <a:lstStyle/>
          <a:p>
            <a:fld id="{5048EDAD-0E59-4509-9228-486ACD64E55E}" type="slidenum">
              <a:rPr lang="nl-NL" smtClean="0"/>
              <a:t>‹#›</a:t>
            </a:fld>
            <a:endParaRPr lang="nl-NL"/>
          </a:p>
        </p:txBody>
      </p:sp>
    </p:spTree>
    <p:extLst>
      <p:ext uri="{BB962C8B-B14F-4D97-AF65-F5344CB8AC3E}">
        <p14:creationId xmlns:p14="http://schemas.microsoft.com/office/powerpoint/2010/main" val="122051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9319B-C6A3-4C5A-93A3-E1D3B0503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5A1D5CF-EBD3-40EC-BD9D-278C09D5B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04139CD-F682-4F2D-8B97-426771D58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09F4D-0639-446D-8591-E7F1889298EC}" type="datetime1">
              <a:rPr lang="nl-NL" smtClean="0"/>
              <a:t>12-11-2021</a:t>
            </a:fld>
            <a:endParaRPr lang="nl-NL"/>
          </a:p>
        </p:txBody>
      </p:sp>
      <p:sp>
        <p:nvSpPr>
          <p:cNvPr id="5" name="Footer Placeholder 4">
            <a:extLst>
              <a:ext uri="{FF2B5EF4-FFF2-40B4-BE49-F238E27FC236}">
                <a16:creationId xmlns:a16="http://schemas.microsoft.com/office/drawing/2014/main" id="{98F97082-A337-487D-A155-AE77D5E1B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D855AAA3-10C5-42EB-8807-63B5EC6FC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8EDAD-0E59-4509-9228-486ACD64E55E}" type="slidenum">
              <a:rPr lang="nl-NL" smtClean="0"/>
              <a:t>‹#›</a:t>
            </a:fld>
            <a:endParaRPr lang="nl-NL"/>
          </a:p>
        </p:txBody>
      </p:sp>
    </p:spTree>
    <p:extLst>
      <p:ext uri="{BB962C8B-B14F-4D97-AF65-F5344CB8AC3E}">
        <p14:creationId xmlns:p14="http://schemas.microsoft.com/office/powerpoint/2010/main" val="322503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4334-5A87-495C-9733-745BAF9687D3}"/>
              </a:ext>
            </a:extLst>
          </p:cNvPr>
          <p:cNvSpPr>
            <a:spLocks noGrp="1"/>
          </p:cNvSpPr>
          <p:nvPr>
            <p:ph type="title"/>
          </p:nvPr>
        </p:nvSpPr>
        <p:spPr/>
        <p:txBody>
          <a:bodyPr>
            <a:normAutofit fontScale="90000"/>
          </a:bodyPr>
          <a:lstStyle/>
          <a:p>
            <a:r>
              <a:rPr lang="nl-NL" dirty="0"/>
              <a:t>MOT1421: Economic Foundations</a:t>
            </a:r>
            <a:br>
              <a:rPr lang="nl-NL" dirty="0"/>
            </a:br>
            <a:r>
              <a:rPr lang="nl-NL" dirty="0"/>
              <a:t>Week 2: structure-conduct-performance (SCP)</a:t>
            </a:r>
          </a:p>
        </p:txBody>
      </p:sp>
      <p:sp>
        <p:nvSpPr>
          <p:cNvPr id="3" name="Content Placeholder 2">
            <a:extLst>
              <a:ext uri="{FF2B5EF4-FFF2-40B4-BE49-F238E27FC236}">
                <a16:creationId xmlns:a16="http://schemas.microsoft.com/office/drawing/2014/main" id="{344F99BA-3CE6-432B-BF01-468C5A49DBCE}"/>
              </a:ext>
            </a:extLst>
          </p:cNvPr>
          <p:cNvSpPr>
            <a:spLocks noGrp="1"/>
          </p:cNvSpPr>
          <p:nvPr>
            <p:ph idx="1"/>
          </p:nvPr>
        </p:nvSpPr>
        <p:spPr/>
        <p:txBody>
          <a:bodyPr/>
          <a:lstStyle/>
          <a:p>
            <a:pPr marL="0" indent="0">
              <a:buNone/>
            </a:pPr>
            <a:r>
              <a:rPr lang="nl-NL" dirty="0"/>
              <a:t>Market structures:</a:t>
            </a:r>
          </a:p>
          <a:p>
            <a:pPr marL="0" indent="0">
              <a:buNone/>
            </a:pPr>
            <a:endParaRPr lang="nl-NL" dirty="0"/>
          </a:p>
          <a:p>
            <a:pPr marL="514350" indent="-514350">
              <a:buAutoNum type="arabicPeriod"/>
            </a:pPr>
            <a:r>
              <a:rPr lang="nl-NL" dirty="0"/>
              <a:t>PERFECT COMPETITION</a:t>
            </a:r>
          </a:p>
          <a:p>
            <a:pPr marL="514350" indent="-514350">
              <a:buAutoNum type="arabicPeriod"/>
            </a:pPr>
            <a:endParaRPr lang="nl-NL" dirty="0"/>
          </a:p>
          <a:p>
            <a:pPr marL="514350" indent="-514350">
              <a:buAutoNum type="arabicPeriod"/>
            </a:pPr>
            <a:r>
              <a:rPr lang="nl-NL" dirty="0"/>
              <a:t>MONOPOLY                                         model assumptions                                                </a:t>
            </a:r>
          </a:p>
          <a:p>
            <a:pPr marL="514350" indent="-514350">
              <a:buAutoNum type="arabicPeriod"/>
            </a:pPr>
            <a:endParaRPr lang="nl-NL" dirty="0"/>
          </a:p>
          <a:p>
            <a:pPr marL="514350" indent="-514350">
              <a:buAutoNum type="arabicPeriod"/>
            </a:pPr>
            <a:r>
              <a:rPr lang="nl-NL" dirty="0"/>
              <a:t>OLIGOPOLY</a:t>
            </a:r>
          </a:p>
        </p:txBody>
      </p:sp>
      <p:sp>
        <p:nvSpPr>
          <p:cNvPr id="4" name="Slide Number Placeholder 3">
            <a:extLst>
              <a:ext uri="{FF2B5EF4-FFF2-40B4-BE49-F238E27FC236}">
                <a16:creationId xmlns:a16="http://schemas.microsoft.com/office/drawing/2014/main" id="{44355E42-095D-4290-8DE9-72BC508F0F98}"/>
              </a:ext>
            </a:extLst>
          </p:cNvPr>
          <p:cNvSpPr>
            <a:spLocks noGrp="1"/>
          </p:cNvSpPr>
          <p:nvPr>
            <p:ph type="sldNum" sz="quarter" idx="12"/>
          </p:nvPr>
        </p:nvSpPr>
        <p:spPr/>
        <p:txBody>
          <a:bodyPr/>
          <a:lstStyle/>
          <a:p>
            <a:fld id="{5048EDAD-0E59-4509-9228-486ACD64E55E}" type="slidenum">
              <a:rPr lang="nl-NL" smtClean="0"/>
              <a:t>1</a:t>
            </a:fld>
            <a:endParaRPr lang="nl-NL"/>
          </a:p>
        </p:txBody>
      </p:sp>
      <p:sp>
        <p:nvSpPr>
          <p:cNvPr id="6" name="Right Brace 5">
            <a:extLst>
              <a:ext uri="{FF2B5EF4-FFF2-40B4-BE49-F238E27FC236}">
                <a16:creationId xmlns:a16="http://schemas.microsoft.com/office/drawing/2014/main" id="{1A1182EC-3F79-4CE8-BC6E-C4BD904AF40E}"/>
              </a:ext>
            </a:extLst>
          </p:cNvPr>
          <p:cNvSpPr/>
          <p:nvPr/>
        </p:nvSpPr>
        <p:spPr>
          <a:xfrm>
            <a:off x="5247861" y="2782957"/>
            <a:ext cx="884317" cy="246490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21075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6275-0FC9-4115-BD2B-16841815079D}"/>
              </a:ext>
            </a:extLst>
          </p:cNvPr>
          <p:cNvSpPr>
            <a:spLocks noGrp="1"/>
          </p:cNvSpPr>
          <p:nvPr>
            <p:ph type="title"/>
          </p:nvPr>
        </p:nvSpPr>
        <p:spPr/>
        <p:txBody>
          <a:bodyPr/>
          <a:lstStyle/>
          <a:p>
            <a:r>
              <a:rPr lang="nl-NL" dirty="0"/>
              <a:t>MOT1421: Economic Foundations</a:t>
            </a:r>
            <a:br>
              <a:rPr lang="nl-NL" dirty="0"/>
            </a:br>
            <a:r>
              <a:rPr lang="nl-NL" dirty="0"/>
              <a:t>Week 2: </a:t>
            </a:r>
            <a:r>
              <a:rPr lang="nl-NL" b="1" dirty="0"/>
              <a:t>Market failures</a:t>
            </a:r>
            <a:endParaRPr lang="nl-NL" dirty="0"/>
          </a:p>
        </p:txBody>
      </p:sp>
      <p:sp>
        <p:nvSpPr>
          <p:cNvPr id="3" name="Content Placeholder 2">
            <a:extLst>
              <a:ext uri="{FF2B5EF4-FFF2-40B4-BE49-F238E27FC236}">
                <a16:creationId xmlns:a16="http://schemas.microsoft.com/office/drawing/2014/main" id="{D0293CD9-FBD0-4B44-A65E-EC676CCB08A0}"/>
              </a:ext>
            </a:extLst>
          </p:cNvPr>
          <p:cNvSpPr>
            <a:spLocks noGrp="1"/>
          </p:cNvSpPr>
          <p:nvPr>
            <p:ph idx="1"/>
          </p:nvPr>
        </p:nvSpPr>
        <p:spPr/>
        <p:txBody>
          <a:bodyPr/>
          <a:lstStyle/>
          <a:p>
            <a:r>
              <a:rPr lang="nl-NL" dirty="0"/>
              <a:t>Information problems: </a:t>
            </a:r>
            <a:r>
              <a:rPr lang="nl-NL" b="1" dirty="0">
                <a:solidFill>
                  <a:srgbClr val="FF0000"/>
                </a:solidFill>
              </a:rPr>
              <a:t>asymmetric information</a:t>
            </a:r>
          </a:p>
          <a:p>
            <a:r>
              <a:rPr lang="nl-NL" dirty="0"/>
              <a:t>Market instability: expectations, cobwebs, and speculation</a:t>
            </a:r>
          </a:p>
          <a:p>
            <a:r>
              <a:rPr lang="nl-NL" dirty="0"/>
              <a:t>Market power: the market is concentrated and a few firms have </a:t>
            </a:r>
            <a:r>
              <a:rPr lang="nl-NL" b="1" dirty="0">
                <a:solidFill>
                  <a:srgbClr val="FF0000"/>
                </a:solidFill>
              </a:rPr>
              <a:t>price-setting power</a:t>
            </a:r>
            <a:r>
              <a:rPr lang="nl-NL" dirty="0"/>
              <a:t> (oligopoly; monopoly)</a:t>
            </a:r>
          </a:p>
          <a:p>
            <a:r>
              <a:rPr lang="nl-NL" b="1" dirty="0">
                <a:solidFill>
                  <a:srgbClr val="FF0000"/>
                </a:solidFill>
              </a:rPr>
              <a:t>Externalities</a:t>
            </a:r>
            <a:r>
              <a:rPr lang="nl-NL" dirty="0"/>
              <a:t>: </a:t>
            </a:r>
            <a:r>
              <a:rPr lang="en-US" dirty="0"/>
              <a:t>the unpaid-for (or uncompensated) effects of the production of goods and services on persons other than those who are producing and selling these goods and those who are directly buying or using the goods in question</a:t>
            </a:r>
          </a:p>
          <a:p>
            <a:r>
              <a:rPr lang="en-US" b="1" dirty="0">
                <a:solidFill>
                  <a:srgbClr val="FF0000"/>
                </a:solidFill>
              </a:rPr>
              <a:t>Public goods</a:t>
            </a:r>
            <a:r>
              <a:rPr lang="en-US" dirty="0"/>
              <a:t>: (1) non-exclusive; and (2) non-rival</a:t>
            </a:r>
            <a:endParaRPr lang="nl-NL" dirty="0"/>
          </a:p>
        </p:txBody>
      </p:sp>
      <p:sp>
        <p:nvSpPr>
          <p:cNvPr id="4" name="Slide Number Placeholder 3">
            <a:extLst>
              <a:ext uri="{FF2B5EF4-FFF2-40B4-BE49-F238E27FC236}">
                <a16:creationId xmlns:a16="http://schemas.microsoft.com/office/drawing/2014/main" id="{3A90E5C0-3829-4251-849E-7339674F31A4}"/>
              </a:ext>
            </a:extLst>
          </p:cNvPr>
          <p:cNvSpPr>
            <a:spLocks noGrp="1"/>
          </p:cNvSpPr>
          <p:nvPr>
            <p:ph type="sldNum" sz="quarter" idx="12"/>
          </p:nvPr>
        </p:nvSpPr>
        <p:spPr/>
        <p:txBody>
          <a:bodyPr/>
          <a:lstStyle/>
          <a:p>
            <a:fld id="{5048EDAD-0E59-4509-9228-486ACD64E55E}" type="slidenum">
              <a:rPr lang="nl-NL" smtClean="0"/>
              <a:t>10</a:t>
            </a:fld>
            <a:endParaRPr lang="nl-NL"/>
          </a:p>
        </p:txBody>
      </p:sp>
    </p:spTree>
    <p:extLst>
      <p:ext uri="{BB962C8B-B14F-4D97-AF65-F5344CB8AC3E}">
        <p14:creationId xmlns:p14="http://schemas.microsoft.com/office/powerpoint/2010/main" val="339620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DA3A-A9EC-46B8-A7AE-83CE9FC35FAC}"/>
              </a:ext>
            </a:extLst>
          </p:cNvPr>
          <p:cNvSpPr>
            <a:spLocks noGrp="1"/>
          </p:cNvSpPr>
          <p:nvPr>
            <p:ph type="title"/>
          </p:nvPr>
        </p:nvSpPr>
        <p:spPr/>
        <p:txBody>
          <a:bodyPr/>
          <a:lstStyle/>
          <a:p>
            <a:r>
              <a:rPr lang="nl-NL" dirty="0"/>
              <a:t>MOT1421: Economic Foundations</a:t>
            </a:r>
            <a:br>
              <a:rPr lang="nl-NL" dirty="0"/>
            </a:br>
            <a:r>
              <a:rPr lang="nl-NL" dirty="0"/>
              <a:t>Week 2: </a:t>
            </a:r>
            <a:r>
              <a:rPr lang="nl-NL" b="1" dirty="0"/>
              <a:t>Negative externality</a:t>
            </a:r>
            <a:endParaRPr lang="nl-NL" dirty="0"/>
          </a:p>
        </p:txBody>
      </p:sp>
      <p:sp>
        <p:nvSpPr>
          <p:cNvPr id="3" name="Content Placeholder 2">
            <a:extLst>
              <a:ext uri="{FF2B5EF4-FFF2-40B4-BE49-F238E27FC236}">
                <a16:creationId xmlns:a16="http://schemas.microsoft.com/office/drawing/2014/main" id="{551796D1-662A-4596-853A-647AFA54E05C}"/>
              </a:ext>
            </a:extLst>
          </p:cNvPr>
          <p:cNvSpPr>
            <a:spLocks noGrp="1"/>
          </p:cNvSpPr>
          <p:nvPr>
            <p:ph idx="1"/>
          </p:nvPr>
        </p:nvSpPr>
        <p:spPr/>
        <p:txBody>
          <a:bodyPr/>
          <a:lstStyle/>
          <a:p>
            <a:pPr marL="0" indent="0">
              <a:buNone/>
            </a:pPr>
            <a:r>
              <a:rPr lang="nl-NL" dirty="0"/>
              <a:t>In case of a negative</a:t>
            </a:r>
          </a:p>
          <a:p>
            <a:pPr marL="0" indent="0">
              <a:buNone/>
            </a:pPr>
            <a:r>
              <a:rPr lang="nl-NL" dirty="0"/>
              <a:t>externality, the private</a:t>
            </a:r>
          </a:p>
          <a:p>
            <a:pPr marL="0" indent="0">
              <a:buNone/>
            </a:pPr>
            <a:r>
              <a:rPr lang="nl-NL" dirty="0"/>
              <a:t>MC of production do</a:t>
            </a:r>
          </a:p>
          <a:p>
            <a:pPr marL="0" indent="0">
              <a:buNone/>
            </a:pPr>
            <a:r>
              <a:rPr lang="nl-NL" dirty="0"/>
              <a:t>not include the external            </a:t>
            </a:r>
          </a:p>
          <a:p>
            <a:pPr marL="0" indent="0">
              <a:buNone/>
            </a:pPr>
            <a:r>
              <a:rPr lang="nl-NL" dirty="0"/>
              <a:t>cost. The social (“true”)</a:t>
            </a:r>
          </a:p>
          <a:p>
            <a:pPr marL="0" indent="0">
              <a:buNone/>
            </a:pPr>
            <a:r>
              <a:rPr lang="nl-NL" dirty="0"/>
              <a:t>marginal cost of production</a:t>
            </a:r>
          </a:p>
          <a:p>
            <a:pPr marL="0" indent="0">
              <a:buNone/>
            </a:pPr>
            <a:r>
              <a:rPr lang="nl-NL" dirty="0"/>
              <a:t>are higher than the private</a:t>
            </a:r>
          </a:p>
          <a:p>
            <a:pPr marL="0" indent="0">
              <a:buNone/>
            </a:pPr>
            <a:r>
              <a:rPr lang="nl-NL" dirty="0"/>
              <a:t>MC.</a:t>
            </a:r>
          </a:p>
        </p:txBody>
      </p:sp>
      <p:sp>
        <p:nvSpPr>
          <p:cNvPr id="4" name="Slide Number Placeholder 3">
            <a:extLst>
              <a:ext uri="{FF2B5EF4-FFF2-40B4-BE49-F238E27FC236}">
                <a16:creationId xmlns:a16="http://schemas.microsoft.com/office/drawing/2014/main" id="{1A72093E-B3DF-4549-A9F8-1CCBE33A6B8A}"/>
              </a:ext>
            </a:extLst>
          </p:cNvPr>
          <p:cNvSpPr>
            <a:spLocks noGrp="1"/>
          </p:cNvSpPr>
          <p:nvPr>
            <p:ph type="sldNum" sz="quarter" idx="12"/>
          </p:nvPr>
        </p:nvSpPr>
        <p:spPr/>
        <p:txBody>
          <a:bodyPr/>
          <a:lstStyle/>
          <a:p>
            <a:fld id="{5048EDAD-0E59-4509-9228-486ACD64E55E}" type="slidenum">
              <a:rPr lang="nl-NL" smtClean="0"/>
              <a:t>11</a:t>
            </a:fld>
            <a:endParaRPr lang="nl-NL"/>
          </a:p>
        </p:txBody>
      </p:sp>
      <p:pic>
        <p:nvPicPr>
          <p:cNvPr id="6" name="Picture 5">
            <a:extLst>
              <a:ext uri="{FF2B5EF4-FFF2-40B4-BE49-F238E27FC236}">
                <a16:creationId xmlns:a16="http://schemas.microsoft.com/office/drawing/2014/main" id="{D6984149-33F2-412B-A48E-FE808CACB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611" y="1975852"/>
            <a:ext cx="5944430" cy="4201111"/>
          </a:xfrm>
          <a:prstGeom prst="rect">
            <a:avLst/>
          </a:prstGeom>
        </p:spPr>
      </p:pic>
    </p:spTree>
    <p:extLst>
      <p:ext uri="{BB962C8B-B14F-4D97-AF65-F5344CB8AC3E}">
        <p14:creationId xmlns:p14="http://schemas.microsoft.com/office/powerpoint/2010/main" val="59380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520A-5FE1-4D08-98FC-B1C3DF9BEB22}"/>
              </a:ext>
            </a:extLst>
          </p:cNvPr>
          <p:cNvSpPr>
            <a:spLocks noGrp="1"/>
          </p:cNvSpPr>
          <p:nvPr>
            <p:ph type="title"/>
          </p:nvPr>
        </p:nvSpPr>
        <p:spPr/>
        <p:txBody>
          <a:bodyPr/>
          <a:lstStyle/>
          <a:p>
            <a:r>
              <a:rPr lang="nl-NL" dirty="0"/>
              <a:t>MOT1421: Economic Foundations</a:t>
            </a:r>
            <a:br>
              <a:rPr lang="nl-NL" dirty="0"/>
            </a:br>
            <a:r>
              <a:rPr lang="nl-NL" dirty="0"/>
              <a:t>Week 2: </a:t>
            </a:r>
            <a:r>
              <a:rPr lang="nl-NL" b="1" dirty="0"/>
              <a:t>Exercise 1</a:t>
            </a:r>
            <a:endParaRPr lang="nl-NL" dirty="0"/>
          </a:p>
        </p:txBody>
      </p:sp>
      <p:sp>
        <p:nvSpPr>
          <p:cNvPr id="3" name="Content Placeholder 2">
            <a:extLst>
              <a:ext uri="{FF2B5EF4-FFF2-40B4-BE49-F238E27FC236}">
                <a16:creationId xmlns:a16="http://schemas.microsoft.com/office/drawing/2014/main" id="{FB59995B-42BE-4A8B-92A8-F705F9C8D277}"/>
              </a:ext>
            </a:extLst>
          </p:cNvPr>
          <p:cNvSpPr>
            <a:spLocks noGrp="1"/>
          </p:cNvSpPr>
          <p:nvPr>
            <p:ph idx="1"/>
          </p:nvPr>
        </p:nvSpPr>
        <p:spPr/>
        <p:txBody>
          <a:bodyPr/>
          <a:lstStyle/>
          <a:p>
            <a:pPr marL="0" indent="0">
              <a:buNone/>
            </a:pPr>
            <a:r>
              <a:rPr lang="nl-NL" b="1" dirty="0">
                <a:solidFill>
                  <a:srgbClr val="FF0000"/>
                </a:solidFill>
              </a:rPr>
              <a:t>First</a:t>
            </a:r>
            <a:r>
              <a:rPr lang="nl-NL" dirty="0"/>
              <a:t>, we calculate the market price by assuming that market demand and market supply are equal. </a:t>
            </a:r>
          </a:p>
          <a:p>
            <a:pPr marL="0" indent="0">
              <a:buNone/>
            </a:pPr>
            <a:r>
              <a:rPr lang="nl-NL" dirty="0"/>
              <a:t>Qd = 400 – 3P = Qs = 100 + 2P → P = 60 = MR  for each price-taking firm</a:t>
            </a:r>
          </a:p>
          <a:p>
            <a:pPr marL="0" indent="0">
              <a:buNone/>
            </a:pPr>
            <a:r>
              <a:rPr lang="nl-NL" b="1" dirty="0">
                <a:solidFill>
                  <a:srgbClr val="FF0000"/>
                </a:solidFill>
              </a:rPr>
              <a:t>Second</a:t>
            </a:r>
            <a:r>
              <a:rPr lang="nl-NL" dirty="0"/>
              <a:t>, we derive MC from TC = 278 + 12q + 2q^2 . Differentiating TC w.r.t. q gives:  MC = 12 + 4q. </a:t>
            </a:r>
          </a:p>
          <a:p>
            <a:pPr marL="0" indent="0">
              <a:buNone/>
            </a:pPr>
            <a:r>
              <a:rPr lang="nl-NL" b="1" dirty="0">
                <a:solidFill>
                  <a:srgbClr val="FF0000"/>
                </a:solidFill>
              </a:rPr>
              <a:t>Third</a:t>
            </a:r>
            <a:r>
              <a:rPr lang="nl-NL" dirty="0"/>
              <a:t>, the condition for maximum profits is MR = MC →</a:t>
            </a:r>
          </a:p>
          <a:p>
            <a:pPr marL="0" indent="0">
              <a:buNone/>
            </a:pPr>
            <a:r>
              <a:rPr lang="nl-NL" dirty="0"/>
              <a:t>60 = 12 + 4q → q* = 12 (x 1000) = profit-maximising level of output</a:t>
            </a:r>
          </a:p>
          <a:p>
            <a:pPr marL="0" indent="0">
              <a:buNone/>
            </a:pPr>
            <a:r>
              <a:rPr lang="nl-NL" dirty="0"/>
              <a:t>AC = TC/q* = 59.2 ; hence P &gt; AC (supernormal profits)</a:t>
            </a:r>
          </a:p>
        </p:txBody>
      </p:sp>
      <p:sp>
        <p:nvSpPr>
          <p:cNvPr id="4" name="Slide Number Placeholder 3">
            <a:extLst>
              <a:ext uri="{FF2B5EF4-FFF2-40B4-BE49-F238E27FC236}">
                <a16:creationId xmlns:a16="http://schemas.microsoft.com/office/drawing/2014/main" id="{941AA882-3160-49C1-8CDE-BF857270E1BD}"/>
              </a:ext>
            </a:extLst>
          </p:cNvPr>
          <p:cNvSpPr>
            <a:spLocks noGrp="1"/>
          </p:cNvSpPr>
          <p:nvPr>
            <p:ph type="sldNum" sz="quarter" idx="12"/>
          </p:nvPr>
        </p:nvSpPr>
        <p:spPr/>
        <p:txBody>
          <a:bodyPr/>
          <a:lstStyle/>
          <a:p>
            <a:fld id="{5048EDAD-0E59-4509-9228-486ACD64E55E}" type="slidenum">
              <a:rPr lang="nl-NL" smtClean="0"/>
              <a:t>12</a:t>
            </a:fld>
            <a:endParaRPr lang="nl-NL"/>
          </a:p>
        </p:txBody>
      </p:sp>
    </p:spTree>
    <p:extLst>
      <p:ext uri="{BB962C8B-B14F-4D97-AF65-F5344CB8AC3E}">
        <p14:creationId xmlns:p14="http://schemas.microsoft.com/office/powerpoint/2010/main" val="382885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8F81-9A87-4FAA-848B-A34F63C15D28}"/>
              </a:ext>
            </a:extLst>
          </p:cNvPr>
          <p:cNvSpPr>
            <a:spLocks noGrp="1"/>
          </p:cNvSpPr>
          <p:nvPr>
            <p:ph type="title"/>
          </p:nvPr>
        </p:nvSpPr>
        <p:spPr/>
        <p:txBody>
          <a:bodyPr/>
          <a:lstStyle/>
          <a:p>
            <a:r>
              <a:rPr lang="nl-NL" dirty="0"/>
              <a:t>MOT1421: Economic Foundations</a:t>
            </a:r>
            <a:br>
              <a:rPr lang="nl-NL" dirty="0"/>
            </a:br>
            <a:r>
              <a:rPr lang="nl-NL" dirty="0"/>
              <a:t>Week 2: structure-conduct-performance</a:t>
            </a:r>
          </a:p>
        </p:txBody>
      </p:sp>
      <p:graphicFrame>
        <p:nvGraphicFramePr>
          <p:cNvPr id="5" name="Content Placeholder 4">
            <a:extLst>
              <a:ext uri="{FF2B5EF4-FFF2-40B4-BE49-F238E27FC236}">
                <a16:creationId xmlns:a16="http://schemas.microsoft.com/office/drawing/2014/main" id="{024F903E-5851-4371-8CBD-3AFF97D5FDC5}"/>
              </a:ext>
            </a:extLst>
          </p:cNvPr>
          <p:cNvGraphicFramePr>
            <a:graphicFrameLocks noGrp="1"/>
          </p:cNvGraphicFramePr>
          <p:nvPr>
            <p:ph idx="1"/>
            <p:extLst>
              <p:ext uri="{D42A27DB-BD31-4B8C-83A1-F6EECF244321}">
                <p14:modId xmlns:p14="http://schemas.microsoft.com/office/powerpoint/2010/main" val="2070326121"/>
              </p:ext>
            </p:extLst>
          </p:nvPr>
        </p:nvGraphicFramePr>
        <p:xfrm>
          <a:off x="838200" y="1690689"/>
          <a:ext cx="10055087" cy="4486276"/>
        </p:xfrm>
        <a:graphic>
          <a:graphicData uri="http://schemas.openxmlformats.org/drawingml/2006/table">
            <a:tbl>
              <a:tblPr firstRow="1" firstCol="1" bandRow="1">
                <a:tableStyleId>{5C22544A-7EE6-4342-B048-85BDC9FD1C3A}</a:tableStyleId>
              </a:tblPr>
              <a:tblGrid>
                <a:gridCol w="1117471">
                  <a:extLst>
                    <a:ext uri="{9D8B030D-6E8A-4147-A177-3AD203B41FA5}">
                      <a16:colId xmlns:a16="http://schemas.microsoft.com/office/drawing/2014/main" val="64430511"/>
                    </a:ext>
                  </a:extLst>
                </a:gridCol>
                <a:gridCol w="2648156">
                  <a:extLst>
                    <a:ext uri="{9D8B030D-6E8A-4147-A177-3AD203B41FA5}">
                      <a16:colId xmlns:a16="http://schemas.microsoft.com/office/drawing/2014/main" val="3091106044"/>
                    </a:ext>
                  </a:extLst>
                </a:gridCol>
                <a:gridCol w="3361757">
                  <a:extLst>
                    <a:ext uri="{9D8B030D-6E8A-4147-A177-3AD203B41FA5}">
                      <a16:colId xmlns:a16="http://schemas.microsoft.com/office/drawing/2014/main" val="1577763967"/>
                    </a:ext>
                  </a:extLst>
                </a:gridCol>
                <a:gridCol w="2927703">
                  <a:extLst>
                    <a:ext uri="{9D8B030D-6E8A-4147-A177-3AD203B41FA5}">
                      <a16:colId xmlns:a16="http://schemas.microsoft.com/office/drawing/2014/main" val="55230168"/>
                    </a:ext>
                  </a:extLst>
                </a:gridCol>
              </a:tblGrid>
              <a:tr h="161466">
                <a:tc>
                  <a:txBody>
                    <a:bodyPr/>
                    <a:lstStyle/>
                    <a:p>
                      <a:pPr algn="just">
                        <a:lnSpc>
                          <a:spcPct val="107000"/>
                        </a:lnSpc>
                        <a:spcAft>
                          <a:spcPts val="800"/>
                        </a:spcAft>
                      </a:pPr>
                      <a:r>
                        <a:rPr lang="en-GB" sz="1000">
                          <a:effectLst/>
                        </a:rPr>
                        <a:t> </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ctr">
                        <a:lnSpc>
                          <a:spcPct val="107000"/>
                        </a:lnSpc>
                        <a:spcAft>
                          <a:spcPts val="800"/>
                        </a:spcAft>
                      </a:pPr>
                      <a:r>
                        <a:rPr lang="en-GB" sz="1000">
                          <a:effectLst/>
                        </a:rPr>
                        <a:t>perfect competition</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ctr">
                        <a:lnSpc>
                          <a:spcPct val="107000"/>
                        </a:lnSpc>
                        <a:spcAft>
                          <a:spcPts val="800"/>
                        </a:spcAft>
                      </a:pPr>
                      <a:r>
                        <a:rPr lang="en-GB" sz="1000">
                          <a:effectLst/>
                        </a:rPr>
                        <a:t>oligopoly</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ctr">
                        <a:lnSpc>
                          <a:spcPct val="107000"/>
                        </a:lnSpc>
                        <a:spcAft>
                          <a:spcPts val="800"/>
                        </a:spcAft>
                      </a:pPr>
                      <a:r>
                        <a:rPr lang="en-GB" sz="1000">
                          <a:effectLst/>
                        </a:rPr>
                        <a:t>monopoly</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extLst>
                  <a:ext uri="{0D108BD9-81ED-4DB2-BD59-A6C34878D82A}">
                    <a16:rowId xmlns:a16="http://schemas.microsoft.com/office/drawing/2014/main" val="1700962298"/>
                  </a:ext>
                </a:extLst>
              </a:tr>
              <a:tr h="499303">
                <a:tc>
                  <a:txBody>
                    <a:bodyPr/>
                    <a:lstStyle/>
                    <a:p>
                      <a:pPr algn="just">
                        <a:lnSpc>
                          <a:spcPct val="107000"/>
                        </a:lnSpc>
                        <a:spcAft>
                          <a:spcPts val="800"/>
                        </a:spcAft>
                      </a:pPr>
                      <a:r>
                        <a:rPr lang="en-GB" sz="1000">
                          <a:effectLst/>
                        </a:rPr>
                        <a:t>Structure</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Large numbers of buyers and sellers; no market concentration</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A few suppliers and a large number of buyers. Supply is concentrated in a few firms.</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One seller/supplier and a large number of buyers. Supply is concentrated in one firm.</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extLst>
                  <a:ext uri="{0D108BD9-81ED-4DB2-BD59-A6C34878D82A}">
                    <a16:rowId xmlns:a16="http://schemas.microsoft.com/office/drawing/2014/main" val="3616758457"/>
                  </a:ext>
                </a:extLst>
              </a:tr>
              <a:tr h="668223">
                <a:tc>
                  <a:txBody>
                    <a:bodyPr/>
                    <a:lstStyle/>
                    <a:p>
                      <a:pPr algn="just">
                        <a:lnSpc>
                          <a:spcPct val="107000"/>
                        </a:lnSpc>
                        <a:spcAft>
                          <a:spcPts val="800"/>
                        </a:spcAft>
                      </a:pPr>
                      <a:r>
                        <a:rPr lang="en-GB" sz="1000">
                          <a:effectLst/>
                        </a:rPr>
                        <a:t> </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Firms do not have market power; firms are price-takers.</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Firms have market power, but have to reckon with what other firms do (strategic inter-dependence); firms either decide the quantity of output or the price.</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The monopolistic firm is a price-setter or determines the quantity of output; the firm has market power.</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extLst>
                  <a:ext uri="{0D108BD9-81ED-4DB2-BD59-A6C34878D82A}">
                    <a16:rowId xmlns:a16="http://schemas.microsoft.com/office/drawing/2014/main" val="3113099973"/>
                  </a:ext>
                </a:extLst>
              </a:tr>
              <a:tr h="499303">
                <a:tc>
                  <a:txBody>
                    <a:bodyPr/>
                    <a:lstStyle/>
                    <a:p>
                      <a:pPr algn="just">
                        <a:lnSpc>
                          <a:spcPct val="107000"/>
                        </a:lnSpc>
                        <a:spcAft>
                          <a:spcPts val="800"/>
                        </a:spcAft>
                      </a:pPr>
                      <a:r>
                        <a:rPr lang="en-GB" sz="1000">
                          <a:effectLst/>
                        </a:rPr>
                        <a:t> </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All firms use the same technology; cost functions are identical across firms.</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Firms may use the same or different technologies; cost functions may be similar or different.</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The monopolistic firm uses a given technology and has given cost functions.</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extLst>
                  <a:ext uri="{0D108BD9-81ED-4DB2-BD59-A6C34878D82A}">
                    <a16:rowId xmlns:a16="http://schemas.microsoft.com/office/drawing/2014/main" val="4047074883"/>
                  </a:ext>
                </a:extLst>
              </a:tr>
              <a:tr h="499303">
                <a:tc>
                  <a:txBody>
                    <a:bodyPr/>
                    <a:lstStyle/>
                    <a:p>
                      <a:pPr algn="just">
                        <a:lnSpc>
                          <a:spcPct val="107000"/>
                        </a:lnSpc>
                        <a:spcAft>
                          <a:spcPts val="800"/>
                        </a:spcAft>
                      </a:pPr>
                      <a:r>
                        <a:rPr lang="en-GB" sz="1000">
                          <a:effectLst/>
                        </a:rPr>
                        <a:t> </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All firms produce identical goods. There is no product differentiation.</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In some oligopolistic markets, firms produce identical goods, but in other markets, firms produce differentiated goods.</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The monopolistic firm produces one specific good/service. The monopolist can engage in product differentiation.</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extLst>
                  <a:ext uri="{0D108BD9-81ED-4DB2-BD59-A6C34878D82A}">
                    <a16:rowId xmlns:a16="http://schemas.microsoft.com/office/drawing/2014/main" val="2067923650"/>
                  </a:ext>
                </a:extLst>
              </a:tr>
              <a:tr h="499303">
                <a:tc>
                  <a:txBody>
                    <a:bodyPr/>
                    <a:lstStyle/>
                    <a:p>
                      <a:pPr algn="just">
                        <a:lnSpc>
                          <a:spcPct val="107000"/>
                        </a:lnSpc>
                        <a:spcAft>
                          <a:spcPts val="800"/>
                        </a:spcAft>
                      </a:pPr>
                      <a:r>
                        <a:rPr lang="en-GB" sz="1000">
                          <a:effectLst/>
                        </a:rPr>
                        <a:t> </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Entry into and exit from this market are free and costless. </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Entry into and exit from these markets may be free and costless, but incumbent firms may deter or block potential entrants. </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Entry into the market is blocked – by law, license or by the action of the incumbent firm.</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extLst>
                  <a:ext uri="{0D108BD9-81ED-4DB2-BD59-A6C34878D82A}">
                    <a16:rowId xmlns:a16="http://schemas.microsoft.com/office/drawing/2014/main" val="1574243359"/>
                  </a:ext>
                </a:extLst>
              </a:tr>
              <a:tr h="499303">
                <a:tc>
                  <a:txBody>
                    <a:bodyPr/>
                    <a:lstStyle/>
                    <a:p>
                      <a:pPr algn="just">
                        <a:lnSpc>
                          <a:spcPct val="107000"/>
                        </a:lnSpc>
                        <a:spcAft>
                          <a:spcPts val="800"/>
                        </a:spcAft>
                      </a:pPr>
                      <a:r>
                        <a:rPr lang="en-GB" sz="1000">
                          <a:effectLst/>
                        </a:rPr>
                        <a:t> </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All market actors have perfect information; the market is transparent.</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All market actors have perfect information; the market is transparent.</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All market actors have perfect information; the market is transparent.</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extLst>
                  <a:ext uri="{0D108BD9-81ED-4DB2-BD59-A6C34878D82A}">
                    <a16:rowId xmlns:a16="http://schemas.microsoft.com/office/drawing/2014/main" val="1545062264"/>
                  </a:ext>
                </a:extLst>
              </a:tr>
              <a:tr h="161466">
                <a:tc>
                  <a:txBody>
                    <a:bodyPr/>
                    <a:lstStyle/>
                    <a:p>
                      <a:pPr algn="just">
                        <a:lnSpc>
                          <a:spcPct val="107000"/>
                        </a:lnSpc>
                        <a:spcAft>
                          <a:spcPts val="800"/>
                        </a:spcAft>
                      </a:pPr>
                      <a:r>
                        <a:rPr lang="en-GB" sz="1000">
                          <a:effectLst/>
                        </a:rPr>
                        <a:t>Conduct</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Firms aim for maximum profits</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Firms aim for maximum profits</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The firm aims for maximum profits</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extLst>
                  <a:ext uri="{0D108BD9-81ED-4DB2-BD59-A6C34878D82A}">
                    <a16:rowId xmlns:a16="http://schemas.microsoft.com/office/drawing/2014/main" val="816283611"/>
                  </a:ext>
                </a:extLst>
              </a:tr>
              <a:tr h="499303">
                <a:tc>
                  <a:txBody>
                    <a:bodyPr/>
                    <a:lstStyle/>
                    <a:p>
                      <a:pPr algn="just">
                        <a:lnSpc>
                          <a:spcPct val="107000"/>
                        </a:lnSpc>
                        <a:spcAft>
                          <a:spcPts val="800"/>
                        </a:spcAft>
                      </a:pPr>
                      <a:r>
                        <a:rPr lang="en-GB" sz="1000">
                          <a:effectLst/>
                        </a:rPr>
                        <a:t>Performance</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In long-run equilibrium, the market price = average cost; firms only have normal profits. </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In general, the market price will exceed average cost and firms make super-normal profits (but smaller than those in monopoly).</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In equilibrium, the market price will normally be higher than average cost; firms make super-normal profits.</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extLst>
                  <a:ext uri="{0D108BD9-81ED-4DB2-BD59-A6C34878D82A}">
                    <a16:rowId xmlns:a16="http://schemas.microsoft.com/office/drawing/2014/main" val="3563505414"/>
                  </a:ext>
                </a:extLst>
              </a:tr>
              <a:tr h="499303">
                <a:tc>
                  <a:txBody>
                    <a:bodyPr/>
                    <a:lstStyle/>
                    <a:p>
                      <a:pPr algn="just">
                        <a:lnSpc>
                          <a:spcPct val="107000"/>
                        </a:lnSpc>
                        <a:spcAft>
                          <a:spcPts val="800"/>
                        </a:spcAft>
                      </a:pPr>
                      <a:r>
                        <a:rPr lang="en-GB" sz="1000">
                          <a:effectLst/>
                        </a:rPr>
                        <a:t> </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Consumers therefore pay the lowest possible price – and consumer welfare is highest.</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a:effectLst/>
                        </a:rPr>
                        <a:t>Consumers pay more than in perfect competition, but less than in monopoly.</a:t>
                      </a:r>
                      <a:endParaRPr lang="nl-NL" sz="90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tc>
                  <a:txBody>
                    <a:bodyPr/>
                    <a:lstStyle/>
                    <a:p>
                      <a:pPr algn="just">
                        <a:lnSpc>
                          <a:spcPct val="107000"/>
                        </a:lnSpc>
                        <a:spcAft>
                          <a:spcPts val="800"/>
                        </a:spcAft>
                      </a:pPr>
                      <a:r>
                        <a:rPr lang="en-GB" sz="1000" dirty="0">
                          <a:effectLst/>
                        </a:rPr>
                        <a:t>Consumers therefore pay a high price – and consumer welfare is lowest.</a:t>
                      </a:r>
                      <a:endParaRPr lang="nl-NL"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413" marR="57413" marT="0" marB="0"/>
                </a:tc>
                <a:extLst>
                  <a:ext uri="{0D108BD9-81ED-4DB2-BD59-A6C34878D82A}">
                    <a16:rowId xmlns:a16="http://schemas.microsoft.com/office/drawing/2014/main" val="2232935640"/>
                  </a:ext>
                </a:extLst>
              </a:tr>
            </a:tbl>
          </a:graphicData>
        </a:graphic>
      </p:graphicFrame>
      <p:sp>
        <p:nvSpPr>
          <p:cNvPr id="4" name="Slide Number Placeholder 3">
            <a:extLst>
              <a:ext uri="{FF2B5EF4-FFF2-40B4-BE49-F238E27FC236}">
                <a16:creationId xmlns:a16="http://schemas.microsoft.com/office/drawing/2014/main" id="{B5C7C145-8D41-47E7-96DB-429253B0DA0B}"/>
              </a:ext>
            </a:extLst>
          </p:cNvPr>
          <p:cNvSpPr>
            <a:spLocks noGrp="1"/>
          </p:cNvSpPr>
          <p:nvPr>
            <p:ph type="sldNum" sz="quarter" idx="12"/>
          </p:nvPr>
        </p:nvSpPr>
        <p:spPr/>
        <p:txBody>
          <a:bodyPr/>
          <a:lstStyle/>
          <a:p>
            <a:fld id="{5048EDAD-0E59-4509-9228-486ACD64E55E}" type="slidenum">
              <a:rPr lang="nl-NL" smtClean="0"/>
              <a:t>2</a:t>
            </a:fld>
            <a:endParaRPr lang="nl-NL"/>
          </a:p>
        </p:txBody>
      </p:sp>
    </p:spTree>
    <p:extLst>
      <p:ext uri="{BB962C8B-B14F-4D97-AF65-F5344CB8AC3E}">
        <p14:creationId xmlns:p14="http://schemas.microsoft.com/office/powerpoint/2010/main" val="254971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9F915F-E097-4F63-8C40-DC53217879E4}"/>
              </a:ext>
            </a:extLst>
          </p:cNvPr>
          <p:cNvSpPr>
            <a:spLocks noGrp="1"/>
          </p:cNvSpPr>
          <p:nvPr>
            <p:ph type="title"/>
          </p:nvPr>
        </p:nvSpPr>
        <p:spPr/>
        <p:txBody>
          <a:bodyPr/>
          <a:lstStyle/>
          <a:p>
            <a:r>
              <a:rPr lang="nl-NL" dirty="0"/>
              <a:t>MOT1421: Economic Foundations</a:t>
            </a:r>
            <a:br>
              <a:rPr lang="nl-NL" dirty="0"/>
            </a:br>
            <a:r>
              <a:rPr lang="nl-NL" dirty="0"/>
              <a:t>Week 2: </a:t>
            </a:r>
            <a:r>
              <a:rPr lang="nl-NL" b="1" dirty="0"/>
              <a:t>Perfect Competition</a:t>
            </a:r>
          </a:p>
        </p:txBody>
      </p:sp>
      <p:sp>
        <p:nvSpPr>
          <p:cNvPr id="5" name="Content Placeholder 4">
            <a:extLst>
              <a:ext uri="{FF2B5EF4-FFF2-40B4-BE49-F238E27FC236}">
                <a16:creationId xmlns:a16="http://schemas.microsoft.com/office/drawing/2014/main" id="{16398E87-C8EE-48B7-9D4C-EB31B8AB6D65}"/>
              </a:ext>
            </a:extLst>
          </p:cNvPr>
          <p:cNvSpPr>
            <a:spLocks noGrp="1"/>
          </p:cNvSpPr>
          <p:nvPr>
            <p:ph idx="1"/>
          </p:nvPr>
        </p:nvSpPr>
        <p:spPr/>
        <p:txBody>
          <a:bodyPr/>
          <a:lstStyle/>
          <a:p>
            <a:pPr marL="0" indent="0">
              <a:buNone/>
            </a:pPr>
            <a:r>
              <a:rPr lang="nl-NL" dirty="0"/>
              <a:t>Assumptions:</a:t>
            </a:r>
          </a:p>
          <a:p>
            <a:r>
              <a:rPr lang="nl-NL" dirty="0"/>
              <a:t>Large number of buyers and sellers</a:t>
            </a:r>
          </a:p>
          <a:p>
            <a:r>
              <a:rPr lang="nl-NL" dirty="0"/>
              <a:t>No firm has market power; all firms are price-takers</a:t>
            </a:r>
          </a:p>
          <a:p>
            <a:r>
              <a:rPr lang="nl-NL" dirty="0"/>
              <a:t>Identical (homogenous) products; no product differentiation</a:t>
            </a:r>
          </a:p>
          <a:p>
            <a:r>
              <a:rPr lang="nl-NL" dirty="0"/>
              <a:t>Identical firms using the same technology; TC, AC and MC are the same</a:t>
            </a:r>
          </a:p>
          <a:p>
            <a:r>
              <a:rPr lang="nl-NL" dirty="0"/>
              <a:t>Free entry/exit; perfect information</a:t>
            </a:r>
          </a:p>
          <a:p>
            <a:r>
              <a:rPr lang="nl-NL" dirty="0"/>
              <a:t>Firms are assumed to maximise profits</a:t>
            </a:r>
          </a:p>
        </p:txBody>
      </p:sp>
      <p:sp>
        <p:nvSpPr>
          <p:cNvPr id="6" name="Slide Number Placeholder 5">
            <a:extLst>
              <a:ext uri="{FF2B5EF4-FFF2-40B4-BE49-F238E27FC236}">
                <a16:creationId xmlns:a16="http://schemas.microsoft.com/office/drawing/2014/main" id="{2647D6F8-1F38-4D0B-AD4E-9CDF7173DE8E}"/>
              </a:ext>
            </a:extLst>
          </p:cNvPr>
          <p:cNvSpPr>
            <a:spLocks noGrp="1"/>
          </p:cNvSpPr>
          <p:nvPr>
            <p:ph type="sldNum" sz="quarter" idx="12"/>
          </p:nvPr>
        </p:nvSpPr>
        <p:spPr/>
        <p:txBody>
          <a:bodyPr/>
          <a:lstStyle/>
          <a:p>
            <a:fld id="{5048EDAD-0E59-4509-9228-486ACD64E55E}" type="slidenum">
              <a:rPr lang="nl-NL" smtClean="0"/>
              <a:t>3</a:t>
            </a:fld>
            <a:endParaRPr lang="nl-NL"/>
          </a:p>
        </p:txBody>
      </p:sp>
    </p:spTree>
    <p:extLst>
      <p:ext uri="{BB962C8B-B14F-4D97-AF65-F5344CB8AC3E}">
        <p14:creationId xmlns:p14="http://schemas.microsoft.com/office/powerpoint/2010/main" val="356556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5582-F447-482C-89D1-25E77FD46216}"/>
              </a:ext>
            </a:extLst>
          </p:cNvPr>
          <p:cNvSpPr>
            <a:spLocks noGrp="1"/>
          </p:cNvSpPr>
          <p:nvPr>
            <p:ph type="title"/>
          </p:nvPr>
        </p:nvSpPr>
        <p:spPr/>
        <p:txBody>
          <a:bodyPr/>
          <a:lstStyle/>
          <a:p>
            <a:r>
              <a:rPr lang="nl-NL" dirty="0"/>
              <a:t>MOT1421: Economic Foundations</a:t>
            </a:r>
            <a:br>
              <a:rPr lang="nl-NL" dirty="0"/>
            </a:br>
            <a:r>
              <a:rPr lang="nl-NL" dirty="0"/>
              <a:t>Week 2: </a:t>
            </a:r>
            <a:r>
              <a:rPr lang="nl-NL" b="1" dirty="0"/>
              <a:t>Perfect Competition</a:t>
            </a:r>
            <a:endParaRPr lang="nl-NL" dirty="0"/>
          </a:p>
        </p:txBody>
      </p:sp>
      <p:sp>
        <p:nvSpPr>
          <p:cNvPr id="3" name="Content Placeholder 2">
            <a:extLst>
              <a:ext uri="{FF2B5EF4-FFF2-40B4-BE49-F238E27FC236}">
                <a16:creationId xmlns:a16="http://schemas.microsoft.com/office/drawing/2014/main" id="{0DA46A3D-167F-4879-9AC2-BA17E4CC2E72}"/>
              </a:ext>
            </a:extLst>
          </p:cNvPr>
          <p:cNvSpPr>
            <a:spLocks noGrp="1"/>
          </p:cNvSpPr>
          <p:nvPr>
            <p:ph idx="1"/>
          </p:nvPr>
        </p:nvSpPr>
        <p:spPr/>
        <p:txBody>
          <a:bodyPr>
            <a:normAutofit fontScale="77500" lnSpcReduction="20000"/>
          </a:bodyPr>
          <a:lstStyle/>
          <a:p>
            <a:pPr marL="0" indent="0">
              <a:buNone/>
            </a:pPr>
            <a:r>
              <a:rPr lang="nl-NL" dirty="0"/>
              <a:t>Profit maximisation by the representative (price-taking) firm</a:t>
            </a:r>
          </a:p>
          <a:p>
            <a:pPr marL="0" indent="0">
              <a:buNone/>
            </a:pPr>
            <a:endParaRPr lang="nl-NL" dirty="0"/>
          </a:p>
          <a:p>
            <a:pPr marL="0" indent="0">
              <a:buNone/>
            </a:pPr>
            <a:r>
              <a:rPr lang="nl-NL" dirty="0"/>
              <a:t>Profits = </a:t>
            </a:r>
            <a:r>
              <a:rPr lang="el-GR" dirty="0"/>
              <a:t>Π</a:t>
            </a:r>
            <a:r>
              <a:rPr lang="nl-NL" dirty="0"/>
              <a:t>(q) = TR(q) – TC(q)</a:t>
            </a:r>
          </a:p>
          <a:p>
            <a:pPr marL="0" indent="0">
              <a:buNone/>
            </a:pPr>
            <a:r>
              <a:rPr lang="nl-NL" dirty="0"/>
              <a:t>Total Revenue = TR(q) = P*q  ,  where P = given to the firm; note that </a:t>
            </a:r>
            <a:r>
              <a:rPr lang="nl-NL" dirty="0">
                <a:highlight>
                  <a:srgbClr val="FFFF00"/>
                </a:highlight>
              </a:rPr>
              <a:t>dTR/dq = MR = P</a:t>
            </a:r>
          </a:p>
          <a:p>
            <a:pPr marL="0" indent="0">
              <a:buNone/>
            </a:pPr>
            <a:r>
              <a:rPr lang="nl-NL" dirty="0"/>
              <a:t>Total Cost = TC(q) , i.e. TC are a function of the level of output q</a:t>
            </a:r>
          </a:p>
          <a:p>
            <a:pPr marL="0" indent="0">
              <a:buNone/>
            </a:pPr>
            <a:endParaRPr lang="nl-NL" dirty="0"/>
          </a:p>
          <a:p>
            <a:pPr marL="0" indent="0">
              <a:buNone/>
            </a:pPr>
            <a:r>
              <a:rPr lang="nl-NL" dirty="0"/>
              <a:t>The (first-order) condition for maximum profits = d</a:t>
            </a:r>
            <a:r>
              <a:rPr lang="el-GR" dirty="0"/>
              <a:t>Π</a:t>
            </a:r>
            <a:r>
              <a:rPr lang="nl-NL" dirty="0"/>
              <a:t>/dq = 0</a:t>
            </a:r>
          </a:p>
          <a:p>
            <a:pPr marL="0" indent="0">
              <a:buNone/>
            </a:pPr>
            <a:r>
              <a:rPr lang="nl-NL" dirty="0"/>
              <a:t>→  dTR/dq – dTC/dq = 0 → dTR/dq = dTC/dq →  MR = MC</a:t>
            </a:r>
          </a:p>
          <a:p>
            <a:pPr marL="0" indent="0">
              <a:buNone/>
            </a:pPr>
            <a:endParaRPr lang="nl-NL" dirty="0"/>
          </a:p>
          <a:p>
            <a:pPr marL="0" indent="0">
              <a:buNone/>
            </a:pPr>
            <a:r>
              <a:rPr lang="nl-NL" dirty="0"/>
              <a:t>Thus: the firm maximises </a:t>
            </a:r>
            <a:r>
              <a:rPr lang="el-GR" dirty="0"/>
              <a:t>Π </a:t>
            </a:r>
            <a:r>
              <a:rPr lang="nl-NL" dirty="0"/>
              <a:t>by producing at the profit-maximising level of output q* </a:t>
            </a:r>
          </a:p>
          <a:p>
            <a:pPr marL="0" indent="0">
              <a:buNone/>
            </a:pPr>
            <a:r>
              <a:rPr lang="nl-NL" dirty="0"/>
              <a:t>at which </a:t>
            </a:r>
            <a:r>
              <a:rPr lang="nl-NL" dirty="0">
                <a:highlight>
                  <a:srgbClr val="FFFF00"/>
                </a:highlight>
              </a:rPr>
              <a:t>marginal revenue = marginal cost</a:t>
            </a:r>
            <a:r>
              <a:rPr lang="nl-NL" dirty="0"/>
              <a:t>  </a:t>
            </a:r>
          </a:p>
        </p:txBody>
      </p:sp>
      <p:sp>
        <p:nvSpPr>
          <p:cNvPr id="4" name="Slide Number Placeholder 3">
            <a:extLst>
              <a:ext uri="{FF2B5EF4-FFF2-40B4-BE49-F238E27FC236}">
                <a16:creationId xmlns:a16="http://schemas.microsoft.com/office/drawing/2014/main" id="{E4257CFC-9649-40DD-AA19-F4C61DAD261E}"/>
              </a:ext>
            </a:extLst>
          </p:cNvPr>
          <p:cNvSpPr>
            <a:spLocks noGrp="1"/>
          </p:cNvSpPr>
          <p:nvPr>
            <p:ph type="sldNum" sz="quarter" idx="12"/>
          </p:nvPr>
        </p:nvSpPr>
        <p:spPr/>
        <p:txBody>
          <a:bodyPr/>
          <a:lstStyle/>
          <a:p>
            <a:fld id="{5048EDAD-0E59-4509-9228-486ACD64E55E}" type="slidenum">
              <a:rPr lang="nl-NL" smtClean="0"/>
              <a:t>4</a:t>
            </a:fld>
            <a:endParaRPr lang="nl-NL"/>
          </a:p>
        </p:txBody>
      </p:sp>
    </p:spTree>
    <p:extLst>
      <p:ext uri="{BB962C8B-B14F-4D97-AF65-F5344CB8AC3E}">
        <p14:creationId xmlns:p14="http://schemas.microsoft.com/office/powerpoint/2010/main" val="208278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2E3F-E810-4BEF-B08A-714FB7D3EDA5}"/>
              </a:ext>
            </a:extLst>
          </p:cNvPr>
          <p:cNvSpPr>
            <a:spLocks noGrp="1"/>
          </p:cNvSpPr>
          <p:nvPr>
            <p:ph type="title"/>
          </p:nvPr>
        </p:nvSpPr>
        <p:spPr/>
        <p:txBody>
          <a:bodyPr/>
          <a:lstStyle/>
          <a:p>
            <a:r>
              <a:rPr lang="nl-NL" dirty="0"/>
              <a:t>MOT1421: Economic Foundations</a:t>
            </a:r>
            <a:br>
              <a:rPr lang="nl-NL" dirty="0"/>
            </a:br>
            <a:r>
              <a:rPr lang="nl-NL" dirty="0"/>
              <a:t>Week 2: </a:t>
            </a:r>
            <a:r>
              <a:rPr lang="nl-NL" b="1" dirty="0"/>
              <a:t>Perfect Competition</a:t>
            </a:r>
            <a:endParaRPr lang="nl-NL" dirty="0"/>
          </a:p>
        </p:txBody>
      </p:sp>
      <p:sp>
        <p:nvSpPr>
          <p:cNvPr id="3" name="Content Placeholder 2">
            <a:extLst>
              <a:ext uri="{FF2B5EF4-FFF2-40B4-BE49-F238E27FC236}">
                <a16:creationId xmlns:a16="http://schemas.microsoft.com/office/drawing/2014/main" id="{A3F05EAF-50F5-44A3-B048-70219562D46F}"/>
              </a:ext>
            </a:extLst>
          </p:cNvPr>
          <p:cNvSpPr>
            <a:spLocks noGrp="1"/>
          </p:cNvSpPr>
          <p:nvPr>
            <p:ph idx="1"/>
          </p:nvPr>
        </p:nvSpPr>
        <p:spPr/>
        <p:txBody>
          <a:bodyPr/>
          <a:lstStyle/>
          <a:p>
            <a:pPr marL="0" indent="0">
              <a:buNone/>
            </a:pPr>
            <a:r>
              <a:rPr lang="nl-NL" dirty="0"/>
              <a:t>Determining the (market) equilibrium price i</a:t>
            </a:r>
            <a:r>
              <a:rPr lang="en-US" dirty="0"/>
              <a:t>n a market of perfect competition: </a:t>
            </a:r>
            <a:r>
              <a:rPr lang="en-US" b="1" u="sng" dirty="0"/>
              <a:t>a numerical example</a:t>
            </a:r>
          </a:p>
          <a:p>
            <a:pPr marL="0" indent="0">
              <a:buNone/>
            </a:pPr>
            <a:endParaRPr lang="en-US" dirty="0"/>
          </a:p>
          <a:p>
            <a:pPr marL="0" indent="0">
              <a:buNone/>
            </a:pPr>
            <a:r>
              <a:rPr lang="en-US" dirty="0"/>
              <a:t>Aggregate market demand for good XYZ is given by: </a:t>
            </a:r>
            <a:r>
              <a:rPr lang="en-US" dirty="0" err="1"/>
              <a:t>Qd</a:t>
            </a:r>
            <a:r>
              <a:rPr lang="en-US" dirty="0"/>
              <a:t> = 400 – 3 × P.  </a:t>
            </a:r>
          </a:p>
          <a:p>
            <a:pPr marL="0" indent="0">
              <a:buNone/>
            </a:pPr>
            <a:r>
              <a:rPr lang="en-US" dirty="0"/>
              <a:t>Aggregate market supply is given by: Qs = 100 + 2 × P.</a:t>
            </a:r>
          </a:p>
          <a:p>
            <a:pPr marL="0" indent="0">
              <a:buNone/>
            </a:pPr>
            <a:endParaRPr lang="nl-NL" dirty="0"/>
          </a:p>
          <a:p>
            <a:pPr marL="0" indent="0">
              <a:buNone/>
            </a:pPr>
            <a:r>
              <a:rPr lang="nl-NL" dirty="0"/>
              <a:t>Market equilibrium: Qd = Qs </a:t>
            </a:r>
          </a:p>
          <a:p>
            <a:pPr marL="0" indent="0">
              <a:buNone/>
            </a:pPr>
            <a:r>
              <a:rPr lang="nl-NL" dirty="0"/>
              <a:t>Hence: </a:t>
            </a:r>
            <a:r>
              <a:rPr lang="en-US" dirty="0"/>
              <a:t>400 – 3 × P = 100 + 2 × P   which gives: </a:t>
            </a:r>
            <a:r>
              <a:rPr lang="en-US" dirty="0">
                <a:solidFill>
                  <a:srgbClr val="FF0000"/>
                </a:solidFill>
              </a:rPr>
              <a:t>P* = 60 -&gt; </a:t>
            </a:r>
            <a:r>
              <a:rPr lang="en-US" dirty="0" err="1">
                <a:solidFill>
                  <a:srgbClr val="FF0000"/>
                </a:solidFill>
              </a:rPr>
              <a:t>MRi</a:t>
            </a:r>
            <a:r>
              <a:rPr lang="en-US" dirty="0">
                <a:solidFill>
                  <a:srgbClr val="FF0000"/>
                </a:solidFill>
              </a:rPr>
              <a:t> = 60</a:t>
            </a:r>
            <a:endParaRPr lang="nl-NL" dirty="0">
              <a:solidFill>
                <a:srgbClr val="FF0000"/>
              </a:solidFill>
            </a:endParaRPr>
          </a:p>
        </p:txBody>
      </p:sp>
      <p:sp>
        <p:nvSpPr>
          <p:cNvPr id="4" name="Slide Number Placeholder 3">
            <a:extLst>
              <a:ext uri="{FF2B5EF4-FFF2-40B4-BE49-F238E27FC236}">
                <a16:creationId xmlns:a16="http://schemas.microsoft.com/office/drawing/2014/main" id="{50558B38-8EFC-4F87-B95E-9465FB89BA2F}"/>
              </a:ext>
            </a:extLst>
          </p:cNvPr>
          <p:cNvSpPr>
            <a:spLocks noGrp="1"/>
          </p:cNvSpPr>
          <p:nvPr>
            <p:ph type="sldNum" sz="quarter" idx="12"/>
          </p:nvPr>
        </p:nvSpPr>
        <p:spPr/>
        <p:txBody>
          <a:bodyPr/>
          <a:lstStyle/>
          <a:p>
            <a:fld id="{5048EDAD-0E59-4509-9228-486ACD64E55E}" type="slidenum">
              <a:rPr lang="nl-NL" smtClean="0"/>
              <a:t>5</a:t>
            </a:fld>
            <a:endParaRPr lang="nl-NL"/>
          </a:p>
        </p:txBody>
      </p:sp>
    </p:spTree>
    <p:extLst>
      <p:ext uri="{BB962C8B-B14F-4D97-AF65-F5344CB8AC3E}">
        <p14:creationId xmlns:p14="http://schemas.microsoft.com/office/powerpoint/2010/main" val="147319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B9E7-F3C3-46B1-8451-4EDA798D61D1}"/>
              </a:ext>
            </a:extLst>
          </p:cNvPr>
          <p:cNvSpPr>
            <a:spLocks noGrp="1"/>
          </p:cNvSpPr>
          <p:nvPr>
            <p:ph type="title"/>
          </p:nvPr>
        </p:nvSpPr>
        <p:spPr/>
        <p:txBody>
          <a:bodyPr>
            <a:normAutofit fontScale="90000"/>
          </a:bodyPr>
          <a:lstStyle/>
          <a:p>
            <a:r>
              <a:rPr lang="nl-NL" dirty="0"/>
              <a:t>MOT1421: Economic Foundations</a:t>
            </a:r>
            <a:br>
              <a:rPr lang="nl-NL" dirty="0"/>
            </a:br>
            <a:r>
              <a:rPr lang="nl-NL" b="1" dirty="0"/>
              <a:t>Perfect Competition: the aggregate market versus the individual firm</a:t>
            </a:r>
            <a:endParaRPr lang="nl-NL" dirty="0"/>
          </a:p>
        </p:txBody>
      </p:sp>
      <p:sp>
        <p:nvSpPr>
          <p:cNvPr id="4" name="Slide Number Placeholder 3">
            <a:extLst>
              <a:ext uri="{FF2B5EF4-FFF2-40B4-BE49-F238E27FC236}">
                <a16:creationId xmlns:a16="http://schemas.microsoft.com/office/drawing/2014/main" id="{B6F164C0-0CBA-4E8E-8BEE-AD6C9A39D947}"/>
              </a:ext>
            </a:extLst>
          </p:cNvPr>
          <p:cNvSpPr>
            <a:spLocks noGrp="1"/>
          </p:cNvSpPr>
          <p:nvPr>
            <p:ph type="sldNum" sz="quarter" idx="12"/>
          </p:nvPr>
        </p:nvSpPr>
        <p:spPr/>
        <p:txBody>
          <a:bodyPr/>
          <a:lstStyle/>
          <a:p>
            <a:fld id="{5048EDAD-0E59-4509-9228-486ACD64E55E}" type="slidenum">
              <a:rPr lang="nl-NL" smtClean="0"/>
              <a:t>6</a:t>
            </a:fld>
            <a:endParaRPr lang="nl-NL"/>
          </a:p>
        </p:txBody>
      </p:sp>
      <p:sp>
        <p:nvSpPr>
          <p:cNvPr id="5" name="Content Placeholder 4">
            <a:extLst>
              <a:ext uri="{FF2B5EF4-FFF2-40B4-BE49-F238E27FC236}">
                <a16:creationId xmlns:a16="http://schemas.microsoft.com/office/drawing/2014/main" id="{3BE1BD76-7882-4FF8-9343-8626077327CC}"/>
              </a:ext>
            </a:extLst>
          </p:cNvPr>
          <p:cNvSpPr>
            <a:spLocks noGrp="1"/>
          </p:cNvSpPr>
          <p:nvPr>
            <p:ph idx="1"/>
          </p:nvPr>
        </p:nvSpPr>
        <p:spPr/>
        <p:txBody>
          <a:bodyPr/>
          <a:lstStyle/>
          <a:p>
            <a:pPr marL="0" indent="0">
              <a:buNone/>
            </a:pPr>
            <a:endParaRPr lang="nl-NL" dirty="0"/>
          </a:p>
          <a:p>
            <a:pPr marL="0" indent="0">
              <a:buNone/>
            </a:pPr>
            <a:r>
              <a:rPr lang="nl-NL" dirty="0"/>
              <a:t>The small</a:t>
            </a:r>
          </a:p>
          <a:p>
            <a:pPr marL="0" indent="0">
              <a:buNone/>
            </a:pPr>
            <a:r>
              <a:rPr lang="nl-NL" dirty="0"/>
              <a:t>firm is a price-</a:t>
            </a:r>
          </a:p>
          <a:p>
            <a:pPr marL="0" indent="0">
              <a:buNone/>
            </a:pPr>
            <a:r>
              <a:rPr lang="nl-NL" dirty="0"/>
              <a:t>taker, meaning</a:t>
            </a:r>
          </a:p>
          <a:p>
            <a:pPr marL="0" indent="0">
              <a:buNone/>
            </a:pPr>
            <a:r>
              <a:rPr lang="nl-NL" dirty="0"/>
              <a:t>the price is </a:t>
            </a:r>
          </a:p>
          <a:p>
            <a:pPr marL="0" indent="0">
              <a:buNone/>
            </a:pPr>
            <a:r>
              <a:rPr lang="nl-NL" dirty="0"/>
              <a:t>given to the </a:t>
            </a:r>
          </a:p>
          <a:p>
            <a:pPr marL="0" indent="0">
              <a:buNone/>
            </a:pPr>
            <a:r>
              <a:rPr lang="nl-NL" dirty="0"/>
              <a:t>individual</a:t>
            </a:r>
          </a:p>
          <a:p>
            <a:pPr marL="0" indent="0">
              <a:buNone/>
            </a:pPr>
            <a:r>
              <a:rPr lang="nl-NL" dirty="0"/>
              <a:t>firm.</a:t>
            </a:r>
          </a:p>
        </p:txBody>
      </p:sp>
      <p:pic>
        <p:nvPicPr>
          <p:cNvPr id="8" name="Picture 7">
            <a:extLst>
              <a:ext uri="{FF2B5EF4-FFF2-40B4-BE49-F238E27FC236}">
                <a16:creationId xmlns:a16="http://schemas.microsoft.com/office/drawing/2014/main" id="{DCF63230-3A94-43FB-9267-F638329FB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3" y="2001638"/>
            <a:ext cx="7637827" cy="3999312"/>
          </a:xfrm>
          <a:prstGeom prst="rect">
            <a:avLst/>
          </a:prstGeom>
        </p:spPr>
      </p:pic>
    </p:spTree>
    <p:extLst>
      <p:ext uri="{BB962C8B-B14F-4D97-AF65-F5344CB8AC3E}">
        <p14:creationId xmlns:p14="http://schemas.microsoft.com/office/powerpoint/2010/main" val="163843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B9E7-F3C3-46B1-8451-4EDA798D61D1}"/>
              </a:ext>
            </a:extLst>
          </p:cNvPr>
          <p:cNvSpPr>
            <a:spLocks noGrp="1"/>
          </p:cNvSpPr>
          <p:nvPr>
            <p:ph type="title"/>
          </p:nvPr>
        </p:nvSpPr>
        <p:spPr/>
        <p:txBody>
          <a:bodyPr/>
          <a:lstStyle/>
          <a:p>
            <a:r>
              <a:rPr lang="nl-NL" dirty="0"/>
              <a:t>MOT1421: Economic Foundations</a:t>
            </a:r>
            <a:br>
              <a:rPr lang="nl-NL" dirty="0"/>
            </a:br>
            <a:r>
              <a:rPr lang="nl-NL" b="1" dirty="0"/>
              <a:t>Perfect Competition: short run P = MC &gt; AC</a:t>
            </a:r>
            <a:endParaRPr lang="nl-NL" dirty="0"/>
          </a:p>
        </p:txBody>
      </p:sp>
      <p:sp>
        <p:nvSpPr>
          <p:cNvPr id="4" name="Slide Number Placeholder 3">
            <a:extLst>
              <a:ext uri="{FF2B5EF4-FFF2-40B4-BE49-F238E27FC236}">
                <a16:creationId xmlns:a16="http://schemas.microsoft.com/office/drawing/2014/main" id="{B6F164C0-0CBA-4E8E-8BEE-AD6C9A39D947}"/>
              </a:ext>
            </a:extLst>
          </p:cNvPr>
          <p:cNvSpPr>
            <a:spLocks noGrp="1"/>
          </p:cNvSpPr>
          <p:nvPr>
            <p:ph type="sldNum" sz="quarter" idx="12"/>
          </p:nvPr>
        </p:nvSpPr>
        <p:spPr/>
        <p:txBody>
          <a:bodyPr/>
          <a:lstStyle/>
          <a:p>
            <a:fld id="{5048EDAD-0E59-4509-9228-486ACD64E55E}" type="slidenum">
              <a:rPr lang="nl-NL" smtClean="0"/>
              <a:t>7</a:t>
            </a:fld>
            <a:endParaRPr lang="nl-NL"/>
          </a:p>
        </p:txBody>
      </p:sp>
      <p:sp>
        <p:nvSpPr>
          <p:cNvPr id="5" name="Content Placeholder 4">
            <a:extLst>
              <a:ext uri="{FF2B5EF4-FFF2-40B4-BE49-F238E27FC236}">
                <a16:creationId xmlns:a16="http://schemas.microsoft.com/office/drawing/2014/main" id="{E8EEA4F1-F30E-4BEA-9CA0-CC921C1EEFE8}"/>
              </a:ext>
            </a:extLst>
          </p:cNvPr>
          <p:cNvSpPr>
            <a:spLocks noGrp="1"/>
          </p:cNvSpPr>
          <p:nvPr>
            <p:ph idx="1"/>
          </p:nvPr>
        </p:nvSpPr>
        <p:spPr/>
        <p:txBody>
          <a:bodyPr/>
          <a:lstStyle/>
          <a:p>
            <a:pPr marL="0" indent="0">
              <a:buNone/>
            </a:pPr>
            <a:endParaRPr lang="nl-NL" dirty="0"/>
          </a:p>
          <a:p>
            <a:pPr marL="0" indent="0">
              <a:buNone/>
            </a:pPr>
            <a:r>
              <a:rPr lang="nl-NL" dirty="0"/>
              <a:t>Total Cost TC</a:t>
            </a:r>
            <a:r>
              <a:rPr lang="nl-NL" baseline="-25000" dirty="0"/>
              <a:t>i</a:t>
            </a:r>
            <a:r>
              <a:rPr lang="nl-NL" dirty="0"/>
              <a:t> = f(x</a:t>
            </a:r>
            <a:r>
              <a:rPr lang="nl-NL" baseline="-25000" dirty="0"/>
              <a:t>i</a:t>
            </a:r>
            <a:r>
              <a:rPr lang="nl-NL" dirty="0"/>
              <a:t>)</a:t>
            </a:r>
          </a:p>
          <a:p>
            <a:pPr marL="0" indent="0">
              <a:buNone/>
            </a:pPr>
            <a:endParaRPr lang="nl-NL" dirty="0"/>
          </a:p>
          <a:p>
            <a:pPr marL="0" indent="0">
              <a:buNone/>
            </a:pPr>
            <a:r>
              <a:rPr lang="nl-NL" dirty="0"/>
              <a:t>Average cost AC</a:t>
            </a:r>
            <a:r>
              <a:rPr lang="nl-NL" baseline="-25000" dirty="0"/>
              <a:t>i</a:t>
            </a:r>
            <a:r>
              <a:rPr lang="nl-NL" dirty="0"/>
              <a:t> = TC</a:t>
            </a:r>
            <a:r>
              <a:rPr lang="nl-NL" baseline="-25000" dirty="0"/>
              <a:t>i</a:t>
            </a:r>
            <a:r>
              <a:rPr lang="nl-NL" dirty="0"/>
              <a:t>/x</a:t>
            </a:r>
            <a:r>
              <a:rPr lang="nl-NL" baseline="-25000" dirty="0"/>
              <a:t>i</a:t>
            </a:r>
            <a:r>
              <a:rPr lang="nl-NL" dirty="0"/>
              <a:t>                  </a:t>
            </a:r>
          </a:p>
          <a:p>
            <a:pPr marL="0" indent="0">
              <a:buNone/>
            </a:pPr>
            <a:endParaRPr lang="nl-NL" dirty="0"/>
          </a:p>
          <a:p>
            <a:pPr marL="0" indent="0">
              <a:buNone/>
            </a:pPr>
            <a:r>
              <a:rPr lang="nl-NL" dirty="0"/>
              <a:t>Marginal cost MC</a:t>
            </a:r>
            <a:r>
              <a:rPr lang="nl-NL" baseline="-25000" dirty="0"/>
              <a:t>i</a:t>
            </a:r>
            <a:r>
              <a:rPr lang="nl-NL" dirty="0"/>
              <a:t> </a:t>
            </a:r>
          </a:p>
          <a:p>
            <a:pPr marL="0" indent="0">
              <a:buNone/>
            </a:pPr>
            <a:r>
              <a:rPr lang="nl-NL" dirty="0"/>
              <a:t>= dTC</a:t>
            </a:r>
            <a:r>
              <a:rPr lang="nl-NL" baseline="-25000" dirty="0"/>
              <a:t>i</a:t>
            </a:r>
            <a:r>
              <a:rPr lang="nl-NL" dirty="0"/>
              <a:t>/dx</a:t>
            </a:r>
            <a:r>
              <a:rPr lang="nl-NL" baseline="-25000" dirty="0"/>
              <a:t>i</a:t>
            </a:r>
            <a:endParaRPr lang="nl-NL" dirty="0"/>
          </a:p>
        </p:txBody>
      </p:sp>
      <p:pic>
        <p:nvPicPr>
          <p:cNvPr id="7" name="Content Placeholder 5">
            <a:extLst>
              <a:ext uri="{FF2B5EF4-FFF2-40B4-BE49-F238E27FC236}">
                <a16:creationId xmlns:a16="http://schemas.microsoft.com/office/drawing/2014/main" id="{F6BEC3A1-37E3-4939-85A2-DC7B95DAA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079" y="2055605"/>
            <a:ext cx="6220693" cy="3667637"/>
          </a:xfrm>
          <a:prstGeom prst="rect">
            <a:avLst/>
          </a:prstGeom>
        </p:spPr>
      </p:pic>
    </p:spTree>
    <p:extLst>
      <p:ext uri="{BB962C8B-B14F-4D97-AF65-F5344CB8AC3E}">
        <p14:creationId xmlns:p14="http://schemas.microsoft.com/office/powerpoint/2010/main" val="5594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A7E6-9D0C-4B2A-BEE5-8BCA511F7383}"/>
              </a:ext>
            </a:extLst>
          </p:cNvPr>
          <p:cNvSpPr>
            <a:spLocks noGrp="1"/>
          </p:cNvSpPr>
          <p:nvPr>
            <p:ph type="title"/>
          </p:nvPr>
        </p:nvSpPr>
        <p:spPr/>
        <p:txBody>
          <a:bodyPr/>
          <a:lstStyle/>
          <a:p>
            <a:r>
              <a:rPr lang="nl-NL" dirty="0"/>
              <a:t>MOT1421: Economic Foundations</a:t>
            </a:r>
            <a:br>
              <a:rPr lang="nl-NL" dirty="0"/>
            </a:br>
            <a:r>
              <a:rPr lang="nl-NL" b="1" dirty="0"/>
              <a:t>Perfect Competition: long run P = MC = AC</a:t>
            </a:r>
            <a:endParaRPr lang="nl-NL" dirty="0"/>
          </a:p>
        </p:txBody>
      </p:sp>
      <p:pic>
        <p:nvPicPr>
          <p:cNvPr id="6" name="Content Placeholder 5">
            <a:extLst>
              <a:ext uri="{FF2B5EF4-FFF2-40B4-BE49-F238E27FC236}">
                <a16:creationId xmlns:a16="http://schemas.microsoft.com/office/drawing/2014/main" id="{6C5D068F-83E6-49C2-8826-C10CA7C25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521" y="2138896"/>
            <a:ext cx="6496957" cy="3724795"/>
          </a:xfrm>
        </p:spPr>
      </p:pic>
      <p:sp>
        <p:nvSpPr>
          <p:cNvPr id="4" name="Slide Number Placeholder 3">
            <a:extLst>
              <a:ext uri="{FF2B5EF4-FFF2-40B4-BE49-F238E27FC236}">
                <a16:creationId xmlns:a16="http://schemas.microsoft.com/office/drawing/2014/main" id="{6C5FD2F4-EF88-4FEF-B7FB-0D37133F4309}"/>
              </a:ext>
            </a:extLst>
          </p:cNvPr>
          <p:cNvSpPr>
            <a:spLocks noGrp="1"/>
          </p:cNvSpPr>
          <p:nvPr>
            <p:ph type="sldNum" sz="quarter" idx="12"/>
          </p:nvPr>
        </p:nvSpPr>
        <p:spPr/>
        <p:txBody>
          <a:bodyPr/>
          <a:lstStyle/>
          <a:p>
            <a:fld id="{5048EDAD-0E59-4509-9228-486ACD64E55E}" type="slidenum">
              <a:rPr lang="nl-NL" smtClean="0"/>
              <a:t>8</a:t>
            </a:fld>
            <a:endParaRPr lang="nl-NL"/>
          </a:p>
        </p:txBody>
      </p:sp>
    </p:spTree>
    <p:extLst>
      <p:ext uri="{BB962C8B-B14F-4D97-AF65-F5344CB8AC3E}">
        <p14:creationId xmlns:p14="http://schemas.microsoft.com/office/powerpoint/2010/main" val="399409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8780-03A7-40AE-B9A8-37B7BC4D4E71}"/>
              </a:ext>
            </a:extLst>
          </p:cNvPr>
          <p:cNvSpPr>
            <a:spLocks noGrp="1"/>
          </p:cNvSpPr>
          <p:nvPr>
            <p:ph type="title"/>
          </p:nvPr>
        </p:nvSpPr>
        <p:spPr/>
        <p:txBody>
          <a:bodyPr/>
          <a:lstStyle/>
          <a:p>
            <a:r>
              <a:rPr lang="nl-NL" dirty="0"/>
              <a:t>MOT1421: Economic Foundations</a:t>
            </a:r>
            <a:br>
              <a:rPr lang="nl-NL" dirty="0"/>
            </a:br>
            <a:r>
              <a:rPr lang="nl-NL" dirty="0"/>
              <a:t>Week 2: </a:t>
            </a:r>
            <a:r>
              <a:rPr lang="nl-NL" b="1" dirty="0"/>
              <a:t>Perfect Competition</a:t>
            </a:r>
            <a:endParaRPr lang="nl-NL" dirty="0"/>
          </a:p>
        </p:txBody>
      </p:sp>
      <p:sp>
        <p:nvSpPr>
          <p:cNvPr id="3" name="Content Placeholder 2">
            <a:extLst>
              <a:ext uri="{FF2B5EF4-FFF2-40B4-BE49-F238E27FC236}">
                <a16:creationId xmlns:a16="http://schemas.microsoft.com/office/drawing/2014/main" id="{0708403F-0DDB-478A-812D-6CCAEB76D71F}"/>
              </a:ext>
            </a:extLst>
          </p:cNvPr>
          <p:cNvSpPr>
            <a:spLocks noGrp="1"/>
          </p:cNvSpPr>
          <p:nvPr>
            <p:ph idx="1"/>
          </p:nvPr>
        </p:nvSpPr>
        <p:spPr/>
        <p:txBody>
          <a:bodyPr>
            <a:normAutofit lnSpcReduction="10000"/>
          </a:bodyPr>
          <a:lstStyle/>
          <a:p>
            <a:pPr marL="0" indent="0">
              <a:buNone/>
            </a:pPr>
            <a:r>
              <a:rPr lang="nl-NL" dirty="0"/>
              <a:t>Firms are price-takers and quantity-setters.</a:t>
            </a:r>
          </a:p>
          <a:p>
            <a:pPr marL="0" indent="0">
              <a:buNone/>
            </a:pPr>
            <a:r>
              <a:rPr lang="nl-NL" dirty="0"/>
              <a:t>Profits (definition):</a:t>
            </a:r>
          </a:p>
          <a:p>
            <a:pPr marL="0" indent="0">
              <a:buNone/>
            </a:pPr>
            <a:r>
              <a:rPr lang="nl-NL" dirty="0"/>
              <a:t> </a:t>
            </a:r>
            <a:r>
              <a:rPr lang="el-GR" dirty="0"/>
              <a:t>Π</a:t>
            </a:r>
            <a:r>
              <a:rPr lang="nl-NL" dirty="0"/>
              <a:t>(q) = TR(q) – TC(q) = P*q – AC*q = (P – AC)*q</a:t>
            </a:r>
          </a:p>
          <a:p>
            <a:pPr marL="0" indent="0">
              <a:buNone/>
            </a:pPr>
            <a:r>
              <a:rPr lang="nl-NL" dirty="0">
                <a:highlight>
                  <a:srgbClr val="FFFF00"/>
                </a:highlight>
              </a:rPr>
              <a:t>Short run</a:t>
            </a:r>
            <a:r>
              <a:rPr lang="nl-NL" dirty="0"/>
              <a:t>:</a:t>
            </a:r>
          </a:p>
          <a:p>
            <a:pPr marL="0" indent="0">
              <a:buNone/>
            </a:pPr>
            <a:r>
              <a:rPr lang="nl-NL" dirty="0"/>
              <a:t>Supernormal profits (P = MC &gt; AC) are possible; it is also possible that </a:t>
            </a:r>
          </a:p>
          <a:p>
            <a:pPr marL="0" indent="0">
              <a:buNone/>
            </a:pPr>
            <a:r>
              <a:rPr lang="nl-NL" dirty="0"/>
              <a:t>P = MC &lt; AC, which means that firms have below-normal profits.</a:t>
            </a:r>
          </a:p>
          <a:p>
            <a:pPr marL="0" indent="0">
              <a:buNone/>
            </a:pPr>
            <a:r>
              <a:rPr lang="nl-NL" dirty="0">
                <a:highlight>
                  <a:srgbClr val="FFFF00"/>
                </a:highlight>
              </a:rPr>
              <a:t>Long run</a:t>
            </a:r>
            <a:r>
              <a:rPr lang="nl-NL" dirty="0"/>
              <a:t>:</a:t>
            </a:r>
          </a:p>
          <a:p>
            <a:pPr marL="0" indent="0">
              <a:buNone/>
            </a:pPr>
            <a:r>
              <a:rPr lang="nl-NL" dirty="0"/>
              <a:t>Due to entry/exit, long-run equilibrium is: P = MC = AC.  Firms have only normal profits (i.e. Get a normal rate of return).</a:t>
            </a:r>
          </a:p>
        </p:txBody>
      </p:sp>
      <p:sp>
        <p:nvSpPr>
          <p:cNvPr id="4" name="Slide Number Placeholder 3">
            <a:extLst>
              <a:ext uri="{FF2B5EF4-FFF2-40B4-BE49-F238E27FC236}">
                <a16:creationId xmlns:a16="http://schemas.microsoft.com/office/drawing/2014/main" id="{547E7A12-5999-43A6-AAC7-54B848DD3396}"/>
              </a:ext>
            </a:extLst>
          </p:cNvPr>
          <p:cNvSpPr>
            <a:spLocks noGrp="1"/>
          </p:cNvSpPr>
          <p:nvPr>
            <p:ph type="sldNum" sz="quarter" idx="12"/>
          </p:nvPr>
        </p:nvSpPr>
        <p:spPr/>
        <p:txBody>
          <a:bodyPr/>
          <a:lstStyle/>
          <a:p>
            <a:fld id="{5048EDAD-0E59-4509-9228-486ACD64E55E}" type="slidenum">
              <a:rPr lang="nl-NL" smtClean="0"/>
              <a:t>9</a:t>
            </a:fld>
            <a:endParaRPr lang="nl-NL"/>
          </a:p>
        </p:txBody>
      </p:sp>
    </p:spTree>
    <p:extLst>
      <p:ext uri="{BB962C8B-B14F-4D97-AF65-F5344CB8AC3E}">
        <p14:creationId xmlns:p14="http://schemas.microsoft.com/office/powerpoint/2010/main" val="1983043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1240</Words>
  <Application>Microsoft Office PowerPoint</Application>
  <PresentationFormat>Widescreen</PresentationFormat>
  <Paragraphs>138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MOT1421: Economic Foundations Week 2: structure-conduct-performance (SCP)</vt:lpstr>
      <vt:lpstr>MOT1421: Economic Foundations Week 2: structure-conduct-performance</vt:lpstr>
      <vt:lpstr>MOT1421: Economic Foundations Week 2: Perfect Competition</vt:lpstr>
      <vt:lpstr>MOT1421: Economic Foundations Week 2: Perfect Competition</vt:lpstr>
      <vt:lpstr>MOT1421: Economic Foundations Week 2: Perfect Competition</vt:lpstr>
      <vt:lpstr>MOT1421: Economic Foundations Perfect Competition: the aggregate market versus the individual firm</vt:lpstr>
      <vt:lpstr>MOT1421: Economic Foundations Perfect Competition: short run P = MC &gt; AC</vt:lpstr>
      <vt:lpstr>MOT1421: Economic Foundations Perfect Competition: long run P = MC = AC</vt:lpstr>
      <vt:lpstr>MOT1421: Economic Foundations Week 2: Perfect Competition</vt:lpstr>
      <vt:lpstr>MOT1421: Economic Foundations Week 2: Market failures</vt:lpstr>
      <vt:lpstr>MOT1421: Economic Foundations Week 2: Negative externality</vt:lpstr>
      <vt:lpstr>MOT1421: Economic Foundations Week 2: Exercise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SET3055: Economics and Regulation .... Perfect Competition</dc:title>
  <dc:creator>Gebruiker</dc:creator>
  <cp:lastModifiedBy>Gebruiker</cp:lastModifiedBy>
  <cp:revision>18</cp:revision>
  <dcterms:created xsi:type="dcterms:W3CDTF">2021-09-05T12:58:31Z</dcterms:created>
  <dcterms:modified xsi:type="dcterms:W3CDTF">2021-11-12T20:23:43Z</dcterms:modified>
</cp:coreProperties>
</file>