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56" r:id="rId3"/>
    <p:sldId id="258" r:id="rId4"/>
    <p:sldId id="257" r:id="rId5"/>
    <p:sldId id="264" r:id="rId6"/>
    <p:sldId id="270" r:id="rId7"/>
    <p:sldId id="265" r:id="rId8"/>
    <p:sldId id="272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2E1EA-4CF7-4758-85EB-B21EFD4539E0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BC130-03CD-4212-BD18-999CF7B405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36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88FA-032F-4275-AE08-6D2FD049A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78FC3-B55F-4FB1-973C-628B50E77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1C3F-0632-4D2E-8F3F-ACE6DF05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CBB7-8ACF-43AD-A92C-BE786D829435}" type="datetime1">
              <a:rPr lang="nl-NL" smtClean="0"/>
              <a:t>12-11-2021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6F32A-871B-4449-B32D-35E27A00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B544-4CC9-4731-80A2-8BC9DF22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460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1081-2261-4F48-A684-87E5AB26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9D98C-88E7-4AF9-8F57-7CF0F022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B525-D331-4441-85DC-89116B67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613F-CC5D-4D1D-B50C-A3923EC9CD01}" type="datetime1">
              <a:rPr lang="nl-NL" smtClean="0"/>
              <a:t>12-11-2021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F252F-A2A0-48B6-A920-B9703C01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EA52-DB69-468B-B217-EF66B53D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17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D4B4C-D78A-4E03-B88C-8741AAECD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446A4-3EA2-41C6-88D9-9FCD49CA2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8974-83C2-47BA-B9E7-24A8DAD7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C6F-BBAF-4477-AFFE-446647510200}" type="datetime1">
              <a:rPr lang="nl-NL" smtClean="0"/>
              <a:t>12-11-2021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0F93B-9119-4E7D-85B5-3C4FFF63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5A47B-CB2F-4F57-A37D-43FC38CF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462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0921-E2FB-44D3-95D5-8CB7856F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69DF-CE10-4C3B-9C91-7B808051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FE8F-0DA2-4FC0-8AAF-D6820F06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8D81-36F7-4CBB-B800-680FB5283820}" type="datetime1">
              <a:rPr lang="nl-NL" smtClean="0"/>
              <a:t>12-11-2021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2544D-2C3D-452F-8B8E-BD38E7CE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5CD5-C011-4F09-9B8A-04A1542B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96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8A18-874E-4324-A8C3-B1971820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1224C-87F8-4102-8154-99807A1D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98FF-80E9-449D-BB62-AA0A4E7E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02B1-1859-4364-8135-1FAF2C8508C9}" type="datetime1">
              <a:rPr lang="nl-NL" smtClean="0"/>
              <a:t>12-11-2021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A4E8-8055-4597-AC3D-85B0028C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2522D-5D67-4FDF-92A6-6BDF17C6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07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D849-B08F-4896-83F9-DB7BA42D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5C64-63DF-4947-BDCE-79BC21462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24C81-20C5-452A-ABAC-8C569888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350C5-E182-43FB-A160-4ADDB29F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B74E-62C6-446F-8E2E-C50BBB390B0E}" type="datetime1">
              <a:rPr lang="nl-NL" smtClean="0"/>
              <a:t>12-11-2021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DDF76-1C21-487B-A03E-759D4BD0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C3FF5-52D7-48B8-86A6-EECD3EA3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33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9D83-72EF-4B4C-8582-9078EA0E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1915F-D791-4E55-B233-F8B3503BC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ED1CA-A17B-49F2-9EA2-6C7A0467A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B6C61-4DEB-40A1-A45C-5B65994DC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BA8DC-DB30-41FE-8F1C-6A076AB25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465B3-A1A2-46C4-9E83-D501FBFC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C928-0F76-4322-AA1B-C6F2F5A564E0}" type="datetime1">
              <a:rPr lang="nl-NL" smtClean="0"/>
              <a:t>12-11-2021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C3537-3041-4B0C-AC29-51111DD1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89B16-2C11-4C24-AA27-3B4CD6AD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518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67F9-3A45-4AEF-8315-2920D8D5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84849-9E7D-4B35-AD33-99618B4E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430D-B83A-45A2-BBC5-F8BB9C260740}" type="datetime1">
              <a:rPr lang="nl-NL" smtClean="0"/>
              <a:t>12-11-2021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8C0B5-E8FC-4957-83DA-F88EC4F2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EB84B-061E-40CF-B1AE-9FC3276C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6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A8689-6D46-4A17-953A-D826C512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929-6899-41A7-882A-382BB0DFECA3}" type="datetime1">
              <a:rPr lang="nl-NL" smtClean="0"/>
              <a:t>12-11-2021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989A1-326D-4AF8-AA91-4D63110A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571DB-7B1D-4DC7-823B-D2356B4C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993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BE14-7909-474B-81D2-8E24CEB4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3071-FAF5-417F-9F6B-255B1094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61DBC-2726-4AD5-9763-1CF5A2F2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878D0-5D9B-47CA-ABF1-1BB33014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095-FB7D-4B69-809A-DD7C808DFFFA}" type="datetime1">
              <a:rPr lang="nl-NL" smtClean="0"/>
              <a:t>12-11-2021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91E5C-CC49-4A97-AE4B-0980D5FF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72377-1330-49E5-BA74-EF9ACF74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4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C529-DE37-4FA7-9FD6-C7C45252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D9E3F-775B-4F14-BA4A-1C00E1FD8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CF0F1-6785-48E3-8DFD-FB3AD60E7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3C357-E51D-43C2-B60B-0F0E29A0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596-4087-42B3-8BB8-7C956B401C7D}" type="datetime1">
              <a:rPr lang="nl-NL" smtClean="0"/>
              <a:t>12-11-2021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E6592-8B7B-4765-B505-FC7D2ADD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885A3-F4AB-4602-AAB6-6D1D7F54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51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9319B-C6A3-4C5A-93A3-E1D3B050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1D5CF-EBD3-40EC-BD9D-278C09D5B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139CD-F682-4F2D-8B97-426771D58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9F4D-0639-446D-8591-E7F1889298EC}" type="datetime1">
              <a:rPr lang="nl-NL" smtClean="0"/>
              <a:t>12-11-2021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97082-A337-487D-A155-AE77D5E1B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AAA3-10C5-42EB-8807-63B5EC6FC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03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0353-B291-48AD-BF85-08D5E3C9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dirty="0"/>
            </a:br>
            <a:r>
              <a:rPr lang="nl-NL" dirty="0"/>
              <a:t>Week 2: </a:t>
            </a:r>
            <a:r>
              <a:rPr lang="nl-NL" b="1" dirty="0"/>
              <a:t>Monopoly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4E883-F2B4-46C1-9162-62ED9E6F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</a:t>
            </a:fld>
            <a:endParaRPr lang="nl-NL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E0E388-0A35-440D-BFBD-45A4D109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l-NL" dirty="0"/>
              <a:t>Example: </a:t>
            </a:r>
          </a:p>
          <a:p>
            <a:pPr marL="0" indent="0">
              <a:buNone/>
            </a:pPr>
            <a:r>
              <a:rPr lang="en-US" dirty="0"/>
              <a:t>ASML, the world’s </a:t>
            </a:r>
          </a:p>
          <a:p>
            <a:pPr marL="0" indent="0">
              <a:buNone/>
            </a:pPr>
            <a:r>
              <a:rPr lang="en-US" dirty="0"/>
              <a:t>sole manufacturer </a:t>
            </a:r>
          </a:p>
          <a:p>
            <a:pPr marL="0" indent="0">
              <a:buNone/>
            </a:pPr>
            <a:r>
              <a:rPr lang="en-US" dirty="0"/>
              <a:t>of the most </a:t>
            </a:r>
          </a:p>
          <a:p>
            <a:pPr marL="0" indent="0">
              <a:buNone/>
            </a:pPr>
            <a:r>
              <a:rPr lang="en-US" dirty="0"/>
              <a:t>advanced equipment </a:t>
            </a:r>
          </a:p>
          <a:p>
            <a:pPr marL="0" indent="0">
              <a:buNone/>
            </a:pPr>
            <a:r>
              <a:rPr lang="en-US" dirty="0"/>
              <a:t>critical to </a:t>
            </a:r>
          </a:p>
          <a:p>
            <a:pPr marL="0" indent="0">
              <a:buNone/>
            </a:pPr>
            <a:r>
              <a:rPr lang="en-US" dirty="0"/>
              <a:t>modern chipmaking.</a:t>
            </a:r>
          </a:p>
          <a:p>
            <a:pPr marL="0" indent="0">
              <a:buNone/>
            </a:pPr>
            <a:r>
              <a:rPr lang="en-US" dirty="0"/>
              <a:t>ASML is not the only </a:t>
            </a:r>
          </a:p>
          <a:p>
            <a:pPr marL="0" indent="0">
              <a:buNone/>
            </a:pPr>
            <a:r>
              <a:rPr lang="en-US" dirty="0"/>
              <a:t>maker of photolithographic </a:t>
            </a:r>
          </a:p>
          <a:p>
            <a:pPr marL="0" indent="0">
              <a:buNone/>
            </a:pPr>
            <a:r>
              <a:rPr lang="en-US" dirty="0"/>
              <a:t>machines, which use </a:t>
            </a:r>
          </a:p>
          <a:p>
            <a:pPr marL="0" indent="0">
              <a:buNone/>
            </a:pPr>
            <a:r>
              <a:rPr lang="en-US" dirty="0"/>
              <a:t>light to etch integrated </a:t>
            </a:r>
          </a:p>
          <a:p>
            <a:pPr marL="0" indent="0">
              <a:buNone/>
            </a:pPr>
            <a:r>
              <a:rPr lang="en-US" dirty="0"/>
              <a:t>circuits onto silicon wafers, but</a:t>
            </a:r>
          </a:p>
          <a:p>
            <a:pPr marL="0" indent="0">
              <a:buNone/>
            </a:pPr>
            <a:r>
              <a:rPr lang="en-US" dirty="0"/>
              <a:t>It alone has harnessed extreme </a:t>
            </a:r>
          </a:p>
          <a:p>
            <a:pPr marL="0" indent="0">
              <a:buNone/>
            </a:pPr>
            <a:r>
              <a:rPr lang="en-US" dirty="0"/>
              <a:t>ultraviolet light with wavelengths</a:t>
            </a:r>
          </a:p>
          <a:p>
            <a:pPr marL="0" indent="0">
              <a:buNone/>
            </a:pPr>
            <a:r>
              <a:rPr lang="en-US" dirty="0"/>
              <a:t>of just 3.5 </a:t>
            </a:r>
            <a:r>
              <a:rPr lang="en-US" dirty="0" err="1"/>
              <a:t>nanometres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33D07F60-1AED-47FD-9109-4C81DDB22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45" y="1690688"/>
            <a:ext cx="6917635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9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0321-4CF9-4E2F-B8B8-ABA6B46B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MOT1421: Economic Foundations</a:t>
            </a:r>
            <a:br>
              <a:rPr lang="nl-NL" dirty="0"/>
            </a:br>
            <a:r>
              <a:rPr lang="nl-NL" b="1" dirty="0"/>
              <a:t>Monopoly: graph</a:t>
            </a:r>
            <a:br>
              <a:rPr lang="nl-NL" b="1" dirty="0"/>
            </a:br>
            <a:r>
              <a:rPr lang="nl-NL" b="1" dirty="0"/>
              <a:t>Supernomal profits = area AC*RKP*</a:t>
            </a:r>
            <a:endParaRPr lang="nl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686BE7-5942-43A0-BA25-6D785509C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16" y="2257975"/>
            <a:ext cx="6030167" cy="34866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79DB8-9708-4E73-B1DB-F094AA0C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992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9FD6-15D0-42BE-B110-C2147AAC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MOT1421: Economic Foundations</a:t>
            </a:r>
            <a:br>
              <a:rPr lang="nl-NL" dirty="0"/>
            </a:br>
            <a:r>
              <a:rPr lang="nl-NL" b="1" dirty="0"/>
              <a:t>Monopoly: static efficiency versus dynamic efficiency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ACE95-8E73-4451-AB43-50A3D11F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Static efficiency</a:t>
            </a:r>
            <a:r>
              <a:rPr lang="nl-NL" dirty="0"/>
              <a:t>:  is defined in terms of ‘consumer welfare’. </a:t>
            </a:r>
          </a:p>
          <a:p>
            <a:pPr marL="0" indent="0">
              <a:buNone/>
            </a:pPr>
            <a:r>
              <a:rPr lang="nl-NL" dirty="0"/>
              <a:t>Consumer welfare depends on the price at which the good can be bought and the number of goods in the market</a:t>
            </a:r>
          </a:p>
          <a:p>
            <a:pPr marL="0" indent="0">
              <a:buNone/>
            </a:pPr>
            <a:r>
              <a:rPr lang="nl-NL" dirty="0"/>
              <a:t>Static efficiency is highest in PERFECT COMPETITION (long-run), because P = AC (lowest possible level) and market supply is relatively high.</a:t>
            </a:r>
          </a:p>
          <a:p>
            <a:pPr marL="0" indent="0">
              <a:buNone/>
            </a:pPr>
            <a:r>
              <a:rPr lang="nl-NL" dirty="0"/>
              <a:t>Static efficiency is lowest in MONOPOLY, because P &gt; AC (maximum supernormal profits) and market supply is restricted. (Consumers pay a high P for a relatively low quantity of supply).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C432E-A054-48E6-8ED1-DCD6A3EC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605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210C-8444-4E91-8718-B698D3CD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MOT1421: Economic Foundations</a:t>
            </a:r>
            <a:br>
              <a:rPr lang="nl-NL" dirty="0"/>
            </a:br>
            <a:r>
              <a:rPr lang="nl-NL" b="1" dirty="0"/>
              <a:t>Monopoly: static efficiency versus dynamic efficiency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FF20A-A551-47B9-AB1C-2C4A2C88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Dynamic efficiency</a:t>
            </a:r>
            <a:r>
              <a:rPr lang="nl-NL" dirty="0"/>
              <a:t>: the capacity of firms to lower AC over time and to develop new goods &amp; services </a:t>
            </a:r>
            <a:r>
              <a:rPr lang="nl-NL" dirty="0">
                <a:sym typeface="Wingdings" panose="05000000000000000000" pitchFamily="2" charset="2"/>
              </a:rPr>
              <a:t> INNOVATION and technical progress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Innovation &amp; technical progress require (large) investments and the future returns to innovation are uncertain.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SCHUMPETER: 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Firms in Perfect Competition cannot innovate because P = AC (they only have normal profits) and cannot take risk. Dynamic efficiency is low.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A firm in (temporary) Monopoly and Oligopoly has the internal funds to invest in innovation, because P &gt; AC (supernormal profits); it can also bear the risk. Dynamic efficiency will be higher. 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Qualification: if the monopoly = permanent, then the monopolist may “enjoy a good life” at the cost of consumers ..........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324F7-1D85-457D-819E-77C2D7CC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229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9F915F-E097-4F63-8C40-DC532178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dirty="0"/>
            </a:br>
            <a:r>
              <a:rPr lang="nl-NL" dirty="0"/>
              <a:t>Week 2: </a:t>
            </a:r>
            <a:r>
              <a:rPr lang="nl-NL" b="1" dirty="0"/>
              <a:t>Monopoly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398E87-C8EE-48B7-9D4C-EB31B8AB6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Assumptions:</a:t>
            </a:r>
          </a:p>
          <a:p>
            <a:r>
              <a:rPr lang="nl-NL" dirty="0"/>
              <a:t>Large number of buyers (same as in perfect competition)</a:t>
            </a:r>
          </a:p>
          <a:p>
            <a:r>
              <a:rPr lang="nl-NL" b="1" dirty="0">
                <a:solidFill>
                  <a:srgbClr val="FF0000"/>
                </a:solidFill>
              </a:rPr>
              <a:t>One supplier = the monopolist with price-setting power</a:t>
            </a:r>
          </a:p>
          <a:p>
            <a:r>
              <a:rPr lang="nl-NL" dirty="0"/>
              <a:t>Only 1 product; no product differentiation</a:t>
            </a:r>
          </a:p>
          <a:p>
            <a:r>
              <a:rPr lang="nl-NL" dirty="0"/>
              <a:t>Entry is blocked (not possible); perfect information</a:t>
            </a:r>
          </a:p>
          <a:p>
            <a:r>
              <a:rPr lang="nl-NL" dirty="0"/>
              <a:t>The monopolistic firm is assumed to maximise profits</a:t>
            </a:r>
          </a:p>
          <a:p>
            <a:r>
              <a:rPr lang="nl-NL" dirty="0"/>
              <a:t>Buyers (consumers) also have “power”: they are only willing to buy more if the price P is lower </a:t>
            </a:r>
            <a:r>
              <a:rPr lang="nl-NL" dirty="0">
                <a:sym typeface="Wingdings" panose="05000000000000000000" pitchFamily="2" charset="2"/>
              </a:rPr>
              <a:t>  </a:t>
            </a:r>
            <a:r>
              <a:rPr lang="nl-NL" dirty="0"/>
              <a:t>market demand function: </a:t>
            </a:r>
          </a:p>
          <a:p>
            <a:pPr marL="0" indent="0">
              <a:buNone/>
            </a:pPr>
            <a:r>
              <a:rPr lang="nl-NL" dirty="0"/>
              <a:t>	Q = a</a:t>
            </a:r>
            <a:r>
              <a:rPr lang="nl-NL" baseline="-25000" dirty="0"/>
              <a:t>0</a:t>
            </a:r>
            <a:r>
              <a:rPr lang="nl-NL" baseline="30000" dirty="0"/>
              <a:t>*</a:t>
            </a:r>
            <a:r>
              <a:rPr lang="nl-NL" dirty="0"/>
              <a:t> – a</a:t>
            </a:r>
            <a:r>
              <a:rPr lang="nl-NL" baseline="-25000" dirty="0"/>
              <a:t>1</a:t>
            </a:r>
            <a:r>
              <a:rPr lang="nl-NL" baseline="30000" dirty="0"/>
              <a:t>*</a:t>
            </a:r>
            <a:r>
              <a:rPr lang="nl-NL" dirty="0"/>
              <a:t>  x 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7D6F8-1F38-4D0B-AD4E-9CDF7173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556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C8F307-9BA9-4F0F-9E72-CA73C263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dirty="0"/>
            </a:br>
            <a:r>
              <a:rPr lang="nl-NL" dirty="0"/>
              <a:t>Week 2: </a:t>
            </a:r>
            <a:r>
              <a:rPr lang="nl-NL" b="1" dirty="0"/>
              <a:t>Monopoly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B6634-1223-461D-A556-CA6D73E4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/>
              <a:t>The monopolistic firm has the power to set the price. </a:t>
            </a:r>
          </a:p>
          <a:p>
            <a:pPr marL="0" indent="0">
              <a:buNone/>
            </a:pPr>
            <a:r>
              <a:rPr lang="nl-NL" dirty="0"/>
              <a:t>But if it </a:t>
            </a:r>
            <a:r>
              <a:rPr lang="nl-NL" b="1" dirty="0"/>
              <a:t>increases</a:t>
            </a:r>
            <a:r>
              <a:rPr lang="nl-NL" dirty="0"/>
              <a:t> the price, the quantity demanded Q will </a:t>
            </a:r>
            <a:r>
              <a:rPr lang="nl-NL" b="1" dirty="0"/>
              <a:t>decrease</a:t>
            </a:r>
            <a:r>
              <a:rPr lang="nl-NL" dirty="0"/>
              <a:t>. Alternatively, if the firm sets the quantity supplied, the market price P is determined. Why?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Because of the market demand function: Q = a</a:t>
            </a:r>
            <a:r>
              <a:rPr lang="nl-NL" baseline="-25000" dirty="0"/>
              <a:t>0</a:t>
            </a:r>
            <a:r>
              <a:rPr lang="nl-NL" baseline="30000" dirty="0"/>
              <a:t>*</a:t>
            </a:r>
            <a:r>
              <a:rPr lang="nl-NL" dirty="0"/>
              <a:t> – a</a:t>
            </a:r>
            <a:r>
              <a:rPr lang="nl-NL" baseline="-25000" dirty="0"/>
              <a:t>1</a:t>
            </a:r>
            <a:r>
              <a:rPr lang="nl-NL" baseline="30000" dirty="0"/>
              <a:t>*</a:t>
            </a:r>
            <a:r>
              <a:rPr lang="nl-NL" dirty="0"/>
              <a:t>  x P</a:t>
            </a:r>
          </a:p>
          <a:p>
            <a:pPr marL="0" indent="0">
              <a:buNone/>
            </a:pPr>
            <a:r>
              <a:rPr lang="nl-NL" dirty="0"/>
              <a:t>(the demand function is based on consumer preferences; note: consumers are sovereign ..........)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 monopolist is “powerful”, but it cannot set a high P and supply a high Q (because buyers will buy less at a high P, and vice versa). The price P and the quantity supplied Q are mutually dependent, and this complicates the problem for the monopolist.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A5AFA-BE98-4A23-A304-A0FFF75C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501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5582-F447-482C-89D1-25E77FD4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dirty="0"/>
            </a:br>
            <a:r>
              <a:rPr lang="nl-NL" b="1" dirty="0"/>
              <a:t>Monopoly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6A3D-167F-4879-9AC2-BA17E4CC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dirty="0"/>
              <a:t>Profit maximisation by the monopolistic firm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Profits = </a:t>
            </a:r>
            <a:r>
              <a:rPr lang="el-GR" dirty="0"/>
              <a:t>Π</a:t>
            </a:r>
            <a:r>
              <a:rPr lang="nl-NL" dirty="0"/>
              <a:t>(Q) = TR(Q) – TC(Q)</a:t>
            </a:r>
          </a:p>
          <a:p>
            <a:pPr marL="0" indent="0">
              <a:buNone/>
            </a:pPr>
            <a:r>
              <a:rPr lang="nl-NL" dirty="0"/>
              <a:t>Total Revenue = TR(Q) = P*Q  </a:t>
            </a:r>
            <a:endParaRPr lang="nl-NL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nl-NL" dirty="0"/>
              <a:t>Total Cost = TC(Q) , i.e. TC are a function of the level of output Q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 (first-order) condition for maximum profits:   d</a:t>
            </a:r>
            <a:r>
              <a:rPr lang="el-GR" dirty="0"/>
              <a:t>Π</a:t>
            </a:r>
            <a:r>
              <a:rPr lang="nl-NL" dirty="0"/>
              <a:t>/dQ = 0</a:t>
            </a:r>
          </a:p>
          <a:p>
            <a:pPr marL="0" indent="0">
              <a:buNone/>
            </a:pPr>
            <a:r>
              <a:rPr lang="nl-NL" dirty="0"/>
              <a:t>→  dTR/dQ – dTC/dQ = 0 → dTR/dQ = dTC/dQ →  MR = MC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Thus: the monopolist maximises </a:t>
            </a:r>
            <a:r>
              <a:rPr lang="el-GR" dirty="0"/>
              <a:t>Π </a:t>
            </a:r>
            <a:r>
              <a:rPr lang="nl-NL" dirty="0"/>
              <a:t>by producing at the profit-maximising level of output Q* </a:t>
            </a:r>
          </a:p>
          <a:p>
            <a:pPr marL="0" indent="0">
              <a:buNone/>
            </a:pPr>
            <a:r>
              <a:rPr lang="nl-NL" dirty="0"/>
              <a:t>at which </a:t>
            </a:r>
            <a:r>
              <a:rPr lang="nl-NL" dirty="0">
                <a:highlight>
                  <a:srgbClr val="FFFF00"/>
                </a:highlight>
              </a:rPr>
              <a:t>marginal revenue = marginal cost</a:t>
            </a:r>
            <a:r>
              <a:rPr lang="nl-NL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57CFC-9649-40DD-AA19-F4C61DAD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278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6A0C-E460-4E95-B07E-289B5EBA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dirty="0"/>
            </a:br>
            <a:r>
              <a:rPr lang="nl-NL" b="1" dirty="0"/>
              <a:t>Monopoly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08E4-DB72-4BA8-876A-04F8BE1C4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dirty="0"/>
              <a:t>The condition for maximum profits:  MR = MC . </a:t>
            </a:r>
          </a:p>
          <a:p>
            <a:pPr marL="0" indent="0">
              <a:buNone/>
            </a:pPr>
            <a:r>
              <a:rPr lang="nl-NL" dirty="0"/>
              <a:t>Let us consider MARGINAL REVENUE of the monopolist: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Total revenue = TR = P*Q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We know that market demand is:  Q = a</a:t>
            </a:r>
            <a:r>
              <a:rPr lang="nl-NL" baseline="-25000" dirty="0"/>
              <a:t>0</a:t>
            </a:r>
            <a:r>
              <a:rPr lang="nl-NL" baseline="30000" dirty="0"/>
              <a:t>*</a:t>
            </a:r>
            <a:r>
              <a:rPr lang="nl-NL" dirty="0"/>
              <a:t> – a</a:t>
            </a:r>
            <a:r>
              <a:rPr lang="nl-NL" baseline="-25000" dirty="0"/>
              <a:t>1</a:t>
            </a:r>
            <a:r>
              <a:rPr lang="nl-NL" baseline="30000" dirty="0"/>
              <a:t>*</a:t>
            </a:r>
            <a:r>
              <a:rPr lang="nl-NL" dirty="0"/>
              <a:t>  x P        [ Q is a function of P, and vice versa]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 = (a</a:t>
            </a:r>
            <a:r>
              <a:rPr lang="nl-NL" baseline="-25000" dirty="0"/>
              <a:t>0</a:t>
            </a:r>
            <a:r>
              <a:rPr lang="nl-NL" baseline="30000" dirty="0"/>
              <a:t>*</a:t>
            </a:r>
            <a:r>
              <a:rPr lang="nl-NL" dirty="0"/>
              <a:t>/ a</a:t>
            </a:r>
            <a:r>
              <a:rPr lang="nl-NL" baseline="-25000" dirty="0"/>
              <a:t>1</a:t>
            </a:r>
            <a:r>
              <a:rPr lang="nl-NL" baseline="30000" dirty="0"/>
              <a:t>*</a:t>
            </a:r>
            <a:r>
              <a:rPr lang="nl-NL" dirty="0"/>
              <a:t>) – (1/ a</a:t>
            </a:r>
            <a:r>
              <a:rPr lang="nl-NL" baseline="-25000" dirty="0"/>
              <a:t>1</a:t>
            </a:r>
            <a:r>
              <a:rPr lang="nl-NL" baseline="30000" dirty="0"/>
              <a:t>*</a:t>
            </a:r>
            <a:r>
              <a:rPr lang="nl-NL" dirty="0"/>
              <a:t>) = a</a:t>
            </a:r>
            <a:r>
              <a:rPr lang="nl-NL" baseline="-25000" dirty="0"/>
              <a:t>0</a:t>
            </a:r>
            <a:r>
              <a:rPr lang="nl-NL" dirty="0"/>
              <a:t> – a</a:t>
            </a:r>
            <a:r>
              <a:rPr lang="nl-NL" baseline="-25000" dirty="0"/>
              <a:t>1</a:t>
            </a:r>
            <a:r>
              <a:rPr lang="nl-NL" dirty="0"/>
              <a:t> x Q                           [a</a:t>
            </a:r>
            <a:r>
              <a:rPr lang="nl-NL" baseline="-25000" dirty="0"/>
              <a:t>0</a:t>
            </a:r>
            <a:r>
              <a:rPr lang="nl-NL" dirty="0"/>
              <a:t> = (a</a:t>
            </a:r>
            <a:r>
              <a:rPr lang="nl-NL" baseline="-25000" dirty="0"/>
              <a:t>0</a:t>
            </a:r>
            <a:r>
              <a:rPr lang="nl-NL" baseline="30000" dirty="0"/>
              <a:t>*</a:t>
            </a:r>
            <a:r>
              <a:rPr lang="nl-NL" dirty="0"/>
              <a:t>/ a</a:t>
            </a:r>
            <a:r>
              <a:rPr lang="nl-NL" baseline="-25000" dirty="0"/>
              <a:t>1</a:t>
            </a:r>
            <a:r>
              <a:rPr lang="nl-NL" baseline="30000" dirty="0"/>
              <a:t>*</a:t>
            </a:r>
            <a:r>
              <a:rPr lang="nl-NL" dirty="0"/>
              <a:t>)  ; a</a:t>
            </a:r>
            <a:r>
              <a:rPr lang="nl-NL" baseline="-25000" dirty="0"/>
              <a:t>1  </a:t>
            </a:r>
            <a:r>
              <a:rPr lang="nl-NL" dirty="0"/>
              <a:t>= 1/ a</a:t>
            </a:r>
            <a:r>
              <a:rPr lang="nl-NL" baseline="-25000" dirty="0"/>
              <a:t>1</a:t>
            </a:r>
            <a:r>
              <a:rPr lang="nl-NL" baseline="30000" dirty="0"/>
              <a:t>*</a:t>
            </a:r>
            <a:r>
              <a:rPr lang="nl-NL" dirty="0"/>
              <a:t>  ]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Therefore:  TR = P*Q = [a</a:t>
            </a:r>
            <a:r>
              <a:rPr lang="nl-NL" baseline="-25000" dirty="0"/>
              <a:t>0</a:t>
            </a:r>
            <a:r>
              <a:rPr lang="nl-NL" dirty="0"/>
              <a:t> – a</a:t>
            </a:r>
            <a:r>
              <a:rPr lang="nl-NL" baseline="-25000" dirty="0"/>
              <a:t>1</a:t>
            </a:r>
            <a:r>
              <a:rPr lang="nl-NL" dirty="0"/>
              <a:t> x Q] x Q = a</a:t>
            </a:r>
            <a:r>
              <a:rPr lang="nl-NL" baseline="-25000" dirty="0"/>
              <a:t>0</a:t>
            </a:r>
            <a:r>
              <a:rPr lang="nl-NL" dirty="0"/>
              <a:t> x Q – a</a:t>
            </a:r>
            <a:r>
              <a:rPr lang="nl-NL" baseline="-25000" dirty="0"/>
              <a:t>1</a:t>
            </a:r>
            <a:r>
              <a:rPr lang="nl-NL" dirty="0"/>
              <a:t> x Q^2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MR = a</a:t>
            </a:r>
            <a:r>
              <a:rPr lang="nl-NL" baseline="-25000" dirty="0"/>
              <a:t>0</a:t>
            </a:r>
            <a:r>
              <a:rPr lang="nl-NL" dirty="0"/>
              <a:t> – 2 x a</a:t>
            </a:r>
            <a:r>
              <a:rPr lang="nl-NL" baseline="-25000" dirty="0"/>
              <a:t>1</a:t>
            </a:r>
            <a:r>
              <a:rPr lang="nl-NL" dirty="0"/>
              <a:t> x Q           [ MR declines when Q rises;  MR is not constant]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B0F89-4E30-443F-817E-C4CC3C40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345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2CB2-6333-4154-9BF2-D204F719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dirty="0"/>
            </a:br>
            <a:r>
              <a:rPr lang="nl-NL" b="1" dirty="0"/>
              <a:t>Monopoly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8A92-22F3-4177-AAB1-37F122AC1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 linear demand </a:t>
            </a:r>
          </a:p>
          <a:p>
            <a:pPr marL="0" indent="0">
              <a:buNone/>
            </a:pPr>
            <a:r>
              <a:rPr lang="nl-NL" dirty="0"/>
              <a:t>curve and the </a:t>
            </a:r>
          </a:p>
          <a:p>
            <a:pPr marL="0" indent="0">
              <a:buNone/>
            </a:pPr>
            <a:r>
              <a:rPr lang="nl-NL" dirty="0"/>
              <a:t>corresponding              </a:t>
            </a:r>
          </a:p>
          <a:p>
            <a:pPr marL="0" indent="0">
              <a:buNone/>
            </a:pPr>
            <a:r>
              <a:rPr lang="nl-NL" dirty="0"/>
              <a:t>marginal</a:t>
            </a:r>
          </a:p>
          <a:p>
            <a:pPr marL="0" indent="0">
              <a:buNone/>
            </a:pPr>
            <a:r>
              <a:rPr lang="nl-NL" dirty="0"/>
              <a:t>revenue curve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8D909-36C9-42C2-9492-C662E671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E2C93-FDAB-4186-81F9-7A7712359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651" y="1825625"/>
            <a:ext cx="6335009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4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8BDD-D2DD-4B2E-AAB2-5CD11D28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dirty="0"/>
            </a:br>
            <a:r>
              <a:rPr lang="nl-NL" b="1" dirty="0"/>
              <a:t>Monopoly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244B-B80F-4679-8E32-51A7D689D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Let us now consider Marginal Cost of the Monopolist:</a:t>
            </a:r>
          </a:p>
          <a:p>
            <a:pPr marL="0" indent="0">
              <a:buNone/>
            </a:pPr>
            <a:r>
              <a:rPr lang="nl-NL" dirty="0"/>
              <a:t>TC = b</a:t>
            </a:r>
            <a:r>
              <a:rPr lang="nl-NL" baseline="-25000" dirty="0"/>
              <a:t>0</a:t>
            </a:r>
            <a:r>
              <a:rPr lang="nl-NL" dirty="0"/>
              <a:t> + b</a:t>
            </a:r>
            <a:r>
              <a:rPr lang="nl-NL" baseline="-25000" dirty="0"/>
              <a:t>1</a:t>
            </a:r>
            <a:r>
              <a:rPr lang="nl-NL" dirty="0"/>
              <a:t> x Q              [ simplified linear TC-function]</a:t>
            </a:r>
          </a:p>
          <a:p>
            <a:pPr marL="0" indent="0">
              <a:buNone/>
            </a:pPr>
            <a:r>
              <a:rPr lang="nl-NL" dirty="0"/>
              <a:t>MC = (d TC/ dQ) = b</a:t>
            </a:r>
            <a:r>
              <a:rPr lang="nl-NL" baseline="-25000" dirty="0"/>
              <a:t>1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The condition for maximum profits: MR = MC   </a:t>
            </a:r>
            <a:r>
              <a:rPr lang="nl-NL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nl-NL" dirty="0"/>
              <a:t>MR = a</a:t>
            </a:r>
            <a:r>
              <a:rPr lang="nl-NL" baseline="-25000" dirty="0"/>
              <a:t>0</a:t>
            </a:r>
            <a:r>
              <a:rPr lang="nl-NL" dirty="0"/>
              <a:t> – 2 x a</a:t>
            </a:r>
            <a:r>
              <a:rPr lang="nl-NL" baseline="-25000" dirty="0"/>
              <a:t>1</a:t>
            </a:r>
            <a:r>
              <a:rPr lang="nl-NL" dirty="0"/>
              <a:t> x Q</a:t>
            </a:r>
            <a:r>
              <a:rPr lang="nl-NL" dirty="0">
                <a:sym typeface="Wingdings" panose="05000000000000000000" pitchFamily="2" charset="2"/>
              </a:rPr>
              <a:t> = MC = </a:t>
            </a:r>
            <a:r>
              <a:rPr lang="nl-NL" dirty="0"/>
              <a:t>b</a:t>
            </a:r>
            <a:r>
              <a:rPr lang="nl-NL" baseline="-25000" dirty="0"/>
              <a:t>1</a:t>
            </a:r>
            <a:endParaRPr lang="nl-NL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Hence:  the profit-maxmising level of output Q*</a:t>
            </a:r>
            <a:r>
              <a:rPr lang="nl-NL" dirty="0">
                <a:sym typeface="Wingdings" panose="05000000000000000000" pitchFamily="2" charset="2"/>
              </a:rPr>
              <a:t> = (</a:t>
            </a:r>
            <a:r>
              <a:rPr lang="nl-NL" dirty="0"/>
              <a:t> a</a:t>
            </a:r>
            <a:r>
              <a:rPr lang="nl-NL" baseline="-25000" dirty="0"/>
              <a:t>0</a:t>
            </a:r>
            <a:r>
              <a:rPr lang="nl-NL" dirty="0"/>
              <a:t>– b</a:t>
            </a:r>
            <a:r>
              <a:rPr lang="nl-NL" baseline="-25000" dirty="0"/>
              <a:t>1</a:t>
            </a:r>
            <a:r>
              <a:rPr lang="nl-NL" dirty="0"/>
              <a:t>)/2a</a:t>
            </a:r>
            <a:r>
              <a:rPr lang="nl-NL" baseline="-25000" dirty="0"/>
              <a:t>1</a:t>
            </a:r>
            <a:r>
              <a:rPr lang="nl-NL" dirty="0"/>
              <a:t>   </a:t>
            </a:r>
          </a:p>
          <a:p>
            <a:pPr marL="0" indent="0">
              <a:buNone/>
            </a:pPr>
            <a:r>
              <a:rPr lang="nl-NL" dirty="0"/>
              <a:t>The profit-maximising P* =  a</a:t>
            </a:r>
            <a:r>
              <a:rPr lang="nl-NL" baseline="-25000" dirty="0"/>
              <a:t>0</a:t>
            </a:r>
            <a:r>
              <a:rPr lang="nl-NL" dirty="0"/>
              <a:t> – a</a:t>
            </a:r>
            <a:r>
              <a:rPr lang="nl-NL" baseline="-25000" dirty="0"/>
              <a:t>1</a:t>
            </a:r>
            <a:r>
              <a:rPr lang="nl-NL" dirty="0"/>
              <a:t> x Q* = ½ a</a:t>
            </a:r>
            <a:r>
              <a:rPr lang="nl-NL" baseline="-25000" dirty="0"/>
              <a:t>0</a:t>
            </a:r>
            <a:r>
              <a:rPr lang="nl-NL" dirty="0"/>
              <a:t> + ½ b</a:t>
            </a:r>
            <a:r>
              <a:rPr lang="nl-NL" baseline="-25000" dirty="0"/>
              <a:t>1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Supernormal </a:t>
            </a:r>
            <a:r>
              <a:rPr lang="el-GR" dirty="0"/>
              <a:t>Π</a:t>
            </a:r>
            <a:r>
              <a:rPr lang="nl-NL" dirty="0"/>
              <a:t>* = TR – TC = [ (a</a:t>
            </a:r>
            <a:r>
              <a:rPr lang="nl-NL" baseline="-25000" dirty="0"/>
              <a:t>0</a:t>
            </a:r>
            <a:r>
              <a:rPr lang="nl-NL" dirty="0"/>
              <a:t>–b</a:t>
            </a:r>
            <a:r>
              <a:rPr lang="nl-NL" baseline="-25000" dirty="0"/>
              <a:t>1</a:t>
            </a:r>
            <a:r>
              <a:rPr lang="nl-NL" dirty="0"/>
              <a:t>) ]</a:t>
            </a:r>
            <a:r>
              <a:rPr lang="nl-NL" baseline="30000" dirty="0"/>
              <a:t>2</a:t>
            </a:r>
            <a:r>
              <a:rPr lang="nl-NL" dirty="0"/>
              <a:t>/4a</a:t>
            </a:r>
            <a:r>
              <a:rPr lang="nl-NL" baseline="-25000" dirty="0"/>
              <a:t>1</a:t>
            </a:r>
            <a:r>
              <a:rPr lang="nl-NL" dirty="0"/>
              <a:t> – b</a:t>
            </a:r>
            <a:r>
              <a:rPr lang="nl-NL" baseline="-25000" dirty="0"/>
              <a:t>0 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E288F-1C3F-46B1-8A11-EE717024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67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B09E-1E71-458F-A8C3-C54635F9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dirty="0"/>
            </a:br>
            <a:r>
              <a:rPr lang="nl-NL" b="1" dirty="0"/>
              <a:t>Monopoly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81F1C-6274-4269-A4EE-CF277BD1C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Average cost (AC)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Marginal cost (MC)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5B4C-100B-4B73-85F7-A6D88ACE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8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15A2D-B1EE-45CE-9D04-F3B55CA3F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55" y="1646237"/>
            <a:ext cx="5687219" cy="425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2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6DE3-0758-4742-A6EA-CC3E67B9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dirty="0"/>
            </a:br>
            <a:r>
              <a:rPr lang="nl-NL" b="1" dirty="0"/>
              <a:t>Monopoly: numerical example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E0DBD-8512-458F-AE7D-84C27CA8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Market demand Q = 80 – 2P    and  TC = 30 + 2Q </a:t>
            </a:r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Step 1</a:t>
            </a:r>
            <a:r>
              <a:rPr lang="nl-NL" dirty="0"/>
              <a:t>: deriving MR</a:t>
            </a:r>
          </a:p>
          <a:p>
            <a:pPr marL="0" indent="0">
              <a:buNone/>
            </a:pPr>
            <a:r>
              <a:rPr lang="nl-NL" dirty="0"/>
              <a:t>Q = 80 – 2P  </a:t>
            </a:r>
            <a:r>
              <a:rPr lang="nl-NL" dirty="0">
                <a:sym typeface="Wingdings" panose="05000000000000000000" pitchFamily="2" charset="2"/>
              </a:rPr>
              <a:t> P = 40 – ½Q    TR = P x Q = 40Q – ½Q</a:t>
            </a:r>
            <a:r>
              <a:rPr lang="nl-NL" baseline="30000" dirty="0">
                <a:sym typeface="Wingdings" panose="05000000000000000000" pitchFamily="2" charset="2"/>
              </a:rPr>
              <a:t>2</a:t>
            </a:r>
            <a:r>
              <a:rPr lang="nl-NL" dirty="0">
                <a:sym typeface="Wingdings" panose="05000000000000000000" pitchFamily="2" charset="2"/>
              </a:rPr>
              <a:t>   MR = 40 – Q </a:t>
            </a:r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  <a:sym typeface="Wingdings" panose="05000000000000000000" pitchFamily="2" charset="2"/>
              </a:rPr>
              <a:t>Step 2</a:t>
            </a:r>
            <a:r>
              <a:rPr lang="nl-NL" dirty="0">
                <a:sym typeface="Wingdings" panose="05000000000000000000" pitchFamily="2" charset="2"/>
              </a:rPr>
              <a:t>: deriving MC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TC = 30 + 2Q   MC = 2 </a:t>
            </a:r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  <a:sym typeface="Wingdings" panose="05000000000000000000" pitchFamily="2" charset="2"/>
              </a:rPr>
              <a:t>Step 3</a:t>
            </a:r>
            <a:r>
              <a:rPr lang="nl-NL" dirty="0">
                <a:sym typeface="Wingdings" panose="05000000000000000000" pitchFamily="2" charset="2"/>
              </a:rPr>
              <a:t>:  deriving profit-maximising level of output Q* and price P* 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MR = MC  40 – Q = 2  Q* = 38   P* = 40 – ½Q* = 21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Step 4: deriving maximum </a:t>
            </a:r>
            <a:r>
              <a:rPr lang="nl-NL" b="1" dirty="0">
                <a:solidFill>
                  <a:srgbClr val="FF0000"/>
                </a:solidFill>
                <a:sym typeface="Wingdings" panose="05000000000000000000" pitchFamily="2" charset="2"/>
              </a:rPr>
              <a:t>supernormal profits</a:t>
            </a:r>
          </a:p>
          <a:p>
            <a:pPr marL="0" indent="0">
              <a:buNone/>
            </a:pPr>
            <a:r>
              <a:rPr lang="el-GR" dirty="0"/>
              <a:t>Π</a:t>
            </a:r>
            <a:r>
              <a:rPr lang="nl-NL" dirty="0"/>
              <a:t>* = TR – TC = P*xQ* - TC = 798 – 106 = 692 &gt; 0</a:t>
            </a:r>
            <a:endParaRPr lang="nl-NL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45308-F83C-4AC6-A470-CACA160C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931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1121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MOT1421: Economic Foundations Week 2: Monopoly</vt:lpstr>
      <vt:lpstr>MOT1421: Economic Foundations Week 2: Monopoly</vt:lpstr>
      <vt:lpstr>MOT1421: Economic Foundations Week 2: Monopoly</vt:lpstr>
      <vt:lpstr>MOT1421: Economic Foundations Monopoly</vt:lpstr>
      <vt:lpstr>MOT1421: Economic Foundations Monopoly</vt:lpstr>
      <vt:lpstr>MOT1421: Economic Foundations Monopoly</vt:lpstr>
      <vt:lpstr>MOT1421: Economic Foundations Monopoly</vt:lpstr>
      <vt:lpstr>MOT1421: Economic Foundations Monopoly</vt:lpstr>
      <vt:lpstr>MOT1421: Economic Foundations Monopoly: numerical example</vt:lpstr>
      <vt:lpstr>MOT1421: Economic Foundations Monopoly: graph Supernomal profits = area AC*RKP*</vt:lpstr>
      <vt:lpstr>MOT1421: Economic Foundations Monopoly: static efficiency versus dynamic efficiency</vt:lpstr>
      <vt:lpstr>MOT1421: Economic Foundations Monopoly: static efficiency versus dynamic efficiency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SET3055: Economics and Regulation .... Perfect Competition</dc:title>
  <dc:creator>Gebruiker</dc:creator>
  <cp:lastModifiedBy>Gebruiker</cp:lastModifiedBy>
  <cp:revision>21</cp:revision>
  <dcterms:created xsi:type="dcterms:W3CDTF">2021-09-05T12:58:31Z</dcterms:created>
  <dcterms:modified xsi:type="dcterms:W3CDTF">2021-11-12T20:25:31Z</dcterms:modified>
</cp:coreProperties>
</file>