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2" r:id="rId2"/>
    <p:sldId id="256" r:id="rId3"/>
    <p:sldId id="258" r:id="rId4"/>
    <p:sldId id="257" r:id="rId5"/>
    <p:sldId id="271" r:id="rId6"/>
    <p:sldId id="264" r:id="rId7"/>
    <p:sldId id="265" r:id="rId8"/>
    <p:sldId id="266" r:id="rId9"/>
    <p:sldId id="269" r:id="rId10"/>
    <p:sldId id="267" r:id="rId11"/>
    <p:sldId id="268" r:id="rId12"/>
    <p:sldId id="270" r:id="rId1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nl-NL"/>
              <a:t>Market shares of Dutch energy companies (2018)</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nl-NL"/>
        </a:p>
      </c:txPr>
    </c:title>
    <c:autoTitleDeleted val="0"/>
    <c:plotArea>
      <c:layout/>
      <c:pieChart>
        <c:varyColors val="1"/>
        <c:ser>
          <c:idx val="0"/>
          <c:order val="0"/>
          <c:dPt>
            <c:idx val="0"/>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extLst>
              <c:ext xmlns:c16="http://schemas.microsoft.com/office/drawing/2014/chart" uri="{C3380CC4-5D6E-409C-BE32-E72D297353CC}">
                <c16:uniqueId val="{00000001-8666-4DAD-B57A-0CCB80C2F058}"/>
              </c:ext>
            </c:extLst>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extLst>
              <c:ext xmlns:c16="http://schemas.microsoft.com/office/drawing/2014/chart" uri="{C3380CC4-5D6E-409C-BE32-E72D297353CC}">
                <c16:uniqueId val="{00000003-8666-4DAD-B57A-0CCB80C2F058}"/>
              </c:ext>
            </c:extLst>
          </c:dPt>
          <c:dPt>
            <c:idx val="2"/>
            <c:bubble3D val="0"/>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extLst>
              <c:ext xmlns:c16="http://schemas.microsoft.com/office/drawing/2014/chart" uri="{C3380CC4-5D6E-409C-BE32-E72D297353CC}">
                <c16:uniqueId val="{00000005-8666-4DAD-B57A-0CCB80C2F058}"/>
              </c:ext>
            </c:extLst>
          </c:dPt>
          <c:dPt>
            <c:idx val="3"/>
            <c:bubble3D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extLst>
              <c:ext xmlns:c16="http://schemas.microsoft.com/office/drawing/2014/chart" uri="{C3380CC4-5D6E-409C-BE32-E72D297353CC}">
                <c16:uniqueId val="{00000007-8666-4DAD-B57A-0CCB80C2F058}"/>
              </c:ext>
            </c:extLst>
          </c:dPt>
          <c:dPt>
            <c:idx val="4"/>
            <c:bubble3D val="0"/>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extLst>
              <c:ext xmlns:c16="http://schemas.microsoft.com/office/drawing/2014/chart" uri="{C3380CC4-5D6E-409C-BE32-E72D297353CC}">
                <c16:uniqueId val="{00000009-8666-4DAD-B57A-0CCB80C2F058}"/>
              </c:ext>
            </c:extLst>
          </c:dPt>
          <c:dPt>
            <c:idx val="5"/>
            <c:bubble3D val="0"/>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extLst>
              <c:ext xmlns:c16="http://schemas.microsoft.com/office/drawing/2014/chart" uri="{C3380CC4-5D6E-409C-BE32-E72D297353CC}">
                <c16:uniqueId val="{0000000B-8666-4DAD-B57A-0CCB80C2F058}"/>
              </c:ext>
            </c:extLst>
          </c:dPt>
          <c:dPt>
            <c:idx val="6"/>
            <c:bubble3D val="0"/>
            <c:spPr>
              <a:gradFill rotWithShape="1">
                <a:gsLst>
                  <a:gs pos="0">
                    <a:schemeClr val="accent1">
                      <a:lumMod val="60000"/>
                      <a:lumMod val="110000"/>
                      <a:satMod val="105000"/>
                      <a:tint val="67000"/>
                    </a:schemeClr>
                  </a:gs>
                  <a:gs pos="50000">
                    <a:schemeClr val="accent1">
                      <a:lumMod val="60000"/>
                      <a:lumMod val="105000"/>
                      <a:satMod val="103000"/>
                      <a:tint val="73000"/>
                    </a:schemeClr>
                  </a:gs>
                  <a:gs pos="100000">
                    <a:schemeClr val="accent1">
                      <a:lumMod val="60000"/>
                      <a:lumMod val="105000"/>
                      <a:satMod val="109000"/>
                      <a:tint val="81000"/>
                    </a:schemeClr>
                  </a:gs>
                </a:gsLst>
                <a:lin ang="5400000" scaled="0"/>
              </a:gradFill>
              <a:ln w="9525" cap="flat" cmpd="sng" algn="ctr">
                <a:solidFill>
                  <a:schemeClr val="accent1">
                    <a:lumMod val="60000"/>
                    <a:shade val="95000"/>
                  </a:schemeClr>
                </a:solidFill>
                <a:round/>
              </a:ln>
              <a:effectLst/>
            </c:spPr>
            <c:extLst>
              <c:ext xmlns:c16="http://schemas.microsoft.com/office/drawing/2014/chart" uri="{C3380CC4-5D6E-409C-BE32-E72D297353CC}">
                <c16:uniqueId val="{0000000D-8666-4DAD-B57A-0CCB80C2F058}"/>
              </c:ext>
            </c:extLst>
          </c:dPt>
          <c:dLbls>
            <c:dLbl>
              <c:idx val="0"/>
              <c:tx>
                <c:rich>
                  <a:bodyPr/>
                  <a:lstStyle/>
                  <a:p>
                    <a:fld id="{04EE8FBE-B4EC-4903-B598-30ED52D3AA0D}" type="PERCENTAGE">
                      <a:rPr lang="en-US" sz="2000" b="1"/>
                      <a:pPr/>
                      <a:t>[PERCENTAGE]</a:t>
                    </a:fld>
                    <a:endParaRPr lang="nl-NL"/>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8666-4DAD-B57A-0CCB80C2F058}"/>
                </c:ext>
              </c:extLst>
            </c:dLbl>
            <c:dLbl>
              <c:idx val="1"/>
              <c:tx>
                <c:rich>
                  <a:bodyPr/>
                  <a:lstStyle/>
                  <a:p>
                    <a:fld id="{6420FFAA-C8EA-4E0A-ADEA-EB95200B7FAC}" type="PERCENTAGE">
                      <a:rPr lang="en-US" sz="2000" b="1"/>
                      <a:pPr/>
                      <a:t>[PERCENTAGE]</a:t>
                    </a:fld>
                    <a:endParaRPr lang="nl-NL"/>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8666-4DAD-B57A-0CCB80C2F058}"/>
                </c:ext>
              </c:extLst>
            </c:dLbl>
            <c:dLbl>
              <c:idx val="2"/>
              <c:tx>
                <c:rich>
                  <a:bodyPr/>
                  <a:lstStyle/>
                  <a:p>
                    <a:fld id="{DD9C6560-7E50-4926-86FA-E2B3E2DA4694}" type="PERCENTAGE">
                      <a:rPr lang="en-US" sz="2000" b="1"/>
                      <a:pPr/>
                      <a:t>[PERCENTAGE]</a:t>
                    </a:fld>
                    <a:endParaRPr lang="nl-NL"/>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8666-4DAD-B57A-0CCB80C2F05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nl-NL"/>
              </a:p>
            </c:txPr>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Sheet1!$F$7:$F$13</c:f>
              <c:strCache>
                <c:ptCount val="7"/>
                <c:pt idx="0">
                  <c:v>ESSENT</c:v>
                </c:pt>
                <c:pt idx="1">
                  <c:v>ENECO</c:v>
                </c:pt>
                <c:pt idx="2">
                  <c:v>NUON</c:v>
                </c:pt>
                <c:pt idx="3">
                  <c:v>NUTSGROEP</c:v>
                </c:pt>
                <c:pt idx="4">
                  <c:v>GREENCHOICE</c:v>
                </c:pt>
                <c:pt idx="5">
                  <c:v>ENGIE</c:v>
                </c:pt>
                <c:pt idx="6">
                  <c:v>OTHERS</c:v>
                </c:pt>
              </c:strCache>
            </c:strRef>
          </c:cat>
          <c:val>
            <c:numRef>
              <c:f>Sheet1!$H$7:$H$13</c:f>
              <c:numCache>
                <c:formatCode>0.00</c:formatCode>
                <c:ptCount val="7"/>
                <c:pt idx="0">
                  <c:v>0.33333333333333331</c:v>
                </c:pt>
                <c:pt idx="1">
                  <c:v>0.26666666666666666</c:v>
                </c:pt>
                <c:pt idx="2">
                  <c:v>0.22222222222222221</c:v>
                </c:pt>
                <c:pt idx="3">
                  <c:v>6.6666666666666666E-2</c:v>
                </c:pt>
                <c:pt idx="4">
                  <c:v>0.05</c:v>
                </c:pt>
                <c:pt idx="5">
                  <c:v>2.2222222222222223E-2</c:v>
                </c:pt>
                <c:pt idx="6">
                  <c:v>3.888888888888889E-2</c:v>
                </c:pt>
              </c:numCache>
            </c:numRef>
          </c:val>
          <c:extLst>
            <c:ext xmlns:c16="http://schemas.microsoft.com/office/drawing/2014/chart" uri="{C3380CC4-5D6E-409C-BE32-E72D297353CC}">
              <c16:uniqueId val="{0000000E-8666-4DAD-B57A-0CCB80C2F058}"/>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nl-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nl-NL"/>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0.37524</cdr:x>
      <cdr:y>0.5</cdr:y>
    </cdr:from>
    <cdr:to>
      <cdr:x>0.88689</cdr:x>
      <cdr:y>0.61897</cdr:y>
    </cdr:to>
    <cdr:cxnSp macro="">
      <cdr:nvCxnSpPr>
        <cdr:cNvPr id="3" name="Straight Arrow Connector 2">
          <a:extLst xmlns:a="http://schemas.openxmlformats.org/drawingml/2006/main">
            <a:ext uri="{FF2B5EF4-FFF2-40B4-BE49-F238E27FC236}">
              <a16:creationId xmlns:a16="http://schemas.microsoft.com/office/drawing/2014/main" id="{23149786-55D8-4DB3-AB75-069C8E86E00F}"/>
            </a:ext>
          </a:extLst>
        </cdr:cNvPr>
        <cdr:cNvCxnSpPr/>
      </cdr:nvCxnSpPr>
      <cdr:spPr>
        <a:xfrm xmlns:a="http://schemas.openxmlformats.org/drawingml/2006/main" flipH="1">
          <a:off x="3945835" y="2175669"/>
          <a:ext cx="5380382" cy="517697"/>
        </a:xfrm>
        <a:prstGeom xmlns:a="http://schemas.openxmlformats.org/drawingml/2006/main" prst="straightConnector1">
          <a:avLst/>
        </a:prstGeom>
        <a:ln xmlns:a="http://schemas.openxmlformats.org/drawingml/2006/main">
          <a:prstDash val="lgDash"/>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22E1EA-4CF7-4758-85EB-B21EFD4539E0}" type="datetimeFigureOut">
              <a:rPr lang="nl-NL" smtClean="0"/>
              <a:t>12-11-2021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CBC130-03CD-4212-BD18-999CF7B405B9}" type="slidenum">
              <a:rPr lang="nl-NL" smtClean="0"/>
              <a:t>‹#›</a:t>
            </a:fld>
            <a:endParaRPr lang="nl-NL"/>
          </a:p>
        </p:txBody>
      </p:sp>
    </p:spTree>
    <p:extLst>
      <p:ext uri="{BB962C8B-B14F-4D97-AF65-F5344CB8AC3E}">
        <p14:creationId xmlns:p14="http://schemas.microsoft.com/office/powerpoint/2010/main" val="2340363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88FA-032F-4275-AE08-6D2FD049AD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36A78FC3-B55F-4FB1-973C-628B50E773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CEBC1C3F-0632-4D2E-8F3F-ACE6DF051ABE}"/>
              </a:ext>
            </a:extLst>
          </p:cNvPr>
          <p:cNvSpPr>
            <a:spLocks noGrp="1"/>
          </p:cNvSpPr>
          <p:nvPr>
            <p:ph type="dt" sz="half" idx="10"/>
          </p:nvPr>
        </p:nvSpPr>
        <p:spPr/>
        <p:txBody>
          <a:bodyPr/>
          <a:lstStyle/>
          <a:p>
            <a:fld id="{B1CBCBB7-8ACF-43AD-A92C-BE786D829435}" type="datetime1">
              <a:rPr lang="nl-NL" smtClean="0"/>
              <a:t>12-11-2021</a:t>
            </a:fld>
            <a:endParaRPr lang="nl-NL"/>
          </a:p>
        </p:txBody>
      </p:sp>
      <p:sp>
        <p:nvSpPr>
          <p:cNvPr id="5" name="Footer Placeholder 4">
            <a:extLst>
              <a:ext uri="{FF2B5EF4-FFF2-40B4-BE49-F238E27FC236}">
                <a16:creationId xmlns:a16="http://schemas.microsoft.com/office/drawing/2014/main" id="{2056F32A-871B-4449-B32D-35E27A0006F5}"/>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DD39B544-4CC9-4731-80A2-8BC9DF220CF2}"/>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054604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1081-2261-4F48-A684-87E5AB26532E}"/>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0429D98C-88E7-4AF9-8F57-7CF0F022E4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BF2B525-D331-4441-85DC-89116B67D68D}"/>
              </a:ext>
            </a:extLst>
          </p:cNvPr>
          <p:cNvSpPr>
            <a:spLocks noGrp="1"/>
          </p:cNvSpPr>
          <p:nvPr>
            <p:ph type="dt" sz="half" idx="10"/>
          </p:nvPr>
        </p:nvSpPr>
        <p:spPr/>
        <p:txBody>
          <a:bodyPr/>
          <a:lstStyle/>
          <a:p>
            <a:fld id="{D0C8613F-CC5D-4D1D-B50C-A3923EC9CD01}" type="datetime1">
              <a:rPr lang="nl-NL" smtClean="0"/>
              <a:t>12-11-2021</a:t>
            </a:fld>
            <a:endParaRPr lang="nl-NL"/>
          </a:p>
        </p:txBody>
      </p:sp>
      <p:sp>
        <p:nvSpPr>
          <p:cNvPr id="5" name="Footer Placeholder 4">
            <a:extLst>
              <a:ext uri="{FF2B5EF4-FFF2-40B4-BE49-F238E27FC236}">
                <a16:creationId xmlns:a16="http://schemas.microsoft.com/office/drawing/2014/main" id="{3BEF252F-A2A0-48B6-A920-B9703C015EA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09FEA52-DB69-468B-B217-EF66B53D6CCE}"/>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432176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2D4B4C-D78A-4E03-B88C-8741AAECDD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B8D446A4-3EA2-41C6-88D9-9FCD49CA2E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82D8974-83C2-47BA-B9E7-24A8DAD7A5A0}"/>
              </a:ext>
            </a:extLst>
          </p:cNvPr>
          <p:cNvSpPr>
            <a:spLocks noGrp="1"/>
          </p:cNvSpPr>
          <p:nvPr>
            <p:ph type="dt" sz="half" idx="10"/>
          </p:nvPr>
        </p:nvSpPr>
        <p:spPr/>
        <p:txBody>
          <a:bodyPr/>
          <a:lstStyle/>
          <a:p>
            <a:fld id="{46A23C6F-BBAF-4477-AFFE-446647510200}" type="datetime1">
              <a:rPr lang="nl-NL" smtClean="0"/>
              <a:t>12-11-2021</a:t>
            </a:fld>
            <a:endParaRPr lang="nl-NL"/>
          </a:p>
        </p:txBody>
      </p:sp>
      <p:sp>
        <p:nvSpPr>
          <p:cNvPr id="5" name="Footer Placeholder 4">
            <a:extLst>
              <a:ext uri="{FF2B5EF4-FFF2-40B4-BE49-F238E27FC236}">
                <a16:creationId xmlns:a16="http://schemas.microsoft.com/office/drawing/2014/main" id="{CE00F93B-9119-4E7D-85B5-3C4FFF63CFF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8B5A47B-CB2F-4F57-A37D-43FC38CF225E}"/>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95462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0921-E2FB-44D3-95D5-8CB7856F5B5B}"/>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8EB69DF-CE10-4C3B-9C91-7B8080512E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5C1FE8F-0DA2-4FC0-8AAF-D6820F06EE69}"/>
              </a:ext>
            </a:extLst>
          </p:cNvPr>
          <p:cNvSpPr>
            <a:spLocks noGrp="1"/>
          </p:cNvSpPr>
          <p:nvPr>
            <p:ph type="dt" sz="half" idx="10"/>
          </p:nvPr>
        </p:nvSpPr>
        <p:spPr/>
        <p:txBody>
          <a:bodyPr/>
          <a:lstStyle/>
          <a:p>
            <a:fld id="{1F708D81-36F7-4CBB-B800-680FB5283820}" type="datetime1">
              <a:rPr lang="nl-NL" smtClean="0"/>
              <a:t>12-11-2021</a:t>
            </a:fld>
            <a:endParaRPr lang="nl-NL"/>
          </a:p>
        </p:txBody>
      </p:sp>
      <p:sp>
        <p:nvSpPr>
          <p:cNvPr id="5" name="Footer Placeholder 4">
            <a:extLst>
              <a:ext uri="{FF2B5EF4-FFF2-40B4-BE49-F238E27FC236}">
                <a16:creationId xmlns:a16="http://schemas.microsoft.com/office/drawing/2014/main" id="{9D52544D-2C3D-452F-8B8E-BD38E7CE9C9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AAA5CD5-C011-4F09-9B8A-04A1542BAC58}"/>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799967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88A18-874E-4324-A8C3-B1971820FB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59D1224C-87F8-4102-8154-99807A1DC4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4598FF-80E9-449D-BB62-AA0A4E7EAC8E}"/>
              </a:ext>
            </a:extLst>
          </p:cNvPr>
          <p:cNvSpPr>
            <a:spLocks noGrp="1"/>
          </p:cNvSpPr>
          <p:nvPr>
            <p:ph type="dt" sz="half" idx="10"/>
          </p:nvPr>
        </p:nvSpPr>
        <p:spPr/>
        <p:txBody>
          <a:bodyPr/>
          <a:lstStyle/>
          <a:p>
            <a:fld id="{146702B1-1859-4364-8135-1FAF2C8508C9}" type="datetime1">
              <a:rPr lang="nl-NL" smtClean="0"/>
              <a:t>12-11-2021</a:t>
            </a:fld>
            <a:endParaRPr lang="nl-NL"/>
          </a:p>
        </p:txBody>
      </p:sp>
      <p:sp>
        <p:nvSpPr>
          <p:cNvPr id="5" name="Footer Placeholder 4">
            <a:extLst>
              <a:ext uri="{FF2B5EF4-FFF2-40B4-BE49-F238E27FC236}">
                <a16:creationId xmlns:a16="http://schemas.microsoft.com/office/drawing/2014/main" id="{D78DA4E8-8055-4597-AC3D-85B0028C6A67}"/>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002522D-5D67-4FDF-92A6-6BDF17C6CAE7}"/>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43072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2D849-B08F-4896-83F9-DB7BA42DA441}"/>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9ADE5C64-63DF-4947-BDCE-79BC21462C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2B524C81-20C5-452A-ABAC-8C56988872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E5A350C5-E182-43FB-A160-4ADDB29F70F1}"/>
              </a:ext>
            </a:extLst>
          </p:cNvPr>
          <p:cNvSpPr>
            <a:spLocks noGrp="1"/>
          </p:cNvSpPr>
          <p:nvPr>
            <p:ph type="dt" sz="half" idx="10"/>
          </p:nvPr>
        </p:nvSpPr>
        <p:spPr/>
        <p:txBody>
          <a:bodyPr/>
          <a:lstStyle/>
          <a:p>
            <a:fld id="{5C98B74E-62C6-446F-8E2E-C50BBB390B0E}" type="datetime1">
              <a:rPr lang="nl-NL" smtClean="0"/>
              <a:t>12-11-2021</a:t>
            </a:fld>
            <a:endParaRPr lang="nl-NL"/>
          </a:p>
        </p:txBody>
      </p:sp>
      <p:sp>
        <p:nvSpPr>
          <p:cNvPr id="6" name="Footer Placeholder 5">
            <a:extLst>
              <a:ext uri="{FF2B5EF4-FFF2-40B4-BE49-F238E27FC236}">
                <a16:creationId xmlns:a16="http://schemas.microsoft.com/office/drawing/2014/main" id="{4AEDDF76-1C21-487B-A03E-759D4BD012AA}"/>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A50C3FF5-52D7-48B8-86A6-EECD3EA3020A}"/>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93633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09D83-72EF-4B4C-8582-9078EA0EC6B0}"/>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97F1915F-D791-4E55-B233-F8B3503BC5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AED1CA-A17B-49F2-9EA2-6C7A0467A2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F8CB6C61-4DEB-40A1-A45C-5B65994DC4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7BA8DC-DB30-41FE-8F1C-6A076AB25E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E73465B3-A1A2-46C4-9E83-D501FBFCF103}"/>
              </a:ext>
            </a:extLst>
          </p:cNvPr>
          <p:cNvSpPr>
            <a:spLocks noGrp="1"/>
          </p:cNvSpPr>
          <p:nvPr>
            <p:ph type="dt" sz="half" idx="10"/>
          </p:nvPr>
        </p:nvSpPr>
        <p:spPr/>
        <p:txBody>
          <a:bodyPr/>
          <a:lstStyle/>
          <a:p>
            <a:fld id="{3702C928-0F76-4322-AA1B-C6F2F5A564E0}" type="datetime1">
              <a:rPr lang="nl-NL" smtClean="0"/>
              <a:t>12-11-2021</a:t>
            </a:fld>
            <a:endParaRPr lang="nl-NL"/>
          </a:p>
        </p:txBody>
      </p:sp>
      <p:sp>
        <p:nvSpPr>
          <p:cNvPr id="8" name="Footer Placeholder 7">
            <a:extLst>
              <a:ext uri="{FF2B5EF4-FFF2-40B4-BE49-F238E27FC236}">
                <a16:creationId xmlns:a16="http://schemas.microsoft.com/office/drawing/2014/main" id="{41FC3537-3041-4B0C-AC29-51111DD1321D}"/>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7F289B16-2C11-4C24-AA27-3B4CD6AD892D}"/>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525188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667F9-3A45-4AEF-8315-2920D8D5D955}"/>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DCF84849-9E7D-4B35-AD33-99618B4E20EB}"/>
              </a:ext>
            </a:extLst>
          </p:cNvPr>
          <p:cNvSpPr>
            <a:spLocks noGrp="1"/>
          </p:cNvSpPr>
          <p:nvPr>
            <p:ph type="dt" sz="half" idx="10"/>
          </p:nvPr>
        </p:nvSpPr>
        <p:spPr/>
        <p:txBody>
          <a:bodyPr/>
          <a:lstStyle/>
          <a:p>
            <a:fld id="{CAF4430D-B83A-45A2-BBC5-F8BB9C260740}" type="datetime1">
              <a:rPr lang="nl-NL" smtClean="0"/>
              <a:t>12-11-2021</a:t>
            </a:fld>
            <a:endParaRPr lang="nl-NL"/>
          </a:p>
        </p:txBody>
      </p:sp>
      <p:sp>
        <p:nvSpPr>
          <p:cNvPr id="4" name="Footer Placeholder 3">
            <a:extLst>
              <a:ext uri="{FF2B5EF4-FFF2-40B4-BE49-F238E27FC236}">
                <a16:creationId xmlns:a16="http://schemas.microsoft.com/office/drawing/2014/main" id="{5958C0B5-E8FC-4957-83DA-F88EC4F27E80}"/>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0A5EB84B-061E-40CF-B1AE-9FC3276C9E76}"/>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7686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0A8689-6D46-4A17-953A-D826C512C150}"/>
              </a:ext>
            </a:extLst>
          </p:cNvPr>
          <p:cNvSpPr>
            <a:spLocks noGrp="1"/>
          </p:cNvSpPr>
          <p:nvPr>
            <p:ph type="dt" sz="half" idx="10"/>
          </p:nvPr>
        </p:nvSpPr>
        <p:spPr/>
        <p:txBody>
          <a:bodyPr/>
          <a:lstStyle/>
          <a:p>
            <a:fld id="{DB3B5929-6899-41A7-882A-382BB0DFECA3}" type="datetime1">
              <a:rPr lang="nl-NL" smtClean="0"/>
              <a:t>12-11-2021</a:t>
            </a:fld>
            <a:endParaRPr lang="nl-NL"/>
          </a:p>
        </p:txBody>
      </p:sp>
      <p:sp>
        <p:nvSpPr>
          <p:cNvPr id="3" name="Footer Placeholder 2">
            <a:extLst>
              <a:ext uri="{FF2B5EF4-FFF2-40B4-BE49-F238E27FC236}">
                <a16:creationId xmlns:a16="http://schemas.microsoft.com/office/drawing/2014/main" id="{985989A1-326D-4AF8-AA91-4D63110A9F02}"/>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E4C571DB-7B1D-4DC7-823B-D2356B4C136A}"/>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1829931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4BE14-7909-474B-81D2-8E24CEB48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44863071-FAF5-417F-9F6B-255B1094D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49561DBC-2726-4AD5-9763-1CF5A2F290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5878D0-5D9B-47CA-ABF1-1BB33014087C}"/>
              </a:ext>
            </a:extLst>
          </p:cNvPr>
          <p:cNvSpPr>
            <a:spLocks noGrp="1"/>
          </p:cNvSpPr>
          <p:nvPr>
            <p:ph type="dt" sz="half" idx="10"/>
          </p:nvPr>
        </p:nvSpPr>
        <p:spPr/>
        <p:txBody>
          <a:bodyPr/>
          <a:lstStyle/>
          <a:p>
            <a:fld id="{73C16095-FB7D-4B69-809A-DD7C808DFFFA}" type="datetime1">
              <a:rPr lang="nl-NL" smtClean="0"/>
              <a:t>12-11-2021</a:t>
            </a:fld>
            <a:endParaRPr lang="nl-NL"/>
          </a:p>
        </p:txBody>
      </p:sp>
      <p:sp>
        <p:nvSpPr>
          <p:cNvPr id="6" name="Footer Placeholder 5">
            <a:extLst>
              <a:ext uri="{FF2B5EF4-FFF2-40B4-BE49-F238E27FC236}">
                <a16:creationId xmlns:a16="http://schemas.microsoft.com/office/drawing/2014/main" id="{60391E5C-CC49-4A97-AE4B-0980D5FF2B48}"/>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AD272377-1330-49E5-BA74-EF9ACF746AAB}"/>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98049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3C529-DE37-4FA7-9FD6-C7C452528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A09D9E3F-775B-4F14-BA4A-1C00E1FD8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3DDCF0F1-6785-48E3-8DFD-FB3AD60E7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3C357-E51D-43C2-B60B-0F0E29A08719}"/>
              </a:ext>
            </a:extLst>
          </p:cNvPr>
          <p:cNvSpPr>
            <a:spLocks noGrp="1"/>
          </p:cNvSpPr>
          <p:nvPr>
            <p:ph type="dt" sz="half" idx="10"/>
          </p:nvPr>
        </p:nvSpPr>
        <p:spPr/>
        <p:txBody>
          <a:bodyPr/>
          <a:lstStyle/>
          <a:p>
            <a:fld id="{59F6A596-4087-42B3-8BB8-7C956B401C7D}" type="datetime1">
              <a:rPr lang="nl-NL" smtClean="0"/>
              <a:t>12-11-2021</a:t>
            </a:fld>
            <a:endParaRPr lang="nl-NL"/>
          </a:p>
        </p:txBody>
      </p:sp>
      <p:sp>
        <p:nvSpPr>
          <p:cNvPr id="6" name="Footer Placeholder 5">
            <a:extLst>
              <a:ext uri="{FF2B5EF4-FFF2-40B4-BE49-F238E27FC236}">
                <a16:creationId xmlns:a16="http://schemas.microsoft.com/office/drawing/2014/main" id="{E6BE6592-8B7B-4765-B505-FC7D2ADDBDBD}"/>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063885A3-F4AB-4602-AAB6-6D1D7F54C54B}"/>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1220514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39319B-C6A3-4C5A-93A3-E1D3B0503D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35A1D5CF-EBD3-40EC-BD9D-278C09D5B3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04139CD-F682-4F2D-8B97-426771D588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09F4D-0639-446D-8591-E7F1889298EC}" type="datetime1">
              <a:rPr lang="nl-NL" smtClean="0"/>
              <a:t>12-11-2021</a:t>
            </a:fld>
            <a:endParaRPr lang="nl-NL"/>
          </a:p>
        </p:txBody>
      </p:sp>
      <p:sp>
        <p:nvSpPr>
          <p:cNvPr id="5" name="Footer Placeholder 4">
            <a:extLst>
              <a:ext uri="{FF2B5EF4-FFF2-40B4-BE49-F238E27FC236}">
                <a16:creationId xmlns:a16="http://schemas.microsoft.com/office/drawing/2014/main" id="{98F97082-A337-487D-A155-AE77D5E1B3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D855AAA3-10C5-42EB-8807-63B5EC6FCE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48EDAD-0E59-4509-9228-486ACD64E55E}" type="slidenum">
              <a:rPr lang="nl-NL" smtClean="0"/>
              <a:t>‹#›</a:t>
            </a:fld>
            <a:endParaRPr lang="nl-NL"/>
          </a:p>
        </p:txBody>
      </p:sp>
    </p:spTree>
    <p:extLst>
      <p:ext uri="{BB962C8B-B14F-4D97-AF65-F5344CB8AC3E}">
        <p14:creationId xmlns:p14="http://schemas.microsoft.com/office/powerpoint/2010/main" val="3225033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1F96-1785-4D42-AD18-C057D4EE3888}"/>
              </a:ext>
            </a:extLst>
          </p:cNvPr>
          <p:cNvSpPr>
            <a:spLocks noGrp="1"/>
          </p:cNvSpPr>
          <p:nvPr>
            <p:ph type="title"/>
          </p:nvPr>
        </p:nvSpPr>
        <p:spPr/>
        <p:txBody>
          <a:bodyPr/>
          <a:lstStyle/>
          <a:p>
            <a:r>
              <a:rPr lang="nl-NL" dirty="0"/>
              <a:t>MOT1421: Economic Foundations</a:t>
            </a:r>
            <a:br>
              <a:rPr lang="nl-NL" dirty="0"/>
            </a:br>
            <a:r>
              <a:rPr lang="nl-NL" b="1" dirty="0"/>
              <a:t>Oligopoly: the most common market structure</a:t>
            </a:r>
            <a:endParaRPr lang="nl-NL" dirty="0"/>
          </a:p>
        </p:txBody>
      </p:sp>
      <p:sp>
        <p:nvSpPr>
          <p:cNvPr id="3" name="Content Placeholder 2">
            <a:extLst>
              <a:ext uri="{FF2B5EF4-FFF2-40B4-BE49-F238E27FC236}">
                <a16:creationId xmlns:a16="http://schemas.microsoft.com/office/drawing/2014/main" id="{43ECA008-3AD9-46C0-8A25-8DF35F8E1930}"/>
              </a:ext>
            </a:extLst>
          </p:cNvPr>
          <p:cNvSpPr>
            <a:spLocks noGrp="1"/>
          </p:cNvSpPr>
          <p:nvPr>
            <p:ph idx="1"/>
          </p:nvPr>
        </p:nvSpPr>
        <p:spPr/>
        <p:txBody>
          <a:bodyPr>
            <a:normAutofit fontScale="47500" lnSpcReduction="20000"/>
          </a:bodyPr>
          <a:lstStyle/>
          <a:p>
            <a:pPr marL="0" indent="0">
              <a:buNone/>
            </a:pPr>
            <a:r>
              <a:rPr lang="nl-NL" b="1" dirty="0"/>
              <a:t>Examples:</a:t>
            </a:r>
          </a:p>
          <a:p>
            <a:pPr marL="0" indent="0">
              <a:buNone/>
            </a:pPr>
            <a:r>
              <a:rPr lang="nl-NL" dirty="0"/>
              <a:t>Car (automobiles) market</a:t>
            </a:r>
          </a:p>
          <a:p>
            <a:pPr marL="0" indent="0">
              <a:buNone/>
            </a:pPr>
            <a:r>
              <a:rPr lang="nl-NL" dirty="0"/>
              <a:t>Banks</a:t>
            </a:r>
          </a:p>
          <a:p>
            <a:pPr marL="0" indent="0">
              <a:buNone/>
            </a:pPr>
            <a:r>
              <a:rPr lang="nl-NL" dirty="0"/>
              <a:t>Book publishing</a:t>
            </a:r>
          </a:p>
          <a:p>
            <a:pPr marL="0" indent="0">
              <a:buNone/>
            </a:pPr>
            <a:r>
              <a:rPr lang="nl-NL" dirty="0"/>
              <a:t>Oil &amp; gas industry</a:t>
            </a:r>
          </a:p>
          <a:p>
            <a:pPr marL="0" indent="0">
              <a:buNone/>
            </a:pPr>
            <a:r>
              <a:rPr lang="nl-NL" dirty="0"/>
              <a:t>Media &amp; social media</a:t>
            </a:r>
          </a:p>
          <a:p>
            <a:pPr marL="0" indent="0">
              <a:buNone/>
            </a:pPr>
            <a:r>
              <a:rPr lang="nl-NL" dirty="0"/>
              <a:t>Tobacco industry</a:t>
            </a:r>
          </a:p>
          <a:p>
            <a:pPr marL="0" indent="0">
              <a:buNone/>
            </a:pPr>
            <a:r>
              <a:rPr lang="nl-NL" dirty="0"/>
              <a:t>Search engines</a:t>
            </a:r>
          </a:p>
          <a:p>
            <a:pPr marL="0" indent="0">
              <a:buNone/>
            </a:pPr>
            <a:r>
              <a:rPr lang="nl-NL" dirty="0"/>
              <a:t>Mobile phone providers</a:t>
            </a:r>
          </a:p>
          <a:p>
            <a:pPr marL="0" indent="0">
              <a:buNone/>
            </a:pPr>
            <a:r>
              <a:rPr lang="nl-NL" dirty="0"/>
              <a:t>Airbus – Boeing (duopoly)</a:t>
            </a:r>
          </a:p>
          <a:p>
            <a:pPr marL="0" indent="0">
              <a:buNone/>
            </a:pPr>
            <a:r>
              <a:rPr lang="nl-NL" dirty="0"/>
              <a:t>Coca Cola – PepsiCo</a:t>
            </a:r>
          </a:p>
          <a:p>
            <a:pPr marL="0" indent="0">
              <a:buNone/>
            </a:pPr>
            <a:r>
              <a:rPr lang="nl-NL" dirty="0"/>
              <a:t>Kraft – Nestle –PepsiCo – Unilever</a:t>
            </a:r>
          </a:p>
          <a:p>
            <a:pPr marL="0" indent="0">
              <a:buNone/>
            </a:pPr>
            <a:r>
              <a:rPr lang="nl-NL" dirty="0"/>
              <a:t>Breakfast cereals</a:t>
            </a:r>
          </a:p>
          <a:p>
            <a:pPr marL="0" indent="0">
              <a:buNone/>
            </a:pPr>
            <a:r>
              <a:rPr lang="nl-NL" dirty="0"/>
              <a:t>Steel production</a:t>
            </a:r>
          </a:p>
          <a:p>
            <a:pPr marL="0" indent="0">
              <a:buNone/>
            </a:pPr>
            <a:r>
              <a:rPr lang="nl-NL" dirty="0"/>
              <a:t>Etc. etc.</a:t>
            </a:r>
          </a:p>
          <a:p>
            <a:pPr marL="0" indent="0">
              <a:buNone/>
            </a:pPr>
            <a:r>
              <a:rPr lang="nl-NL" dirty="0"/>
              <a:t> </a:t>
            </a:r>
          </a:p>
        </p:txBody>
      </p:sp>
      <p:sp>
        <p:nvSpPr>
          <p:cNvPr id="4" name="Slide Number Placeholder 3">
            <a:extLst>
              <a:ext uri="{FF2B5EF4-FFF2-40B4-BE49-F238E27FC236}">
                <a16:creationId xmlns:a16="http://schemas.microsoft.com/office/drawing/2014/main" id="{D86AD22D-36E4-4DC8-81D2-AD65D3293E30}"/>
              </a:ext>
            </a:extLst>
          </p:cNvPr>
          <p:cNvSpPr>
            <a:spLocks noGrp="1"/>
          </p:cNvSpPr>
          <p:nvPr>
            <p:ph type="sldNum" sz="quarter" idx="12"/>
          </p:nvPr>
        </p:nvSpPr>
        <p:spPr/>
        <p:txBody>
          <a:bodyPr/>
          <a:lstStyle/>
          <a:p>
            <a:fld id="{5048EDAD-0E59-4509-9228-486ACD64E55E}" type="slidenum">
              <a:rPr lang="nl-NL" smtClean="0"/>
              <a:t>1</a:t>
            </a:fld>
            <a:endParaRPr lang="nl-NL"/>
          </a:p>
        </p:txBody>
      </p:sp>
      <p:pic>
        <p:nvPicPr>
          <p:cNvPr id="6" name="Picture 5">
            <a:extLst>
              <a:ext uri="{FF2B5EF4-FFF2-40B4-BE49-F238E27FC236}">
                <a16:creationId xmlns:a16="http://schemas.microsoft.com/office/drawing/2014/main" id="{68A031CF-85AF-4158-8B4F-608FE78D3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5252" y="1825625"/>
            <a:ext cx="6997148" cy="4212672"/>
          </a:xfrm>
          <a:prstGeom prst="rect">
            <a:avLst/>
          </a:prstGeom>
        </p:spPr>
      </p:pic>
    </p:spTree>
    <p:extLst>
      <p:ext uri="{BB962C8B-B14F-4D97-AF65-F5344CB8AC3E}">
        <p14:creationId xmlns:p14="http://schemas.microsoft.com/office/powerpoint/2010/main" val="1921265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39FD6-15D0-42BE-B110-C2147AAC0CBC}"/>
              </a:ext>
            </a:extLst>
          </p:cNvPr>
          <p:cNvSpPr>
            <a:spLocks noGrp="1"/>
          </p:cNvSpPr>
          <p:nvPr>
            <p:ph type="title"/>
          </p:nvPr>
        </p:nvSpPr>
        <p:spPr/>
        <p:txBody>
          <a:bodyPr>
            <a:normAutofit fontScale="90000"/>
          </a:bodyPr>
          <a:lstStyle/>
          <a:p>
            <a:r>
              <a:rPr lang="nl-NL" dirty="0"/>
              <a:t>MOT1421: Economic Foundations</a:t>
            </a:r>
            <a:br>
              <a:rPr lang="nl-NL" dirty="0"/>
            </a:br>
            <a:r>
              <a:rPr lang="nl-NL" b="1" dirty="0"/>
              <a:t>Oligopoly: stability; firm A produces 30 and then ...</a:t>
            </a:r>
            <a:endParaRPr lang="nl-NL" dirty="0"/>
          </a:p>
        </p:txBody>
      </p:sp>
      <p:pic>
        <p:nvPicPr>
          <p:cNvPr id="6" name="Content Placeholder 5">
            <a:extLst>
              <a:ext uri="{FF2B5EF4-FFF2-40B4-BE49-F238E27FC236}">
                <a16:creationId xmlns:a16="http://schemas.microsoft.com/office/drawing/2014/main" id="{6ECB4FB9-B117-4F5E-AC8A-317CFA2880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1677" y="1825625"/>
            <a:ext cx="5588645" cy="4351338"/>
          </a:xfrm>
        </p:spPr>
      </p:pic>
      <p:sp>
        <p:nvSpPr>
          <p:cNvPr id="4" name="Slide Number Placeholder 3">
            <a:extLst>
              <a:ext uri="{FF2B5EF4-FFF2-40B4-BE49-F238E27FC236}">
                <a16:creationId xmlns:a16="http://schemas.microsoft.com/office/drawing/2014/main" id="{C90C432E-A054-48E6-8ED1-DCD6A3EC5D7C}"/>
              </a:ext>
            </a:extLst>
          </p:cNvPr>
          <p:cNvSpPr>
            <a:spLocks noGrp="1"/>
          </p:cNvSpPr>
          <p:nvPr>
            <p:ph type="sldNum" sz="quarter" idx="12"/>
          </p:nvPr>
        </p:nvSpPr>
        <p:spPr/>
        <p:txBody>
          <a:bodyPr/>
          <a:lstStyle/>
          <a:p>
            <a:fld id="{5048EDAD-0E59-4509-9228-486ACD64E55E}" type="slidenum">
              <a:rPr lang="nl-NL" smtClean="0"/>
              <a:t>10</a:t>
            </a:fld>
            <a:endParaRPr lang="nl-NL"/>
          </a:p>
        </p:txBody>
      </p:sp>
    </p:spTree>
    <p:extLst>
      <p:ext uri="{BB962C8B-B14F-4D97-AF65-F5344CB8AC3E}">
        <p14:creationId xmlns:p14="http://schemas.microsoft.com/office/powerpoint/2010/main" val="1236053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D210C-8444-4E91-8718-B698D3CD78BE}"/>
              </a:ext>
            </a:extLst>
          </p:cNvPr>
          <p:cNvSpPr>
            <a:spLocks noGrp="1"/>
          </p:cNvSpPr>
          <p:nvPr>
            <p:ph type="title"/>
          </p:nvPr>
        </p:nvSpPr>
        <p:spPr/>
        <p:txBody>
          <a:bodyPr>
            <a:normAutofit/>
          </a:bodyPr>
          <a:lstStyle/>
          <a:p>
            <a:r>
              <a:rPr lang="nl-NL" dirty="0"/>
              <a:t>MOT1421: Economic Foundations</a:t>
            </a:r>
            <a:br>
              <a:rPr lang="nl-NL" dirty="0"/>
            </a:br>
            <a:r>
              <a:rPr lang="nl-NL" b="1" dirty="0"/>
              <a:t>Oligopoly: cartel outcome (= monopoly)</a:t>
            </a:r>
            <a:endParaRPr lang="nl-NL" dirty="0"/>
          </a:p>
        </p:txBody>
      </p:sp>
      <p:sp>
        <p:nvSpPr>
          <p:cNvPr id="3" name="Content Placeholder 2">
            <a:extLst>
              <a:ext uri="{FF2B5EF4-FFF2-40B4-BE49-F238E27FC236}">
                <a16:creationId xmlns:a16="http://schemas.microsoft.com/office/drawing/2014/main" id="{D7EFF20A-A551-47B9-AB1C-2C4A2C882339}"/>
              </a:ext>
            </a:extLst>
          </p:cNvPr>
          <p:cNvSpPr>
            <a:spLocks noGrp="1"/>
          </p:cNvSpPr>
          <p:nvPr>
            <p:ph idx="1"/>
          </p:nvPr>
        </p:nvSpPr>
        <p:spPr/>
        <p:txBody>
          <a:bodyPr>
            <a:normAutofit fontScale="92500" lnSpcReduction="10000"/>
          </a:bodyPr>
          <a:lstStyle/>
          <a:p>
            <a:pPr marL="0" indent="0">
              <a:buNone/>
            </a:pPr>
            <a:r>
              <a:rPr lang="nl-NL" dirty="0"/>
              <a:t>Firm A and firm B form a cartel (illegal); they act as 1 firm.</a:t>
            </a:r>
          </a:p>
          <a:p>
            <a:pPr marL="0" indent="0">
              <a:buNone/>
            </a:pPr>
            <a:r>
              <a:rPr lang="nl-NL" dirty="0"/>
              <a:t>Market demand:  Q = 140 – P </a:t>
            </a:r>
          </a:p>
          <a:p>
            <a:pPr marL="0" indent="0">
              <a:buNone/>
            </a:pPr>
            <a:r>
              <a:rPr lang="nl-NL" dirty="0"/>
              <a:t>Total cost TC = 1600 + 20Q                         </a:t>
            </a:r>
            <a:r>
              <a:rPr lang="nl-NL" b="1" dirty="0">
                <a:solidFill>
                  <a:srgbClr val="FF0000"/>
                </a:solidFill>
              </a:rPr>
              <a:t>NOTE:  fixed costs !!!</a:t>
            </a:r>
          </a:p>
          <a:p>
            <a:pPr marL="0" indent="0">
              <a:buNone/>
            </a:pPr>
            <a:r>
              <a:rPr lang="nl-NL" dirty="0"/>
              <a:t>This gives:</a:t>
            </a:r>
          </a:p>
          <a:p>
            <a:r>
              <a:rPr lang="nl-NL" dirty="0"/>
              <a:t>TR = PQ = (140 – Q)Q = 140Q – Q</a:t>
            </a:r>
            <a:r>
              <a:rPr lang="nl-NL" baseline="30000" dirty="0"/>
              <a:t>2</a:t>
            </a:r>
            <a:r>
              <a:rPr lang="nl-NL" dirty="0"/>
              <a:t>; hence MR = 140 – 2Q</a:t>
            </a:r>
          </a:p>
          <a:p>
            <a:r>
              <a:rPr lang="nl-NL" dirty="0"/>
              <a:t>MC = 20</a:t>
            </a:r>
          </a:p>
          <a:p>
            <a:r>
              <a:rPr lang="nl-NL" dirty="0"/>
              <a:t>MR = MC </a:t>
            </a:r>
            <a:r>
              <a:rPr lang="nl-NL" dirty="0">
                <a:sym typeface="Wingdings" panose="05000000000000000000" pitchFamily="2" charset="2"/>
              </a:rPr>
              <a:t> 140 – 2Q = 20  Q = 60; P = 80; total profits = 2000</a:t>
            </a:r>
          </a:p>
          <a:p>
            <a:pPr marL="0" indent="0">
              <a:buNone/>
            </a:pPr>
            <a:r>
              <a:rPr lang="nl-NL" dirty="0">
                <a:sym typeface="Wingdings" panose="05000000000000000000" pitchFamily="2" charset="2"/>
              </a:rPr>
              <a:t>Interpretation: the cartel acts as a monopoly; joint output is restricted to 60 (instead of 80), the price P is higher (80 instead of 60); each firm has profits of 1000 (due to coordination) </a:t>
            </a:r>
            <a:r>
              <a:rPr lang="nl-NL" dirty="0"/>
              <a:t> </a:t>
            </a:r>
          </a:p>
        </p:txBody>
      </p:sp>
      <p:sp>
        <p:nvSpPr>
          <p:cNvPr id="4" name="Slide Number Placeholder 3">
            <a:extLst>
              <a:ext uri="{FF2B5EF4-FFF2-40B4-BE49-F238E27FC236}">
                <a16:creationId xmlns:a16="http://schemas.microsoft.com/office/drawing/2014/main" id="{1CC324F7-1D85-457D-819E-77C2D7CC1326}"/>
              </a:ext>
            </a:extLst>
          </p:cNvPr>
          <p:cNvSpPr>
            <a:spLocks noGrp="1"/>
          </p:cNvSpPr>
          <p:nvPr>
            <p:ph type="sldNum" sz="quarter" idx="12"/>
          </p:nvPr>
        </p:nvSpPr>
        <p:spPr/>
        <p:txBody>
          <a:bodyPr/>
          <a:lstStyle/>
          <a:p>
            <a:fld id="{5048EDAD-0E59-4509-9228-486ACD64E55E}" type="slidenum">
              <a:rPr lang="nl-NL" smtClean="0"/>
              <a:t>11</a:t>
            </a:fld>
            <a:endParaRPr lang="nl-NL"/>
          </a:p>
        </p:txBody>
      </p:sp>
    </p:spTree>
    <p:extLst>
      <p:ext uri="{BB962C8B-B14F-4D97-AF65-F5344CB8AC3E}">
        <p14:creationId xmlns:p14="http://schemas.microsoft.com/office/powerpoint/2010/main" val="652296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9E1DF-B8DD-42BA-A902-E887C5246C45}"/>
              </a:ext>
            </a:extLst>
          </p:cNvPr>
          <p:cNvSpPr>
            <a:spLocks noGrp="1"/>
          </p:cNvSpPr>
          <p:nvPr>
            <p:ph type="title"/>
          </p:nvPr>
        </p:nvSpPr>
        <p:spPr/>
        <p:txBody>
          <a:bodyPr>
            <a:normAutofit fontScale="90000"/>
          </a:bodyPr>
          <a:lstStyle/>
          <a:p>
            <a:r>
              <a:rPr lang="nl-NL" dirty="0"/>
              <a:t>MOT1421: Economic Foundations</a:t>
            </a:r>
            <a:br>
              <a:rPr lang="nl-NL" dirty="0"/>
            </a:br>
            <a:r>
              <a:rPr lang="nl-NL" b="1" dirty="0"/>
              <a:t>Oligopoly: Nash equilibrium; dominant strategy</a:t>
            </a:r>
            <a:endParaRPr lang="nl-NL" dirty="0"/>
          </a:p>
        </p:txBody>
      </p:sp>
      <p:sp>
        <p:nvSpPr>
          <p:cNvPr id="4" name="Slide Number Placeholder 3">
            <a:extLst>
              <a:ext uri="{FF2B5EF4-FFF2-40B4-BE49-F238E27FC236}">
                <a16:creationId xmlns:a16="http://schemas.microsoft.com/office/drawing/2014/main" id="{5632BF83-28A3-4F58-92D4-A6D57D1473B3}"/>
              </a:ext>
            </a:extLst>
          </p:cNvPr>
          <p:cNvSpPr>
            <a:spLocks noGrp="1"/>
          </p:cNvSpPr>
          <p:nvPr>
            <p:ph type="sldNum" sz="quarter" idx="12"/>
          </p:nvPr>
        </p:nvSpPr>
        <p:spPr/>
        <p:txBody>
          <a:bodyPr/>
          <a:lstStyle/>
          <a:p>
            <a:fld id="{5048EDAD-0E59-4509-9228-486ACD64E55E}" type="slidenum">
              <a:rPr lang="nl-NL" smtClean="0"/>
              <a:t>12</a:t>
            </a:fld>
            <a:endParaRPr lang="nl-NL"/>
          </a:p>
        </p:txBody>
      </p:sp>
      <p:sp>
        <p:nvSpPr>
          <p:cNvPr id="5" name="Content Placeholder 4">
            <a:extLst>
              <a:ext uri="{FF2B5EF4-FFF2-40B4-BE49-F238E27FC236}">
                <a16:creationId xmlns:a16="http://schemas.microsoft.com/office/drawing/2014/main" id="{D5971E0A-72D2-46AD-8460-F240A9D23951}"/>
              </a:ext>
            </a:extLst>
          </p:cNvPr>
          <p:cNvSpPr>
            <a:spLocks noGrp="1"/>
          </p:cNvSpPr>
          <p:nvPr>
            <p:ph idx="1"/>
          </p:nvPr>
        </p:nvSpPr>
        <p:spPr/>
        <p:txBody>
          <a:bodyPr/>
          <a:lstStyle/>
          <a:p>
            <a:pPr marL="0" indent="0">
              <a:buNone/>
            </a:pPr>
            <a:endParaRPr lang="nl-NL" dirty="0"/>
          </a:p>
          <a:p>
            <a:pPr marL="0" indent="0">
              <a:buNone/>
            </a:pPr>
            <a:endParaRPr lang="nl-NL" dirty="0"/>
          </a:p>
          <a:p>
            <a:pPr marL="0" indent="0">
              <a:buNone/>
            </a:pPr>
            <a:r>
              <a:rPr lang="nl-NL" dirty="0"/>
              <a:t>Cournot non-cooperative</a:t>
            </a:r>
          </a:p>
          <a:p>
            <a:pPr marL="0" indent="0">
              <a:buNone/>
            </a:pPr>
            <a:r>
              <a:rPr lang="nl-NL" dirty="0"/>
              <a:t>Outcome = 800, 800.</a:t>
            </a:r>
          </a:p>
          <a:p>
            <a:pPr marL="0" indent="0">
              <a:buNone/>
            </a:pPr>
            <a:endParaRPr lang="nl-NL" dirty="0"/>
          </a:p>
          <a:p>
            <a:pPr marL="0" indent="0">
              <a:buNone/>
            </a:pPr>
            <a:r>
              <a:rPr lang="nl-NL" dirty="0"/>
              <a:t>Cartel outcome = 1000, 1000</a:t>
            </a:r>
          </a:p>
          <a:p>
            <a:pPr marL="0" indent="0">
              <a:buNone/>
            </a:pPr>
            <a:r>
              <a:rPr lang="nl-NL" dirty="0"/>
              <a:t>(maximum joint profits)</a:t>
            </a:r>
          </a:p>
        </p:txBody>
      </p:sp>
      <p:pic>
        <p:nvPicPr>
          <p:cNvPr id="7" name="Content Placeholder 5">
            <a:extLst>
              <a:ext uri="{FF2B5EF4-FFF2-40B4-BE49-F238E27FC236}">
                <a16:creationId xmlns:a16="http://schemas.microsoft.com/office/drawing/2014/main" id="{FFE859C8-BB6C-416F-8785-A505B8B2F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9318" y="2347990"/>
            <a:ext cx="6144482" cy="2762636"/>
          </a:xfrm>
          <a:prstGeom prst="rect">
            <a:avLst/>
          </a:prstGeom>
        </p:spPr>
      </p:pic>
    </p:spTree>
    <p:extLst>
      <p:ext uri="{BB962C8B-B14F-4D97-AF65-F5344CB8AC3E}">
        <p14:creationId xmlns:p14="http://schemas.microsoft.com/office/powerpoint/2010/main" val="2592433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9F915F-E097-4F63-8C40-DC53217879E4}"/>
              </a:ext>
            </a:extLst>
          </p:cNvPr>
          <p:cNvSpPr>
            <a:spLocks noGrp="1"/>
          </p:cNvSpPr>
          <p:nvPr>
            <p:ph type="title"/>
          </p:nvPr>
        </p:nvSpPr>
        <p:spPr/>
        <p:txBody>
          <a:bodyPr/>
          <a:lstStyle/>
          <a:p>
            <a:r>
              <a:rPr lang="nl-NL" dirty="0"/>
              <a:t>MOT1421: Economic Foundations</a:t>
            </a:r>
            <a:br>
              <a:rPr lang="nl-NL" dirty="0"/>
            </a:br>
            <a:r>
              <a:rPr lang="nl-NL" b="1" dirty="0"/>
              <a:t>Oligopoly: ‘fewness’; C4 = 0,89 (or 89%)</a:t>
            </a:r>
          </a:p>
        </p:txBody>
      </p:sp>
      <p:sp>
        <p:nvSpPr>
          <p:cNvPr id="6" name="Slide Number Placeholder 5">
            <a:extLst>
              <a:ext uri="{FF2B5EF4-FFF2-40B4-BE49-F238E27FC236}">
                <a16:creationId xmlns:a16="http://schemas.microsoft.com/office/drawing/2014/main" id="{2647D6F8-1F38-4D0B-AD4E-9CDF7173DE8E}"/>
              </a:ext>
            </a:extLst>
          </p:cNvPr>
          <p:cNvSpPr>
            <a:spLocks noGrp="1"/>
          </p:cNvSpPr>
          <p:nvPr>
            <p:ph type="sldNum" sz="quarter" idx="12"/>
          </p:nvPr>
        </p:nvSpPr>
        <p:spPr/>
        <p:txBody>
          <a:bodyPr/>
          <a:lstStyle/>
          <a:p>
            <a:fld id="{5048EDAD-0E59-4509-9228-486ACD64E55E}" type="slidenum">
              <a:rPr lang="nl-NL" smtClean="0"/>
              <a:t>2</a:t>
            </a:fld>
            <a:endParaRPr lang="nl-NL"/>
          </a:p>
        </p:txBody>
      </p:sp>
      <p:graphicFrame>
        <p:nvGraphicFramePr>
          <p:cNvPr id="8" name="Content Placeholder 7">
            <a:extLst>
              <a:ext uri="{FF2B5EF4-FFF2-40B4-BE49-F238E27FC236}">
                <a16:creationId xmlns:a16="http://schemas.microsoft.com/office/drawing/2014/main" id="{3D2496CE-EA07-400C-B22F-016D60E44F1E}"/>
              </a:ext>
            </a:extLst>
          </p:cNvPr>
          <p:cNvGraphicFramePr>
            <a:graphicFrameLocks noGrp="1"/>
          </p:cNvGraphicFramePr>
          <p:nvPr>
            <p:ph idx="1"/>
            <p:extLst>
              <p:ext uri="{D42A27DB-BD31-4B8C-83A1-F6EECF244321}">
                <p14:modId xmlns:p14="http://schemas.microsoft.com/office/powerpoint/2010/main" val="360614419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10" name="Straight Arrow Connector 9">
            <a:extLst>
              <a:ext uri="{FF2B5EF4-FFF2-40B4-BE49-F238E27FC236}">
                <a16:creationId xmlns:a16="http://schemas.microsoft.com/office/drawing/2014/main" id="{91F6A17B-E18E-4862-8AE1-C84442CC23F6}"/>
              </a:ext>
            </a:extLst>
          </p:cNvPr>
          <p:cNvCxnSpPr/>
          <p:nvPr/>
        </p:nvCxnSpPr>
        <p:spPr>
          <a:xfrm flipH="1">
            <a:off x="6997148" y="3429000"/>
            <a:ext cx="31672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1315451-79CF-4893-AC21-7216BA51BB1C}"/>
              </a:ext>
            </a:extLst>
          </p:cNvPr>
          <p:cNvCxnSpPr/>
          <p:nvPr/>
        </p:nvCxnSpPr>
        <p:spPr>
          <a:xfrm flipH="1">
            <a:off x="6268278" y="3654150"/>
            <a:ext cx="3896139" cy="1378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65560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C8F307-9BA9-4F0F-9E72-CA73C263FE03}"/>
              </a:ext>
            </a:extLst>
          </p:cNvPr>
          <p:cNvSpPr>
            <a:spLocks noGrp="1"/>
          </p:cNvSpPr>
          <p:nvPr>
            <p:ph type="title"/>
          </p:nvPr>
        </p:nvSpPr>
        <p:spPr/>
        <p:txBody>
          <a:bodyPr/>
          <a:lstStyle/>
          <a:p>
            <a:r>
              <a:rPr lang="nl-NL" dirty="0"/>
              <a:t>MOT1421: Economic Foundations</a:t>
            </a:r>
            <a:br>
              <a:rPr lang="nl-NL" dirty="0"/>
            </a:br>
            <a:r>
              <a:rPr lang="nl-NL" b="1" dirty="0"/>
              <a:t>Oligopoly</a:t>
            </a:r>
            <a:endParaRPr lang="nl-NL"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D67B6634-1223-461D-A556-CA6D73E4295A}"/>
                  </a:ext>
                </a:extLst>
              </p:cNvPr>
              <p:cNvSpPr>
                <a:spLocks noGrp="1"/>
              </p:cNvSpPr>
              <p:nvPr>
                <p:ph idx="1"/>
              </p:nvPr>
            </p:nvSpPr>
            <p:spPr/>
            <p:txBody>
              <a:bodyPr>
                <a:normAutofit fontScale="92500"/>
              </a:bodyPr>
              <a:lstStyle/>
              <a:p>
                <a:pPr marL="0" indent="0" algn="just">
                  <a:lnSpc>
                    <a:spcPct val="120000"/>
                  </a:lnSpc>
                  <a:spcAft>
                    <a:spcPts val="600"/>
                  </a:spcAft>
                  <a:buNone/>
                </a:pPr>
                <a:r>
                  <a:rPr lang="en-GB" sz="2400" dirty="0">
                    <a:effectLst/>
                    <a:latin typeface="Calibri" panose="020F0502020204030204" pitchFamily="34" charset="0"/>
                    <a:ea typeface="Calibri" panose="020F0502020204030204" pitchFamily="34" charset="0"/>
                    <a:cs typeface="Calibri" panose="020F0502020204030204" pitchFamily="34" charset="0"/>
                  </a:rPr>
                  <a:t>The </a:t>
                </a:r>
                <a:r>
                  <a:rPr lang="en-GB" sz="2400" b="1" dirty="0">
                    <a:effectLst/>
                    <a:latin typeface="Calibri" panose="020F0502020204030204" pitchFamily="34" charset="0"/>
                    <a:ea typeface="Calibri" panose="020F0502020204030204" pitchFamily="34" charset="0"/>
                    <a:cs typeface="Calibri" panose="020F0502020204030204" pitchFamily="34" charset="0"/>
                  </a:rPr>
                  <a:t>C4 and C8 concentration ratios</a:t>
                </a:r>
                <a:r>
                  <a:rPr lang="en-GB" sz="2400" dirty="0">
                    <a:effectLst/>
                    <a:latin typeface="Calibri" panose="020F0502020204030204" pitchFamily="34" charset="0"/>
                    <a:ea typeface="Calibri" panose="020F0502020204030204" pitchFamily="34" charset="0"/>
                    <a:cs typeface="Calibri" panose="020F0502020204030204" pitchFamily="34" charset="0"/>
                  </a:rPr>
                  <a:t> only give information about the combined shares of the largest few firms and discard information about the relative size of the smaller firms.</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20000"/>
                  </a:lnSpc>
                  <a:spcAft>
                    <a:spcPts val="600"/>
                  </a:spcAft>
                  <a:buNone/>
                </a:pPr>
                <a:r>
                  <a:rPr lang="en-GB" sz="2400" dirty="0">
                    <a:effectLst/>
                    <a:latin typeface="Calibri" panose="020F0502020204030204" pitchFamily="34" charset="0"/>
                    <a:ea typeface="Calibri" panose="020F0502020204030204" pitchFamily="34" charset="0"/>
                    <a:cs typeface="Calibri" panose="020F0502020204030204" pitchFamily="34" charset="0"/>
                  </a:rPr>
                  <a:t>The </a:t>
                </a:r>
                <a:r>
                  <a:rPr lang="en-GB" sz="2400" b="1" dirty="0">
                    <a:effectLst/>
                    <a:latin typeface="Calibri" panose="020F0502020204030204" pitchFamily="34" charset="0"/>
                    <a:ea typeface="Calibri" panose="020F0502020204030204" pitchFamily="34" charset="0"/>
                    <a:cs typeface="Calibri" panose="020F0502020204030204" pitchFamily="34" charset="0"/>
                  </a:rPr>
                  <a:t>Hirschman-Herfindahl Index (HHI)</a:t>
                </a:r>
                <a:r>
                  <a:rPr lang="en-GB" sz="2400" dirty="0">
                    <a:effectLst/>
                    <a:latin typeface="Calibri" panose="020F0502020204030204" pitchFamily="34" charset="0"/>
                    <a:ea typeface="Calibri" panose="020F0502020204030204" pitchFamily="34" charset="0"/>
                    <a:cs typeface="Calibri" panose="020F0502020204030204" pitchFamily="34" charset="0"/>
                  </a:rPr>
                  <a:t> is an alternative indicator of market concentration, which combines information about the shares of all firms in the market, not just the largest 4 or 8 firms. The HHI is defined as follows:  </a:t>
                </a:r>
                <a14:m>
                  <m:oMath xmlns:m="http://schemas.openxmlformats.org/officeDocument/2006/math">
                    <m:r>
                      <a:rPr lang="nl-NL" sz="2400" b="0" i="1" smtClean="0">
                        <a:effectLst/>
                        <a:latin typeface="Cambria Math" panose="02040503050406030204" pitchFamily="18" charset="0"/>
                        <a:ea typeface="Calibri" panose="020F0502020204030204" pitchFamily="34" charset="0"/>
                        <a:cs typeface="Calibri" panose="020F0502020204030204" pitchFamily="34" charset="0"/>
                      </a:rPr>
                      <m:t>𝐻𝐻𝐼</m:t>
                    </m:r>
                    <m:r>
                      <a:rPr lang="nl-NL" sz="2400" b="0" i="1" smtClean="0">
                        <a:effectLst/>
                        <a:latin typeface="Cambria Math" panose="02040503050406030204" pitchFamily="18" charset="0"/>
                        <a:ea typeface="Calibri" panose="020F0502020204030204" pitchFamily="34" charset="0"/>
                        <a:cs typeface="Calibri" panose="020F0502020204030204" pitchFamily="34" charset="0"/>
                      </a:rPr>
                      <m:t>= </m:t>
                    </m:r>
                    <m:sSubSup>
                      <m:sSubSupPr>
                        <m:ctrlPr>
                          <a:rPr lang="nl-NL" sz="2400" b="0" i="1" smtClean="0">
                            <a:effectLst/>
                            <a:latin typeface="Cambria Math" panose="02040503050406030204" pitchFamily="18" charset="0"/>
                            <a:cs typeface="Calibri" panose="020F0502020204030204" pitchFamily="34" charset="0"/>
                          </a:rPr>
                        </m:ctrlPr>
                      </m:sSubSupPr>
                      <m:e>
                        <m:r>
                          <a:rPr lang="nl-NL" sz="2400" b="0" i="1" smtClean="0">
                            <a:effectLst/>
                            <a:latin typeface="Cambria Math" panose="02040503050406030204" pitchFamily="18" charset="0"/>
                            <a:cs typeface="Calibri" panose="020F0502020204030204" pitchFamily="34" charset="0"/>
                          </a:rPr>
                          <m:t>𝑠</m:t>
                        </m:r>
                      </m:e>
                      <m:sub>
                        <m:r>
                          <a:rPr lang="nl-NL" sz="2400" b="0" i="1" smtClean="0">
                            <a:effectLst/>
                            <a:latin typeface="Cambria Math" panose="02040503050406030204" pitchFamily="18" charset="0"/>
                            <a:cs typeface="Calibri" panose="020F0502020204030204" pitchFamily="34" charset="0"/>
                          </a:rPr>
                          <m:t>1</m:t>
                        </m:r>
                      </m:sub>
                      <m:sup>
                        <m:r>
                          <a:rPr lang="nl-NL" sz="2400" b="0" i="1" smtClean="0">
                            <a:effectLst/>
                            <a:latin typeface="Cambria Math" panose="02040503050406030204" pitchFamily="18" charset="0"/>
                            <a:cs typeface="Calibri" panose="020F0502020204030204" pitchFamily="34" charset="0"/>
                          </a:rPr>
                          <m:t>2</m:t>
                        </m:r>
                      </m:sup>
                    </m:sSubSup>
                    <m:r>
                      <a:rPr lang="nl-NL" sz="2400" b="0" i="1" smtClean="0">
                        <a:effectLst/>
                        <a:latin typeface="Cambria Math" panose="02040503050406030204" pitchFamily="18" charset="0"/>
                        <a:cs typeface="Calibri" panose="020F0502020204030204" pitchFamily="34" charset="0"/>
                      </a:rPr>
                      <m:t>+</m:t>
                    </m:r>
                    <m:sSubSup>
                      <m:sSubSupPr>
                        <m:ctrlPr>
                          <a:rPr lang="nl-NL" sz="2400" i="1">
                            <a:latin typeface="Cambria Math" panose="02040503050406030204" pitchFamily="18" charset="0"/>
                            <a:cs typeface="Calibri" panose="020F0502020204030204" pitchFamily="34" charset="0"/>
                          </a:rPr>
                        </m:ctrlPr>
                      </m:sSubSupPr>
                      <m:e>
                        <m:r>
                          <a:rPr lang="nl-NL" sz="2400" i="1">
                            <a:latin typeface="Cambria Math" panose="02040503050406030204" pitchFamily="18" charset="0"/>
                            <a:cs typeface="Calibri" panose="020F0502020204030204" pitchFamily="34" charset="0"/>
                          </a:rPr>
                          <m:t>𝑠</m:t>
                        </m:r>
                      </m:e>
                      <m:sub>
                        <m:r>
                          <a:rPr lang="nl-NL" sz="2400" b="0" i="1" smtClean="0">
                            <a:latin typeface="Cambria Math" panose="02040503050406030204" pitchFamily="18" charset="0"/>
                            <a:cs typeface="Calibri" panose="020F0502020204030204" pitchFamily="34" charset="0"/>
                          </a:rPr>
                          <m:t>2</m:t>
                        </m:r>
                      </m:sub>
                      <m:sup>
                        <m:r>
                          <a:rPr lang="nl-NL" sz="2400" i="1">
                            <a:latin typeface="Cambria Math" panose="02040503050406030204" pitchFamily="18" charset="0"/>
                            <a:cs typeface="Calibri" panose="020F0502020204030204" pitchFamily="34" charset="0"/>
                          </a:rPr>
                          <m:t>2</m:t>
                        </m:r>
                      </m:sup>
                    </m:sSubSup>
                    <m:r>
                      <a:rPr lang="nl-NL" sz="2400" b="0" i="1" smtClean="0">
                        <a:latin typeface="Cambria Math" panose="02040503050406030204" pitchFamily="18" charset="0"/>
                        <a:cs typeface="Calibri" panose="020F0502020204030204" pitchFamily="34" charset="0"/>
                      </a:rPr>
                      <m:t>+</m:t>
                    </m:r>
                    <m:sSubSup>
                      <m:sSubSupPr>
                        <m:ctrlPr>
                          <a:rPr lang="nl-NL" sz="2400" i="1">
                            <a:latin typeface="Cambria Math" panose="02040503050406030204" pitchFamily="18" charset="0"/>
                            <a:cs typeface="Calibri" panose="020F0502020204030204" pitchFamily="34" charset="0"/>
                          </a:rPr>
                        </m:ctrlPr>
                      </m:sSubSupPr>
                      <m:e>
                        <m:r>
                          <a:rPr lang="nl-NL" sz="2400" i="1">
                            <a:latin typeface="Cambria Math" panose="02040503050406030204" pitchFamily="18" charset="0"/>
                            <a:cs typeface="Calibri" panose="020F0502020204030204" pitchFamily="34" charset="0"/>
                          </a:rPr>
                          <m:t>𝑠</m:t>
                        </m:r>
                      </m:e>
                      <m:sub>
                        <m:r>
                          <a:rPr lang="nl-NL" sz="2400" b="0" i="1" smtClean="0">
                            <a:latin typeface="Cambria Math" panose="02040503050406030204" pitchFamily="18" charset="0"/>
                            <a:cs typeface="Calibri" panose="020F0502020204030204" pitchFamily="34" charset="0"/>
                          </a:rPr>
                          <m:t>3</m:t>
                        </m:r>
                      </m:sub>
                      <m:sup>
                        <m:r>
                          <a:rPr lang="nl-NL" sz="2400" i="1">
                            <a:latin typeface="Cambria Math" panose="02040503050406030204" pitchFamily="18" charset="0"/>
                            <a:cs typeface="Calibri" panose="020F0502020204030204" pitchFamily="34" charset="0"/>
                          </a:rPr>
                          <m:t>2</m:t>
                        </m:r>
                      </m:sup>
                    </m:sSubSup>
                    <m:r>
                      <a:rPr lang="nl-NL" sz="2400" b="0" i="1" smtClean="0">
                        <a:latin typeface="Cambria Math" panose="02040503050406030204" pitchFamily="18" charset="0"/>
                        <a:cs typeface="Calibri" panose="020F0502020204030204" pitchFamily="34" charset="0"/>
                      </a:rPr>
                      <m:t>+</m:t>
                    </m:r>
                    <m:sSubSup>
                      <m:sSubSupPr>
                        <m:ctrlPr>
                          <a:rPr lang="nl-NL" sz="2400" i="1">
                            <a:latin typeface="Cambria Math" panose="02040503050406030204" pitchFamily="18" charset="0"/>
                            <a:cs typeface="Calibri" panose="020F0502020204030204" pitchFamily="34" charset="0"/>
                          </a:rPr>
                        </m:ctrlPr>
                      </m:sSubSupPr>
                      <m:e>
                        <m:r>
                          <a:rPr lang="nl-NL" sz="2400" i="1">
                            <a:latin typeface="Cambria Math" panose="02040503050406030204" pitchFamily="18" charset="0"/>
                            <a:cs typeface="Calibri" panose="020F0502020204030204" pitchFamily="34" charset="0"/>
                          </a:rPr>
                          <m:t>𝑠</m:t>
                        </m:r>
                      </m:e>
                      <m:sub>
                        <m:r>
                          <a:rPr lang="nl-NL" sz="2400" b="0" i="1" smtClean="0">
                            <a:latin typeface="Cambria Math" panose="02040503050406030204" pitchFamily="18" charset="0"/>
                            <a:cs typeface="Calibri" panose="020F0502020204030204" pitchFamily="34" charset="0"/>
                          </a:rPr>
                          <m:t>4</m:t>
                        </m:r>
                      </m:sub>
                      <m:sup>
                        <m:r>
                          <a:rPr lang="nl-NL" sz="2400" i="1">
                            <a:latin typeface="Cambria Math" panose="02040503050406030204" pitchFamily="18" charset="0"/>
                            <a:cs typeface="Calibri" panose="020F0502020204030204" pitchFamily="34" charset="0"/>
                          </a:rPr>
                          <m:t>2</m:t>
                        </m:r>
                      </m:sup>
                    </m:sSubSup>
                    <m:r>
                      <a:rPr lang="nl-NL" sz="2400" b="0" i="1" smtClean="0">
                        <a:latin typeface="Cambria Math" panose="02040503050406030204" pitchFamily="18" charset="0"/>
                        <a:cs typeface="Calibri" panose="020F0502020204030204" pitchFamily="34" charset="0"/>
                      </a:rPr>
                      <m:t>+…..+</m:t>
                    </m:r>
                    <m:sSubSup>
                      <m:sSubSupPr>
                        <m:ctrlPr>
                          <a:rPr lang="nl-NL" sz="2400" i="1">
                            <a:latin typeface="Cambria Math" panose="02040503050406030204" pitchFamily="18" charset="0"/>
                            <a:cs typeface="Calibri" panose="020F0502020204030204" pitchFamily="34" charset="0"/>
                          </a:rPr>
                        </m:ctrlPr>
                      </m:sSubSupPr>
                      <m:e>
                        <m:r>
                          <a:rPr lang="nl-NL" sz="2400" b="0" i="1" smtClean="0">
                            <a:latin typeface="Cambria Math" panose="02040503050406030204" pitchFamily="18" charset="0"/>
                            <a:cs typeface="Calibri" panose="020F0502020204030204" pitchFamily="34" charset="0"/>
                          </a:rPr>
                          <m:t> </m:t>
                        </m:r>
                        <m:r>
                          <a:rPr lang="nl-NL" sz="2400" i="1">
                            <a:latin typeface="Cambria Math" panose="02040503050406030204" pitchFamily="18" charset="0"/>
                            <a:cs typeface="Calibri" panose="020F0502020204030204" pitchFamily="34" charset="0"/>
                          </a:rPr>
                          <m:t>𝑠</m:t>
                        </m:r>
                      </m:e>
                      <m:sub>
                        <m:r>
                          <a:rPr lang="nl-NL" sz="2400" b="0" i="1" smtClean="0">
                            <a:latin typeface="Cambria Math" panose="02040503050406030204" pitchFamily="18" charset="0"/>
                            <a:cs typeface="Calibri" panose="020F0502020204030204" pitchFamily="34" charset="0"/>
                          </a:rPr>
                          <m:t>𝑛</m:t>
                        </m:r>
                      </m:sub>
                      <m:sup>
                        <m:r>
                          <a:rPr lang="nl-NL" sz="2400" i="1">
                            <a:latin typeface="Cambria Math" panose="02040503050406030204" pitchFamily="18" charset="0"/>
                            <a:cs typeface="Calibri" panose="020F0502020204030204" pitchFamily="34" charset="0"/>
                          </a:rPr>
                          <m:t>2</m:t>
                        </m:r>
                      </m:sup>
                    </m:sSubSup>
                  </m:oMath>
                </a14:m>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20000"/>
                  </a:lnSpc>
                  <a:spcAft>
                    <a:spcPts val="600"/>
                  </a:spcAft>
                  <a:buNone/>
                </a:pPr>
                <a:r>
                  <a:rPr lang="nl-NL" sz="2400" dirty="0">
                    <a:latin typeface="Calibri" panose="020F0502020204030204" pitchFamily="34" charset="0"/>
                    <a:ea typeface="Calibri" panose="020F0502020204030204" pitchFamily="34" charset="0"/>
                    <a:cs typeface="Times New Roman" panose="02020603050405020304" pitchFamily="18" charset="0"/>
                  </a:rPr>
                  <a:t>In our example: HHI = 0,33</a:t>
                </a:r>
                <a:r>
                  <a:rPr lang="nl-NL" sz="2400" baseline="30000" dirty="0">
                    <a:latin typeface="Calibri" panose="020F0502020204030204" pitchFamily="34" charset="0"/>
                    <a:ea typeface="Calibri" panose="020F0502020204030204" pitchFamily="34" charset="0"/>
                    <a:cs typeface="Times New Roman" panose="02020603050405020304" pitchFamily="18" charset="0"/>
                  </a:rPr>
                  <a:t>2</a:t>
                </a:r>
                <a:r>
                  <a:rPr lang="nl-NL" sz="2400" dirty="0">
                    <a:latin typeface="Calibri" panose="020F0502020204030204" pitchFamily="34" charset="0"/>
                    <a:ea typeface="Calibri" panose="020F0502020204030204" pitchFamily="34" charset="0"/>
                    <a:cs typeface="Times New Roman" panose="02020603050405020304" pitchFamily="18" charset="0"/>
                  </a:rPr>
                  <a:t> + 0,27</a:t>
                </a:r>
                <a:r>
                  <a:rPr lang="nl-NL" sz="2400" baseline="30000" dirty="0">
                    <a:latin typeface="Calibri" panose="020F0502020204030204" pitchFamily="34" charset="0"/>
                    <a:ea typeface="Calibri" panose="020F0502020204030204" pitchFamily="34" charset="0"/>
                    <a:cs typeface="Times New Roman" panose="02020603050405020304" pitchFamily="18" charset="0"/>
                  </a:rPr>
                  <a:t>2</a:t>
                </a:r>
                <a:r>
                  <a:rPr lang="nl-NL" sz="2400" dirty="0">
                    <a:latin typeface="Calibri" panose="020F0502020204030204" pitchFamily="34" charset="0"/>
                    <a:ea typeface="Calibri" panose="020F0502020204030204" pitchFamily="34" charset="0"/>
                    <a:cs typeface="Times New Roman" panose="02020603050405020304" pitchFamily="18" charset="0"/>
                  </a:rPr>
                  <a:t> + 0,22</a:t>
                </a:r>
                <a:r>
                  <a:rPr lang="nl-NL" sz="2400" baseline="30000" dirty="0">
                    <a:latin typeface="Calibri" panose="020F0502020204030204" pitchFamily="34" charset="0"/>
                    <a:ea typeface="Calibri" panose="020F0502020204030204" pitchFamily="34" charset="0"/>
                    <a:cs typeface="Times New Roman" panose="02020603050405020304" pitchFamily="18" charset="0"/>
                  </a:rPr>
                  <a:t>2</a:t>
                </a:r>
                <a:r>
                  <a:rPr lang="nl-NL" sz="2400" dirty="0">
                    <a:latin typeface="Calibri" panose="020F0502020204030204" pitchFamily="34" charset="0"/>
                    <a:ea typeface="Calibri" panose="020F0502020204030204" pitchFamily="34" charset="0"/>
                    <a:cs typeface="Times New Roman" panose="02020603050405020304" pitchFamily="18" charset="0"/>
                  </a:rPr>
                  <a:t> + 0,07</a:t>
                </a:r>
                <a:r>
                  <a:rPr lang="nl-NL" sz="2400" baseline="30000" dirty="0">
                    <a:latin typeface="Calibri" panose="020F0502020204030204" pitchFamily="34" charset="0"/>
                    <a:ea typeface="Calibri" panose="020F0502020204030204" pitchFamily="34" charset="0"/>
                    <a:cs typeface="Times New Roman" panose="02020603050405020304" pitchFamily="18" charset="0"/>
                  </a:rPr>
                  <a:t>2</a:t>
                </a:r>
                <a:r>
                  <a:rPr lang="nl-NL" sz="2400" dirty="0">
                    <a:latin typeface="Calibri" panose="020F0502020204030204" pitchFamily="34" charset="0"/>
                    <a:ea typeface="Calibri" panose="020F0502020204030204" pitchFamily="34" charset="0"/>
                    <a:cs typeface="Times New Roman" panose="02020603050405020304" pitchFamily="18" charset="0"/>
                  </a:rPr>
                  <a:t> + .....   ≈ 0,24 </a:t>
                </a:r>
              </a:p>
              <a:p>
                <a:pPr marL="0" indent="0" algn="just">
                  <a:lnSpc>
                    <a:spcPct val="120000"/>
                  </a:lnSpc>
                  <a:spcAft>
                    <a:spcPts val="600"/>
                  </a:spcAft>
                  <a:buNone/>
                </a:pPr>
                <a:r>
                  <a:rPr lang="nl-NL" sz="2400" dirty="0">
                    <a:effectLst/>
                    <a:latin typeface="Calibri" panose="020F0502020204030204" pitchFamily="34" charset="0"/>
                    <a:ea typeface="Calibri" panose="020F0502020204030204" pitchFamily="34" charset="0"/>
                    <a:cs typeface="Times New Roman" panose="02020603050405020304" pitchFamily="18" charset="0"/>
                  </a:rPr>
                  <a:t>(The degree of concentration is quite high; compare a market with 4 firms, each with a market share of 25%; the HHI of this market is HHI = 0,25.) </a:t>
                </a:r>
              </a:p>
              <a:p>
                <a:pPr marL="0" indent="0">
                  <a:buNone/>
                </a:pPr>
                <a:endParaRPr lang="nl-NL" dirty="0"/>
              </a:p>
            </p:txBody>
          </p:sp>
        </mc:Choice>
        <mc:Fallback xmlns="">
          <p:sp>
            <p:nvSpPr>
              <p:cNvPr id="5" name="Content Placeholder 4">
                <a:extLst>
                  <a:ext uri="{FF2B5EF4-FFF2-40B4-BE49-F238E27FC236}">
                    <a16:creationId xmlns:a16="http://schemas.microsoft.com/office/drawing/2014/main" id="{D67B6634-1223-461D-A556-CA6D73E4295A}"/>
                  </a:ext>
                </a:extLst>
              </p:cNvPr>
              <p:cNvSpPr>
                <a:spLocks noGrp="1" noRot="1" noChangeAspect="1" noMove="1" noResize="1" noEditPoints="1" noAdjustHandles="1" noChangeArrowheads="1" noChangeShapeType="1" noTextEdit="1"/>
              </p:cNvSpPr>
              <p:nvPr>
                <p:ph idx="1"/>
              </p:nvPr>
            </p:nvSpPr>
            <p:spPr>
              <a:blipFill>
                <a:blip r:embed="rId2"/>
                <a:stretch>
                  <a:fillRect l="-754" r="-696"/>
                </a:stretch>
              </a:blipFill>
            </p:spPr>
            <p:txBody>
              <a:bodyPr/>
              <a:lstStyle/>
              <a:p>
                <a:r>
                  <a:rPr lang="nl-NL">
                    <a:noFill/>
                  </a:rPr>
                  <a:t> </a:t>
                </a:r>
              </a:p>
            </p:txBody>
          </p:sp>
        </mc:Fallback>
      </mc:AlternateContent>
      <p:sp>
        <p:nvSpPr>
          <p:cNvPr id="6" name="Slide Number Placeholder 5">
            <a:extLst>
              <a:ext uri="{FF2B5EF4-FFF2-40B4-BE49-F238E27FC236}">
                <a16:creationId xmlns:a16="http://schemas.microsoft.com/office/drawing/2014/main" id="{D7BA5AFA-BE98-4A23-A304-A0FFF75C1A62}"/>
              </a:ext>
            </a:extLst>
          </p:cNvPr>
          <p:cNvSpPr>
            <a:spLocks noGrp="1"/>
          </p:cNvSpPr>
          <p:nvPr>
            <p:ph type="sldNum" sz="quarter" idx="12"/>
          </p:nvPr>
        </p:nvSpPr>
        <p:spPr/>
        <p:txBody>
          <a:bodyPr/>
          <a:lstStyle/>
          <a:p>
            <a:fld id="{5048EDAD-0E59-4509-9228-486ACD64E55E}" type="slidenum">
              <a:rPr lang="nl-NL" smtClean="0"/>
              <a:t>3</a:t>
            </a:fld>
            <a:endParaRPr lang="nl-NL"/>
          </a:p>
        </p:txBody>
      </p:sp>
    </p:spTree>
    <p:extLst>
      <p:ext uri="{BB962C8B-B14F-4D97-AF65-F5344CB8AC3E}">
        <p14:creationId xmlns:p14="http://schemas.microsoft.com/office/powerpoint/2010/main" val="3235013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15582-F447-482C-89D1-25E77FD46216}"/>
              </a:ext>
            </a:extLst>
          </p:cNvPr>
          <p:cNvSpPr>
            <a:spLocks noGrp="1"/>
          </p:cNvSpPr>
          <p:nvPr>
            <p:ph type="title"/>
          </p:nvPr>
        </p:nvSpPr>
        <p:spPr/>
        <p:txBody>
          <a:bodyPr/>
          <a:lstStyle/>
          <a:p>
            <a:r>
              <a:rPr lang="nl-NL" dirty="0"/>
              <a:t>MOT1421: Economic Foundations</a:t>
            </a:r>
            <a:br>
              <a:rPr lang="nl-NL" dirty="0"/>
            </a:br>
            <a:r>
              <a:rPr lang="nl-NL" b="1" dirty="0"/>
              <a:t>Oligopoly</a:t>
            </a:r>
            <a:endParaRPr lang="nl-NL" dirty="0"/>
          </a:p>
        </p:txBody>
      </p:sp>
      <p:sp>
        <p:nvSpPr>
          <p:cNvPr id="3" name="Content Placeholder 2">
            <a:extLst>
              <a:ext uri="{FF2B5EF4-FFF2-40B4-BE49-F238E27FC236}">
                <a16:creationId xmlns:a16="http://schemas.microsoft.com/office/drawing/2014/main" id="{0DA46A3D-167F-4879-9AC2-BA17E4CC2E72}"/>
              </a:ext>
            </a:extLst>
          </p:cNvPr>
          <p:cNvSpPr>
            <a:spLocks noGrp="1"/>
          </p:cNvSpPr>
          <p:nvPr>
            <p:ph idx="1"/>
          </p:nvPr>
        </p:nvSpPr>
        <p:spPr/>
        <p:txBody>
          <a:bodyPr>
            <a:normAutofit/>
          </a:bodyPr>
          <a:lstStyle/>
          <a:p>
            <a:pPr marL="0" indent="0" algn="just">
              <a:lnSpc>
                <a:spcPct val="120000"/>
              </a:lnSpc>
              <a:spcAft>
                <a:spcPts val="600"/>
              </a:spcAft>
              <a:buNone/>
            </a:pPr>
            <a:r>
              <a:rPr lang="en-GB" sz="1800" dirty="0">
                <a:effectLst/>
                <a:latin typeface="Calibri" panose="020F0502020204030204" pitchFamily="34" charset="0"/>
                <a:ea typeface="Times New Roman" panose="02020603050405020304" pitchFamily="18" charset="0"/>
              </a:rPr>
              <a:t>Critical structural dimensions of oligopolistic markets include:</a:t>
            </a:r>
            <a:endParaRPr lang="nl-NL" sz="1800" dirty="0">
              <a:effectLst/>
              <a:latin typeface="Times New Roman" panose="02020603050405020304" pitchFamily="18" charset="0"/>
              <a:ea typeface="Times New Roman" panose="02020603050405020304" pitchFamily="18" charset="0"/>
            </a:endParaRPr>
          </a:p>
          <a:p>
            <a:pPr marL="342900" lvl="0" indent="-342900" algn="just">
              <a:lnSpc>
                <a:spcPct val="120000"/>
              </a:lnSpc>
              <a:spcAft>
                <a:spcPts val="600"/>
              </a:spcAft>
              <a:buFont typeface="Symbol" panose="05050102010706020507" pitchFamily="18" charset="2"/>
              <a:buChar char=""/>
              <a:tabLst>
                <a:tab pos="457200" algn="l"/>
              </a:tabLst>
            </a:pPr>
            <a:r>
              <a:rPr lang="en-GB" sz="1800" dirty="0">
                <a:effectLst/>
                <a:latin typeface="Calibri" panose="020F0502020204030204" pitchFamily="34" charset="0"/>
                <a:ea typeface="Times New Roman" panose="02020603050405020304" pitchFamily="18" charset="0"/>
              </a:rPr>
              <a:t>the </a:t>
            </a:r>
            <a:r>
              <a:rPr lang="en-GB" sz="1800" u="sng" dirty="0">
                <a:effectLst/>
                <a:latin typeface="Calibri" panose="020F0502020204030204" pitchFamily="34" charset="0"/>
                <a:ea typeface="Times New Roman" panose="02020603050405020304" pitchFamily="18" charset="0"/>
              </a:rPr>
              <a:t>number of firms</a:t>
            </a:r>
            <a:r>
              <a:rPr lang="en-GB" sz="1800" dirty="0">
                <a:effectLst/>
                <a:latin typeface="Calibri" panose="020F0502020204030204" pitchFamily="34" charset="0"/>
                <a:ea typeface="Times New Roman" panose="02020603050405020304" pitchFamily="18" charset="0"/>
              </a:rPr>
              <a:t> (and their market shares)</a:t>
            </a:r>
            <a:endParaRPr lang="nl-NL" sz="1800" dirty="0">
              <a:effectLst/>
              <a:latin typeface="Times New Roman" panose="02020603050405020304" pitchFamily="18" charset="0"/>
              <a:ea typeface="Times New Roman" panose="02020603050405020304" pitchFamily="18" charset="0"/>
            </a:endParaRPr>
          </a:p>
          <a:p>
            <a:pPr marL="342900" lvl="0" indent="-342900" algn="just">
              <a:lnSpc>
                <a:spcPct val="120000"/>
              </a:lnSpc>
              <a:spcAft>
                <a:spcPts val="600"/>
              </a:spcAft>
              <a:buFont typeface="Symbol" panose="05050102010706020507" pitchFamily="18" charset="2"/>
              <a:buChar char=""/>
              <a:tabLst>
                <a:tab pos="457200" algn="l"/>
              </a:tabLst>
            </a:pPr>
            <a:r>
              <a:rPr lang="en-GB" sz="1800" dirty="0">
                <a:effectLst/>
                <a:latin typeface="Calibri" panose="020F0502020204030204" pitchFamily="34" charset="0"/>
                <a:ea typeface="Times New Roman" panose="02020603050405020304" pitchFamily="18" charset="0"/>
              </a:rPr>
              <a:t>the importance of </a:t>
            </a:r>
            <a:r>
              <a:rPr lang="en-GB" sz="1800" u="sng" dirty="0">
                <a:effectLst/>
                <a:latin typeface="Calibri" panose="020F0502020204030204" pitchFamily="34" charset="0"/>
                <a:ea typeface="Times New Roman" panose="02020603050405020304" pitchFamily="18" charset="0"/>
              </a:rPr>
              <a:t>product differentiation</a:t>
            </a:r>
            <a:endParaRPr lang="nl-NL" sz="1800" dirty="0">
              <a:effectLst/>
              <a:latin typeface="Times New Roman" panose="02020603050405020304" pitchFamily="18" charset="0"/>
              <a:ea typeface="Times New Roman" panose="02020603050405020304" pitchFamily="18" charset="0"/>
            </a:endParaRPr>
          </a:p>
          <a:p>
            <a:pPr marL="342900" lvl="0" indent="-342900" algn="just">
              <a:lnSpc>
                <a:spcPct val="120000"/>
              </a:lnSpc>
              <a:spcAft>
                <a:spcPts val="600"/>
              </a:spcAft>
              <a:buFont typeface="Symbol" panose="05050102010706020507" pitchFamily="18" charset="2"/>
              <a:buChar char=""/>
              <a:tabLst>
                <a:tab pos="457200" algn="l"/>
              </a:tabLst>
            </a:pPr>
            <a:r>
              <a:rPr lang="en-GB" sz="1800" u="sng" dirty="0">
                <a:effectLst/>
                <a:latin typeface="Calibri" panose="020F0502020204030204" pitchFamily="34" charset="0"/>
                <a:ea typeface="Times New Roman" panose="02020603050405020304" pitchFamily="18" charset="0"/>
              </a:rPr>
              <a:t>entry/exit conditions</a:t>
            </a:r>
            <a:r>
              <a:rPr lang="en-GB" sz="1800" dirty="0">
                <a:effectLst/>
                <a:latin typeface="Calibri" panose="020F0502020204030204" pitchFamily="34" charset="0"/>
                <a:ea typeface="Times New Roman" panose="02020603050405020304" pitchFamily="18" charset="0"/>
              </a:rPr>
              <a:t> (is entry possible? easy? costly?) </a:t>
            </a:r>
            <a:endParaRPr lang="nl-NL" sz="1800" dirty="0">
              <a:effectLst/>
              <a:latin typeface="Times New Roman" panose="02020603050405020304" pitchFamily="18" charset="0"/>
              <a:ea typeface="Times New Roman" panose="02020603050405020304" pitchFamily="18" charset="0"/>
            </a:endParaRPr>
          </a:p>
          <a:p>
            <a:pPr marL="342900" lvl="0" indent="-342900" algn="just">
              <a:lnSpc>
                <a:spcPct val="120000"/>
              </a:lnSpc>
              <a:spcAft>
                <a:spcPts val="600"/>
              </a:spcAft>
              <a:buFont typeface="Symbol" panose="05050102010706020507" pitchFamily="18" charset="2"/>
              <a:buChar char=""/>
              <a:tabLst>
                <a:tab pos="457200" algn="l"/>
              </a:tabLst>
            </a:pPr>
            <a:r>
              <a:rPr lang="en-GB" sz="1800" dirty="0">
                <a:effectLst/>
                <a:latin typeface="Calibri" panose="020F0502020204030204" pitchFamily="34" charset="0"/>
                <a:ea typeface="Times New Roman" panose="02020603050405020304" pitchFamily="18" charset="0"/>
              </a:rPr>
              <a:t>the l</a:t>
            </a:r>
            <a:r>
              <a:rPr lang="en-GB" sz="1800" u="sng" dirty="0">
                <a:effectLst/>
                <a:latin typeface="Calibri" panose="020F0502020204030204" pitchFamily="34" charset="0"/>
                <a:ea typeface="Times New Roman" panose="02020603050405020304" pitchFamily="18" charset="0"/>
              </a:rPr>
              <a:t>egal conditions</a:t>
            </a:r>
            <a:r>
              <a:rPr lang="en-GB" sz="1800" dirty="0">
                <a:effectLst/>
                <a:latin typeface="Calibri" panose="020F0502020204030204" pitchFamily="34" charset="0"/>
                <a:ea typeface="Times New Roman" panose="02020603050405020304" pitchFamily="18" charset="0"/>
              </a:rPr>
              <a:t> concerning collusion/cartels (antitrust law; competition policy)</a:t>
            </a:r>
            <a:endParaRPr lang="nl-NL" sz="1800" dirty="0">
              <a:effectLst/>
              <a:latin typeface="Times New Roman" panose="02020603050405020304" pitchFamily="18" charset="0"/>
              <a:ea typeface="Times New Roman" panose="02020603050405020304" pitchFamily="18" charset="0"/>
            </a:endParaRPr>
          </a:p>
          <a:p>
            <a:pPr marL="342900" lvl="0" indent="-342900" algn="just">
              <a:lnSpc>
                <a:spcPct val="120000"/>
              </a:lnSpc>
              <a:spcAft>
                <a:spcPts val="600"/>
              </a:spcAft>
              <a:buFont typeface="Symbol" panose="05050102010706020507" pitchFamily="18" charset="2"/>
              <a:buChar char=""/>
              <a:tabLst>
                <a:tab pos="457200" algn="l"/>
              </a:tabLst>
            </a:pPr>
            <a:r>
              <a:rPr lang="en-GB" sz="1800" dirty="0">
                <a:effectLst/>
                <a:latin typeface="Calibri" panose="020F0502020204030204" pitchFamily="34" charset="0"/>
                <a:ea typeface="Times New Roman" panose="02020603050405020304" pitchFamily="18" charset="0"/>
              </a:rPr>
              <a:t>the </a:t>
            </a:r>
            <a:r>
              <a:rPr lang="en-GB" sz="1800" u="sng" dirty="0">
                <a:effectLst/>
                <a:latin typeface="Calibri" panose="020F0502020204030204" pitchFamily="34" charset="0"/>
                <a:ea typeface="Times New Roman" panose="02020603050405020304" pitchFamily="18" charset="0"/>
              </a:rPr>
              <a:t>uncertainty</a:t>
            </a:r>
            <a:r>
              <a:rPr lang="en-GB" sz="1800" dirty="0">
                <a:effectLst/>
                <a:latin typeface="Calibri" panose="020F0502020204030204" pitchFamily="34" charset="0"/>
                <a:ea typeface="Times New Roman" panose="02020603050405020304" pitchFamily="18" charset="0"/>
              </a:rPr>
              <a:t> (concerning the reactions of the other firms) faced by the individual firm and the strategies they may adopt to cope with it.</a:t>
            </a:r>
          </a:p>
          <a:p>
            <a:pPr marL="0" lvl="0" indent="0" algn="just">
              <a:lnSpc>
                <a:spcPct val="120000"/>
              </a:lnSpc>
              <a:spcAft>
                <a:spcPts val="600"/>
              </a:spcAft>
              <a:buNone/>
              <a:tabLst>
                <a:tab pos="457200" algn="l"/>
              </a:tabLst>
            </a:pPr>
            <a:r>
              <a:rPr lang="nl-NL" sz="1800" dirty="0">
                <a:effectLst/>
                <a:latin typeface="Times New Roman" panose="02020603050405020304" pitchFamily="18" charset="0"/>
                <a:ea typeface="Times New Roman" panose="02020603050405020304" pitchFamily="18" charset="0"/>
              </a:rPr>
              <a:t>                                    </a:t>
            </a:r>
            <a:r>
              <a:rPr lang="nl-NL" sz="1800" dirty="0">
                <a:effectLst/>
                <a:ea typeface="Times New Roman" panose="02020603050405020304" pitchFamily="18" charset="0"/>
              </a:rPr>
              <a:t>THERE ARE MANY ‘MODELS’ OF OLIGOPOLY  (including the Cournot model)</a:t>
            </a:r>
            <a:endParaRPr lang="nl-NL" sz="1800" dirty="0">
              <a:effectLst/>
              <a:latin typeface="Times New Roman" panose="02020603050405020304" pitchFamily="18" charset="0"/>
              <a:ea typeface="Times New Roman" panose="02020603050405020304" pitchFamily="18" charset="0"/>
            </a:endParaRPr>
          </a:p>
          <a:p>
            <a:pPr marL="0" lvl="0" indent="0" algn="just">
              <a:lnSpc>
                <a:spcPct val="120000"/>
              </a:lnSpc>
              <a:spcAft>
                <a:spcPts val="600"/>
              </a:spcAft>
              <a:buNone/>
              <a:tabLst>
                <a:tab pos="457200" algn="l"/>
              </a:tabLst>
            </a:pPr>
            <a:endParaRPr lang="nl-NL" sz="1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E4257CFC-9649-40DD-AA19-F4C61DAD261E}"/>
              </a:ext>
            </a:extLst>
          </p:cNvPr>
          <p:cNvSpPr>
            <a:spLocks noGrp="1"/>
          </p:cNvSpPr>
          <p:nvPr>
            <p:ph type="sldNum" sz="quarter" idx="12"/>
          </p:nvPr>
        </p:nvSpPr>
        <p:spPr/>
        <p:txBody>
          <a:bodyPr/>
          <a:lstStyle/>
          <a:p>
            <a:fld id="{5048EDAD-0E59-4509-9228-486ACD64E55E}" type="slidenum">
              <a:rPr lang="nl-NL" smtClean="0"/>
              <a:t>4</a:t>
            </a:fld>
            <a:endParaRPr lang="nl-NL"/>
          </a:p>
        </p:txBody>
      </p:sp>
      <p:sp>
        <p:nvSpPr>
          <p:cNvPr id="5" name="Arrow: Right 4">
            <a:extLst>
              <a:ext uri="{FF2B5EF4-FFF2-40B4-BE49-F238E27FC236}">
                <a16:creationId xmlns:a16="http://schemas.microsoft.com/office/drawing/2014/main" id="{72EFD8F8-FA6C-41B4-BCB4-F7D2484C4D5F}"/>
              </a:ext>
            </a:extLst>
          </p:cNvPr>
          <p:cNvSpPr/>
          <p:nvPr/>
        </p:nvSpPr>
        <p:spPr>
          <a:xfrm>
            <a:off x="1563756" y="535387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082785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DAC3-F999-4F70-8C1D-6FB0A5CD2E0A}"/>
              </a:ext>
            </a:extLst>
          </p:cNvPr>
          <p:cNvSpPr>
            <a:spLocks noGrp="1"/>
          </p:cNvSpPr>
          <p:nvPr>
            <p:ph type="title"/>
          </p:nvPr>
        </p:nvSpPr>
        <p:spPr/>
        <p:txBody>
          <a:bodyPr/>
          <a:lstStyle/>
          <a:p>
            <a:r>
              <a:rPr lang="nl-NL" dirty="0"/>
              <a:t>MOT1421: Economic Foundations</a:t>
            </a:r>
            <a:br>
              <a:rPr lang="nl-NL" dirty="0"/>
            </a:br>
            <a:r>
              <a:rPr lang="nl-NL" b="1" dirty="0"/>
              <a:t>Oligopoly: lack of uniformity</a:t>
            </a:r>
            <a:endParaRPr lang="nl-NL" dirty="0"/>
          </a:p>
        </p:txBody>
      </p:sp>
      <p:sp>
        <p:nvSpPr>
          <p:cNvPr id="3" name="Content Placeholder 2">
            <a:extLst>
              <a:ext uri="{FF2B5EF4-FFF2-40B4-BE49-F238E27FC236}">
                <a16:creationId xmlns:a16="http://schemas.microsoft.com/office/drawing/2014/main" id="{C60AEFF8-3ACB-4F9D-9D51-88D426BE3C5E}"/>
              </a:ext>
            </a:extLst>
          </p:cNvPr>
          <p:cNvSpPr>
            <a:spLocks noGrp="1"/>
          </p:cNvSpPr>
          <p:nvPr>
            <p:ph idx="1"/>
          </p:nvPr>
        </p:nvSpPr>
        <p:spPr/>
        <p:txBody>
          <a:bodyPr/>
          <a:lstStyle/>
          <a:p>
            <a:pPr marL="0" indent="0">
              <a:buNone/>
            </a:pPr>
            <a:r>
              <a:rPr lang="nl-NL" dirty="0"/>
              <a:t> </a:t>
            </a:r>
          </a:p>
        </p:txBody>
      </p:sp>
      <p:sp>
        <p:nvSpPr>
          <p:cNvPr id="4" name="Slide Number Placeholder 3">
            <a:extLst>
              <a:ext uri="{FF2B5EF4-FFF2-40B4-BE49-F238E27FC236}">
                <a16:creationId xmlns:a16="http://schemas.microsoft.com/office/drawing/2014/main" id="{18161382-7935-4A69-B81D-E0D375423FF3}"/>
              </a:ext>
            </a:extLst>
          </p:cNvPr>
          <p:cNvSpPr>
            <a:spLocks noGrp="1"/>
          </p:cNvSpPr>
          <p:nvPr>
            <p:ph type="sldNum" sz="quarter" idx="12"/>
          </p:nvPr>
        </p:nvSpPr>
        <p:spPr/>
        <p:txBody>
          <a:bodyPr/>
          <a:lstStyle/>
          <a:p>
            <a:fld id="{5048EDAD-0E59-4509-9228-486ACD64E55E}" type="slidenum">
              <a:rPr lang="nl-NL" smtClean="0"/>
              <a:t>5</a:t>
            </a:fld>
            <a:endParaRPr lang="nl-NL"/>
          </a:p>
        </p:txBody>
      </p:sp>
      <p:pic>
        <p:nvPicPr>
          <p:cNvPr id="6" name="Picture 5">
            <a:extLst>
              <a:ext uri="{FF2B5EF4-FFF2-40B4-BE49-F238E27FC236}">
                <a16:creationId xmlns:a16="http://schemas.microsoft.com/office/drawing/2014/main" id="{405C2AD2-47F9-409A-8B59-411833A11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783" y="1690688"/>
            <a:ext cx="8375374" cy="4267796"/>
          </a:xfrm>
          <a:prstGeom prst="rect">
            <a:avLst/>
          </a:prstGeom>
        </p:spPr>
      </p:pic>
      <p:sp>
        <p:nvSpPr>
          <p:cNvPr id="7" name="Oval 6">
            <a:extLst>
              <a:ext uri="{FF2B5EF4-FFF2-40B4-BE49-F238E27FC236}">
                <a16:creationId xmlns:a16="http://schemas.microsoft.com/office/drawing/2014/main" id="{56EDB1DF-28E6-4F71-B03E-F70E40745141}"/>
              </a:ext>
            </a:extLst>
          </p:cNvPr>
          <p:cNvSpPr/>
          <p:nvPr/>
        </p:nvSpPr>
        <p:spPr>
          <a:xfrm>
            <a:off x="7129670" y="2226365"/>
            <a:ext cx="1480930" cy="636104"/>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NL"/>
          </a:p>
        </p:txBody>
      </p:sp>
    </p:spTree>
    <p:extLst>
      <p:ext uri="{BB962C8B-B14F-4D97-AF65-F5344CB8AC3E}">
        <p14:creationId xmlns:p14="http://schemas.microsoft.com/office/powerpoint/2010/main" val="3107966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86A0C-E460-4E95-B07E-289B5EBAACA5}"/>
              </a:ext>
            </a:extLst>
          </p:cNvPr>
          <p:cNvSpPr>
            <a:spLocks noGrp="1"/>
          </p:cNvSpPr>
          <p:nvPr>
            <p:ph type="title"/>
          </p:nvPr>
        </p:nvSpPr>
        <p:spPr/>
        <p:txBody>
          <a:bodyPr/>
          <a:lstStyle/>
          <a:p>
            <a:r>
              <a:rPr lang="nl-NL" dirty="0"/>
              <a:t>MOT1421: Economic Foundations</a:t>
            </a:r>
            <a:br>
              <a:rPr lang="nl-NL" dirty="0"/>
            </a:br>
            <a:r>
              <a:rPr lang="nl-NL" b="1" dirty="0"/>
              <a:t>Oligopoly: the Cournot model</a:t>
            </a:r>
            <a:endParaRPr lang="nl-NL" dirty="0"/>
          </a:p>
        </p:txBody>
      </p:sp>
      <p:sp>
        <p:nvSpPr>
          <p:cNvPr id="3" name="Content Placeholder 2">
            <a:extLst>
              <a:ext uri="{FF2B5EF4-FFF2-40B4-BE49-F238E27FC236}">
                <a16:creationId xmlns:a16="http://schemas.microsoft.com/office/drawing/2014/main" id="{56F508E4-DB72-4BA8-876A-04F8BE1C42E3}"/>
              </a:ext>
            </a:extLst>
          </p:cNvPr>
          <p:cNvSpPr>
            <a:spLocks noGrp="1"/>
          </p:cNvSpPr>
          <p:nvPr>
            <p:ph idx="1"/>
          </p:nvPr>
        </p:nvSpPr>
        <p:spPr/>
        <p:txBody>
          <a:bodyPr>
            <a:normAutofit fontScale="92500" lnSpcReduction="20000"/>
          </a:bodyPr>
          <a:lstStyle/>
          <a:p>
            <a:pPr marL="0" indent="0" algn="just">
              <a:lnSpc>
                <a:spcPct val="120000"/>
              </a:lnSpc>
              <a:spcAft>
                <a:spcPts val="600"/>
              </a:spcAft>
              <a:buNone/>
            </a:pPr>
            <a:r>
              <a:rPr lang="en-GB" sz="1800" dirty="0">
                <a:effectLst/>
                <a:latin typeface="Calibri" panose="020F0502020204030204" pitchFamily="34" charset="0"/>
                <a:ea typeface="Calibri" panose="020F0502020204030204" pitchFamily="34" charset="0"/>
                <a:cs typeface="Calibri" panose="020F0502020204030204" pitchFamily="34" charset="0"/>
              </a:rPr>
              <a:t>Cournot’s </a:t>
            </a:r>
            <a:r>
              <a:rPr lang="en-GB" sz="1800" u="sng" dirty="0">
                <a:effectLst/>
                <a:latin typeface="Calibri" panose="020F0502020204030204" pitchFamily="34" charset="0"/>
                <a:ea typeface="Calibri" panose="020F0502020204030204" pitchFamily="34" charset="0"/>
                <a:cs typeface="Calibri" panose="020F0502020204030204" pitchFamily="34" charset="0"/>
              </a:rPr>
              <a:t>model of oligopoly</a:t>
            </a:r>
            <a:r>
              <a:rPr lang="en-GB" sz="1800" dirty="0">
                <a:effectLst/>
                <a:latin typeface="Calibri" panose="020F0502020204030204" pitchFamily="34" charset="0"/>
                <a:ea typeface="Calibri" panose="020F0502020204030204" pitchFamily="34" charset="0"/>
                <a:cs typeface="Calibri" panose="020F0502020204030204" pitchFamily="34" charset="0"/>
              </a:rPr>
              <a:t> is based on the following assumptions:</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spcAft>
                <a:spcPts val="600"/>
              </a:spcAft>
              <a:buFont typeface="Symbol" panose="05050102010706020507" pitchFamily="18" charset="2"/>
              <a:buChar char=""/>
            </a:pPr>
            <a:r>
              <a:rPr lang="en-GB" sz="1800" u="sng" dirty="0">
                <a:effectLst/>
                <a:latin typeface="Calibri" panose="020F0502020204030204" pitchFamily="34" charset="0"/>
                <a:ea typeface="Calibri" panose="020F0502020204030204" pitchFamily="34" charset="0"/>
                <a:cs typeface="Calibri" panose="020F0502020204030204" pitchFamily="34" charset="0"/>
              </a:rPr>
              <a:t>There are only a few sellers and there are many buyers</a:t>
            </a:r>
            <a:r>
              <a:rPr lang="en-GB" sz="1800" dirty="0">
                <a:effectLst/>
                <a:latin typeface="Calibri" panose="020F0502020204030204" pitchFamily="34" charset="0"/>
                <a:ea typeface="Calibri" panose="020F0502020204030204" pitchFamily="34" charset="0"/>
                <a:cs typeface="Calibri" panose="020F0502020204030204" pitchFamily="34" charset="0"/>
              </a:rPr>
              <a:t>. The total supply of the product is concentrated in a few firms.</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spcAft>
                <a:spcPts val="6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Calibri" panose="020F0502020204030204" pitchFamily="34" charset="0"/>
              </a:rPr>
              <a:t>The product may be </a:t>
            </a:r>
            <a:r>
              <a:rPr lang="en-GB" sz="1800" u="sng" dirty="0">
                <a:effectLst/>
                <a:latin typeface="Calibri" panose="020F0502020204030204" pitchFamily="34" charset="0"/>
                <a:ea typeface="Calibri" panose="020F0502020204030204" pitchFamily="34" charset="0"/>
                <a:cs typeface="Calibri" panose="020F0502020204030204" pitchFamily="34" charset="0"/>
              </a:rPr>
              <a:t>homogenous or differentiated</a:t>
            </a:r>
            <a:r>
              <a:rPr lang="en-GB" sz="1800" dirty="0">
                <a:effectLst/>
                <a:latin typeface="Calibri" panose="020F0502020204030204" pitchFamily="34" charset="0"/>
                <a:ea typeface="Calibri" panose="020F0502020204030204" pitchFamily="34" charset="0"/>
                <a:cs typeface="Calibri" panose="020F0502020204030204" pitchFamily="34" charset="0"/>
              </a:rPr>
              <a:t>. We assume here that the product is homogenous. </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spcAft>
                <a:spcPts val="6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Calibri" panose="020F0502020204030204" pitchFamily="34" charset="0"/>
              </a:rPr>
              <a:t>Each firm has clearly defined (total, average and marginal) cost functions. </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spcAft>
                <a:spcPts val="6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Calibri" panose="020F0502020204030204" pitchFamily="34" charset="0"/>
              </a:rPr>
              <a:t>The goal of the oligopolistic firms (</a:t>
            </a:r>
            <a:r>
              <a:rPr lang="en-GB" sz="1800" i="1" dirty="0">
                <a:effectLst/>
                <a:latin typeface="Calibri" panose="020F0502020204030204" pitchFamily="34" charset="0"/>
                <a:ea typeface="Calibri" panose="020F0502020204030204" pitchFamily="34" charset="0"/>
                <a:cs typeface="Calibri" panose="020F0502020204030204" pitchFamily="34" charset="0"/>
              </a:rPr>
              <a:t>ex </a:t>
            </a:r>
            <a:r>
              <a:rPr lang="en-GB" sz="1800" i="1" dirty="0" err="1">
                <a:effectLst/>
                <a:latin typeface="Calibri" panose="020F0502020204030204" pitchFamily="34" charset="0"/>
                <a:ea typeface="Calibri" panose="020F0502020204030204" pitchFamily="34" charset="0"/>
                <a:cs typeface="Calibri" panose="020F0502020204030204" pitchFamily="34" charset="0"/>
              </a:rPr>
              <a:t>hypothesi</a:t>
            </a:r>
            <a:r>
              <a:rPr lang="en-GB" sz="1800" dirty="0">
                <a:effectLst/>
                <a:latin typeface="Calibri" panose="020F0502020204030204" pitchFamily="34" charset="0"/>
                <a:ea typeface="Calibri" panose="020F0502020204030204" pitchFamily="34" charset="0"/>
                <a:cs typeface="Calibri" panose="020F0502020204030204" pitchFamily="34" charset="0"/>
              </a:rPr>
              <a:t>) is </a:t>
            </a:r>
            <a:r>
              <a:rPr lang="en-GB" sz="1800" u="sng" dirty="0">
                <a:effectLst/>
                <a:latin typeface="Calibri" panose="020F0502020204030204" pitchFamily="34" charset="0"/>
                <a:ea typeface="Calibri" panose="020F0502020204030204" pitchFamily="34" charset="0"/>
                <a:cs typeface="Calibri" panose="020F0502020204030204" pitchFamily="34" charset="0"/>
              </a:rPr>
              <a:t>profit maximization</a:t>
            </a:r>
            <a:r>
              <a:rPr lang="en-GB" sz="1800" dirty="0">
                <a:effectLst/>
                <a:latin typeface="Calibri" panose="020F0502020204030204" pitchFamily="34" charset="0"/>
                <a:ea typeface="Calibri" panose="020F0502020204030204" pitchFamily="34" charset="0"/>
                <a:cs typeface="Calibri" panose="020F0502020204030204" pitchFamily="34" charset="0"/>
              </a:rPr>
              <a:t>. The condition for maximum profits is (as always): MR = MC.</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spcAft>
                <a:spcPts val="600"/>
              </a:spcAft>
              <a:buFont typeface="Symbol" panose="05050102010706020507" pitchFamily="18" charset="2"/>
              <a:buChar char=""/>
            </a:pPr>
            <a:r>
              <a:rPr lang="en-GB" sz="1800" u="sng" dirty="0">
                <a:effectLst/>
                <a:latin typeface="Calibri" panose="020F0502020204030204" pitchFamily="34" charset="0"/>
                <a:ea typeface="Calibri" panose="020F0502020204030204" pitchFamily="34" charset="0"/>
                <a:cs typeface="Calibri" panose="020F0502020204030204" pitchFamily="34" charset="0"/>
              </a:rPr>
              <a:t>Entry of new firms</a:t>
            </a:r>
            <a:r>
              <a:rPr lang="en-GB" sz="1800" dirty="0">
                <a:effectLst/>
                <a:latin typeface="Calibri" panose="020F0502020204030204" pitchFamily="34" charset="0"/>
                <a:ea typeface="Calibri" panose="020F0502020204030204" pitchFamily="34" charset="0"/>
                <a:cs typeface="Calibri" panose="020F0502020204030204" pitchFamily="34" charset="0"/>
              </a:rPr>
              <a:t> is blocked by definition.</a:t>
            </a:r>
          </a:p>
          <a:p>
            <a:pPr marL="342900" lvl="0" indent="-342900" algn="just">
              <a:lnSpc>
                <a:spcPct val="120000"/>
              </a:lnSpc>
              <a:spcAft>
                <a:spcPts val="600"/>
              </a:spcAft>
              <a:buFont typeface="Symbol" panose="05050102010706020507" pitchFamily="18" charset="2"/>
              <a:buChar char=""/>
            </a:pPr>
            <a:r>
              <a:rPr lang="en-GB" sz="1800" u="sng" dirty="0">
                <a:effectLst/>
                <a:latin typeface="Calibri" panose="020F0502020204030204" pitchFamily="34" charset="0"/>
                <a:ea typeface="Calibri" panose="020F0502020204030204" pitchFamily="34" charset="0"/>
              </a:rPr>
              <a:t>Perfect knowledge, full transparency and complete information</a:t>
            </a:r>
            <a:r>
              <a:rPr lang="en-GB" sz="1800" dirty="0">
                <a:effectLst/>
                <a:latin typeface="Calibri" panose="020F0502020204030204" pitchFamily="34" charset="0"/>
                <a:ea typeface="Calibri" panose="020F0502020204030204" pitchFamily="34" charset="0"/>
              </a:rPr>
              <a:t>: the oligopolistic firms and all buyers have complete knowledge of the prevailing (and future) conditions of the market. Uncertainty is ruled out by assumption. There is also no asymmetric information, no insider knowledge etc.</a:t>
            </a:r>
            <a:endParaRPr lang="nl-NL" dirty="0"/>
          </a:p>
        </p:txBody>
      </p:sp>
      <p:sp>
        <p:nvSpPr>
          <p:cNvPr id="4" name="Slide Number Placeholder 3">
            <a:extLst>
              <a:ext uri="{FF2B5EF4-FFF2-40B4-BE49-F238E27FC236}">
                <a16:creationId xmlns:a16="http://schemas.microsoft.com/office/drawing/2014/main" id="{B80B0F89-4E30-443F-817E-C4CC3C40707F}"/>
              </a:ext>
            </a:extLst>
          </p:cNvPr>
          <p:cNvSpPr>
            <a:spLocks noGrp="1"/>
          </p:cNvSpPr>
          <p:nvPr>
            <p:ph type="sldNum" sz="quarter" idx="12"/>
          </p:nvPr>
        </p:nvSpPr>
        <p:spPr/>
        <p:txBody>
          <a:bodyPr/>
          <a:lstStyle/>
          <a:p>
            <a:fld id="{5048EDAD-0E59-4509-9228-486ACD64E55E}" type="slidenum">
              <a:rPr lang="nl-NL" smtClean="0"/>
              <a:t>6</a:t>
            </a:fld>
            <a:endParaRPr lang="nl-NL"/>
          </a:p>
        </p:txBody>
      </p:sp>
      <p:pic>
        <p:nvPicPr>
          <p:cNvPr id="6" name="Picture 5">
            <a:extLst>
              <a:ext uri="{FF2B5EF4-FFF2-40B4-BE49-F238E27FC236}">
                <a16:creationId xmlns:a16="http://schemas.microsoft.com/office/drawing/2014/main" id="{9E0EBE92-F758-4499-9744-0B7CC2AB66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472759"/>
            <a:ext cx="1178831" cy="1623600"/>
          </a:xfrm>
          <a:prstGeom prst="rect">
            <a:avLst/>
          </a:prstGeom>
        </p:spPr>
      </p:pic>
    </p:spTree>
    <p:extLst>
      <p:ext uri="{BB962C8B-B14F-4D97-AF65-F5344CB8AC3E}">
        <p14:creationId xmlns:p14="http://schemas.microsoft.com/office/powerpoint/2010/main" val="1843452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E8BDD-D2DD-4B2E-AAB2-5CD11D281628}"/>
              </a:ext>
            </a:extLst>
          </p:cNvPr>
          <p:cNvSpPr>
            <a:spLocks noGrp="1"/>
          </p:cNvSpPr>
          <p:nvPr>
            <p:ph type="title"/>
          </p:nvPr>
        </p:nvSpPr>
        <p:spPr/>
        <p:txBody>
          <a:bodyPr/>
          <a:lstStyle/>
          <a:p>
            <a:r>
              <a:rPr lang="nl-NL" dirty="0"/>
              <a:t>MOT1421: Economic Foundations</a:t>
            </a:r>
            <a:br>
              <a:rPr lang="nl-NL" dirty="0"/>
            </a:br>
            <a:r>
              <a:rPr lang="nl-NL" b="1" dirty="0"/>
              <a:t>Oligopoly: the Cournot model</a:t>
            </a:r>
            <a:endParaRPr lang="nl-NL" dirty="0"/>
          </a:p>
        </p:txBody>
      </p:sp>
      <p:sp>
        <p:nvSpPr>
          <p:cNvPr id="3" name="Content Placeholder 2">
            <a:extLst>
              <a:ext uri="{FF2B5EF4-FFF2-40B4-BE49-F238E27FC236}">
                <a16:creationId xmlns:a16="http://schemas.microsoft.com/office/drawing/2014/main" id="{3808244B-B80F-4679-8E32-51A7D689D026}"/>
              </a:ext>
            </a:extLst>
          </p:cNvPr>
          <p:cNvSpPr>
            <a:spLocks noGrp="1"/>
          </p:cNvSpPr>
          <p:nvPr>
            <p:ph idx="1"/>
          </p:nvPr>
        </p:nvSpPr>
        <p:spPr/>
        <p:txBody>
          <a:bodyPr>
            <a:normAutofit fontScale="92500" lnSpcReduction="10000"/>
          </a:bodyPr>
          <a:lstStyle/>
          <a:p>
            <a:pPr marL="0" indent="0">
              <a:buNone/>
            </a:pPr>
            <a:r>
              <a:rPr lang="nl-NL" dirty="0"/>
              <a:t>We assume that there are 2 firms (duopoly), producing an identical good. Total market demand is:  Q = 140 – P . Total output Q = Qa + Qb.</a:t>
            </a:r>
          </a:p>
          <a:p>
            <a:pPr marL="0" indent="0">
              <a:buNone/>
            </a:pPr>
            <a:endParaRPr lang="nl-NL" dirty="0"/>
          </a:p>
          <a:p>
            <a:pPr marL="0" indent="0">
              <a:buNone/>
            </a:pPr>
            <a:r>
              <a:rPr lang="nl-NL" dirty="0"/>
              <a:t>We will focus on firm A (the case for firm B is analogous). </a:t>
            </a:r>
          </a:p>
          <a:p>
            <a:pPr marL="0" indent="0">
              <a:buNone/>
            </a:pPr>
            <a:r>
              <a:rPr lang="nl-NL" dirty="0"/>
              <a:t>Market demand for firm A is:  Qa = 140 – Qb – P ; hence, we get:</a:t>
            </a:r>
          </a:p>
          <a:p>
            <a:pPr marL="0" indent="0">
              <a:buNone/>
            </a:pPr>
            <a:r>
              <a:rPr lang="nl-NL" dirty="0"/>
              <a:t>P = 140 – Qa – Qb </a:t>
            </a:r>
          </a:p>
          <a:p>
            <a:pPr marL="0" indent="0">
              <a:buNone/>
            </a:pPr>
            <a:endParaRPr lang="nl-NL" dirty="0"/>
          </a:p>
          <a:p>
            <a:pPr marL="0" indent="0">
              <a:buNone/>
            </a:pPr>
            <a:r>
              <a:rPr lang="nl-NL" dirty="0"/>
              <a:t>Total revenue of firm A = TRa = P*Qa = 140Qa – QaQa – QaQb</a:t>
            </a:r>
          </a:p>
          <a:p>
            <a:pPr marL="0" indent="0">
              <a:buNone/>
            </a:pPr>
            <a:endParaRPr lang="nl-NL" dirty="0"/>
          </a:p>
          <a:p>
            <a:pPr marL="0" indent="0">
              <a:buNone/>
            </a:pPr>
            <a:r>
              <a:rPr lang="nl-NL" dirty="0"/>
              <a:t>Marginal revenue of firm A: MRa = dTRa/Dqa = 140 – 2Qa - Qb</a:t>
            </a:r>
          </a:p>
        </p:txBody>
      </p:sp>
      <p:sp>
        <p:nvSpPr>
          <p:cNvPr id="4" name="Slide Number Placeholder 3">
            <a:extLst>
              <a:ext uri="{FF2B5EF4-FFF2-40B4-BE49-F238E27FC236}">
                <a16:creationId xmlns:a16="http://schemas.microsoft.com/office/drawing/2014/main" id="{F21E288F-1C3F-46B1-8A11-EE717024BCB3}"/>
              </a:ext>
            </a:extLst>
          </p:cNvPr>
          <p:cNvSpPr>
            <a:spLocks noGrp="1"/>
          </p:cNvSpPr>
          <p:nvPr>
            <p:ph type="sldNum" sz="quarter" idx="12"/>
          </p:nvPr>
        </p:nvSpPr>
        <p:spPr/>
        <p:txBody>
          <a:bodyPr/>
          <a:lstStyle/>
          <a:p>
            <a:fld id="{5048EDAD-0E59-4509-9228-486ACD64E55E}" type="slidenum">
              <a:rPr lang="nl-NL" smtClean="0"/>
              <a:t>7</a:t>
            </a:fld>
            <a:endParaRPr lang="nl-NL"/>
          </a:p>
        </p:txBody>
      </p:sp>
    </p:spTree>
    <p:extLst>
      <p:ext uri="{BB962C8B-B14F-4D97-AF65-F5344CB8AC3E}">
        <p14:creationId xmlns:p14="http://schemas.microsoft.com/office/powerpoint/2010/main" val="442677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6DE3-0758-4742-A6EA-CC3E67B93A1F}"/>
              </a:ext>
            </a:extLst>
          </p:cNvPr>
          <p:cNvSpPr>
            <a:spLocks noGrp="1"/>
          </p:cNvSpPr>
          <p:nvPr>
            <p:ph type="title"/>
          </p:nvPr>
        </p:nvSpPr>
        <p:spPr/>
        <p:txBody>
          <a:bodyPr/>
          <a:lstStyle/>
          <a:p>
            <a:r>
              <a:rPr lang="nl-NL" dirty="0"/>
              <a:t>MOT1421: Economic Foundations</a:t>
            </a:r>
            <a:br>
              <a:rPr lang="nl-NL" dirty="0"/>
            </a:br>
            <a:r>
              <a:rPr lang="nl-NL" b="1" dirty="0"/>
              <a:t>Oligopoly: the Cournot model</a:t>
            </a:r>
            <a:endParaRPr lang="nl-NL" dirty="0"/>
          </a:p>
        </p:txBody>
      </p:sp>
      <p:sp>
        <p:nvSpPr>
          <p:cNvPr id="3" name="Content Placeholder 2">
            <a:extLst>
              <a:ext uri="{FF2B5EF4-FFF2-40B4-BE49-F238E27FC236}">
                <a16:creationId xmlns:a16="http://schemas.microsoft.com/office/drawing/2014/main" id="{19CE0DBD-8512-458F-AE7D-84C27CA897D1}"/>
              </a:ext>
            </a:extLst>
          </p:cNvPr>
          <p:cNvSpPr>
            <a:spLocks noGrp="1"/>
          </p:cNvSpPr>
          <p:nvPr>
            <p:ph idx="1"/>
          </p:nvPr>
        </p:nvSpPr>
        <p:spPr/>
        <p:txBody>
          <a:bodyPr>
            <a:normAutofit/>
          </a:bodyPr>
          <a:lstStyle/>
          <a:p>
            <a:pPr marL="0" indent="0">
              <a:buNone/>
            </a:pPr>
            <a:r>
              <a:rPr lang="nl-NL" dirty="0"/>
              <a:t>Total cost of firm A is assumed to be: TCa = 800 + 20 Qa</a:t>
            </a:r>
          </a:p>
          <a:p>
            <a:pPr marL="0" indent="0">
              <a:buNone/>
            </a:pPr>
            <a:r>
              <a:rPr lang="nl-NL" dirty="0"/>
              <a:t>Hence, marginal cost Mca = 20</a:t>
            </a:r>
          </a:p>
          <a:p>
            <a:pPr marL="0" indent="0">
              <a:buNone/>
            </a:pPr>
            <a:endParaRPr lang="nl-NL" dirty="0"/>
          </a:p>
          <a:p>
            <a:pPr marL="0" indent="0">
              <a:buNone/>
            </a:pPr>
            <a:r>
              <a:rPr lang="nl-NL" dirty="0"/>
              <a:t>Profit maximisation by firm A: MRa = MCa</a:t>
            </a:r>
          </a:p>
          <a:p>
            <a:pPr marL="0" indent="0">
              <a:buNone/>
            </a:pPr>
            <a:r>
              <a:rPr lang="nl-NL" dirty="0"/>
              <a:t>                                    140 – 2Qa – Qb = 20</a:t>
            </a:r>
          </a:p>
          <a:p>
            <a:pPr marL="0" indent="0">
              <a:buNone/>
            </a:pPr>
            <a:r>
              <a:rPr lang="nl-NL" dirty="0"/>
              <a:t>                                                 Qa = 60 – ½ Qb   reaction function of firm A</a:t>
            </a:r>
          </a:p>
          <a:p>
            <a:pPr marL="0" indent="0">
              <a:buNone/>
            </a:pPr>
            <a:endParaRPr lang="nl-NL" dirty="0"/>
          </a:p>
          <a:p>
            <a:pPr marL="0" indent="0">
              <a:buNone/>
            </a:pPr>
            <a:r>
              <a:rPr lang="nl-NL" dirty="0"/>
              <a:t>Likewise, we can derive:      Qb = 60 – ½ Qa    reaction function of firm B </a:t>
            </a:r>
          </a:p>
        </p:txBody>
      </p:sp>
      <p:sp>
        <p:nvSpPr>
          <p:cNvPr id="4" name="Slide Number Placeholder 3">
            <a:extLst>
              <a:ext uri="{FF2B5EF4-FFF2-40B4-BE49-F238E27FC236}">
                <a16:creationId xmlns:a16="http://schemas.microsoft.com/office/drawing/2014/main" id="{1FE45308-F83C-4AC6-A470-CACA160C912C}"/>
              </a:ext>
            </a:extLst>
          </p:cNvPr>
          <p:cNvSpPr>
            <a:spLocks noGrp="1"/>
          </p:cNvSpPr>
          <p:nvPr>
            <p:ph type="sldNum" sz="quarter" idx="12"/>
          </p:nvPr>
        </p:nvSpPr>
        <p:spPr/>
        <p:txBody>
          <a:bodyPr/>
          <a:lstStyle/>
          <a:p>
            <a:fld id="{5048EDAD-0E59-4509-9228-486ACD64E55E}" type="slidenum">
              <a:rPr lang="nl-NL" smtClean="0"/>
              <a:t>8</a:t>
            </a:fld>
            <a:endParaRPr lang="nl-NL"/>
          </a:p>
        </p:txBody>
      </p:sp>
    </p:spTree>
    <p:extLst>
      <p:ext uri="{BB962C8B-B14F-4D97-AF65-F5344CB8AC3E}">
        <p14:creationId xmlns:p14="http://schemas.microsoft.com/office/powerpoint/2010/main" val="1629310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60321-4CF9-4E2F-B8B8-ABA6B46BDEE9}"/>
              </a:ext>
            </a:extLst>
          </p:cNvPr>
          <p:cNvSpPr>
            <a:spLocks noGrp="1"/>
          </p:cNvSpPr>
          <p:nvPr>
            <p:ph type="title"/>
          </p:nvPr>
        </p:nvSpPr>
        <p:spPr/>
        <p:txBody>
          <a:bodyPr>
            <a:normAutofit/>
          </a:bodyPr>
          <a:lstStyle/>
          <a:p>
            <a:r>
              <a:rPr lang="nl-NL" dirty="0"/>
              <a:t>MOT1421: Economic Foundations</a:t>
            </a:r>
            <a:br>
              <a:rPr lang="nl-NL" dirty="0"/>
            </a:br>
            <a:r>
              <a:rPr lang="nl-NL" b="1" dirty="0"/>
              <a:t>Oligopoly: Cournot equilibrium</a:t>
            </a:r>
            <a:endParaRPr lang="nl-NL" dirty="0"/>
          </a:p>
        </p:txBody>
      </p:sp>
      <p:sp>
        <p:nvSpPr>
          <p:cNvPr id="4" name="Slide Number Placeholder 3">
            <a:extLst>
              <a:ext uri="{FF2B5EF4-FFF2-40B4-BE49-F238E27FC236}">
                <a16:creationId xmlns:a16="http://schemas.microsoft.com/office/drawing/2014/main" id="{9E779DB8-9708-4E73-B1DB-F094AA0C88B4}"/>
              </a:ext>
            </a:extLst>
          </p:cNvPr>
          <p:cNvSpPr>
            <a:spLocks noGrp="1"/>
          </p:cNvSpPr>
          <p:nvPr>
            <p:ph type="sldNum" sz="quarter" idx="12"/>
          </p:nvPr>
        </p:nvSpPr>
        <p:spPr/>
        <p:txBody>
          <a:bodyPr/>
          <a:lstStyle/>
          <a:p>
            <a:fld id="{5048EDAD-0E59-4509-9228-486ACD64E55E}" type="slidenum">
              <a:rPr lang="nl-NL" smtClean="0"/>
              <a:t>9</a:t>
            </a:fld>
            <a:endParaRPr lang="nl-NL"/>
          </a:p>
        </p:txBody>
      </p:sp>
      <p:sp>
        <p:nvSpPr>
          <p:cNvPr id="5" name="Content Placeholder 4">
            <a:extLst>
              <a:ext uri="{FF2B5EF4-FFF2-40B4-BE49-F238E27FC236}">
                <a16:creationId xmlns:a16="http://schemas.microsoft.com/office/drawing/2014/main" id="{90E2FE16-A824-42DB-A844-3D5562ACE5B5}"/>
              </a:ext>
            </a:extLst>
          </p:cNvPr>
          <p:cNvSpPr>
            <a:spLocks noGrp="1"/>
          </p:cNvSpPr>
          <p:nvPr>
            <p:ph idx="1"/>
          </p:nvPr>
        </p:nvSpPr>
        <p:spPr/>
        <p:txBody>
          <a:bodyPr>
            <a:normAutofit fontScale="92500" lnSpcReduction="10000"/>
          </a:bodyPr>
          <a:lstStyle/>
          <a:p>
            <a:pPr marL="0" indent="0">
              <a:buNone/>
            </a:pPr>
            <a:r>
              <a:rPr lang="nl-NL" dirty="0"/>
              <a:t>To obtain the Cournot equilibrium, we substitute the reaction function of firm B in the reaction function of firm A:</a:t>
            </a:r>
          </a:p>
          <a:p>
            <a:pPr marL="0" indent="0">
              <a:buNone/>
            </a:pPr>
            <a:r>
              <a:rPr lang="nl-NL" dirty="0"/>
              <a:t>Qa = 60 – ½ Qb = 60 – ½ [60 – ½ Qa] = 30 + ¼ Qa </a:t>
            </a:r>
            <a:r>
              <a:rPr lang="nl-NL" dirty="0">
                <a:sym typeface="Wingdings" panose="05000000000000000000" pitchFamily="2" charset="2"/>
              </a:rPr>
              <a:t> Qa* = 40; Qb* = 40</a:t>
            </a:r>
          </a:p>
          <a:p>
            <a:pPr marL="0" indent="0">
              <a:buNone/>
            </a:pPr>
            <a:r>
              <a:rPr lang="nl-NL" dirty="0">
                <a:sym typeface="Wingdings" panose="05000000000000000000" pitchFamily="2" charset="2"/>
              </a:rPr>
              <a:t>Hence, the equilibrium P* = 60</a:t>
            </a:r>
          </a:p>
          <a:p>
            <a:pPr marL="0" indent="0">
              <a:buNone/>
            </a:pPr>
            <a:endParaRPr lang="nl-NL" dirty="0">
              <a:sym typeface="Wingdings" panose="05000000000000000000" pitchFamily="2" charset="2"/>
            </a:endParaRPr>
          </a:p>
          <a:p>
            <a:pPr marL="0" indent="0">
              <a:buNone/>
            </a:pPr>
            <a:r>
              <a:rPr lang="nl-NL" dirty="0">
                <a:sym typeface="Wingdings" panose="05000000000000000000" pitchFamily="2" charset="2"/>
              </a:rPr>
              <a:t>Supernormal profits of A = TRa – TCa = 2400 – 1600 = 800 </a:t>
            </a:r>
          </a:p>
          <a:p>
            <a:pPr marL="0" indent="0">
              <a:buNone/>
            </a:pPr>
            <a:endParaRPr lang="nl-NL" dirty="0">
              <a:sym typeface="Wingdings" panose="05000000000000000000" pitchFamily="2" charset="2"/>
            </a:endParaRPr>
          </a:p>
          <a:p>
            <a:pPr marL="0" indent="0">
              <a:buNone/>
            </a:pPr>
            <a:r>
              <a:rPr lang="nl-NL" dirty="0">
                <a:sym typeface="Wingdings" panose="05000000000000000000" pitchFamily="2" charset="2"/>
              </a:rPr>
              <a:t>Supernormal profits of B = TRb – TCb = 2400 – 1600 = 800 </a:t>
            </a:r>
          </a:p>
          <a:p>
            <a:pPr marL="0" indent="0">
              <a:buNone/>
            </a:pPr>
            <a:endParaRPr lang="nl-NL" dirty="0">
              <a:sym typeface="Wingdings" panose="05000000000000000000" pitchFamily="2" charset="2"/>
            </a:endParaRPr>
          </a:p>
          <a:p>
            <a:pPr marL="0" indent="0">
              <a:buNone/>
            </a:pPr>
            <a:r>
              <a:rPr lang="nl-NL" dirty="0">
                <a:sym typeface="Wingdings" panose="05000000000000000000" pitchFamily="2" charset="2"/>
              </a:rPr>
              <a:t>Joint profits of firms A and B = 1600.</a:t>
            </a:r>
            <a:endParaRPr lang="nl-NL" dirty="0"/>
          </a:p>
          <a:p>
            <a:pPr marL="0" indent="0">
              <a:buNone/>
            </a:pPr>
            <a:endParaRPr lang="nl-NL" dirty="0"/>
          </a:p>
        </p:txBody>
      </p:sp>
    </p:spTree>
    <p:extLst>
      <p:ext uri="{BB962C8B-B14F-4D97-AF65-F5344CB8AC3E}">
        <p14:creationId xmlns:p14="http://schemas.microsoft.com/office/powerpoint/2010/main" val="2779927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1012</Words>
  <Application>Microsoft Office PowerPoint</Application>
  <PresentationFormat>Widescreen</PresentationFormat>
  <Paragraphs>104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Cambria Math</vt:lpstr>
      <vt:lpstr>Symbol</vt:lpstr>
      <vt:lpstr>Times New Roman</vt:lpstr>
      <vt:lpstr>Office Theme</vt:lpstr>
      <vt:lpstr>MOT1421: Economic Foundations Oligopoly: the most common market structure</vt:lpstr>
      <vt:lpstr>MOT1421: Economic Foundations Oligopoly: ‘fewness’; C4 = 0,89 (or 89%)</vt:lpstr>
      <vt:lpstr>MOT1421: Economic Foundations Oligopoly</vt:lpstr>
      <vt:lpstr>MOT1421: Economic Foundations Oligopoly</vt:lpstr>
      <vt:lpstr>MOT1421: Economic Foundations Oligopoly: lack of uniformity</vt:lpstr>
      <vt:lpstr>MOT1421: Economic Foundations Oligopoly: the Cournot model</vt:lpstr>
      <vt:lpstr>MOT1421: Economic Foundations Oligopoly: the Cournot model</vt:lpstr>
      <vt:lpstr>MOT1421: Economic Foundations Oligopoly: the Cournot model</vt:lpstr>
      <vt:lpstr>MOT1421: Economic Foundations Oligopoly: Cournot equilibrium</vt:lpstr>
      <vt:lpstr>MOT1421: Economic Foundations Oligopoly: stability; firm A produces 30 and then ...</vt:lpstr>
      <vt:lpstr>MOT1421: Economic Foundations Oligopoly: cartel outcome (= monopoly)</vt:lpstr>
      <vt:lpstr>MOT1421: Economic Foundations Oligopoly: Nash equilibrium; dominant strategy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SET3055: Economics and Regulation .... Perfect Competition</dc:title>
  <dc:creator>Gebruiker</dc:creator>
  <cp:lastModifiedBy>Gebruiker</cp:lastModifiedBy>
  <cp:revision>28</cp:revision>
  <dcterms:created xsi:type="dcterms:W3CDTF">2021-09-05T12:58:31Z</dcterms:created>
  <dcterms:modified xsi:type="dcterms:W3CDTF">2021-11-12T19:15:47Z</dcterms:modified>
</cp:coreProperties>
</file>