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2" r:id="rId2"/>
    <p:sldId id="273" r:id="rId3"/>
    <p:sldId id="284" r:id="rId4"/>
    <p:sldId id="274" r:id="rId5"/>
    <p:sldId id="275" r:id="rId6"/>
    <p:sldId id="276" r:id="rId7"/>
    <p:sldId id="278" r:id="rId8"/>
    <p:sldId id="277" r:id="rId9"/>
    <p:sldId id="279" r:id="rId10"/>
    <p:sldId id="280" r:id="rId11"/>
    <p:sldId id="281" r:id="rId12"/>
    <p:sldId id="282" r:id="rId13"/>
    <p:sldId id="283" r:id="rId14"/>
    <p:sldId id="285" r:id="rId15"/>
    <p:sldId id="287"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2E1EA-4CF7-4758-85EB-B21EFD4539E0}" type="datetimeFigureOut">
              <a:rPr lang="nl-NL" smtClean="0"/>
              <a:t>13-11-2021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BC130-03CD-4212-BD18-999CF7B405B9}" type="slidenum">
              <a:rPr lang="nl-NL" smtClean="0"/>
              <a:t>‹#›</a:t>
            </a:fld>
            <a:endParaRPr lang="nl-NL"/>
          </a:p>
        </p:txBody>
      </p:sp>
    </p:spTree>
    <p:extLst>
      <p:ext uri="{BB962C8B-B14F-4D97-AF65-F5344CB8AC3E}">
        <p14:creationId xmlns:p14="http://schemas.microsoft.com/office/powerpoint/2010/main" val="234036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8FA-032F-4275-AE08-6D2FD049A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6A78FC3-B55F-4FB1-973C-628B50E77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EBC1C3F-0632-4D2E-8F3F-ACE6DF051ABE}"/>
              </a:ext>
            </a:extLst>
          </p:cNvPr>
          <p:cNvSpPr>
            <a:spLocks noGrp="1"/>
          </p:cNvSpPr>
          <p:nvPr>
            <p:ph type="dt" sz="half" idx="10"/>
          </p:nvPr>
        </p:nvSpPr>
        <p:spPr/>
        <p:txBody>
          <a:bodyPr/>
          <a:lstStyle/>
          <a:p>
            <a:fld id="{B1CBCBB7-8ACF-43AD-A92C-BE786D829435}" type="datetime1">
              <a:rPr lang="nl-NL" smtClean="0"/>
              <a:t>13-11-2021</a:t>
            </a:fld>
            <a:endParaRPr lang="nl-NL"/>
          </a:p>
        </p:txBody>
      </p:sp>
      <p:sp>
        <p:nvSpPr>
          <p:cNvPr id="5" name="Footer Placeholder 4">
            <a:extLst>
              <a:ext uri="{FF2B5EF4-FFF2-40B4-BE49-F238E27FC236}">
                <a16:creationId xmlns:a16="http://schemas.microsoft.com/office/drawing/2014/main" id="{2056F32A-871B-4449-B32D-35E27A0006F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39B544-4CC9-4731-80A2-8BC9DF220CF2}"/>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05460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1081-2261-4F48-A684-87E5AB26532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429D98C-88E7-4AF9-8F57-7CF0F022E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BF2B525-D331-4441-85DC-89116B67D68D}"/>
              </a:ext>
            </a:extLst>
          </p:cNvPr>
          <p:cNvSpPr>
            <a:spLocks noGrp="1"/>
          </p:cNvSpPr>
          <p:nvPr>
            <p:ph type="dt" sz="half" idx="10"/>
          </p:nvPr>
        </p:nvSpPr>
        <p:spPr/>
        <p:txBody>
          <a:bodyPr/>
          <a:lstStyle/>
          <a:p>
            <a:fld id="{D0C8613F-CC5D-4D1D-B50C-A3923EC9CD01}" type="datetime1">
              <a:rPr lang="nl-NL" smtClean="0"/>
              <a:t>13-11-2021</a:t>
            </a:fld>
            <a:endParaRPr lang="nl-NL"/>
          </a:p>
        </p:txBody>
      </p:sp>
      <p:sp>
        <p:nvSpPr>
          <p:cNvPr id="5" name="Footer Placeholder 4">
            <a:extLst>
              <a:ext uri="{FF2B5EF4-FFF2-40B4-BE49-F238E27FC236}">
                <a16:creationId xmlns:a16="http://schemas.microsoft.com/office/drawing/2014/main" id="{3BEF252F-A2A0-48B6-A920-B9703C015EA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09FEA52-DB69-468B-B217-EF66B53D6CC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43217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D4B4C-D78A-4E03-B88C-8741AAECD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8D446A4-3EA2-41C6-88D9-9FCD49CA2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82D8974-83C2-47BA-B9E7-24A8DAD7A5A0}"/>
              </a:ext>
            </a:extLst>
          </p:cNvPr>
          <p:cNvSpPr>
            <a:spLocks noGrp="1"/>
          </p:cNvSpPr>
          <p:nvPr>
            <p:ph type="dt" sz="half" idx="10"/>
          </p:nvPr>
        </p:nvSpPr>
        <p:spPr/>
        <p:txBody>
          <a:bodyPr/>
          <a:lstStyle/>
          <a:p>
            <a:fld id="{46A23C6F-BBAF-4477-AFFE-446647510200}" type="datetime1">
              <a:rPr lang="nl-NL" smtClean="0"/>
              <a:t>13-11-2021</a:t>
            </a:fld>
            <a:endParaRPr lang="nl-NL"/>
          </a:p>
        </p:txBody>
      </p:sp>
      <p:sp>
        <p:nvSpPr>
          <p:cNvPr id="5" name="Footer Placeholder 4">
            <a:extLst>
              <a:ext uri="{FF2B5EF4-FFF2-40B4-BE49-F238E27FC236}">
                <a16:creationId xmlns:a16="http://schemas.microsoft.com/office/drawing/2014/main" id="{CE00F93B-9119-4E7D-85B5-3C4FFF63CFF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B5A47B-CB2F-4F57-A37D-43FC38CF225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5462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0921-E2FB-44D3-95D5-8CB7856F5B5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8EB69DF-CE10-4C3B-9C91-7B8080512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5C1FE8F-0DA2-4FC0-8AAF-D6820F06EE69}"/>
              </a:ext>
            </a:extLst>
          </p:cNvPr>
          <p:cNvSpPr>
            <a:spLocks noGrp="1"/>
          </p:cNvSpPr>
          <p:nvPr>
            <p:ph type="dt" sz="half" idx="10"/>
          </p:nvPr>
        </p:nvSpPr>
        <p:spPr/>
        <p:txBody>
          <a:bodyPr/>
          <a:lstStyle/>
          <a:p>
            <a:fld id="{1F708D81-36F7-4CBB-B800-680FB5283820}" type="datetime1">
              <a:rPr lang="nl-NL" smtClean="0"/>
              <a:t>13-11-2021</a:t>
            </a:fld>
            <a:endParaRPr lang="nl-NL"/>
          </a:p>
        </p:txBody>
      </p:sp>
      <p:sp>
        <p:nvSpPr>
          <p:cNvPr id="5" name="Footer Placeholder 4">
            <a:extLst>
              <a:ext uri="{FF2B5EF4-FFF2-40B4-BE49-F238E27FC236}">
                <a16:creationId xmlns:a16="http://schemas.microsoft.com/office/drawing/2014/main" id="{9D52544D-2C3D-452F-8B8E-BD38E7CE9C9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AAA5CD5-C011-4F09-9B8A-04A1542BAC58}"/>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79996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8A18-874E-4324-A8C3-B1971820F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9D1224C-87F8-4102-8154-99807A1DC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598FF-80E9-449D-BB62-AA0A4E7EAC8E}"/>
              </a:ext>
            </a:extLst>
          </p:cNvPr>
          <p:cNvSpPr>
            <a:spLocks noGrp="1"/>
          </p:cNvSpPr>
          <p:nvPr>
            <p:ph type="dt" sz="half" idx="10"/>
          </p:nvPr>
        </p:nvSpPr>
        <p:spPr/>
        <p:txBody>
          <a:bodyPr/>
          <a:lstStyle/>
          <a:p>
            <a:fld id="{146702B1-1859-4364-8135-1FAF2C8508C9}" type="datetime1">
              <a:rPr lang="nl-NL" smtClean="0"/>
              <a:t>13-11-2021</a:t>
            </a:fld>
            <a:endParaRPr lang="nl-NL"/>
          </a:p>
        </p:txBody>
      </p:sp>
      <p:sp>
        <p:nvSpPr>
          <p:cNvPr id="5" name="Footer Placeholder 4">
            <a:extLst>
              <a:ext uri="{FF2B5EF4-FFF2-40B4-BE49-F238E27FC236}">
                <a16:creationId xmlns:a16="http://schemas.microsoft.com/office/drawing/2014/main" id="{D78DA4E8-8055-4597-AC3D-85B0028C6A6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002522D-5D67-4FDF-92A6-6BDF17C6CAE7}"/>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4307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D849-B08F-4896-83F9-DB7BA42DA44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ADE5C64-63DF-4947-BDCE-79BC21462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B524C81-20C5-452A-ABAC-8C5698887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E5A350C5-E182-43FB-A160-4ADDB29F70F1}"/>
              </a:ext>
            </a:extLst>
          </p:cNvPr>
          <p:cNvSpPr>
            <a:spLocks noGrp="1"/>
          </p:cNvSpPr>
          <p:nvPr>
            <p:ph type="dt" sz="half" idx="10"/>
          </p:nvPr>
        </p:nvSpPr>
        <p:spPr/>
        <p:txBody>
          <a:bodyPr/>
          <a:lstStyle/>
          <a:p>
            <a:fld id="{5C98B74E-62C6-446F-8E2E-C50BBB390B0E}" type="datetime1">
              <a:rPr lang="nl-NL" smtClean="0"/>
              <a:t>13-11-2021</a:t>
            </a:fld>
            <a:endParaRPr lang="nl-NL"/>
          </a:p>
        </p:txBody>
      </p:sp>
      <p:sp>
        <p:nvSpPr>
          <p:cNvPr id="6" name="Footer Placeholder 5">
            <a:extLst>
              <a:ext uri="{FF2B5EF4-FFF2-40B4-BE49-F238E27FC236}">
                <a16:creationId xmlns:a16="http://schemas.microsoft.com/office/drawing/2014/main" id="{4AEDDF76-1C21-487B-A03E-759D4BD012A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50C3FF5-52D7-48B8-86A6-EECD3EA3020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363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9D83-72EF-4B4C-8582-9078EA0EC6B0}"/>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7F1915F-D791-4E55-B233-F8B3503BC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ED1CA-A17B-49F2-9EA2-6C7A0467A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8CB6C61-4DEB-40A1-A45C-5B65994DC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BA8DC-DB30-41FE-8F1C-6A076AB25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73465B3-A1A2-46C4-9E83-D501FBFCF103}"/>
              </a:ext>
            </a:extLst>
          </p:cNvPr>
          <p:cNvSpPr>
            <a:spLocks noGrp="1"/>
          </p:cNvSpPr>
          <p:nvPr>
            <p:ph type="dt" sz="half" idx="10"/>
          </p:nvPr>
        </p:nvSpPr>
        <p:spPr/>
        <p:txBody>
          <a:bodyPr/>
          <a:lstStyle/>
          <a:p>
            <a:fld id="{3702C928-0F76-4322-AA1B-C6F2F5A564E0}" type="datetime1">
              <a:rPr lang="nl-NL" smtClean="0"/>
              <a:t>13-11-2021</a:t>
            </a:fld>
            <a:endParaRPr lang="nl-NL"/>
          </a:p>
        </p:txBody>
      </p:sp>
      <p:sp>
        <p:nvSpPr>
          <p:cNvPr id="8" name="Footer Placeholder 7">
            <a:extLst>
              <a:ext uri="{FF2B5EF4-FFF2-40B4-BE49-F238E27FC236}">
                <a16:creationId xmlns:a16="http://schemas.microsoft.com/office/drawing/2014/main" id="{41FC3537-3041-4B0C-AC29-51111DD1321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F289B16-2C11-4C24-AA27-3B4CD6AD892D}"/>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52518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67F9-3A45-4AEF-8315-2920D8D5D95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CF84849-9E7D-4B35-AD33-99618B4E20EB}"/>
              </a:ext>
            </a:extLst>
          </p:cNvPr>
          <p:cNvSpPr>
            <a:spLocks noGrp="1"/>
          </p:cNvSpPr>
          <p:nvPr>
            <p:ph type="dt" sz="half" idx="10"/>
          </p:nvPr>
        </p:nvSpPr>
        <p:spPr/>
        <p:txBody>
          <a:bodyPr/>
          <a:lstStyle/>
          <a:p>
            <a:fld id="{CAF4430D-B83A-45A2-BBC5-F8BB9C260740}" type="datetime1">
              <a:rPr lang="nl-NL" smtClean="0"/>
              <a:t>13-11-2021</a:t>
            </a:fld>
            <a:endParaRPr lang="nl-NL"/>
          </a:p>
        </p:txBody>
      </p:sp>
      <p:sp>
        <p:nvSpPr>
          <p:cNvPr id="4" name="Footer Placeholder 3">
            <a:extLst>
              <a:ext uri="{FF2B5EF4-FFF2-40B4-BE49-F238E27FC236}">
                <a16:creationId xmlns:a16="http://schemas.microsoft.com/office/drawing/2014/main" id="{5958C0B5-E8FC-4957-83DA-F88EC4F27E80}"/>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0A5EB84B-061E-40CF-B1AE-9FC3276C9E76}"/>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7686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A8689-6D46-4A17-953A-D826C512C150}"/>
              </a:ext>
            </a:extLst>
          </p:cNvPr>
          <p:cNvSpPr>
            <a:spLocks noGrp="1"/>
          </p:cNvSpPr>
          <p:nvPr>
            <p:ph type="dt" sz="half" idx="10"/>
          </p:nvPr>
        </p:nvSpPr>
        <p:spPr/>
        <p:txBody>
          <a:bodyPr/>
          <a:lstStyle/>
          <a:p>
            <a:fld id="{DB3B5929-6899-41A7-882A-382BB0DFECA3}" type="datetime1">
              <a:rPr lang="nl-NL" smtClean="0"/>
              <a:t>13-11-2021</a:t>
            </a:fld>
            <a:endParaRPr lang="nl-NL"/>
          </a:p>
        </p:txBody>
      </p:sp>
      <p:sp>
        <p:nvSpPr>
          <p:cNvPr id="3" name="Footer Placeholder 2">
            <a:extLst>
              <a:ext uri="{FF2B5EF4-FFF2-40B4-BE49-F238E27FC236}">
                <a16:creationId xmlns:a16="http://schemas.microsoft.com/office/drawing/2014/main" id="{985989A1-326D-4AF8-AA91-4D63110A9F0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4C571DB-7B1D-4DC7-823B-D2356B4C136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8299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BE14-7909-474B-81D2-8E24CEB4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44863071-FAF5-417F-9F6B-255B1094D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9561DBC-2726-4AD5-9763-1CF5A2F29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878D0-5D9B-47CA-ABF1-1BB33014087C}"/>
              </a:ext>
            </a:extLst>
          </p:cNvPr>
          <p:cNvSpPr>
            <a:spLocks noGrp="1"/>
          </p:cNvSpPr>
          <p:nvPr>
            <p:ph type="dt" sz="half" idx="10"/>
          </p:nvPr>
        </p:nvSpPr>
        <p:spPr/>
        <p:txBody>
          <a:bodyPr/>
          <a:lstStyle/>
          <a:p>
            <a:fld id="{73C16095-FB7D-4B69-809A-DD7C808DFFFA}" type="datetime1">
              <a:rPr lang="nl-NL" smtClean="0"/>
              <a:t>13-11-2021</a:t>
            </a:fld>
            <a:endParaRPr lang="nl-NL"/>
          </a:p>
        </p:txBody>
      </p:sp>
      <p:sp>
        <p:nvSpPr>
          <p:cNvPr id="6" name="Footer Placeholder 5">
            <a:extLst>
              <a:ext uri="{FF2B5EF4-FFF2-40B4-BE49-F238E27FC236}">
                <a16:creationId xmlns:a16="http://schemas.microsoft.com/office/drawing/2014/main" id="{60391E5C-CC49-4A97-AE4B-0980D5FF2B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D272377-1330-49E5-BA74-EF9ACF746AA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80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529-DE37-4FA7-9FD6-C7C452528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A09D9E3F-775B-4F14-BA4A-1C00E1FD8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DDCF0F1-6785-48E3-8DFD-FB3AD60E7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3C357-E51D-43C2-B60B-0F0E29A08719}"/>
              </a:ext>
            </a:extLst>
          </p:cNvPr>
          <p:cNvSpPr>
            <a:spLocks noGrp="1"/>
          </p:cNvSpPr>
          <p:nvPr>
            <p:ph type="dt" sz="half" idx="10"/>
          </p:nvPr>
        </p:nvSpPr>
        <p:spPr/>
        <p:txBody>
          <a:bodyPr/>
          <a:lstStyle/>
          <a:p>
            <a:fld id="{59F6A596-4087-42B3-8BB8-7C956B401C7D}" type="datetime1">
              <a:rPr lang="nl-NL" smtClean="0"/>
              <a:t>13-11-2021</a:t>
            </a:fld>
            <a:endParaRPr lang="nl-NL"/>
          </a:p>
        </p:txBody>
      </p:sp>
      <p:sp>
        <p:nvSpPr>
          <p:cNvPr id="6" name="Footer Placeholder 5">
            <a:extLst>
              <a:ext uri="{FF2B5EF4-FFF2-40B4-BE49-F238E27FC236}">
                <a16:creationId xmlns:a16="http://schemas.microsoft.com/office/drawing/2014/main" id="{E6BE6592-8B7B-4765-B505-FC7D2ADDBDB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63885A3-F4AB-4602-AAB6-6D1D7F54C54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22051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9319B-C6A3-4C5A-93A3-E1D3B0503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5A1D5CF-EBD3-40EC-BD9D-278C09D5B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04139CD-F682-4F2D-8B97-426771D58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9F4D-0639-446D-8591-E7F1889298EC}" type="datetime1">
              <a:rPr lang="nl-NL" smtClean="0"/>
              <a:t>13-11-2021</a:t>
            </a:fld>
            <a:endParaRPr lang="nl-NL"/>
          </a:p>
        </p:txBody>
      </p:sp>
      <p:sp>
        <p:nvSpPr>
          <p:cNvPr id="5" name="Footer Placeholder 4">
            <a:extLst>
              <a:ext uri="{FF2B5EF4-FFF2-40B4-BE49-F238E27FC236}">
                <a16:creationId xmlns:a16="http://schemas.microsoft.com/office/drawing/2014/main" id="{98F97082-A337-487D-A155-AE77D5E1B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855AAA3-10C5-42EB-8807-63B5EC6FC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8EDAD-0E59-4509-9228-486ACD64E55E}" type="slidenum">
              <a:rPr lang="nl-NL" smtClean="0"/>
              <a:t>‹#›</a:t>
            </a:fld>
            <a:endParaRPr lang="nl-NL"/>
          </a:p>
        </p:txBody>
      </p:sp>
    </p:spTree>
    <p:extLst>
      <p:ext uri="{BB962C8B-B14F-4D97-AF65-F5344CB8AC3E}">
        <p14:creationId xmlns:p14="http://schemas.microsoft.com/office/powerpoint/2010/main" val="322503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MOT1421: Economic Foundations</a:t>
            </a:r>
            <a:br>
              <a:rPr lang="nl-NL" sz="4000" dirty="0"/>
            </a:br>
            <a:r>
              <a:rPr lang="nl-NL" sz="4000" b="1" dirty="0"/>
              <a:t>Week 3: </a:t>
            </a:r>
            <a:r>
              <a:rPr lang="en-US" sz="4000" b="1" dirty="0"/>
              <a:t>Production, Efficiency, Choice of Technique</a:t>
            </a:r>
            <a:endParaRPr lang="nl-NL" sz="4000" dirty="0"/>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Lecture Note W3-B:</a:t>
            </a:r>
          </a:p>
          <a:p>
            <a:pPr marL="0" indent="0">
              <a:buNone/>
            </a:pPr>
            <a:endParaRPr lang="nl-NL" dirty="0"/>
          </a:p>
          <a:p>
            <a:pPr marL="0" indent="0">
              <a:buNone/>
            </a:pPr>
            <a:r>
              <a:rPr lang="en-US" dirty="0"/>
              <a:t>•	Production, efficiency, choice of technique:</a:t>
            </a:r>
          </a:p>
          <a:p>
            <a:pPr marL="0" indent="0">
              <a:buNone/>
            </a:pPr>
            <a:r>
              <a:rPr lang="nl-NL" dirty="0"/>
              <a:t>	Problem for the firm: </a:t>
            </a:r>
            <a:r>
              <a:rPr lang="nl-NL" b="1" dirty="0">
                <a:solidFill>
                  <a:srgbClr val="FF0000"/>
                </a:solidFill>
              </a:rPr>
              <a:t>the optimal choice of production 	technique</a:t>
            </a:r>
          </a:p>
          <a:p>
            <a:pPr marL="0" indent="0">
              <a:buNone/>
            </a:pPr>
            <a:endParaRPr lang="en-US" dirty="0"/>
          </a:p>
          <a:p>
            <a:pPr marL="0" indent="0">
              <a:buNone/>
            </a:pPr>
            <a:r>
              <a:rPr lang="en-US" dirty="0"/>
              <a:t>•	Technological progress: definition and 3 types:</a:t>
            </a:r>
          </a:p>
          <a:p>
            <a:pPr marL="0" indent="0">
              <a:buNone/>
            </a:pPr>
            <a:r>
              <a:rPr lang="en-US" dirty="0"/>
              <a:t>	Neutral; </a:t>
            </a:r>
            <a:r>
              <a:rPr lang="en-US" dirty="0" err="1"/>
              <a:t>labour-saving</a:t>
            </a:r>
            <a:r>
              <a:rPr lang="en-US" dirty="0"/>
              <a:t>; capital-saving</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a:t>
            </a:fld>
            <a:endParaRPr lang="nl-NL"/>
          </a:p>
        </p:txBody>
      </p:sp>
    </p:spTree>
    <p:extLst>
      <p:ext uri="{BB962C8B-B14F-4D97-AF65-F5344CB8AC3E}">
        <p14:creationId xmlns:p14="http://schemas.microsoft.com/office/powerpoint/2010/main" val="192126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a:xfrm>
            <a:off x="838200" y="1847850"/>
            <a:ext cx="10515600" cy="4351338"/>
          </a:xfrm>
        </p:spPr>
        <p:txBody>
          <a:bodyPr/>
          <a:lstStyle/>
          <a:p>
            <a:pPr marL="0" indent="0">
              <a:buNone/>
            </a:pPr>
            <a:r>
              <a:rPr lang="nl-NL" dirty="0"/>
              <a:t>Technical change</a:t>
            </a:r>
          </a:p>
          <a:p>
            <a:pPr marL="0" indent="0">
              <a:buNone/>
            </a:pPr>
            <a:r>
              <a:rPr lang="nl-NL" dirty="0"/>
              <a:t>in response to </a:t>
            </a:r>
          </a:p>
          <a:p>
            <a:pPr marL="0" indent="0">
              <a:buNone/>
            </a:pPr>
            <a:r>
              <a:rPr lang="nl-NL" dirty="0"/>
              <a:t>a lower wage:</a:t>
            </a:r>
          </a:p>
          <a:p>
            <a:pPr marL="0" indent="0">
              <a:buNone/>
            </a:pPr>
            <a:r>
              <a:rPr lang="nl-NL" dirty="0"/>
              <a:t>optimal capital</a:t>
            </a:r>
          </a:p>
          <a:p>
            <a:pPr marL="0" indent="0">
              <a:buNone/>
            </a:pPr>
            <a:r>
              <a:rPr lang="nl-NL" dirty="0"/>
              <a:t>intensity declines</a:t>
            </a:r>
          </a:p>
          <a:p>
            <a:pPr marL="0" indent="0">
              <a:buNone/>
            </a:pPr>
            <a:r>
              <a:rPr lang="nl-NL" dirty="0"/>
              <a:t>from K</a:t>
            </a:r>
            <a:r>
              <a:rPr lang="nl-NL" baseline="-25000" dirty="0"/>
              <a:t>0</a:t>
            </a:r>
            <a:r>
              <a:rPr lang="nl-NL" dirty="0"/>
              <a:t>/L</a:t>
            </a:r>
            <a:r>
              <a:rPr lang="nl-NL" baseline="-25000" dirty="0"/>
              <a:t>0</a:t>
            </a:r>
            <a:r>
              <a:rPr lang="nl-NL" dirty="0"/>
              <a:t> to K</a:t>
            </a:r>
            <a:r>
              <a:rPr lang="nl-NL" baseline="-25000" dirty="0"/>
              <a:t>1</a:t>
            </a:r>
            <a:r>
              <a:rPr lang="nl-NL" dirty="0"/>
              <a:t>/L</a:t>
            </a:r>
            <a:r>
              <a:rPr lang="nl-NL" baseline="-25000" dirty="0"/>
              <a:t>1</a:t>
            </a:r>
            <a:r>
              <a:rPr lang="nl-NL" dirty="0"/>
              <a:t>          </a:t>
            </a:r>
          </a:p>
          <a:p>
            <a:pPr marL="0" indent="0">
              <a:buNone/>
            </a:pPr>
            <a:r>
              <a:rPr lang="nl-NL" dirty="0"/>
              <a:t>(= capital-labour</a:t>
            </a:r>
          </a:p>
          <a:p>
            <a:pPr marL="0" indent="0">
              <a:buNone/>
            </a:pPr>
            <a:r>
              <a:rPr lang="nl-NL" dirty="0"/>
              <a:t>substitution)</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10</a:t>
            </a:fld>
            <a:endParaRPr lang="nl-NL"/>
          </a:p>
        </p:txBody>
      </p:sp>
      <p:pic>
        <p:nvPicPr>
          <p:cNvPr id="6" name="Picture 5">
            <a:extLst>
              <a:ext uri="{FF2B5EF4-FFF2-40B4-BE49-F238E27FC236}">
                <a16:creationId xmlns:a16="http://schemas.microsoft.com/office/drawing/2014/main" id="{EF4C9A51-917A-476E-88BA-D048D261D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468" y="1781659"/>
            <a:ext cx="5525271" cy="4439270"/>
          </a:xfrm>
          <a:prstGeom prst="rect">
            <a:avLst/>
          </a:prstGeom>
        </p:spPr>
      </p:pic>
    </p:spTree>
    <p:extLst>
      <p:ext uri="{BB962C8B-B14F-4D97-AF65-F5344CB8AC3E}">
        <p14:creationId xmlns:p14="http://schemas.microsoft.com/office/powerpoint/2010/main" val="43727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Technological Progress</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normAutofit fontScale="92500"/>
          </a:bodyPr>
          <a:lstStyle/>
          <a:p>
            <a:pPr marL="0" indent="0">
              <a:buNone/>
            </a:pPr>
            <a:r>
              <a:rPr lang="nl-NL" dirty="0"/>
              <a:t>By definition, we have:</a:t>
            </a:r>
          </a:p>
          <a:p>
            <a:pPr marL="0" indent="0">
              <a:buNone/>
            </a:pPr>
            <a:endParaRPr lang="nl-NL" dirty="0"/>
          </a:p>
          <a:p>
            <a:pPr marL="0" indent="0">
              <a:buNone/>
            </a:pPr>
            <a:r>
              <a:rPr lang="nl-NL" dirty="0"/>
              <a:t>Output = (output/hour of work) x (hours worked) </a:t>
            </a:r>
          </a:p>
          <a:p>
            <a:pPr marL="0" indent="0">
              <a:buNone/>
            </a:pPr>
            <a:r>
              <a:rPr lang="nl-NL" dirty="0"/>
              <a:t>               = labour productivity x hours worked</a:t>
            </a:r>
          </a:p>
          <a:p>
            <a:pPr marL="0" indent="0">
              <a:buNone/>
            </a:pPr>
            <a:r>
              <a:rPr lang="nl-NL" dirty="0"/>
              <a:t>            ( =  “working smarter”  x “working more hours” )</a:t>
            </a:r>
          </a:p>
          <a:p>
            <a:pPr marL="0" indent="0">
              <a:buNone/>
            </a:pPr>
            <a:endParaRPr lang="nl-NL" dirty="0"/>
          </a:p>
          <a:p>
            <a:pPr marL="0" indent="0">
              <a:buNone/>
            </a:pPr>
            <a:r>
              <a:rPr lang="nl-NL" dirty="0"/>
              <a:t>Output growth is due to (</a:t>
            </a:r>
            <a:r>
              <a:rPr lang="nl-NL" i="1" dirty="0"/>
              <a:t>a</a:t>
            </a:r>
            <a:r>
              <a:rPr lang="nl-NL" dirty="0"/>
              <a:t>) productivity growth; (</a:t>
            </a:r>
            <a:r>
              <a:rPr lang="nl-NL" i="1" dirty="0"/>
              <a:t>b</a:t>
            </a:r>
            <a:r>
              <a:rPr lang="nl-NL" dirty="0"/>
              <a:t>) growth of hours worked.</a:t>
            </a:r>
          </a:p>
          <a:p>
            <a:pPr marL="0" indent="0">
              <a:buNone/>
            </a:pPr>
            <a:endParaRPr lang="nl-NL" dirty="0"/>
          </a:p>
          <a:p>
            <a:pPr marL="0" indent="0">
              <a:buNone/>
            </a:pPr>
            <a:r>
              <a:rPr lang="nl-NL" dirty="0"/>
              <a:t>Productivity growth = f ( technological progress) </a:t>
            </a:r>
          </a:p>
          <a:p>
            <a:pPr marL="0" indent="0">
              <a:buNone/>
            </a:pPr>
            <a:endParaRPr lang="nl-NL" dirty="0"/>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11</a:t>
            </a:fld>
            <a:endParaRPr lang="nl-NL"/>
          </a:p>
        </p:txBody>
      </p:sp>
    </p:spTree>
    <p:extLst>
      <p:ext uri="{BB962C8B-B14F-4D97-AF65-F5344CB8AC3E}">
        <p14:creationId xmlns:p14="http://schemas.microsoft.com/office/powerpoint/2010/main" val="293190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Neutral </a:t>
            </a:r>
            <a:r>
              <a:rPr lang="en-US" b="1" dirty="0"/>
              <a:t>Technological Progress</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r>
              <a:rPr lang="nl-NL" dirty="0"/>
              <a:t>Assume: x = a L</a:t>
            </a:r>
            <a:r>
              <a:rPr lang="el-GR" baseline="30000" dirty="0"/>
              <a:t>α</a:t>
            </a:r>
            <a:r>
              <a:rPr lang="nl-NL" dirty="0"/>
              <a:t> K</a:t>
            </a:r>
            <a:r>
              <a:rPr lang="el-GR" baseline="30000" dirty="0"/>
              <a:t>β</a:t>
            </a:r>
            <a:r>
              <a:rPr lang="nl-NL" dirty="0"/>
              <a:t> (α + </a:t>
            </a:r>
            <a:r>
              <a:rPr lang="el-GR" dirty="0"/>
              <a:t>β</a:t>
            </a:r>
            <a:r>
              <a:rPr lang="nl-NL" dirty="0"/>
              <a:t> = 1 ; constant returns to scale)</a:t>
            </a:r>
            <a:r>
              <a:rPr lang="nl-NL" baseline="30000" dirty="0"/>
              <a:t> </a:t>
            </a:r>
          </a:p>
          <a:p>
            <a:pPr marL="0" indent="0">
              <a:buNone/>
            </a:pPr>
            <a:r>
              <a:rPr lang="nl-NL" dirty="0"/>
              <a:t>An increase in “a”</a:t>
            </a:r>
          </a:p>
          <a:p>
            <a:pPr marL="0" indent="0">
              <a:buNone/>
            </a:pPr>
            <a:r>
              <a:rPr lang="nl-NL" dirty="0"/>
              <a:t>-&gt; neutral technological</a:t>
            </a:r>
          </a:p>
          <a:p>
            <a:pPr marL="0" indent="0">
              <a:buNone/>
            </a:pPr>
            <a:r>
              <a:rPr lang="nl-NL" dirty="0"/>
              <a:t>progress                                </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12</a:t>
            </a:fld>
            <a:endParaRPr lang="nl-NL"/>
          </a:p>
        </p:txBody>
      </p:sp>
      <p:pic>
        <p:nvPicPr>
          <p:cNvPr id="6" name="Picture 5">
            <a:extLst>
              <a:ext uri="{FF2B5EF4-FFF2-40B4-BE49-F238E27FC236}">
                <a16:creationId xmlns:a16="http://schemas.microsoft.com/office/drawing/2014/main" id="{70EDDFC3-0DB0-4552-B264-9355FDA5A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192" y="2510837"/>
            <a:ext cx="5249008" cy="4210638"/>
          </a:xfrm>
          <a:prstGeom prst="rect">
            <a:avLst/>
          </a:prstGeom>
        </p:spPr>
      </p:pic>
    </p:spTree>
    <p:extLst>
      <p:ext uri="{BB962C8B-B14F-4D97-AF65-F5344CB8AC3E}">
        <p14:creationId xmlns:p14="http://schemas.microsoft.com/office/powerpoint/2010/main" val="5587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Labour-Saving </a:t>
            </a:r>
            <a:r>
              <a:rPr lang="en-US" b="1" dirty="0"/>
              <a:t>Technological Progress</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normAutofit/>
          </a:bodyPr>
          <a:lstStyle/>
          <a:p>
            <a:endParaRPr lang="en-US" sz="2400" dirty="0"/>
          </a:p>
          <a:p>
            <a:r>
              <a:rPr lang="en-US" sz="2400" dirty="0"/>
              <a:t>According to </a:t>
            </a:r>
            <a:r>
              <a:rPr lang="en-US" sz="2400" i="1" dirty="0"/>
              <a:t>Industry Week</a:t>
            </a:r>
            <a:r>
              <a:rPr lang="en-US" sz="2400" dirty="0"/>
              <a:t>, in the 1980s, General Motors averaged about 40 </a:t>
            </a:r>
            <a:r>
              <a:rPr lang="en-US" sz="2400" dirty="0" err="1"/>
              <a:t>labour</a:t>
            </a:r>
            <a:r>
              <a:rPr lang="en-US" sz="2400" dirty="0"/>
              <a:t> hours per vehicle at a Massachusetts manufacturing plant. </a:t>
            </a:r>
          </a:p>
          <a:p>
            <a:r>
              <a:rPr lang="en-US" sz="2400" dirty="0"/>
              <a:t>According to </a:t>
            </a:r>
            <a:r>
              <a:rPr lang="en-US" sz="2400" i="1" dirty="0"/>
              <a:t>Strategic Work Systems Inc.</a:t>
            </a:r>
            <a:r>
              <a:rPr lang="en-US" sz="2400" dirty="0"/>
              <a:t>, an auto manufacturing consultant, Nissan Motors was the most productive vehicle manufacturer in North America as of 2010, averaging 28.46 labor hours per vehicle. This was followed by Toyota (29.4 hours per vehicle), Honda Motor Co. (32.51 hours per vehicle), and Chrysler Group (33.71 hours per vehicle).</a:t>
            </a:r>
          </a:p>
          <a:p>
            <a:r>
              <a:rPr lang="en-US" sz="2400" dirty="0" err="1"/>
              <a:t>Labour</a:t>
            </a:r>
            <a:r>
              <a:rPr lang="en-US" sz="2400" dirty="0"/>
              <a:t>-saving technological progress in auto manufacturing in the U.S. during 1980-2010 reduced the number of </a:t>
            </a:r>
            <a:r>
              <a:rPr lang="en-US" sz="2400" dirty="0" err="1"/>
              <a:t>labour</a:t>
            </a:r>
            <a:r>
              <a:rPr lang="en-US" sz="2400" dirty="0"/>
              <a:t> hours per vehicle by circa 20-25%.</a:t>
            </a:r>
            <a:endParaRPr lang="nl-NL" sz="2400" dirty="0"/>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13</a:t>
            </a:fld>
            <a:endParaRPr lang="nl-NL"/>
          </a:p>
        </p:txBody>
      </p:sp>
    </p:spTree>
    <p:extLst>
      <p:ext uri="{BB962C8B-B14F-4D97-AF65-F5344CB8AC3E}">
        <p14:creationId xmlns:p14="http://schemas.microsoft.com/office/powerpoint/2010/main" val="377913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Labour-Saving </a:t>
            </a:r>
            <a:r>
              <a:rPr lang="en-US" b="1" dirty="0"/>
              <a:t>Technological Progress</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r>
              <a:rPr lang="nl-NL" dirty="0"/>
              <a:t>A rise in the ratio</a:t>
            </a:r>
          </a:p>
          <a:p>
            <a:pPr marL="0" indent="0">
              <a:buNone/>
            </a:pPr>
            <a:r>
              <a:rPr lang="el-GR" dirty="0"/>
              <a:t>β</a:t>
            </a:r>
            <a:r>
              <a:rPr lang="nl-NL" dirty="0"/>
              <a:t>/ α  -&gt; labour-</a:t>
            </a:r>
          </a:p>
          <a:p>
            <a:pPr marL="0" indent="0">
              <a:buNone/>
            </a:pPr>
            <a:r>
              <a:rPr lang="nl-NL" dirty="0"/>
              <a:t>saving technological  </a:t>
            </a:r>
          </a:p>
          <a:p>
            <a:pPr marL="0" indent="0">
              <a:buNone/>
            </a:pPr>
            <a:r>
              <a:rPr lang="nl-NL" dirty="0"/>
              <a:t>progress</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14</a:t>
            </a:fld>
            <a:endParaRPr lang="nl-NL"/>
          </a:p>
        </p:txBody>
      </p:sp>
      <p:pic>
        <p:nvPicPr>
          <p:cNvPr id="6" name="Picture 5">
            <a:extLst>
              <a:ext uri="{FF2B5EF4-FFF2-40B4-BE49-F238E27FC236}">
                <a16:creationId xmlns:a16="http://schemas.microsoft.com/office/drawing/2014/main" id="{17025A25-9D45-43B4-A5A3-0354A9118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223" y="1924554"/>
            <a:ext cx="5553850" cy="4153480"/>
          </a:xfrm>
          <a:prstGeom prst="rect">
            <a:avLst/>
          </a:prstGeom>
        </p:spPr>
      </p:pic>
    </p:spTree>
    <p:extLst>
      <p:ext uri="{BB962C8B-B14F-4D97-AF65-F5344CB8AC3E}">
        <p14:creationId xmlns:p14="http://schemas.microsoft.com/office/powerpoint/2010/main" val="26586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Capital-Saving </a:t>
            </a:r>
            <a:r>
              <a:rPr lang="en-US" b="1" dirty="0"/>
              <a:t>Technological Progress</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endParaRPr lang="nl-NL" dirty="0"/>
          </a:p>
          <a:p>
            <a:pPr marL="0" indent="0">
              <a:buNone/>
            </a:pPr>
            <a:r>
              <a:rPr lang="nl-NL" dirty="0"/>
              <a:t>Check this in Lecture Note W3-B -  pp. 18-19.</a:t>
            </a:r>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15</a:t>
            </a:fld>
            <a:endParaRPr lang="nl-NL"/>
          </a:p>
        </p:txBody>
      </p:sp>
    </p:spTree>
    <p:extLst>
      <p:ext uri="{BB962C8B-B14F-4D97-AF65-F5344CB8AC3E}">
        <p14:creationId xmlns:p14="http://schemas.microsoft.com/office/powerpoint/2010/main" val="104959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normAutofit/>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normAutofit fontScale="92500" lnSpcReduction="10000"/>
          </a:bodyPr>
          <a:lstStyle/>
          <a:p>
            <a:pPr marL="0" indent="0">
              <a:buNone/>
            </a:pPr>
            <a:endParaRPr lang="nl-NL" dirty="0"/>
          </a:p>
          <a:p>
            <a:pPr marL="0" indent="0">
              <a:buNone/>
            </a:pPr>
            <a:r>
              <a:rPr lang="nl-NL" b="1" dirty="0">
                <a:solidFill>
                  <a:srgbClr val="FF0000"/>
                </a:solidFill>
              </a:rPr>
              <a:t>Production function</a:t>
            </a:r>
            <a:r>
              <a:rPr lang="nl-NL" dirty="0"/>
              <a:t>:      x = a L</a:t>
            </a:r>
            <a:r>
              <a:rPr lang="el-GR" baseline="30000" dirty="0"/>
              <a:t>α</a:t>
            </a:r>
            <a:r>
              <a:rPr lang="nl-NL" dirty="0"/>
              <a:t> K</a:t>
            </a:r>
            <a:r>
              <a:rPr lang="el-GR" baseline="30000" dirty="0"/>
              <a:t>β</a:t>
            </a:r>
            <a:r>
              <a:rPr lang="nl-NL" baseline="30000" dirty="0"/>
              <a:t>           </a:t>
            </a:r>
            <a:r>
              <a:rPr lang="en-US" dirty="0"/>
              <a:t>(Cobb-Douglas)</a:t>
            </a:r>
          </a:p>
          <a:p>
            <a:pPr marL="0" indent="0">
              <a:buNone/>
            </a:pPr>
            <a:r>
              <a:rPr lang="en-US" dirty="0"/>
              <a:t>x = output; L = </a:t>
            </a:r>
            <a:r>
              <a:rPr lang="en-US" dirty="0" err="1"/>
              <a:t>labour</a:t>
            </a:r>
            <a:r>
              <a:rPr lang="en-US" dirty="0"/>
              <a:t> input; K = capital input (= machines); a = the efficiency parameter.</a:t>
            </a:r>
          </a:p>
          <a:p>
            <a:pPr marL="0" indent="0">
              <a:buNone/>
            </a:pPr>
            <a:r>
              <a:rPr lang="en-US" dirty="0"/>
              <a:t>The production function is a purely technical – engineering – relation between factor inputs and outputs. </a:t>
            </a:r>
          </a:p>
          <a:p>
            <a:pPr marL="0" indent="0">
              <a:buNone/>
            </a:pPr>
            <a:r>
              <a:rPr lang="en-US" dirty="0"/>
              <a:t>It describes the transformation of factor inputs into products (outputs) in any particular time period. The production function represents the technology of a firm (or an industry) and it includes all the technically efficient methods of production.</a:t>
            </a:r>
          </a:p>
          <a:p>
            <a:pPr marL="0" indent="0">
              <a:buNone/>
            </a:pPr>
            <a:r>
              <a:rPr lang="en-US" dirty="0"/>
              <a:t>Note that MP</a:t>
            </a:r>
            <a:r>
              <a:rPr lang="en-US" baseline="-25000" dirty="0"/>
              <a:t>L</a:t>
            </a:r>
            <a:r>
              <a:rPr lang="en-US" dirty="0"/>
              <a:t> = dx/dL &gt; 0  and MP</a:t>
            </a:r>
            <a:r>
              <a:rPr lang="en-US" baseline="-25000" dirty="0"/>
              <a:t>K</a:t>
            </a:r>
            <a:r>
              <a:rPr lang="en-US" dirty="0"/>
              <a:t> = dx/</a:t>
            </a:r>
            <a:r>
              <a:rPr lang="en-US" dirty="0" err="1"/>
              <a:t>dK</a:t>
            </a:r>
            <a:r>
              <a:rPr lang="en-US" dirty="0"/>
              <a:t> &gt; 0</a:t>
            </a: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2</a:t>
            </a:fld>
            <a:endParaRPr lang="nl-NL"/>
          </a:p>
        </p:txBody>
      </p:sp>
    </p:spTree>
    <p:extLst>
      <p:ext uri="{BB962C8B-B14F-4D97-AF65-F5344CB8AC3E}">
        <p14:creationId xmlns:p14="http://schemas.microsoft.com/office/powerpoint/2010/main" val="398056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A5BC-D2FD-4F6F-8CEE-F864E101726C}"/>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BC913B90-0414-42BA-9749-CE1BC1A39A52}"/>
              </a:ext>
            </a:extLst>
          </p:cNvPr>
          <p:cNvSpPr>
            <a:spLocks noGrp="1"/>
          </p:cNvSpPr>
          <p:nvPr>
            <p:ph idx="1"/>
          </p:nvPr>
        </p:nvSpPr>
        <p:spPr/>
        <p:txBody>
          <a:bodyPr/>
          <a:lstStyle/>
          <a:p>
            <a:pPr marL="0" indent="0">
              <a:buNone/>
            </a:pPr>
            <a:endParaRPr lang="nl-NL" dirty="0"/>
          </a:p>
          <a:p>
            <a:pPr marL="0" indent="0">
              <a:buNone/>
            </a:pPr>
            <a:r>
              <a:rPr lang="nl-NL" dirty="0"/>
              <a:t>The choice of technique</a:t>
            </a:r>
          </a:p>
          <a:p>
            <a:pPr marL="0" indent="0">
              <a:buNone/>
            </a:pPr>
            <a:r>
              <a:rPr lang="nl-NL" dirty="0"/>
              <a:t>concerns the choice of</a:t>
            </a:r>
          </a:p>
          <a:p>
            <a:pPr marL="0" indent="0">
              <a:buNone/>
            </a:pPr>
            <a:r>
              <a:rPr lang="nl-NL" dirty="0"/>
              <a:t>labour input L and capital</a:t>
            </a:r>
          </a:p>
          <a:p>
            <a:pPr marL="0" indent="0">
              <a:buNone/>
            </a:pPr>
            <a:r>
              <a:rPr lang="nl-NL" dirty="0"/>
              <a:t>input K – or the choice </a:t>
            </a:r>
          </a:p>
          <a:p>
            <a:pPr marL="0" indent="0">
              <a:buNone/>
            </a:pPr>
            <a:r>
              <a:rPr lang="nl-NL" dirty="0"/>
              <a:t>of K/L = capital intensity</a:t>
            </a:r>
          </a:p>
        </p:txBody>
      </p:sp>
      <p:sp>
        <p:nvSpPr>
          <p:cNvPr id="4" name="Slide Number Placeholder 3">
            <a:extLst>
              <a:ext uri="{FF2B5EF4-FFF2-40B4-BE49-F238E27FC236}">
                <a16:creationId xmlns:a16="http://schemas.microsoft.com/office/drawing/2014/main" id="{274369D9-CC72-40C9-8FC3-075A89FAA99A}"/>
              </a:ext>
            </a:extLst>
          </p:cNvPr>
          <p:cNvSpPr>
            <a:spLocks noGrp="1"/>
          </p:cNvSpPr>
          <p:nvPr>
            <p:ph type="sldNum" sz="quarter" idx="12"/>
          </p:nvPr>
        </p:nvSpPr>
        <p:spPr/>
        <p:txBody>
          <a:bodyPr/>
          <a:lstStyle/>
          <a:p>
            <a:fld id="{5048EDAD-0E59-4509-9228-486ACD64E55E}" type="slidenum">
              <a:rPr lang="nl-NL" smtClean="0"/>
              <a:t>3</a:t>
            </a:fld>
            <a:endParaRPr lang="nl-NL"/>
          </a:p>
        </p:txBody>
      </p:sp>
      <p:pic>
        <p:nvPicPr>
          <p:cNvPr id="6" name="Picture 5">
            <a:extLst>
              <a:ext uri="{FF2B5EF4-FFF2-40B4-BE49-F238E27FC236}">
                <a16:creationId xmlns:a16="http://schemas.microsoft.com/office/drawing/2014/main" id="{1564E02D-5AE9-4F44-88CE-8FA89EBDD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752" y="1917493"/>
            <a:ext cx="6192114" cy="3772426"/>
          </a:xfrm>
          <a:prstGeom prst="rect">
            <a:avLst/>
          </a:prstGeom>
        </p:spPr>
      </p:pic>
    </p:spTree>
    <p:extLst>
      <p:ext uri="{BB962C8B-B14F-4D97-AF65-F5344CB8AC3E}">
        <p14:creationId xmlns:p14="http://schemas.microsoft.com/office/powerpoint/2010/main" val="161951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r>
              <a:rPr lang="nl-NL" b="1" dirty="0">
                <a:solidFill>
                  <a:srgbClr val="FF0000"/>
                </a:solidFill>
              </a:rPr>
              <a:t>Production function</a:t>
            </a:r>
            <a:r>
              <a:rPr lang="nl-NL" dirty="0"/>
              <a:t>:      x = a L</a:t>
            </a:r>
            <a:r>
              <a:rPr lang="el-GR" baseline="30000" dirty="0"/>
              <a:t>α</a:t>
            </a:r>
            <a:r>
              <a:rPr lang="nl-NL" dirty="0"/>
              <a:t> K</a:t>
            </a:r>
            <a:r>
              <a:rPr lang="el-GR" baseline="30000" dirty="0"/>
              <a:t>β</a:t>
            </a:r>
            <a:r>
              <a:rPr lang="nl-NL" baseline="30000" dirty="0"/>
              <a:t>           </a:t>
            </a:r>
            <a:r>
              <a:rPr lang="en-US" dirty="0"/>
              <a:t>(Cobb-Douglas)</a:t>
            </a:r>
          </a:p>
          <a:p>
            <a:pPr marL="0" indent="0">
              <a:buNone/>
            </a:pPr>
            <a:endParaRPr lang="nl-NL" dirty="0"/>
          </a:p>
          <a:p>
            <a:pPr marL="0" indent="0">
              <a:buNone/>
            </a:pPr>
            <a:r>
              <a:rPr lang="nl-NL" dirty="0"/>
              <a:t>The production process does exhibit:</a:t>
            </a:r>
          </a:p>
          <a:p>
            <a:pPr marL="0" indent="0">
              <a:buNone/>
            </a:pPr>
            <a:endParaRPr lang="nl-NL" dirty="0"/>
          </a:p>
          <a:p>
            <a:r>
              <a:rPr lang="nl-NL" dirty="0"/>
              <a:t>Constant returns to scale if α + </a:t>
            </a:r>
            <a:r>
              <a:rPr lang="el-GR" dirty="0"/>
              <a:t>β</a:t>
            </a:r>
            <a:r>
              <a:rPr lang="nl-NL" dirty="0"/>
              <a:t> = 1</a:t>
            </a:r>
          </a:p>
          <a:p>
            <a:r>
              <a:rPr lang="nl-NL" dirty="0"/>
              <a:t>Increasing returns to scale if α + </a:t>
            </a:r>
            <a:r>
              <a:rPr lang="el-GR" dirty="0"/>
              <a:t>β</a:t>
            </a:r>
            <a:r>
              <a:rPr lang="nl-NL" dirty="0"/>
              <a:t> &gt; 1             (manufacturing)</a:t>
            </a:r>
          </a:p>
          <a:p>
            <a:r>
              <a:rPr lang="nl-NL" dirty="0"/>
              <a:t>Decreasing returns to scale if α + </a:t>
            </a:r>
            <a:r>
              <a:rPr lang="el-GR" dirty="0"/>
              <a:t>β</a:t>
            </a:r>
            <a:r>
              <a:rPr lang="nl-NL" dirty="0"/>
              <a:t> &lt; 1            (agriculture)</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4</a:t>
            </a:fld>
            <a:endParaRPr lang="nl-NL"/>
          </a:p>
        </p:txBody>
      </p:sp>
    </p:spTree>
    <p:extLst>
      <p:ext uri="{BB962C8B-B14F-4D97-AF65-F5344CB8AC3E}">
        <p14:creationId xmlns:p14="http://schemas.microsoft.com/office/powerpoint/2010/main" val="186167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normAutofit/>
          </a:bodyPr>
          <a:lstStyle/>
          <a:p>
            <a:pPr marL="0" indent="0">
              <a:buNone/>
            </a:pPr>
            <a:r>
              <a:rPr lang="nl-NL" dirty="0"/>
              <a:t>Using the production</a:t>
            </a:r>
          </a:p>
          <a:p>
            <a:pPr marL="0" indent="0">
              <a:buNone/>
            </a:pPr>
            <a:r>
              <a:rPr lang="nl-NL" dirty="0"/>
              <a:t>function (and fixing x)</a:t>
            </a:r>
          </a:p>
          <a:p>
            <a:pPr marL="0" indent="0">
              <a:buNone/>
            </a:pPr>
            <a:r>
              <a:rPr lang="nl-NL" dirty="0"/>
              <a:t>we can derive a set of </a:t>
            </a:r>
          </a:p>
          <a:p>
            <a:pPr marL="0" indent="0">
              <a:buNone/>
            </a:pPr>
            <a:r>
              <a:rPr lang="nl-NL" dirty="0"/>
              <a:t>production isoquants;</a:t>
            </a:r>
          </a:p>
          <a:p>
            <a:pPr marL="0" indent="0">
              <a:buNone/>
            </a:pPr>
            <a:r>
              <a:rPr lang="nl-NL" dirty="0"/>
              <a:t>The ratio K/L is capital</a:t>
            </a:r>
          </a:p>
          <a:p>
            <a:pPr marL="0" indent="0">
              <a:buNone/>
            </a:pPr>
            <a:r>
              <a:rPr lang="nl-NL" dirty="0"/>
              <a:t>intensity (= the defining</a:t>
            </a:r>
          </a:p>
          <a:p>
            <a:pPr marL="0" indent="0">
              <a:buNone/>
            </a:pPr>
            <a:r>
              <a:rPr lang="nl-NL" dirty="0"/>
              <a:t>feature of production</a:t>
            </a:r>
          </a:p>
          <a:p>
            <a:pPr marL="0" indent="0">
              <a:buNone/>
            </a:pPr>
            <a:r>
              <a:rPr lang="nl-NL" dirty="0"/>
              <a:t>technique).</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5</a:t>
            </a:fld>
            <a:endParaRPr lang="nl-NL"/>
          </a:p>
        </p:txBody>
      </p:sp>
      <p:pic>
        <p:nvPicPr>
          <p:cNvPr id="8" name="Picture 7">
            <a:extLst>
              <a:ext uri="{FF2B5EF4-FFF2-40B4-BE49-F238E27FC236}">
                <a16:creationId xmlns:a16="http://schemas.microsoft.com/office/drawing/2014/main" id="{05CDBDFC-311B-4A28-9BA7-9EAA925D5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293" y="1870075"/>
            <a:ext cx="5153744" cy="4029637"/>
          </a:xfrm>
          <a:prstGeom prst="rect">
            <a:avLst/>
          </a:prstGeom>
        </p:spPr>
      </p:pic>
    </p:spTree>
    <p:extLst>
      <p:ext uri="{BB962C8B-B14F-4D97-AF65-F5344CB8AC3E}">
        <p14:creationId xmlns:p14="http://schemas.microsoft.com/office/powerpoint/2010/main" val="90733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endParaRPr lang="nl-NL" dirty="0"/>
          </a:p>
          <a:p>
            <a:pPr marL="0" indent="0">
              <a:buNone/>
            </a:pPr>
            <a:r>
              <a:rPr lang="nl-NL" b="1" dirty="0">
                <a:solidFill>
                  <a:srgbClr val="FF0000"/>
                </a:solidFill>
              </a:rPr>
              <a:t>Marginal Rate of</a:t>
            </a:r>
          </a:p>
          <a:p>
            <a:pPr marL="0" indent="0">
              <a:buNone/>
            </a:pPr>
            <a:r>
              <a:rPr lang="nl-NL" b="1" dirty="0">
                <a:solidFill>
                  <a:srgbClr val="FF0000"/>
                </a:solidFill>
              </a:rPr>
              <a:t>Technical Substitution</a:t>
            </a:r>
          </a:p>
          <a:p>
            <a:pPr marL="0" indent="0">
              <a:buNone/>
            </a:pPr>
            <a:r>
              <a:rPr lang="nl-NL" dirty="0"/>
              <a:t>(MRTS) = dK/dL = </a:t>
            </a:r>
          </a:p>
          <a:p>
            <a:pPr marL="0" indent="0">
              <a:buNone/>
            </a:pPr>
            <a:r>
              <a:rPr lang="nl-NL" dirty="0"/>
              <a:t>the slope of the </a:t>
            </a:r>
          </a:p>
          <a:p>
            <a:pPr marL="0" indent="0">
              <a:buNone/>
            </a:pPr>
            <a:r>
              <a:rPr lang="nl-NL" dirty="0"/>
              <a:t>Isoquant.</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6</a:t>
            </a:fld>
            <a:endParaRPr lang="nl-NL"/>
          </a:p>
        </p:txBody>
      </p:sp>
      <p:pic>
        <p:nvPicPr>
          <p:cNvPr id="6" name="Picture 5">
            <a:extLst>
              <a:ext uri="{FF2B5EF4-FFF2-40B4-BE49-F238E27FC236}">
                <a16:creationId xmlns:a16="http://schemas.microsoft.com/office/drawing/2014/main" id="{C3B1B155-6111-4460-B954-96CF4934D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420" y="1870075"/>
            <a:ext cx="5420481" cy="4067743"/>
          </a:xfrm>
          <a:prstGeom prst="rect">
            <a:avLst/>
          </a:prstGeom>
        </p:spPr>
      </p:pic>
    </p:spTree>
    <p:extLst>
      <p:ext uri="{BB962C8B-B14F-4D97-AF65-F5344CB8AC3E}">
        <p14:creationId xmlns:p14="http://schemas.microsoft.com/office/powerpoint/2010/main" val="316723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r>
              <a:rPr lang="nl-NL" dirty="0"/>
              <a:t>The firm faces a cost restriction:</a:t>
            </a:r>
          </a:p>
          <a:p>
            <a:pPr marL="0" indent="0">
              <a:buNone/>
            </a:pPr>
            <a:endParaRPr lang="nl-NL" dirty="0"/>
          </a:p>
          <a:p>
            <a:pPr marL="0" indent="0">
              <a:buNone/>
            </a:pPr>
            <a:r>
              <a:rPr lang="nl-NL" dirty="0"/>
              <a:t>TC = W L + R K            or  </a:t>
            </a:r>
          </a:p>
          <a:p>
            <a:pPr marL="0" indent="0">
              <a:buNone/>
            </a:pPr>
            <a:r>
              <a:rPr lang="nl-NL" dirty="0"/>
              <a:t>K = (TC/R) – (W/R) L </a:t>
            </a:r>
          </a:p>
          <a:p>
            <a:pPr marL="0" indent="0">
              <a:buNone/>
            </a:pPr>
            <a:endParaRPr lang="nl-NL" dirty="0"/>
          </a:p>
          <a:p>
            <a:pPr marL="0" indent="0">
              <a:buNone/>
            </a:pPr>
            <a:r>
              <a:rPr lang="nl-NL" dirty="0"/>
              <a:t>TC = total cost; </a:t>
            </a:r>
          </a:p>
          <a:p>
            <a:pPr marL="0" indent="0">
              <a:buNone/>
            </a:pPr>
            <a:r>
              <a:rPr lang="nl-NL" dirty="0"/>
              <a:t>W = wage per hour of work; </a:t>
            </a:r>
          </a:p>
          <a:p>
            <a:pPr marL="0" indent="0">
              <a:buNone/>
            </a:pPr>
            <a:r>
              <a:rPr lang="nl-NL" dirty="0"/>
              <a:t>R = price of a machine (hour). </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7</a:t>
            </a:fld>
            <a:endParaRPr lang="nl-NL"/>
          </a:p>
        </p:txBody>
      </p:sp>
      <p:pic>
        <p:nvPicPr>
          <p:cNvPr id="6" name="Picture 5">
            <a:extLst>
              <a:ext uri="{FF2B5EF4-FFF2-40B4-BE49-F238E27FC236}">
                <a16:creationId xmlns:a16="http://schemas.microsoft.com/office/drawing/2014/main" id="{2D017310-9E0D-4890-8777-5292B41AF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571" y="2080641"/>
            <a:ext cx="5477639" cy="4096322"/>
          </a:xfrm>
          <a:prstGeom prst="rect">
            <a:avLst/>
          </a:prstGeom>
        </p:spPr>
      </p:pic>
    </p:spTree>
    <p:extLst>
      <p:ext uri="{BB962C8B-B14F-4D97-AF65-F5344CB8AC3E}">
        <p14:creationId xmlns:p14="http://schemas.microsoft.com/office/powerpoint/2010/main" val="53519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r>
              <a:rPr lang="en-US" dirty="0"/>
              <a:t>The question facing the (instrumentally rational) firm thus is: which technique of production (= which combination of </a:t>
            </a:r>
            <a:r>
              <a:rPr lang="en-US" dirty="0" err="1"/>
              <a:t>labour</a:t>
            </a:r>
            <a:r>
              <a:rPr lang="en-US" dirty="0"/>
              <a:t> and capital) is the best or optimal one? </a:t>
            </a:r>
          </a:p>
          <a:p>
            <a:pPr marL="0" indent="0">
              <a:buNone/>
            </a:pPr>
            <a:r>
              <a:rPr lang="en-US" dirty="0"/>
              <a:t>The answer to this conundrum is: the optimal technique of production is the one that </a:t>
            </a:r>
            <a:r>
              <a:rPr lang="en-US" dirty="0" err="1"/>
              <a:t>maximises</a:t>
            </a:r>
            <a:r>
              <a:rPr lang="en-US" dirty="0"/>
              <a:t> firm profits.</a:t>
            </a:r>
          </a:p>
          <a:p>
            <a:pPr marL="0" indent="0">
              <a:buNone/>
            </a:pPr>
            <a:r>
              <a:rPr lang="en-US" dirty="0"/>
              <a:t>From the optimalisation, we obtain:  K*/L* = (</a:t>
            </a:r>
            <a:r>
              <a:rPr lang="el-GR" dirty="0"/>
              <a:t>β</a:t>
            </a:r>
            <a:r>
              <a:rPr lang="en-US" dirty="0"/>
              <a:t>/</a:t>
            </a:r>
            <a:r>
              <a:rPr lang="el-GR" dirty="0"/>
              <a:t>α</a:t>
            </a:r>
            <a:r>
              <a:rPr lang="en-US" dirty="0"/>
              <a:t>) (W/R)</a:t>
            </a:r>
          </a:p>
          <a:p>
            <a:pPr marL="0" indent="0">
              <a:buNone/>
            </a:pPr>
            <a:endParaRPr lang="en-US" dirty="0"/>
          </a:p>
          <a:p>
            <a:pPr marL="0" indent="0">
              <a:buNone/>
            </a:pPr>
            <a:r>
              <a:rPr lang="en-US" dirty="0"/>
              <a:t>where W = the wage per hour; R = the price of a machine (hour)</a:t>
            </a:r>
          </a:p>
          <a:p>
            <a:pPr marL="0" indent="0">
              <a:buNone/>
            </a:pPr>
            <a:endParaRPr lang="nl-NL" dirty="0"/>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8</a:t>
            </a:fld>
            <a:endParaRPr lang="nl-NL"/>
          </a:p>
        </p:txBody>
      </p:sp>
    </p:spTree>
    <p:extLst>
      <p:ext uri="{BB962C8B-B14F-4D97-AF65-F5344CB8AC3E}">
        <p14:creationId xmlns:p14="http://schemas.microsoft.com/office/powerpoint/2010/main" val="47393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B3B5-6839-4C95-BA16-222933FBB64A}"/>
              </a:ext>
            </a:extLst>
          </p:cNvPr>
          <p:cNvSpPr>
            <a:spLocks noGrp="1"/>
          </p:cNvSpPr>
          <p:nvPr>
            <p:ph type="title"/>
          </p:nvPr>
        </p:nvSpPr>
        <p:spPr/>
        <p:txBody>
          <a:bodyPr/>
          <a:lstStyle/>
          <a:p>
            <a:r>
              <a:rPr lang="nl-NL" dirty="0"/>
              <a:t>MOT1421: Economic Foundations</a:t>
            </a:r>
            <a:br>
              <a:rPr lang="nl-NL" sz="4400" dirty="0"/>
            </a:br>
            <a:r>
              <a:rPr lang="nl-NL" sz="4400" b="1" dirty="0"/>
              <a:t>Week 3: </a:t>
            </a:r>
            <a:r>
              <a:rPr lang="en-US" b="1" dirty="0"/>
              <a:t>The Optimal </a:t>
            </a:r>
            <a:r>
              <a:rPr lang="en-US" sz="4400" b="1" dirty="0"/>
              <a:t>Choice of Technique</a:t>
            </a:r>
            <a:endParaRPr lang="nl-NL" dirty="0"/>
          </a:p>
        </p:txBody>
      </p:sp>
      <p:sp>
        <p:nvSpPr>
          <p:cNvPr id="3" name="Content Placeholder 2">
            <a:extLst>
              <a:ext uri="{FF2B5EF4-FFF2-40B4-BE49-F238E27FC236}">
                <a16:creationId xmlns:a16="http://schemas.microsoft.com/office/drawing/2014/main" id="{A05578D3-6497-480E-9EAE-A8E9553BB953}"/>
              </a:ext>
            </a:extLst>
          </p:cNvPr>
          <p:cNvSpPr>
            <a:spLocks noGrp="1"/>
          </p:cNvSpPr>
          <p:nvPr>
            <p:ph idx="1"/>
          </p:nvPr>
        </p:nvSpPr>
        <p:spPr/>
        <p:txBody>
          <a:bodyPr/>
          <a:lstStyle/>
          <a:p>
            <a:pPr marL="0" indent="0">
              <a:buNone/>
            </a:pPr>
            <a:r>
              <a:rPr lang="nl-NL" dirty="0"/>
              <a:t>The optimal choice</a:t>
            </a:r>
          </a:p>
          <a:p>
            <a:pPr marL="0" indent="0">
              <a:buNone/>
            </a:pPr>
            <a:r>
              <a:rPr lang="nl-NL" dirty="0"/>
              <a:t>of technique K*/L*    </a:t>
            </a:r>
          </a:p>
        </p:txBody>
      </p:sp>
      <p:sp>
        <p:nvSpPr>
          <p:cNvPr id="4" name="Slide Number Placeholder 3">
            <a:extLst>
              <a:ext uri="{FF2B5EF4-FFF2-40B4-BE49-F238E27FC236}">
                <a16:creationId xmlns:a16="http://schemas.microsoft.com/office/drawing/2014/main" id="{38B54F1F-4F84-499E-B968-6A85D961E368}"/>
              </a:ext>
            </a:extLst>
          </p:cNvPr>
          <p:cNvSpPr>
            <a:spLocks noGrp="1"/>
          </p:cNvSpPr>
          <p:nvPr>
            <p:ph type="sldNum" sz="quarter" idx="12"/>
          </p:nvPr>
        </p:nvSpPr>
        <p:spPr/>
        <p:txBody>
          <a:bodyPr/>
          <a:lstStyle/>
          <a:p>
            <a:fld id="{5048EDAD-0E59-4509-9228-486ACD64E55E}" type="slidenum">
              <a:rPr lang="nl-NL" smtClean="0"/>
              <a:t>9</a:t>
            </a:fld>
            <a:endParaRPr lang="nl-NL"/>
          </a:p>
        </p:txBody>
      </p:sp>
      <p:pic>
        <p:nvPicPr>
          <p:cNvPr id="6" name="Picture 5">
            <a:extLst>
              <a:ext uri="{FF2B5EF4-FFF2-40B4-BE49-F238E27FC236}">
                <a16:creationId xmlns:a16="http://schemas.microsoft.com/office/drawing/2014/main" id="{B72985A0-6CED-4A38-AD7F-56371EA23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942" y="1870075"/>
            <a:ext cx="5382376" cy="4096322"/>
          </a:xfrm>
          <a:prstGeom prst="rect">
            <a:avLst/>
          </a:prstGeom>
        </p:spPr>
      </p:pic>
    </p:spTree>
    <p:extLst>
      <p:ext uri="{BB962C8B-B14F-4D97-AF65-F5344CB8AC3E}">
        <p14:creationId xmlns:p14="http://schemas.microsoft.com/office/powerpoint/2010/main" val="379275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903</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MOT1421: Economic Foundations Week 3: Production, Efficiency, Choice of Technique</vt:lpstr>
      <vt:lpstr>MOT1421: Economic Foundations Week 3: The Optimal Choice of Technique</vt:lpstr>
      <vt:lpstr>MOT1421: Economic Foundations Week 3: The Optimal Choice of Technique</vt:lpstr>
      <vt:lpstr>MOT1421: Economic Foundations Week 3: The Optimal Choice of Technique</vt:lpstr>
      <vt:lpstr>MOT1421: Economic Foundations Week 3: The Optimal Choice of Technique</vt:lpstr>
      <vt:lpstr>MOT1421: Economic Foundations Week 3: The Optimal Choice of Technique</vt:lpstr>
      <vt:lpstr>MOT1421: Economic Foundations Week 3: The Optimal Choice of Technique</vt:lpstr>
      <vt:lpstr>MOT1421: Economic Foundations Week 3: The Optimal Choice of Technique</vt:lpstr>
      <vt:lpstr>MOT1421: Economic Foundations Week 3: The Optimal Choice of Technique</vt:lpstr>
      <vt:lpstr>MOT1421: Economic Foundations Week 3: The Optimal Choice of Technique</vt:lpstr>
      <vt:lpstr>MOT1421: Economic Foundations Week 3: Technological Progress</vt:lpstr>
      <vt:lpstr>MOT1421: Economic Foundations Week 3: Neutral Technological Progress</vt:lpstr>
      <vt:lpstr>MOT1421: Economic Foundations Week 3: Labour-Saving Technological Progress</vt:lpstr>
      <vt:lpstr>MOT1421: Economic Foundations Week 3: Labour-Saving Technological Progress</vt:lpstr>
      <vt:lpstr>MOT1421: Economic Foundations Week 3: Capital-Saving Technological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SET3055: Economics and Regulation .... Perfect Competition</dc:title>
  <dc:creator>Gebruiker</dc:creator>
  <cp:lastModifiedBy>Gebruiker</cp:lastModifiedBy>
  <cp:revision>39</cp:revision>
  <dcterms:created xsi:type="dcterms:W3CDTF">2021-09-05T12:58:31Z</dcterms:created>
  <dcterms:modified xsi:type="dcterms:W3CDTF">2021-11-13T18:56:30Z</dcterms:modified>
</cp:coreProperties>
</file>