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2.xml" ContentType="application/vnd.openxmlformats-officedocument.drawingml.chart+xml"/>
  <Override PartName="/ppt/notesSlides/notesSlide17.xml" ContentType="application/vnd.openxmlformats-officedocument.presentationml.notesSlide+xml"/>
  <Override PartName="/ppt/charts/chart3.xml" ContentType="application/vnd.openxmlformats-officedocument.drawingml.chart+xml"/>
  <Override PartName="/ppt/notesSlides/notesSlide18.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53"/>
  </p:notesMasterIdLst>
  <p:sldIdLst>
    <p:sldId id="727" r:id="rId5"/>
    <p:sldId id="694" r:id="rId6"/>
    <p:sldId id="695" r:id="rId7"/>
    <p:sldId id="728" r:id="rId8"/>
    <p:sldId id="729" r:id="rId9"/>
    <p:sldId id="730" r:id="rId10"/>
    <p:sldId id="732" r:id="rId11"/>
    <p:sldId id="733" r:id="rId12"/>
    <p:sldId id="734" r:id="rId13"/>
    <p:sldId id="735" r:id="rId14"/>
    <p:sldId id="774" r:id="rId15"/>
    <p:sldId id="775" r:id="rId16"/>
    <p:sldId id="736" r:id="rId17"/>
    <p:sldId id="738" r:id="rId18"/>
    <p:sldId id="737" r:id="rId19"/>
    <p:sldId id="740" r:id="rId20"/>
    <p:sldId id="739" r:id="rId21"/>
    <p:sldId id="741" r:id="rId22"/>
    <p:sldId id="743" r:id="rId23"/>
    <p:sldId id="742" r:id="rId24"/>
    <p:sldId id="744" r:id="rId25"/>
    <p:sldId id="748" r:id="rId26"/>
    <p:sldId id="749" r:id="rId27"/>
    <p:sldId id="747" r:id="rId28"/>
    <p:sldId id="750" r:id="rId29"/>
    <p:sldId id="751" r:id="rId30"/>
    <p:sldId id="753" r:id="rId31"/>
    <p:sldId id="754" r:id="rId32"/>
    <p:sldId id="755" r:id="rId33"/>
    <p:sldId id="756" r:id="rId34"/>
    <p:sldId id="757" r:id="rId35"/>
    <p:sldId id="758" r:id="rId36"/>
    <p:sldId id="760" r:id="rId37"/>
    <p:sldId id="777" r:id="rId38"/>
    <p:sldId id="761" r:id="rId39"/>
    <p:sldId id="778" r:id="rId40"/>
    <p:sldId id="759" r:id="rId41"/>
    <p:sldId id="776" r:id="rId42"/>
    <p:sldId id="762" r:id="rId43"/>
    <p:sldId id="763" r:id="rId44"/>
    <p:sldId id="766" r:id="rId45"/>
    <p:sldId id="767" r:id="rId46"/>
    <p:sldId id="764" r:id="rId47"/>
    <p:sldId id="768" r:id="rId48"/>
    <p:sldId id="770" r:id="rId49"/>
    <p:sldId id="771" r:id="rId50"/>
    <p:sldId id="772" r:id="rId51"/>
    <p:sldId id="773" r:id="rId52"/>
  </p:sldIdLst>
  <p:sldSz cx="12192000" cy="6858000"/>
  <p:notesSz cx="6805613" cy="99441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B77"/>
    <a:srgbClr val="004872"/>
    <a:srgbClr val="0066A2"/>
    <a:srgbClr val="58A882"/>
    <a:srgbClr val="6CC24A"/>
    <a:srgbClr val="004B37"/>
    <a:srgbClr val="01B8C9"/>
    <a:srgbClr val="00A6D6"/>
    <a:srgbClr val="EE6841"/>
    <a:srgbClr val="0076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0F0"/>
          </a:solidFill>
        </a:fill>
      </a:tcStyle>
    </a:wholeTbl>
    <a:band2H>
      <a:tcTxStyle/>
      <a:tcStyle>
        <a:tcBdr/>
        <a:fill>
          <a:solidFill>
            <a:srgbClr val="E6F0F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4CE"/>
          </a:solidFill>
        </a:fill>
      </a:tcStyle>
    </a:wholeTbl>
    <a:band2H>
      <a:tcTxStyle/>
      <a:tcStyle>
        <a:tcBdr/>
        <a:fill>
          <a:solidFill>
            <a:srgbClr val="FBEB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a:tcStyle>
        <a:tcBdr/>
        <a:fill>
          <a:solidFill>
            <a:srgbClr val="F4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93792" autoAdjust="0"/>
  </p:normalViewPr>
  <p:slideViewPr>
    <p:cSldViewPr snapToGrid="0" snapToObjects="1">
      <p:cViewPr varScale="1">
        <p:scale>
          <a:sx n="59" d="100"/>
          <a:sy n="59" d="100"/>
        </p:scale>
        <p:origin x="876" y="92"/>
      </p:cViewPr>
      <p:guideLst/>
    </p:cSldViewPr>
  </p:slideViewPr>
  <p:outlineViewPr>
    <p:cViewPr>
      <p:scale>
        <a:sx n="33" d="100"/>
        <a:sy n="33" d="100"/>
      </p:scale>
      <p:origin x="0" y="-8184"/>
    </p:cViewPr>
  </p:outlineViewPr>
  <p:notesTextViewPr>
    <p:cViewPr>
      <p:scale>
        <a:sx n="1" d="1"/>
        <a:sy n="1" d="1"/>
      </p:scale>
      <p:origin x="0" y="0"/>
    </p:cViewPr>
  </p:notesTextViewPr>
  <p:notesViewPr>
    <p:cSldViewPr snapToGrid="0" snapToObjects="1">
      <p:cViewPr varScale="1">
        <p:scale>
          <a:sx n="46" d="100"/>
          <a:sy n="46" d="100"/>
        </p:scale>
        <p:origin x="2728" y="5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rstollinger\Documents\WORK\TU%20Delft\2_Teaching\Courses\MOT112A%20-%20Econ%20Foundations\Unit%201%20-%20David%20Ricardos%20-%20komp%20Kostenvorteile.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rstollinger\Documents\WORK\TU%20Delft\2_Teaching\Courses\MOT112A%20-%20Econ%20Foundations\Unit%201%20-%20David%20Ricardos%20-%20komp%20Kostenvorteile.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rstollinger\Documents\WORK\TU%20Delft\2_Teaching\Courses\MOT112A%20-%20Econ%20Foundations\Unit%201%20-%20David%20Ricardos%20-%20komp%20Kostenvorteile.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rstollinger\Documents\WORK\TU%20Delft\2_Teaching\Courses\MOT112A%20-%20Econ%20Foundations\Unit%201%20-%20David%20Ricardos%20-%20komp%20Kostenvorteil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graph_April2020!$L$6</c:f>
              <c:strCache>
                <c:ptCount val="1"/>
                <c:pt idx="0">
                  <c:v>Offenheitsgrad</c:v>
                </c:pt>
              </c:strCache>
            </c:strRef>
          </c:tx>
          <c:spPr>
            <a:solidFill>
              <a:schemeClr val="accent2"/>
            </a:solidFill>
            <a:ln>
              <a:noFill/>
            </a:ln>
          </c:spPr>
          <c:invertIfNegative val="0"/>
          <c:dPt>
            <c:idx val="15"/>
            <c:invertIfNegative val="0"/>
            <c:bubble3D val="0"/>
            <c:extLst>
              <c:ext xmlns:c16="http://schemas.microsoft.com/office/drawing/2014/chart" uri="{C3380CC4-5D6E-409C-BE32-E72D297353CC}">
                <c16:uniqueId val="{00000000-6CB3-40BC-8525-4484A4E4DF3A}"/>
              </c:ext>
            </c:extLst>
          </c:dPt>
          <c:dLbls>
            <c:dLbl>
              <c:idx val="0"/>
              <c:layout>
                <c:manualLayout>
                  <c:x val="6.256858438375705E-2"/>
                  <c:y val="0.12333112202117218"/>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CB3-40BC-8525-4484A4E4DF3A}"/>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strRef>
              <c:f>graph_April2020!$K$7:$K$56</c:f>
              <c:strCache>
                <c:ptCount val="50"/>
                <c:pt idx="0">
                  <c:v>Luxembourg</c:v>
                </c:pt>
                <c:pt idx="1">
                  <c:v>  Malta</c:v>
                </c:pt>
                <c:pt idx="2">
                  <c:v>Ireland</c:v>
                </c:pt>
                <c:pt idx="3">
                  <c:v>Slovak Republic</c:v>
                </c:pt>
                <c:pt idx="4">
                  <c:v>Hungary</c:v>
                </c:pt>
                <c:pt idx="5">
                  <c:v>Belgium</c:v>
                </c:pt>
                <c:pt idx="6">
                  <c:v>Slovenia</c:v>
                </c:pt>
                <c:pt idx="7">
                  <c:v>Netherlands</c:v>
                </c:pt>
                <c:pt idx="8">
                  <c:v>Czech Republic</c:v>
                </c:pt>
                <c:pt idx="9">
                  <c:v>Lithuania</c:v>
                </c:pt>
                <c:pt idx="10">
                  <c:v>  Cyprus</c:v>
                </c:pt>
                <c:pt idx="11">
                  <c:v>Estonia</c:v>
                </c:pt>
                <c:pt idx="12">
                  <c:v>  Bulgaria</c:v>
                </c:pt>
                <c:pt idx="13">
                  <c:v>Latvia</c:v>
                </c:pt>
                <c:pt idx="14">
                  <c:v>Switzerland</c:v>
                </c:pt>
                <c:pt idx="15">
                  <c:v>Austria</c:v>
                </c:pt>
                <c:pt idx="16">
                  <c:v>Poland</c:v>
                </c:pt>
                <c:pt idx="17">
                  <c:v>Denmark</c:v>
                </c:pt>
                <c:pt idx="18">
                  <c:v>  Croatia</c:v>
                </c:pt>
                <c:pt idx="19">
                  <c:v>Iceland</c:v>
                </c:pt>
                <c:pt idx="20">
                  <c:v>EU28</c:v>
                </c:pt>
                <c:pt idx="21">
                  <c:v>Sweden</c:v>
                </c:pt>
                <c:pt idx="22">
                  <c:v>Germany</c:v>
                </c:pt>
                <c:pt idx="23">
                  <c:v>Portugal</c:v>
                </c:pt>
                <c:pt idx="24">
                  <c:v>  Romania</c:v>
                </c:pt>
                <c:pt idx="25">
                  <c:v>Mexico</c:v>
                </c:pt>
                <c:pt idx="26">
                  <c:v>Korea</c:v>
                </c:pt>
                <c:pt idx="27">
                  <c:v>Finland</c:v>
                </c:pt>
                <c:pt idx="28">
                  <c:v>Greece</c:v>
                </c:pt>
                <c:pt idx="29">
                  <c:v>Norway</c:v>
                </c:pt>
                <c:pt idx="30">
                  <c:v>Spain</c:v>
                </c:pt>
                <c:pt idx="31">
                  <c:v>  Costa Rica</c:v>
                </c:pt>
                <c:pt idx="32">
                  <c:v>  Saudi Arabia</c:v>
                </c:pt>
                <c:pt idx="33">
                  <c:v>Canada</c:v>
                </c:pt>
                <c:pt idx="34">
                  <c:v>France</c:v>
                </c:pt>
                <c:pt idx="35">
                  <c:v>UK</c:v>
                </c:pt>
                <c:pt idx="36">
                  <c:v>Italy</c:v>
                </c:pt>
                <c:pt idx="37">
                  <c:v>Turkey</c:v>
                </c:pt>
                <c:pt idx="38">
                  <c:v>  South Africa</c:v>
                </c:pt>
                <c:pt idx="39">
                  <c:v>Israel</c:v>
                </c:pt>
                <c:pt idx="40">
                  <c:v>Chile</c:v>
                </c:pt>
                <c:pt idx="41">
                  <c:v>New Zealand</c:v>
                </c:pt>
                <c:pt idx="42">
                  <c:v>  Russia</c:v>
                </c:pt>
                <c:pt idx="43">
                  <c:v>Australia</c:v>
                </c:pt>
                <c:pt idx="44">
                  <c:v>  Indonesia</c:v>
                </c:pt>
                <c:pt idx="45">
                  <c:v>  China</c:v>
                </c:pt>
                <c:pt idx="46">
                  <c:v>Japan</c:v>
                </c:pt>
                <c:pt idx="47">
                  <c:v>  Colombia</c:v>
                </c:pt>
                <c:pt idx="48">
                  <c:v>  Argentina</c:v>
                </c:pt>
                <c:pt idx="49">
                  <c:v>USA</c:v>
                </c:pt>
              </c:strCache>
            </c:strRef>
          </c:cat>
          <c:val>
            <c:numRef>
              <c:f>graph_April2020!$L$7:$L$56</c:f>
              <c:numCache>
                <c:formatCode>0%</c:formatCode>
                <c:ptCount val="50"/>
                <c:pt idx="0">
                  <c:v>1.9355166983769458</c:v>
                </c:pt>
                <c:pt idx="1">
                  <c:v>1.3359706674994458</c:v>
                </c:pt>
                <c:pt idx="2">
                  <c:v>1.0575553721231294</c:v>
                </c:pt>
                <c:pt idx="3">
                  <c:v>0.95077546037430427</c:v>
                </c:pt>
                <c:pt idx="4">
                  <c:v>0.82751994436241039</c:v>
                </c:pt>
                <c:pt idx="5">
                  <c:v>0.82657325761091627</c:v>
                </c:pt>
                <c:pt idx="6">
                  <c:v>0.80404511783665078</c:v>
                </c:pt>
                <c:pt idx="7">
                  <c:v>0.78826648269660826</c:v>
                </c:pt>
                <c:pt idx="8">
                  <c:v>0.75269171583806016</c:v>
                </c:pt>
                <c:pt idx="9">
                  <c:v>0.74649906425642187</c:v>
                </c:pt>
                <c:pt idx="10">
                  <c:v>0.72672652783165703</c:v>
                </c:pt>
                <c:pt idx="11">
                  <c:v>0.72500250807981947</c:v>
                </c:pt>
                <c:pt idx="12">
                  <c:v>0.64566866224886399</c:v>
                </c:pt>
                <c:pt idx="13">
                  <c:v>0.61597300734270488</c:v>
                </c:pt>
                <c:pt idx="14">
                  <c:v>0.6001639802440234</c:v>
                </c:pt>
                <c:pt idx="15">
                  <c:v>0.53895130910388722</c:v>
                </c:pt>
                <c:pt idx="16">
                  <c:v>0.53872181055406432</c:v>
                </c:pt>
                <c:pt idx="17">
                  <c:v>0.52618072631461577</c:v>
                </c:pt>
                <c:pt idx="18">
                  <c:v>0.50922629522609386</c:v>
                </c:pt>
                <c:pt idx="19">
                  <c:v>0.46008394213206921</c:v>
                </c:pt>
                <c:pt idx="20">
                  <c:v>0.44696344578378627</c:v>
                </c:pt>
                <c:pt idx="21">
                  <c:v>0.44537417365480675</c:v>
                </c:pt>
                <c:pt idx="22">
                  <c:v>0.44335420422979516</c:v>
                </c:pt>
                <c:pt idx="23">
                  <c:v>0.43498277619695042</c:v>
                </c:pt>
                <c:pt idx="24">
                  <c:v>0.43247459649772374</c:v>
                </c:pt>
                <c:pt idx="25">
                  <c:v>0.40224160819746013</c:v>
                </c:pt>
                <c:pt idx="26">
                  <c:v>0.39330130969312338</c:v>
                </c:pt>
                <c:pt idx="27">
                  <c:v>0.38940990741135811</c:v>
                </c:pt>
                <c:pt idx="28">
                  <c:v>0.36259850026901541</c:v>
                </c:pt>
                <c:pt idx="29">
                  <c:v>0.3553709294619441</c:v>
                </c:pt>
                <c:pt idx="30">
                  <c:v>0.33759845548926004</c:v>
                </c:pt>
                <c:pt idx="31">
                  <c:v>0.33404349132445255</c:v>
                </c:pt>
                <c:pt idx="32">
                  <c:v>0.33283414540371331</c:v>
                </c:pt>
                <c:pt idx="33">
                  <c:v>0.33056636760653568</c:v>
                </c:pt>
                <c:pt idx="34">
                  <c:v>0.31724222192946294</c:v>
                </c:pt>
                <c:pt idx="35">
                  <c:v>0.31309529805475345</c:v>
                </c:pt>
                <c:pt idx="36">
                  <c:v>0.30255767825510615</c:v>
                </c:pt>
                <c:pt idx="37">
                  <c:v>0.30078685806912675</c:v>
                </c:pt>
                <c:pt idx="38">
                  <c:v>0.29735167005344659</c:v>
                </c:pt>
                <c:pt idx="39">
                  <c:v>0.29232315705846779</c:v>
                </c:pt>
                <c:pt idx="40">
                  <c:v>0.28765384907186464</c:v>
                </c:pt>
                <c:pt idx="41">
                  <c:v>0.27970974945008137</c:v>
                </c:pt>
                <c:pt idx="42">
                  <c:v>0.25755209391387751</c:v>
                </c:pt>
                <c:pt idx="43">
                  <c:v>0.22843107650497163</c:v>
                </c:pt>
                <c:pt idx="44">
                  <c:v>0.21500972046839698</c:v>
                </c:pt>
                <c:pt idx="45">
                  <c:v>0.19029344908611984</c:v>
                </c:pt>
                <c:pt idx="46">
                  <c:v>0.18408253682199058</c:v>
                </c:pt>
                <c:pt idx="47">
                  <c:v>0.18280944609714067</c:v>
                </c:pt>
                <c:pt idx="48">
                  <c:v>0.15383009958725671</c:v>
                </c:pt>
                <c:pt idx="49">
                  <c:v>0.1374794140957559</c:v>
                </c:pt>
              </c:numCache>
            </c:numRef>
          </c:val>
          <c:extLst>
            <c:ext xmlns:c16="http://schemas.microsoft.com/office/drawing/2014/chart" uri="{C3380CC4-5D6E-409C-BE32-E72D297353CC}">
              <c16:uniqueId val="{00000002-6CB3-40BC-8525-4484A4E4DF3A}"/>
            </c:ext>
          </c:extLst>
        </c:ser>
        <c:dLbls>
          <c:showLegendKey val="0"/>
          <c:showVal val="0"/>
          <c:showCatName val="0"/>
          <c:showSerName val="0"/>
          <c:showPercent val="0"/>
          <c:showBubbleSize val="0"/>
        </c:dLbls>
        <c:gapWidth val="40"/>
        <c:overlap val="-20"/>
        <c:axId val="174786816"/>
        <c:axId val="174817280"/>
      </c:barChart>
      <c:catAx>
        <c:axId val="174786816"/>
        <c:scaling>
          <c:orientation val="minMax"/>
        </c:scaling>
        <c:delete val="0"/>
        <c:axPos val="b"/>
        <c:numFmt formatCode="General" sourceLinked="0"/>
        <c:majorTickMark val="out"/>
        <c:minorTickMark val="none"/>
        <c:tickLblPos val="nextTo"/>
        <c:txPr>
          <a:bodyPr rot="-5400000" vert="horz"/>
          <a:lstStyle/>
          <a:p>
            <a:pPr>
              <a:defRPr sz="1400"/>
            </a:pPr>
            <a:endParaRPr lang="nl-NL"/>
          </a:p>
        </c:txPr>
        <c:crossAx val="174817280"/>
        <c:crosses val="autoZero"/>
        <c:auto val="1"/>
        <c:lblAlgn val="ctr"/>
        <c:lblOffset val="100"/>
        <c:tickLblSkip val="1"/>
        <c:noMultiLvlLbl val="0"/>
      </c:catAx>
      <c:valAx>
        <c:axId val="174817280"/>
        <c:scaling>
          <c:orientation val="minMax"/>
          <c:max val="1.5"/>
          <c:min val="0"/>
        </c:scaling>
        <c:delete val="0"/>
        <c:axPos val="l"/>
        <c:numFmt formatCode="0%" sourceLinked="1"/>
        <c:majorTickMark val="out"/>
        <c:minorTickMark val="none"/>
        <c:tickLblPos val="nextTo"/>
        <c:txPr>
          <a:bodyPr/>
          <a:lstStyle/>
          <a:p>
            <a:pPr>
              <a:defRPr sz="1600"/>
            </a:pPr>
            <a:endParaRPr lang="nl-NL"/>
          </a:p>
        </c:txPr>
        <c:crossAx val="174786816"/>
        <c:crosses val="autoZero"/>
        <c:crossBetween val="between"/>
        <c:majorUnit val="0.5"/>
      </c:valAx>
    </c:plotArea>
    <c:plotVisOnly val="1"/>
    <c:dispBlanksAs val="gap"/>
    <c:showDLblsOverMax val="0"/>
  </c:chart>
  <c:txPr>
    <a:bodyPr/>
    <a:lstStyle/>
    <a:p>
      <a:pPr>
        <a:defRPr sz="1000"/>
      </a:pPr>
      <a:endParaRPr lang="nl-NL"/>
    </a:p>
  </c:txPr>
  <c:externalData r:id="rId2">
    <c:autoUpdate val="0"/>
  </c:externalData>
  <c:userShapes r:id="rId3"/>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lang="en-US" sz="1800" b="1" i="0" u="none" strike="noStrike" cap="none" spc="0" baseline="0">
                <a:solidFill>
                  <a:srgbClr val="004B37"/>
                </a:solidFill>
                <a:uFillTx/>
                <a:latin typeface="Arial"/>
                <a:ea typeface="Arial"/>
                <a:cs typeface="Arial"/>
                <a:sym typeface="Arial"/>
              </a:defRPr>
            </a:pPr>
            <a:r>
              <a:rPr lang="en-US" sz="1600" b="1" i="0" u="none" strike="noStrike" cap="none" spc="0" baseline="0" dirty="0">
                <a:solidFill>
                  <a:srgbClr val="004B37"/>
                </a:solidFill>
                <a:uFillTx/>
                <a:latin typeface="Arial"/>
                <a:ea typeface="Arial"/>
                <a:cs typeface="Arial"/>
                <a:sym typeface="Arial"/>
              </a:rPr>
              <a:t>Production possibility frontier -  Portugal</a:t>
            </a:r>
          </a:p>
        </c:rich>
      </c:tx>
      <c:layout>
        <c:manualLayout>
          <c:xMode val="edge"/>
          <c:yMode val="edge"/>
          <c:x val="0.19157065620355487"/>
          <c:y val="4.407107856156911E-2"/>
        </c:manualLayout>
      </c:layout>
      <c:overlay val="0"/>
    </c:title>
    <c:autoTitleDeleted val="0"/>
    <c:plotArea>
      <c:layout/>
      <c:scatterChart>
        <c:scatterStyle val="smoothMarker"/>
        <c:varyColors val="0"/>
        <c:ser>
          <c:idx val="0"/>
          <c:order val="0"/>
          <c:tx>
            <c:strRef>
              <c:f>Ricardo!$C$23</c:f>
              <c:strCache>
                <c:ptCount val="1"/>
                <c:pt idx="0">
                  <c:v>Tuch</c:v>
                </c:pt>
              </c:strCache>
            </c:strRef>
          </c:tx>
          <c:spPr>
            <a:ln cmpd="sng">
              <a:solidFill>
                <a:schemeClr val="accent3">
                  <a:lumMod val="50000"/>
                </a:schemeClr>
              </a:solidFill>
            </a:ln>
          </c:spPr>
          <c:marker>
            <c:symbol val="none"/>
          </c:marker>
          <c:trendline>
            <c:spPr>
              <a:ln>
                <a:solidFill>
                  <a:srgbClr val="00B050"/>
                </a:solidFill>
              </a:ln>
            </c:spPr>
            <c:trendlineType val="linear"/>
            <c:dispRSqr val="0"/>
            <c:dispEq val="0"/>
          </c:trendline>
          <c:xVal>
            <c:numRef>
              <c:f>Ricardo!$B$24:$B$25</c:f>
              <c:numCache>
                <c:formatCode>General</c:formatCode>
                <c:ptCount val="2"/>
                <c:pt idx="0">
                  <c:v>20</c:v>
                </c:pt>
                <c:pt idx="1">
                  <c:v>0</c:v>
                </c:pt>
              </c:numCache>
            </c:numRef>
          </c:xVal>
          <c:yVal>
            <c:numRef>
              <c:f>Ricardo!$C$24:$C$25</c:f>
              <c:numCache>
                <c:formatCode>General</c:formatCode>
                <c:ptCount val="2"/>
                <c:pt idx="0">
                  <c:v>0</c:v>
                </c:pt>
                <c:pt idx="1">
                  <c:v>300</c:v>
                </c:pt>
              </c:numCache>
            </c:numRef>
          </c:yVal>
          <c:smooth val="0"/>
          <c:extLst>
            <c:ext xmlns:c16="http://schemas.microsoft.com/office/drawing/2014/chart" uri="{C3380CC4-5D6E-409C-BE32-E72D297353CC}">
              <c16:uniqueId val="{00000001-6A1C-4BD7-B968-96D2EF32B2E8}"/>
            </c:ext>
          </c:extLst>
        </c:ser>
        <c:dLbls>
          <c:showLegendKey val="0"/>
          <c:showVal val="0"/>
          <c:showCatName val="0"/>
          <c:showSerName val="0"/>
          <c:showPercent val="0"/>
          <c:showBubbleSize val="0"/>
        </c:dLbls>
        <c:axId val="72977408"/>
        <c:axId val="73053312"/>
      </c:scatterChart>
      <c:valAx>
        <c:axId val="72977408"/>
        <c:scaling>
          <c:orientation val="minMax"/>
          <c:max val="30"/>
        </c:scaling>
        <c:delete val="0"/>
        <c:axPos val="b"/>
        <c:majorGridlines>
          <c:spPr>
            <a:ln w="9525" cap="flat" cmpd="sng" algn="ctr">
              <a:solidFill>
                <a:schemeClr val="dk1">
                  <a:shade val="95000"/>
                  <a:satMod val="105000"/>
                </a:schemeClr>
              </a:solidFill>
              <a:prstDash val="solid"/>
            </a:ln>
            <a:effectLst/>
          </c:spPr>
        </c:majorGridlines>
        <c:minorGridlines/>
        <c:title>
          <c:tx>
            <c:rich>
              <a:bodyPr/>
              <a:lstStyle/>
              <a:p>
                <a:pPr>
                  <a:defRPr b="0"/>
                </a:pPr>
                <a:r>
                  <a:rPr lang="de-AT" b="0"/>
                  <a:t>cloth</a:t>
                </a:r>
              </a:p>
            </c:rich>
          </c:tx>
          <c:overlay val="0"/>
        </c:title>
        <c:numFmt formatCode="General" sourceLinked="1"/>
        <c:majorTickMark val="out"/>
        <c:minorTickMark val="none"/>
        <c:tickLblPos val="nextTo"/>
        <c:crossAx val="73053312"/>
        <c:crosses val="autoZero"/>
        <c:crossBetween val="midCat"/>
      </c:valAx>
      <c:valAx>
        <c:axId val="73053312"/>
        <c:scaling>
          <c:orientation val="minMax"/>
          <c:max val="300"/>
          <c:min val="0"/>
        </c:scaling>
        <c:delete val="0"/>
        <c:axPos val="l"/>
        <c:majorGridlines/>
        <c:minorGridlines/>
        <c:title>
          <c:tx>
            <c:rich>
              <a:bodyPr/>
              <a:lstStyle/>
              <a:p>
                <a:pPr>
                  <a:defRPr b="0"/>
                </a:pPr>
                <a:r>
                  <a:rPr lang="de-AT" b="0"/>
                  <a:t>wine</a:t>
                </a:r>
              </a:p>
            </c:rich>
          </c:tx>
          <c:overlay val="0"/>
        </c:title>
        <c:numFmt formatCode="General" sourceLinked="1"/>
        <c:majorTickMark val="out"/>
        <c:minorTickMark val="none"/>
        <c:tickLblPos val="nextTo"/>
        <c:crossAx val="72977408"/>
        <c:crosses val="autoZero"/>
        <c:crossBetween val="midCat"/>
      </c:valAx>
    </c:plotArea>
    <c:plotVisOnly val="1"/>
    <c:dispBlanksAs val="gap"/>
    <c:showDLblsOverMax val="0"/>
  </c:chart>
  <c:spPr>
    <a:ln>
      <a:noFill/>
    </a:ln>
  </c:spPr>
  <c:txPr>
    <a:bodyPr/>
    <a:lstStyle/>
    <a:p>
      <a:pPr>
        <a:defRPr sz="1600">
          <a:latin typeface="Candace"/>
        </a:defRPr>
      </a:pPr>
      <a:endParaRPr lang="nl-NL"/>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ctr" rtl="0">
              <a:defRPr/>
            </a:pPr>
            <a:r>
              <a:rPr lang="en-US" dirty="0">
                <a:solidFill>
                  <a:srgbClr val="C00000"/>
                </a:solidFill>
              </a:rPr>
              <a:t>Production possibility frontier -  England</a:t>
            </a:r>
          </a:p>
        </c:rich>
      </c:tx>
      <c:layout>
        <c:manualLayout>
          <c:xMode val="edge"/>
          <c:yMode val="edge"/>
          <c:x val="0.1790404714253947"/>
          <c:y val="3.3888355214003629E-2"/>
        </c:manualLayout>
      </c:layout>
      <c:overlay val="0"/>
    </c:title>
    <c:autoTitleDeleted val="0"/>
    <c:plotArea>
      <c:layout/>
      <c:scatterChart>
        <c:scatterStyle val="smoothMarker"/>
        <c:varyColors val="0"/>
        <c:ser>
          <c:idx val="0"/>
          <c:order val="0"/>
          <c:tx>
            <c:strRef>
              <c:f>Ricardo!$H$23</c:f>
              <c:strCache>
                <c:ptCount val="1"/>
                <c:pt idx="0">
                  <c:v>Tuch</c:v>
                </c:pt>
              </c:strCache>
            </c:strRef>
          </c:tx>
          <c:spPr>
            <a:ln>
              <a:solidFill>
                <a:srgbClr val="C00000"/>
              </a:solidFill>
            </a:ln>
          </c:spPr>
          <c:marker>
            <c:symbol val="none"/>
          </c:marker>
          <c:trendline>
            <c:spPr>
              <a:ln>
                <a:solidFill>
                  <a:srgbClr val="C00000"/>
                </a:solidFill>
              </a:ln>
            </c:spPr>
            <c:trendlineType val="linear"/>
            <c:dispRSqr val="0"/>
            <c:dispEq val="0"/>
          </c:trendline>
          <c:xVal>
            <c:numRef>
              <c:f>Ricardo!$G$24:$G$25</c:f>
              <c:numCache>
                <c:formatCode>General</c:formatCode>
                <c:ptCount val="2"/>
                <c:pt idx="0">
                  <c:v>10</c:v>
                </c:pt>
                <c:pt idx="1">
                  <c:v>0</c:v>
                </c:pt>
              </c:numCache>
            </c:numRef>
          </c:xVal>
          <c:yVal>
            <c:numRef>
              <c:f>Ricardo!$H$24:$H$25</c:f>
              <c:numCache>
                <c:formatCode>General</c:formatCode>
                <c:ptCount val="2"/>
                <c:pt idx="0">
                  <c:v>0</c:v>
                </c:pt>
                <c:pt idx="1">
                  <c:v>100</c:v>
                </c:pt>
              </c:numCache>
            </c:numRef>
          </c:yVal>
          <c:smooth val="1"/>
          <c:extLst>
            <c:ext xmlns:c16="http://schemas.microsoft.com/office/drawing/2014/chart" uri="{C3380CC4-5D6E-409C-BE32-E72D297353CC}">
              <c16:uniqueId val="{00000001-0522-4E8F-95B4-A79E9216ECA5}"/>
            </c:ext>
          </c:extLst>
        </c:ser>
        <c:dLbls>
          <c:showLegendKey val="0"/>
          <c:showVal val="0"/>
          <c:showCatName val="0"/>
          <c:showSerName val="0"/>
          <c:showPercent val="0"/>
          <c:showBubbleSize val="0"/>
        </c:dLbls>
        <c:axId val="104623488"/>
        <c:axId val="104626048"/>
      </c:scatterChart>
      <c:valAx>
        <c:axId val="104623488"/>
        <c:scaling>
          <c:orientation val="minMax"/>
          <c:max val="30"/>
          <c:min val="0"/>
        </c:scaling>
        <c:delete val="0"/>
        <c:axPos val="b"/>
        <c:majorGridlines>
          <c:spPr>
            <a:ln w="9525" cap="flat" cmpd="sng" algn="ctr">
              <a:solidFill>
                <a:schemeClr val="dk1">
                  <a:shade val="95000"/>
                  <a:satMod val="105000"/>
                </a:schemeClr>
              </a:solidFill>
              <a:prstDash val="solid"/>
            </a:ln>
            <a:effectLst/>
          </c:spPr>
        </c:majorGridlines>
        <c:minorGridlines/>
        <c:title>
          <c:tx>
            <c:rich>
              <a:bodyPr/>
              <a:lstStyle/>
              <a:p>
                <a:pPr>
                  <a:defRPr b="0"/>
                </a:pPr>
                <a:r>
                  <a:rPr lang="de-AT" b="0"/>
                  <a:t>cloth</a:t>
                </a:r>
              </a:p>
            </c:rich>
          </c:tx>
          <c:overlay val="0"/>
        </c:title>
        <c:numFmt formatCode="General" sourceLinked="1"/>
        <c:majorTickMark val="out"/>
        <c:minorTickMark val="none"/>
        <c:tickLblPos val="nextTo"/>
        <c:crossAx val="104626048"/>
        <c:crosses val="autoZero"/>
        <c:crossBetween val="midCat"/>
        <c:majorUnit val="5"/>
      </c:valAx>
      <c:valAx>
        <c:axId val="104626048"/>
        <c:scaling>
          <c:orientation val="minMax"/>
          <c:max val="300"/>
          <c:min val="0"/>
        </c:scaling>
        <c:delete val="0"/>
        <c:axPos val="l"/>
        <c:majorGridlines/>
        <c:minorGridlines/>
        <c:title>
          <c:tx>
            <c:rich>
              <a:bodyPr/>
              <a:lstStyle/>
              <a:p>
                <a:pPr>
                  <a:defRPr b="0"/>
                </a:pPr>
                <a:r>
                  <a:rPr lang="de-AT" b="0"/>
                  <a:t>wine</a:t>
                </a:r>
              </a:p>
            </c:rich>
          </c:tx>
          <c:overlay val="0"/>
        </c:title>
        <c:numFmt formatCode="General" sourceLinked="1"/>
        <c:majorTickMark val="out"/>
        <c:minorTickMark val="none"/>
        <c:tickLblPos val="nextTo"/>
        <c:crossAx val="104623488"/>
        <c:crosses val="autoZero"/>
        <c:crossBetween val="midCat"/>
      </c:valAx>
    </c:plotArea>
    <c:plotVisOnly val="1"/>
    <c:dispBlanksAs val="gap"/>
    <c:showDLblsOverMax val="0"/>
  </c:chart>
  <c:spPr>
    <a:ln>
      <a:noFill/>
    </a:ln>
  </c:spPr>
  <c:txPr>
    <a:bodyPr/>
    <a:lstStyle/>
    <a:p>
      <a:pPr>
        <a:defRPr sz="1600">
          <a:latin typeface="Candance"/>
        </a:defRPr>
      </a:pPr>
      <a:endParaRPr lang="nl-NL"/>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ctr" rtl="0">
              <a:defRPr/>
            </a:pPr>
            <a:r>
              <a:rPr lang="en-US"/>
              <a:t>Production possibility frontier -  England</a:t>
            </a:r>
          </a:p>
        </c:rich>
      </c:tx>
      <c:layout>
        <c:manualLayout>
          <c:xMode val="edge"/>
          <c:yMode val="edge"/>
          <c:x val="0.1790404714253947"/>
          <c:y val="3.3888355214003629E-2"/>
        </c:manualLayout>
      </c:layout>
      <c:overlay val="0"/>
    </c:title>
    <c:autoTitleDeleted val="0"/>
    <c:plotArea>
      <c:layout/>
      <c:scatterChart>
        <c:scatterStyle val="smoothMarker"/>
        <c:varyColors val="0"/>
        <c:ser>
          <c:idx val="0"/>
          <c:order val="0"/>
          <c:tx>
            <c:strRef>
              <c:f>Ricardo!$H$23</c:f>
              <c:strCache>
                <c:ptCount val="1"/>
                <c:pt idx="0">
                  <c:v>Tuch</c:v>
                </c:pt>
              </c:strCache>
            </c:strRef>
          </c:tx>
          <c:spPr>
            <a:ln>
              <a:solidFill>
                <a:srgbClr val="C00000"/>
              </a:solidFill>
            </a:ln>
          </c:spPr>
          <c:marker>
            <c:symbol val="none"/>
          </c:marker>
          <c:trendline>
            <c:spPr>
              <a:ln>
                <a:solidFill>
                  <a:srgbClr val="C00000"/>
                </a:solidFill>
              </a:ln>
            </c:spPr>
            <c:trendlineType val="linear"/>
            <c:dispRSqr val="0"/>
            <c:dispEq val="0"/>
          </c:trendline>
          <c:xVal>
            <c:numRef>
              <c:f>Ricardo!$G$24:$G$25</c:f>
              <c:numCache>
                <c:formatCode>General</c:formatCode>
                <c:ptCount val="2"/>
                <c:pt idx="0">
                  <c:v>10</c:v>
                </c:pt>
                <c:pt idx="1">
                  <c:v>0</c:v>
                </c:pt>
              </c:numCache>
            </c:numRef>
          </c:xVal>
          <c:yVal>
            <c:numRef>
              <c:f>Ricardo!$H$24:$H$25</c:f>
              <c:numCache>
                <c:formatCode>General</c:formatCode>
                <c:ptCount val="2"/>
                <c:pt idx="0">
                  <c:v>0</c:v>
                </c:pt>
                <c:pt idx="1">
                  <c:v>100</c:v>
                </c:pt>
              </c:numCache>
            </c:numRef>
          </c:yVal>
          <c:smooth val="1"/>
          <c:extLst>
            <c:ext xmlns:c16="http://schemas.microsoft.com/office/drawing/2014/chart" uri="{C3380CC4-5D6E-409C-BE32-E72D297353CC}">
              <c16:uniqueId val="{00000001-0522-4E8F-95B4-A79E9216ECA5}"/>
            </c:ext>
          </c:extLst>
        </c:ser>
        <c:dLbls>
          <c:showLegendKey val="0"/>
          <c:showVal val="0"/>
          <c:showCatName val="0"/>
          <c:showSerName val="0"/>
          <c:showPercent val="0"/>
          <c:showBubbleSize val="0"/>
        </c:dLbls>
        <c:axId val="104623488"/>
        <c:axId val="104626048"/>
      </c:scatterChart>
      <c:valAx>
        <c:axId val="104623488"/>
        <c:scaling>
          <c:orientation val="minMax"/>
          <c:max val="30"/>
          <c:min val="0"/>
        </c:scaling>
        <c:delete val="0"/>
        <c:axPos val="b"/>
        <c:majorGridlines>
          <c:spPr>
            <a:ln w="9525" cap="flat" cmpd="sng" algn="ctr">
              <a:solidFill>
                <a:schemeClr val="dk1">
                  <a:shade val="95000"/>
                  <a:satMod val="105000"/>
                </a:schemeClr>
              </a:solidFill>
              <a:prstDash val="solid"/>
            </a:ln>
            <a:effectLst/>
          </c:spPr>
        </c:majorGridlines>
        <c:minorGridlines/>
        <c:title>
          <c:tx>
            <c:rich>
              <a:bodyPr/>
              <a:lstStyle/>
              <a:p>
                <a:pPr>
                  <a:defRPr b="0"/>
                </a:pPr>
                <a:r>
                  <a:rPr lang="de-AT" b="0"/>
                  <a:t>cloth</a:t>
                </a:r>
              </a:p>
            </c:rich>
          </c:tx>
          <c:overlay val="0"/>
        </c:title>
        <c:numFmt formatCode="General" sourceLinked="1"/>
        <c:majorTickMark val="out"/>
        <c:minorTickMark val="none"/>
        <c:tickLblPos val="nextTo"/>
        <c:crossAx val="104626048"/>
        <c:crosses val="autoZero"/>
        <c:crossBetween val="midCat"/>
        <c:majorUnit val="5"/>
      </c:valAx>
      <c:valAx>
        <c:axId val="104626048"/>
        <c:scaling>
          <c:orientation val="minMax"/>
          <c:max val="300"/>
          <c:min val="0"/>
        </c:scaling>
        <c:delete val="0"/>
        <c:axPos val="l"/>
        <c:majorGridlines/>
        <c:minorGridlines/>
        <c:title>
          <c:tx>
            <c:rich>
              <a:bodyPr/>
              <a:lstStyle/>
              <a:p>
                <a:pPr>
                  <a:defRPr b="0"/>
                </a:pPr>
                <a:r>
                  <a:rPr lang="de-AT" b="0"/>
                  <a:t>wine</a:t>
                </a:r>
              </a:p>
            </c:rich>
          </c:tx>
          <c:overlay val="0"/>
        </c:title>
        <c:numFmt formatCode="General" sourceLinked="1"/>
        <c:majorTickMark val="out"/>
        <c:minorTickMark val="none"/>
        <c:tickLblPos val="nextTo"/>
        <c:crossAx val="104623488"/>
        <c:crosses val="autoZero"/>
        <c:crossBetween val="midCat"/>
      </c:valAx>
    </c:plotArea>
    <c:plotVisOnly val="1"/>
    <c:dispBlanksAs val="gap"/>
    <c:showDLblsOverMax val="0"/>
  </c:chart>
  <c:spPr>
    <a:ln>
      <a:noFill/>
    </a:ln>
  </c:spPr>
  <c:txPr>
    <a:bodyPr/>
    <a:lstStyle/>
    <a:p>
      <a:pPr>
        <a:defRPr sz="1600">
          <a:latin typeface="Candance"/>
        </a:defRPr>
      </a:pPr>
      <a:endParaRPr lang="nl-NL"/>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lang="en-US" sz="1800" b="1" i="0" u="none" strike="noStrike" cap="none" spc="0" baseline="0">
                <a:solidFill>
                  <a:srgbClr val="004B37"/>
                </a:solidFill>
                <a:uFillTx/>
                <a:latin typeface="Arial"/>
                <a:ea typeface="Arial"/>
                <a:cs typeface="Arial"/>
                <a:sym typeface="Arial"/>
              </a:defRPr>
            </a:pPr>
            <a:r>
              <a:rPr lang="en-US" sz="1600" b="1" i="0" u="none" strike="noStrike" cap="none" spc="0" baseline="0" dirty="0">
                <a:solidFill>
                  <a:srgbClr val="004B37"/>
                </a:solidFill>
                <a:uFillTx/>
                <a:latin typeface="Arial"/>
                <a:ea typeface="Arial"/>
                <a:cs typeface="Arial"/>
                <a:sym typeface="Arial"/>
              </a:rPr>
              <a:t>Production possibility frontier -  Portugal</a:t>
            </a:r>
          </a:p>
        </c:rich>
      </c:tx>
      <c:layout>
        <c:manualLayout>
          <c:xMode val="edge"/>
          <c:yMode val="edge"/>
          <c:x val="0.19157065620355487"/>
          <c:y val="4.407107856156911E-2"/>
        </c:manualLayout>
      </c:layout>
      <c:overlay val="0"/>
    </c:title>
    <c:autoTitleDeleted val="0"/>
    <c:plotArea>
      <c:layout/>
      <c:scatterChart>
        <c:scatterStyle val="smoothMarker"/>
        <c:varyColors val="0"/>
        <c:ser>
          <c:idx val="0"/>
          <c:order val="0"/>
          <c:tx>
            <c:strRef>
              <c:f>Ricardo!$C$23</c:f>
              <c:strCache>
                <c:ptCount val="1"/>
                <c:pt idx="0">
                  <c:v>Tuch</c:v>
                </c:pt>
              </c:strCache>
            </c:strRef>
          </c:tx>
          <c:spPr>
            <a:ln cmpd="sng">
              <a:solidFill>
                <a:schemeClr val="accent3">
                  <a:lumMod val="50000"/>
                </a:schemeClr>
              </a:solidFill>
            </a:ln>
          </c:spPr>
          <c:marker>
            <c:symbol val="none"/>
          </c:marker>
          <c:trendline>
            <c:spPr>
              <a:ln>
                <a:solidFill>
                  <a:srgbClr val="00B050"/>
                </a:solidFill>
              </a:ln>
            </c:spPr>
            <c:trendlineType val="linear"/>
            <c:dispRSqr val="0"/>
            <c:dispEq val="0"/>
          </c:trendline>
          <c:xVal>
            <c:numRef>
              <c:f>Ricardo!$B$24:$B$25</c:f>
              <c:numCache>
                <c:formatCode>General</c:formatCode>
                <c:ptCount val="2"/>
                <c:pt idx="0">
                  <c:v>20</c:v>
                </c:pt>
                <c:pt idx="1">
                  <c:v>0</c:v>
                </c:pt>
              </c:numCache>
            </c:numRef>
          </c:xVal>
          <c:yVal>
            <c:numRef>
              <c:f>Ricardo!$C$24:$C$25</c:f>
              <c:numCache>
                <c:formatCode>General</c:formatCode>
                <c:ptCount val="2"/>
                <c:pt idx="0">
                  <c:v>0</c:v>
                </c:pt>
                <c:pt idx="1">
                  <c:v>300</c:v>
                </c:pt>
              </c:numCache>
            </c:numRef>
          </c:yVal>
          <c:smooth val="0"/>
          <c:extLst>
            <c:ext xmlns:c16="http://schemas.microsoft.com/office/drawing/2014/chart" uri="{C3380CC4-5D6E-409C-BE32-E72D297353CC}">
              <c16:uniqueId val="{00000001-B0FF-42B4-B655-EBD56918C3ED}"/>
            </c:ext>
          </c:extLst>
        </c:ser>
        <c:dLbls>
          <c:showLegendKey val="0"/>
          <c:showVal val="0"/>
          <c:showCatName val="0"/>
          <c:showSerName val="0"/>
          <c:showPercent val="0"/>
          <c:showBubbleSize val="0"/>
        </c:dLbls>
        <c:axId val="72977408"/>
        <c:axId val="73053312"/>
      </c:scatterChart>
      <c:valAx>
        <c:axId val="72977408"/>
        <c:scaling>
          <c:orientation val="minMax"/>
          <c:max val="30"/>
        </c:scaling>
        <c:delete val="0"/>
        <c:axPos val="b"/>
        <c:majorGridlines>
          <c:spPr>
            <a:ln w="9525" cap="flat" cmpd="sng" algn="ctr">
              <a:solidFill>
                <a:schemeClr val="dk1">
                  <a:shade val="95000"/>
                  <a:satMod val="105000"/>
                </a:schemeClr>
              </a:solidFill>
              <a:prstDash val="solid"/>
            </a:ln>
            <a:effectLst/>
          </c:spPr>
        </c:majorGridlines>
        <c:minorGridlines/>
        <c:title>
          <c:tx>
            <c:rich>
              <a:bodyPr/>
              <a:lstStyle/>
              <a:p>
                <a:pPr>
                  <a:defRPr b="0"/>
                </a:pPr>
                <a:r>
                  <a:rPr lang="de-AT" b="0"/>
                  <a:t>cloth</a:t>
                </a:r>
              </a:p>
            </c:rich>
          </c:tx>
          <c:overlay val="0"/>
        </c:title>
        <c:numFmt formatCode="General" sourceLinked="1"/>
        <c:majorTickMark val="out"/>
        <c:minorTickMark val="none"/>
        <c:tickLblPos val="nextTo"/>
        <c:crossAx val="73053312"/>
        <c:crosses val="autoZero"/>
        <c:crossBetween val="midCat"/>
      </c:valAx>
      <c:valAx>
        <c:axId val="73053312"/>
        <c:scaling>
          <c:orientation val="minMax"/>
          <c:max val="300"/>
          <c:min val="0"/>
        </c:scaling>
        <c:delete val="0"/>
        <c:axPos val="l"/>
        <c:majorGridlines/>
        <c:minorGridlines/>
        <c:title>
          <c:tx>
            <c:rich>
              <a:bodyPr/>
              <a:lstStyle/>
              <a:p>
                <a:pPr>
                  <a:defRPr b="0"/>
                </a:pPr>
                <a:r>
                  <a:rPr lang="de-AT" b="0"/>
                  <a:t>wine</a:t>
                </a:r>
              </a:p>
            </c:rich>
          </c:tx>
          <c:overlay val="0"/>
        </c:title>
        <c:numFmt formatCode="General" sourceLinked="1"/>
        <c:majorTickMark val="out"/>
        <c:minorTickMark val="none"/>
        <c:tickLblPos val="nextTo"/>
        <c:crossAx val="72977408"/>
        <c:crosses val="autoZero"/>
        <c:crossBetween val="midCat"/>
      </c:valAx>
    </c:plotArea>
    <c:plotVisOnly val="1"/>
    <c:dispBlanksAs val="gap"/>
    <c:showDLblsOverMax val="0"/>
  </c:chart>
  <c:spPr>
    <a:ln>
      <a:noFill/>
    </a:ln>
  </c:spPr>
  <c:txPr>
    <a:bodyPr/>
    <a:lstStyle/>
    <a:p>
      <a:pPr>
        <a:defRPr sz="1600">
          <a:latin typeface="Candace"/>
        </a:defRPr>
      </a:pPr>
      <a:endParaRPr lang="nl-NL"/>
    </a:p>
  </c:txPr>
  <c:externalData r:id="rId1">
    <c:autoUpdate val="0"/>
  </c:externalData>
</c:chartSpace>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E42C39-9D2B-4AB6-A582-ECB7AFE498BE}" type="doc">
      <dgm:prSet loTypeId="urn:microsoft.com/office/officeart/2018/2/layout/IconLabelList" loCatId="icon" qsTypeId="urn:microsoft.com/office/officeart/2005/8/quickstyle/simple1" qsCatId="simple" csTypeId="urn:microsoft.com/office/officeart/2005/8/colors/accent3_2" csCatId="accent3" phldr="1"/>
      <dgm:spPr/>
      <dgm:t>
        <a:bodyPr/>
        <a:lstStyle/>
        <a:p>
          <a:endParaRPr lang="en-US"/>
        </a:p>
      </dgm:t>
    </dgm:pt>
    <dgm:pt modelId="{A3C35230-F70D-4AD8-B7CE-42BDB38DC0E9}">
      <dgm:prSet custT="1"/>
      <dgm:spPr>
        <a:xfrm>
          <a:off x="974683" y="2248371"/>
          <a:ext cx="2091173" cy="1490146"/>
        </a:xfrm>
        <a:prstGeom prst="rect">
          <a:avLst/>
        </a:prstGeom>
        <a:noFill/>
        <a:ln>
          <a:noFill/>
        </a:ln>
        <a:effectLst/>
      </dgm:spPr>
      <dgm:t>
        <a:bodyPr/>
        <a:lstStyle/>
        <a:p>
          <a:pPr>
            <a:lnSpc>
              <a:spcPct val="100000"/>
            </a:lnSpc>
          </a:pPr>
          <a:r>
            <a:rPr kumimoji="1" lang="en-GB" sz="1800" b="1" kern="1200" noProof="0" dirty="0">
              <a:solidFill>
                <a:sysClr val="windowText" lastClr="000000">
                  <a:hueOff val="0"/>
                  <a:satOff val="0"/>
                  <a:lumOff val="0"/>
                  <a:alphaOff val="0"/>
                </a:sysClr>
              </a:solidFill>
              <a:latin typeface="Roboto Slab" pitchFamily="2" charset="0"/>
              <a:ea typeface="Roboto Slab" pitchFamily="2" charset="0"/>
              <a:cs typeface="Roboto Slab" pitchFamily="2" charset="0"/>
            </a:rPr>
            <a:t> 1 </a:t>
          </a:r>
          <a:r>
            <a:rPr lang="en-GB" sz="1800" b="1" kern="1200" noProof="0" dirty="0">
              <a:solidFill>
                <a:srgbClr val="017188"/>
              </a:solidFill>
              <a:latin typeface="Roboto Slab" pitchFamily="2" charset="0"/>
              <a:ea typeface="Roboto Slab" pitchFamily="2" charset="0"/>
              <a:cs typeface="Roboto Slab" pitchFamily="2" charset="0"/>
            </a:rPr>
            <a:t>Why international trade matters </a:t>
          </a:r>
        </a:p>
      </dgm:t>
    </dgm:pt>
    <dgm:pt modelId="{BED2D885-2B8B-4AE4-BAD8-4E0E4EDE70EC}" type="parTrans" cxnId="{1BCAA5FD-54C6-44C8-8E8D-1F79C2707644}">
      <dgm:prSet/>
      <dgm:spPr/>
      <dgm:t>
        <a:bodyPr/>
        <a:lstStyle/>
        <a:p>
          <a:endParaRPr lang="en-US" sz="1800">
            <a:latin typeface="Roboto Slab" pitchFamily="2" charset="0"/>
            <a:ea typeface="Roboto Slab" pitchFamily="2" charset="0"/>
            <a:cs typeface="Roboto Slab" pitchFamily="2" charset="0"/>
          </a:endParaRPr>
        </a:p>
      </dgm:t>
    </dgm:pt>
    <dgm:pt modelId="{4850421A-A6FF-49B3-A9F8-4D43C80E919D}" type="sibTrans" cxnId="{1BCAA5FD-54C6-44C8-8E8D-1F79C2707644}">
      <dgm:prSet/>
      <dgm:spPr/>
      <dgm:t>
        <a:bodyPr/>
        <a:lstStyle/>
        <a:p>
          <a:endParaRPr lang="en-US" sz="1800">
            <a:latin typeface="Roboto Slab" pitchFamily="2" charset="0"/>
            <a:ea typeface="Roboto Slab" pitchFamily="2" charset="0"/>
            <a:cs typeface="Roboto Slab" pitchFamily="2" charset="0"/>
          </a:endParaRPr>
        </a:p>
      </dgm:t>
    </dgm:pt>
    <dgm:pt modelId="{E11A2277-E006-4CB9-B66F-294ED3C93B80}">
      <dgm:prSet custT="1"/>
      <dgm:spPr>
        <a:xfrm>
          <a:off x="3234412" y="2238362"/>
          <a:ext cx="2353654" cy="1490146"/>
        </a:xfrm>
        <a:prstGeom prst="rect">
          <a:avLst/>
        </a:prstGeom>
        <a:noFill/>
        <a:ln>
          <a:noFill/>
        </a:ln>
        <a:effectLst/>
      </dgm:spPr>
      <dgm:t>
        <a:bodyPr/>
        <a:lstStyle/>
        <a:p>
          <a:pPr>
            <a:lnSpc>
              <a:spcPct val="100000"/>
            </a:lnSpc>
          </a:pPr>
          <a:r>
            <a:rPr kumimoji="1" lang="en-GB" sz="1800" b="1" kern="1200" noProof="0" dirty="0">
              <a:solidFill>
                <a:sysClr val="windowText" lastClr="000000">
                  <a:hueOff val="0"/>
                  <a:satOff val="0"/>
                  <a:lumOff val="0"/>
                  <a:alphaOff val="0"/>
                </a:sysClr>
              </a:solidFill>
              <a:latin typeface="Roboto Slab" pitchFamily="2" charset="0"/>
              <a:ea typeface="Roboto Slab" pitchFamily="2" charset="0"/>
              <a:cs typeface="Roboto Slab" pitchFamily="2" charset="0"/>
            </a:rPr>
            <a:t>2 </a:t>
          </a:r>
          <a:r>
            <a:rPr lang="en-GB" sz="1800" b="1" kern="1200" dirty="0">
              <a:solidFill>
                <a:schemeClr val="accent2"/>
              </a:solidFill>
              <a:latin typeface="Roboto Slab" pitchFamily="2" charset="0"/>
              <a:ea typeface="Roboto Slab" pitchFamily="2" charset="0"/>
              <a:cs typeface="Roboto Slab" pitchFamily="2" charset="0"/>
            </a:rPr>
            <a:t>Motives for international trade</a:t>
          </a:r>
          <a:endParaRPr lang="en-GB" sz="1800" b="1" kern="1200" noProof="0" dirty="0">
            <a:solidFill>
              <a:srgbClr val="2683C6"/>
            </a:solidFill>
            <a:latin typeface="Roboto Slab" pitchFamily="2" charset="0"/>
            <a:ea typeface="Roboto Slab" pitchFamily="2" charset="0"/>
            <a:cs typeface="Roboto Slab" pitchFamily="2" charset="0"/>
          </a:endParaRPr>
        </a:p>
        <a:p>
          <a:pPr>
            <a:lnSpc>
              <a:spcPct val="100000"/>
            </a:lnSpc>
          </a:pPr>
          <a:br>
            <a:rPr lang="en-GB" sz="1800" b="1" kern="1200" noProof="0" dirty="0">
              <a:solidFill>
                <a:srgbClr val="2683C6"/>
              </a:solidFill>
              <a:latin typeface="Roboto Slab" pitchFamily="2" charset="0"/>
              <a:ea typeface="Roboto Slab" pitchFamily="2" charset="0"/>
              <a:cs typeface="Roboto Slab" pitchFamily="2" charset="0"/>
            </a:rPr>
          </a:br>
          <a:endParaRPr kumimoji="1" lang="en-US" sz="1800" b="1" kern="1200" dirty="0">
            <a:solidFill>
              <a:prstClr val="black">
                <a:hueOff val="0"/>
                <a:satOff val="0"/>
                <a:lumOff val="0"/>
                <a:alphaOff val="0"/>
              </a:prstClr>
            </a:solidFill>
            <a:latin typeface="Roboto Slab" pitchFamily="2" charset="0"/>
            <a:ea typeface="Roboto Slab" pitchFamily="2" charset="0"/>
            <a:cs typeface="Roboto Slab" pitchFamily="2" charset="0"/>
          </a:endParaRPr>
        </a:p>
      </dgm:t>
    </dgm:pt>
    <dgm:pt modelId="{900F0F2F-2644-4EB7-B138-86B79DDCBBC7}" type="parTrans" cxnId="{3B6E611E-0F7E-4EDD-8256-6E37EF1F3389}">
      <dgm:prSet/>
      <dgm:spPr/>
      <dgm:t>
        <a:bodyPr/>
        <a:lstStyle/>
        <a:p>
          <a:endParaRPr lang="en-US" sz="1800">
            <a:latin typeface="Roboto Slab" pitchFamily="2" charset="0"/>
            <a:ea typeface="Roboto Slab" pitchFamily="2" charset="0"/>
            <a:cs typeface="Roboto Slab" pitchFamily="2" charset="0"/>
          </a:endParaRPr>
        </a:p>
      </dgm:t>
    </dgm:pt>
    <dgm:pt modelId="{42520128-48B7-44B9-87FC-BDD54A2BD494}" type="sibTrans" cxnId="{3B6E611E-0F7E-4EDD-8256-6E37EF1F3389}">
      <dgm:prSet/>
      <dgm:spPr/>
      <dgm:t>
        <a:bodyPr/>
        <a:lstStyle/>
        <a:p>
          <a:endParaRPr lang="en-US" sz="1800">
            <a:latin typeface="Roboto Slab" pitchFamily="2" charset="0"/>
            <a:ea typeface="Roboto Slab" pitchFamily="2" charset="0"/>
            <a:cs typeface="Roboto Slab" pitchFamily="2" charset="0"/>
          </a:endParaRPr>
        </a:p>
      </dgm:t>
    </dgm:pt>
    <dgm:pt modelId="{861C92AA-3DFC-4CBA-9DF8-A0F88818B34F}">
      <dgm:prSet custT="1"/>
      <dgm:spPr>
        <a:xfrm>
          <a:off x="5978132" y="2286792"/>
          <a:ext cx="2169139" cy="1490146"/>
        </a:xfrm>
        <a:prstGeom prst="rect">
          <a:avLst/>
        </a:prstGeom>
        <a:noFill/>
        <a:ln>
          <a:noFill/>
        </a:ln>
        <a:effectLst/>
      </dgm:spPr>
      <dgm:t>
        <a:bodyPr/>
        <a:lstStyle/>
        <a:p>
          <a:pPr>
            <a:lnSpc>
              <a:spcPct val="100000"/>
            </a:lnSpc>
          </a:pPr>
          <a:r>
            <a:rPr kumimoji="1" lang="en-GB" sz="1800" b="1" kern="1200" noProof="0" dirty="0">
              <a:solidFill>
                <a:sysClr val="windowText" lastClr="000000">
                  <a:hueOff val="0"/>
                  <a:satOff val="0"/>
                  <a:lumOff val="0"/>
                  <a:alphaOff val="0"/>
                </a:sysClr>
              </a:solidFill>
              <a:latin typeface="Roboto Slab" pitchFamily="2" charset="0"/>
              <a:ea typeface="Roboto Slab" pitchFamily="2" charset="0"/>
              <a:cs typeface="Roboto Slab" pitchFamily="2" charset="0"/>
            </a:rPr>
            <a:t>4 </a:t>
          </a:r>
          <a:r>
            <a:rPr lang="en-GB" sz="1800" b="1" kern="1200" dirty="0">
              <a:solidFill>
                <a:srgbClr val="017188"/>
              </a:solidFill>
              <a:latin typeface="Roboto Slab" pitchFamily="2" charset="0"/>
              <a:ea typeface="Roboto Slab" pitchFamily="2" charset="0"/>
              <a:cs typeface="Roboto Slab" pitchFamily="2" charset="0"/>
            </a:rPr>
            <a:t>The Ricardian </a:t>
          </a:r>
          <a:br>
            <a:rPr lang="en-GB" sz="1800" b="1" kern="1200" dirty="0">
              <a:solidFill>
                <a:srgbClr val="017188"/>
              </a:solidFill>
              <a:latin typeface="Roboto Slab" pitchFamily="2" charset="0"/>
              <a:ea typeface="Roboto Slab" pitchFamily="2" charset="0"/>
              <a:cs typeface="Roboto Slab" pitchFamily="2" charset="0"/>
            </a:rPr>
          </a:br>
          <a:r>
            <a:rPr lang="en-GB" sz="1800" b="1" kern="1200" dirty="0">
              <a:solidFill>
                <a:srgbClr val="017188"/>
              </a:solidFill>
              <a:latin typeface="Roboto Slab" pitchFamily="2" charset="0"/>
              <a:ea typeface="Roboto Slab" pitchFamily="2" charset="0"/>
              <a:cs typeface="Roboto Slab" pitchFamily="2" charset="0"/>
            </a:rPr>
            <a:t>trade model</a:t>
          </a:r>
          <a:br>
            <a:rPr lang="en-US" sz="1800" b="1" kern="1200" dirty="0">
              <a:solidFill>
                <a:srgbClr val="2683C6"/>
              </a:solidFill>
              <a:latin typeface="Roboto Slab" pitchFamily="2" charset="0"/>
              <a:ea typeface="Roboto Slab" pitchFamily="2" charset="0"/>
              <a:cs typeface="Roboto Slab" pitchFamily="2" charset="0"/>
            </a:rPr>
          </a:br>
          <a:endParaRPr lang="en-US" sz="1800" b="1" kern="1200" dirty="0">
            <a:solidFill>
              <a:prstClr val="black">
                <a:hueOff val="0"/>
                <a:satOff val="0"/>
                <a:lumOff val="0"/>
                <a:alphaOff val="0"/>
              </a:prstClr>
            </a:solidFill>
            <a:latin typeface="Roboto Slab" pitchFamily="2" charset="0"/>
            <a:ea typeface="Roboto Slab" pitchFamily="2" charset="0"/>
            <a:cs typeface="Roboto Slab" pitchFamily="2" charset="0"/>
          </a:endParaRPr>
        </a:p>
      </dgm:t>
    </dgm:pt>
    <dgm:pt modelId="{94C2178E-B3F3-4C28-B8D0-E7E8746AA058}" type="parTrans" cxnId="{FF3E15C2-9311-4626-915F-C2325195B65D}">
      <dgm:prSet/>
      <dgm:spPr/>
      <dgm:t>
        <a:bodyPr/>
        <a:lstStyle/>
        <a:p>
          <a:endParaRPr lang="en-US" sz="1800">
            <a:latin typeface="Roboto Slab" pitchFamily="2" charset="0"/>
            <a:ea typeface="Roboto Slab" pitchFamily="2" charset="0"/>
            <a:cs typeface="Roboto Slab" pitchFamily="2" charset="0"/>
          </a:endParaRPr>
        </a:p>
      </dgm:t>
    </dgm:pt>
    <dgm:pt modelId="{4D2DF68A-2E25-4BE3-8F6F-77DD8E8798EB}" type="sibTrans" cxnId="{FF3E15C2-9311-4626-915F-C2325195B65D}">
      <dgm:prSet/>
      <dgm:spPr/>
      <dgm:t>
        <a:bodyPr/>
        <a:lstStyle/>
        <a:p>
          <a:endParaRPr lang="en-US" sz="1800">
            <a:latin typeface="Roboto Slab" pitchFamily="2" charset="0"/>
            <a:ea typeface="Roboto Slab" pitchFamily="2" charset="0"/>
            <a:cs typeface="Roboto Slab" pitchFamily="2" charset="0"/>
          </a:endParaRPr>
        </a:p>
      </dgm:t>
    </dgm:pt>
    <dgm:pt modelId="{A32DDD87-E3E0-4B38-80C4-8D54E8F3E75D}">
      <dgm:prSet custT="1"/>
      <dgm:spPr>
        <a:xfrm>
          <a:off x="8505244" y="2306440"/>
          <a:ext cx="2077061" cy="1490146"/>
        </a:xfrm>
        <a:prstGeom prst="rect">
          <a:avLst/>
        </a:prstGeom>
        <a:noFill/>
        <a:ln>
          <a:noFill/>
        </a:ln>
        <a:effectLst/>
      </dgm:spPr>
      <dgm:t>
        <a:bodyPr/>
        <a:lstStyle/>
        <a:p>
          <a:pPr algn="ctr">
            <a:lnSpc>
              <a:spcPct val="100000"/>
            </a:lnSpc>
          </a:pPr>
          <a:r>
            <a:rPr kumimoji="1" lang="en-GB" sz="1800" b="1" kern="1200" noProof="0" dirty="0">
              <a:solidFill>
                <a:sysClr val="windowText" lastClr="000000">
                  <a:hueOff val="0"/>
                  <a:satOff val="0"/>
                  <a:lumOff val="0"/>
                  <a:alphaOff val="0"/>
                </a:sysClr>
              </a:solidFill>
              <a:latin typeface="Roboto Slab" pitchFamily="2" charset="0"/>
              <a:ea typeface="Roboto Slab" pitchFamily="2" charset="0"/>
              <a:cs typeface="Roboto Slab" pitchFamily="2" charset="0"/>
            </a:rPr>
            <a:t>5 </a:t>
          </a:r>
          <a:r>
            <a:rPr lang="en-GB" sz="1800" b="1" kern="1200" noProof="0" dirty="0">
              <a:solidFill>
                <a:srgbClr val="017188"/>
              </a:solidFill>
              <a:latin typeface="Roboto Slab" pitchFamily="2" charset="0"/>
              <a:ea typeface="Roboto Slab" pitchFamily="2" charset="0"/>
              <a:cs typeface="Roboto Slab" pitchFamily="2" charset="0"/>
            </a:rPr>
            <a:t>Discussion and limitations</a:t>
          </a:r>
        </a:p>
        <a:p>
          <a:pPr algn="ctr">
            <a:lnSpc>
              <a:spcPct val="100000"/>
            </a:lnSpc>
          </a:pPr>
          <a:endParaRPr kumimoji="1" lang="en-GB" sz="1800" b="1" kern="1200" noProof="0" dirty="0">
            <a:solidFill>
              <a:prstClr val="black">
                <a:hueOff val="0"/>
                <a:satOff val="0"/>
                <a:lumOff val="0"/>
                <a:alphaOff val="0"/>
              </a:prstClr>
            </a:solidFill>
            <a:latin typeface="Roboto Slab" pitchFamily="2" charset="0"/>
            <a:ea typeface="Roboto Slab" pitchFamily="2" charset="0"/>
            <a:cs typeface="Roboto Slab" pitchFamily="2" charset="0"/>
          </a:endParaRPr>
        </a:p>
        <a:p>
          <a:pPr marL="0" lvl="0" algn="ctr" defTabSz="711200">
            <a:lnSpc>
              <a:spcPct val="100000"/>
            </a:lnSpc>
            <a:spcBef>
              <a:spcPct val="0"/>
            </a:spcBef>
            <a:spcAft>
              <a:spcPct val="35000"/>
            </a:spcAft>
            <a:buNone/>
            <a:tabLst>
              <a:tab pos="631825" algn="l"/>
            </a:tabLst>
          </a:pPr>
          <a:endParaRPr lang="en-US" sz="1800" b="1" kern="1200" dirty="0">
            <a:solidFill>
              <a:prstClr val="black">
                <a:hueOff val="0"/>
                <a:satOff val="0"/>
                <a:lumOff val="0"/>
                <a:alphaOff val="0"/>
              </a:prstClr>
            </a:solidFill>
            <a:latin typeface="Roboto Slab" pitchFamily="2" charset="0"/>
            <a:ea typeface="Roboto Slab" pitchFamily="2" charset="0"/>
            <a:cs typeface="Roboto Slab" pitchFamily="2" charset="0"/>
          </a:endParaRPr>
        </a:p>
      </dgm:t>
    </dgm:pt>
    <dgm:pt modelId="{5837F782-35AD-44B7-B730-8D2A16DCA4BE}" type="parTrans" cxnId="{2402EB6B-F716-4726-AFDE-D40645C8479E}">
      <dgm:prSet/>
      <dgm:spPr/>
      <dgm:t>
        <a:bodyPr/>
        <a:lstStyle/>
        <a:p>
          <a:endParaRPr lang="en-US" sz="1800">
            <a:latin typeface="Roboto Slab" pitchFamily="2" charset="0"/>
            <a:ea typeface="Roboto Slab" pitchFamily="2" charset="0"/>
            <a:cs typeface="Roboto Slab" pitchFamily="2" charset="0"/>
          </a:endParaRPr>
        </a:p>
      </dgm:t>
    </dgm:pt>
    <dgm:pt modelId="{A05C3849-8D47-49F9-8A77-E3AB67F38659}" type="sibTrans" cxnId="{2402EB6B-F716-4726-AFDE-D40645C8479E}">
      <dgm:prSet/>
      <dgm:spPr/>
      <dgm:t>
        <a:bodyPr/>
        <a:lstStyle/>
        <a:p>
          <a:endParaRPr lang="en-US" sz="1800">
            <a:latin typeface="Roboto Slab" pitchFamily="2" charset="0"/>
            <a:ea typeface="Roboto Slab" pitchFamily="2" charset="0"/>
            <a:cs typeface="Roboto Slab" pitchFamily="2" charset="0"/>
          </a:endParaRPr>
        </a:p>
      </dgm:t>
    </dgm:pt>
    <dgm:pt modelId="{B4117A12-22E0-4E79-96A3-1B47948DAE02}">
      <dgm:prSet custT="1"/>
      <dgm:spPr/>
      <dgm:t>
        <a:bodyPr/>
        <a:lstStyle/>
        <a:p>
          <a:pPr>
            <a:lnSpc>
              <a:spcPct val="100000"/>
            </a:lnSpc>
          </a:pPr>
          <a:r>
            <a:rPr kumimoji="1" lang="en-GB" sz="1800" b="1" kern="1200" noProof="0" dirty="0">
              <a:solidFill>
                <a:sysClr val="windowText" lastClr="000000">
                  <a:hueOff val="0"/>
                  <a:satOff val="0"/>
                  <a:lumOff val="0"/>
                  <a:alphaOff val="0"/>
                </a:sysClr>
              </a:solidFill>
              <a:latin typeface="Roboto Slab" pitchFamily="2" charset="0"/>
              <a:ea typeface="Roboto Slab" pitchFamily="2" charset="0"/>
              <a:cs typeface="Roboto Slab" pitchFamily="2" charset="0"/>
            </a:rPr>
            <a:t>6 </a:t>
          </a:r>
          <a:r>
            <a:rPr lang="en-GB" sz="1800" b="1" kern="1200" dirty="0">
              <a:solidFill>
                <a:srgbClr val="017188"/>
              </a:solidFill>
              <a:latin typeface="Roboto Slab" pitchFamily="2" charset="0"/>
              <a:ea typeface="Roboto Slab" pitchFamily="2" charset="0"/>
              <a:cs typeface="Roboto Slab" pitchFamily="2" charset="0"/>
            </a:rPr>
            <a:t>Alternative trade models</a:t>
          </a:r>
          <a:endParaRPr lang="nl-NL" sz="1800" b="1" kern="1200" dirty="0">
            <a:solidFill>
              <a:srgbClr val="017188"/>
            </a:solidFill>
            <a:latin typeface="Roboto Slab" pitchFamily="2" charset="0"/>
            <a:ea typeface="Roboto Slab" pitchFamily="2" charset="0"/>
            <a:cs typeface="Roboto Slab" pitchFamily="2" charset="0"/>
          </a:endParaRPr>
        </a:p>
      </dgm:t>
    </dgm:pt>
    <dgm:pt modelId="{0CADE733-78A9-427B-8FE9-559AD4DE2D98}" type="parTrans" cxnId="{4A96BA24-D793-42FD-AFB6-0C689C78543E}">
      <dgm:prSet/>
      <dgm:spPr/>
      <dgm:t>
        <a:bodyPr/>
        <a:lstStyle/>
        <a:p>
          <a:endParaRPr lang="nl-NL" sz="1800"/>
        </a:p>
      </dgm:t>
    </dgm:pt>
    <dgm:pt modelId="{75B4BFBE-63B9-4540-9A9C-17913D78E026}" type="sibTrans" cxnId="{4A96BA24-D793-42FD-AFB6-0C689C78543E}">
      <dgm:prSet/>
      <dgm:spPr/>
      <dgm:t>
        <a:bodyPr/>
        <a:lstStyle/>
        <a:p>
          <a:endParaRPr lang="nl-NL" sz="1800"/>
        </a:p>
      </dgm:t>
    </dgm:pt>
    <dgm:pt modelId="{8E00B851-C2B0-4C80-BA4B-8D4B27308C31}">
      <dgm:prSet custT="1"/>
      <dgm:spPr/>
      <dgm:t>
        <a:bodyPr/>
        <a:lstStyle/>
        <a:p>
          <a:pPr>
            <a:lnSpc>
              <a:spcPct val="100000"/>
            </a:lnSpc>
          </a:pPr>
          <a:r>
            <a:rPr kumimoji="1" lang="en-GB" sz="1800" b="1" noProof="0" dirty="0">
              <a:solidFill>
                <a:sysClr val="windowText" lastClr="000000">
                  <a:hueOff val="0"/>
                  <a:satOff val="0"/>
                  <a:lumOff val="0"/>
                  <a:alphaOff val="0"/>
                </a:sysClr>
              </a:solidFill>
              <a:latin typeface="Roboto Slab" pitchFamily="2" charset="0"/>
              <a:ea typeface="Roboto Slab" pitchFamily="2" charset="0"/>
              <a:cs typeface="Roboto Slab" pitchFamily="2" charset="0"/>
            </a:rPr>
            <a:t>3 </a:t>
          </a:r>
          <a:r>
            <a:rPr lang="en-GB" sz="1800" b="1" dirty="0">
              <a:solidFill>
                <a:srgbClr val="017188"/>
              </a:solidFill>
              <a:latin typeface="Roboto Slab" pitchFamily="2" charset="0"/>
              <a:ea typeface="Roboto Slab" pitchFamily="2" charset="0"/>
              <a:cs typeface="Roboto Slab" pitchFamily="2" charset="0"/>
            </a:rPr>
            <a:t>Comparative advantage </a:t>
          </a:r>
          <a:endParaRPr lang="nl-NL" sz="1800" dirty="0"/>
        </a:p>
      </dgm:t>
    </dgm:pt>
    <dgm:pt modelId="{9BD6E607-9F84-4203-9D8A-AD3338F2AAD3}" type="parTrans" cxnId="{2908FB95-B1F2-4382-9829-981CCEA3BECE}">
      <dgm:prSet/>
      <dgm:spPr/>
      <dgm:t>
        <a:bodyPr/>
        <a:lstStyle/>
        <a:p>
          <a:endParaRPr lang="nl-NL" sz="1800"/>
        </a:p>
      </dgm:t>
    </dgm:pt>
    <dgm:pt modelId="{E556898F-0CAC-4A8E-90E6-EFB0ADA39B04}" type="sibTrans" cxnId="{2908FB95-B1F2-4382-9829-981CCEA3BECE}">
      <dgm:prSet/>
      <dgm:spPr/>
      <dgm:t>
        <a:bodyPr/>
        <a:lstStyle/>
        <a:p>
          <a:endParaRPr lang="nl-NL" sz="1800"/>
        </a:p>
      </dgm:t>
    </dgm:pt>
    <dgm:pt modelId="{3BB8C14D-678D-4241-BEC4-BAD5676F9EA7}" type="pres">
      <dgm:prSet presAssocID="{2EE42C39-9D2B-4AB6-A582-ECB7AFE498BE}" presName="root" presStyleCnt="0">
        <dgm:presLayoutVars>
          <dgm:dir/>
          <dgm:resizeHandles val="exact"/>
        </dgm:presLayoutVars>
      </dgm:prSet>
      <dgm:spPr/>
    </dgm:pt>
    <dgm:pt modelId="{C193E5A5-12FF-4128-969B-81BA1008054D}" type="pres">
      <dgm:prSet presAssocID="{A3C35230-F70D-4AD8-B7CE-42BDB38DC0E9}" presName="compNode" presStyleCnt="0"/>
      <dgm:spPr/>
    </dgm:pt>
    <dgm:pt modelId="{341EB39D-2712-429D-A432-C26B4807C159}" type="pres">
      <dgm:prSet presAssocID="{A3C35230-F70D-4AD8-B7CE-42BDB38DC0E9}" presName="iconRect" presStyleLbl="node1" presStyleIdx="0" presStyleCnt="6" custScaleX="211111" custScaleY="211111" custLinFactNeighborX="1596" custLinFactNeighborY="-48885"/>
      <dgm:spPr>
        <a:xfrm>
          <a:off x="1383519" y="522397"/>
          <a:ext cx="1295998" cy="1295998"/>
        </a:xfrm>
        <a:prstGeom prst="rect">
          <a:avLst/>
        </a:prstGeom>
        <a:blipFill rotWithShape="1">
          <a:blip xmlns:r="http://schemas.openxmlformats.org/officeDocument/2006/relationships" r:embed="rId1">
            <a:duotone>
              <a:schemeClr val="accent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gm:spPr>
    </dgm:pt>
    <dgm:pt modelId="{0F725A33-65C4-4481-8ABD-582E84A218DA}" type="pres">
      <dgm:prSet presAssocID="{A3C35230-F70D-4AD8-B7CE-42BDB38DC0E9}" presName="spaceRect" presStyleCnt="0"/>
      <dgm:spPr/>
    </dgm:pt>
    <dgm:pt modelId="{B4B0B1B0-52EA-4550-9DCF-EFB5DEAB58AF}" type="pres">
      <dgm:prSet presAssocID="{A3C35230-F70D-4AD8-B7CE-42BDB38DC0E9}" presName="textRect" presStyleLbl="revTx" presStyleIdx="0" presStyleCnt="6" custScaleX="133518" custScaleY="100648">
        <dgm:presLayoutVars>
          <dgm:chMax val="1"/>
          <dgm:chPref val="1"/>
        </dgm:presLayoutVars>
      </dgm:prSet>
      <dgm:spPr/>
    </dgm:pt>
    <dgm:pt modelId="{9AAB59F8-4D71-4D29-8861-B95F3F2C2D5F}" type="pres">
      <dgm:prSet presAssocID="{4850421A-A6FF-49B3-A9F8-4D43C80E919D}" presName="sibTrans" presStyleCnt="0"/>
      <dgm:spPr/>
    </dgm:pt>
    <dgm:pt modelId="{F186C61D-FEE6-409F-91A1-15DB4176491B}" type="pres">
      <dgm:prSet presAssocID="{E11A2277-E006-4CB9-B66F-294ED3C93B80}" presName="compNode" presStyleCnt="0"/>
      <dgm:spPr/>
    </dgm:pt>
    <dgm:pt modelId="{F6014261-14D2-4C2E-83CE-CF0D6D19BDF2}" type="pres">
      <dgm:prSet presAssocID="{E11A2277-E006-4CB9-B66F-294ED3C93B80}" presName="iconRect" presStyleLbl="node1" presStyleIdx="1" presStyleCnt="6" custScaleX="205005" custScaleY="205005" custLinFactNeighborX="6487" custLinFactNeighborY="-47859"/>
      <dgm:spPr>
        <a:xfrm>
          <a:off x="3752491" y="448628"/>
          <a:ext cx="1619999" cy="1619999"/>
        </a:xfrm>
        <a:prstGeom prst="rect">
          <a:avLst/>
        </a:prstGeom>
        <a:blipFill rotWithShape="1">
          <a:blip xmlns:r="http://schemas.openxmlformats.org/officeDocument/2006/relationships" r:embed="rId3">
            <a:duotone>
              <a:prstClr val="black"/>
              <a:srgbClr val="D9C3A5">
                <a:tint val="50000"/>
                <a:satMod val="180000"/>
              </a:srgb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gm:spPr>
    </dgm:pt>
    <dgm:pt modelId="{FF364452-4E56-4125-A8F5-197ACB61115D}" type="pres">
      <dgm:prSet presAssocID="{E11A2277-E006-4CB9-B66F-294ED3C93B80}" presName="spaceRect" presStyleCnt="0"/>
      <dgm:spPr/>
    </dgm:pt>
    <dgm:pt modelId="{BCB3B953-8283-44E2-BC46-95BD4C68DA8A}" type="pres">
      <dgm:prSet presAssocID="{E11A2277-E006-4CB9-B66F-294ED3C93B80}" presName="textRect" presStyleLbl="revTx" presStyleIdx="1" presStyleCnt="6" custScaleX="150277" custScaleY="100648" custLinFactNeighborX="-6738" custLinFactNeighborY="-270">
        <dgm:presLayoutVars>
          <dgm:chMax val="1"/>
          <dgm:chPref val="1"/>
        </dgm:presLayoutVars>
      </dgm:prSet>
      <dgm:spPr/>
    </dgm:pt>
    <dgm:pt modelId="{1111A52D-1ADA-4F0E-AFEC-0D46CB686185}" type="pres">
      <dgm:prSet presAssocID="{42520128-48B7-44B9-87FC-BDD54A2BD494}" presName="sibTrans" presStyleCnt="0"/>
      <dgm:spPr/>
    </dgm:pt>
    <dgm:pt modelId="{0C0D5FD0-EACA-4374-8790-EDA70B5259C6}" type="pres">
      <dgm:prSet presAssocID="{8E00B851-C2B0-4C80-BA4B-8D4B27308C31}" presName="compNode" presStyleCnt="0"/>
      <dgm:spPr/>
    </dgm:pt>
    <dgm:pt modelId="{BD8B0645-9E55-4BEA-AA4C-D29CB250D5FE}" type="pres">
      <dgm:prSet presAssocID="{8E00B851-C2B0-4C80-BA4B-8D4B27308C31}" presName="iconRect" presStyleLbl="node1" presStyleIdx="2" presStyleCnt="6" custScaleX="222307" custScaleY="222307" custLinFactNeighborY="-40090"/>
      <dgm:spPr>
        <a:blipFill rotWithShape="1">
          <a:blip xmlns:r="http://schemas.openxmlformats.org/officeDocument/2006/relationships" r:embed="rId5">
            <a:alphaModFix amt="70000"/>
            <a:duotone>
              <a:prstClr val="black"/>
              <a:schemeClr val="accent4">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82EC9309-47EC-4EB3-BE54-A97B114064B8}" type="pres">
      <dgm:prSet presAssocID="{8E00B851-C2B0-4C80-BA4B-8D4B27308C31}" presName="spaceRect" presStyleCnt="0"/>
      <dgm:spPr/>
    </dgm:pt>
    <dgm:pt modelId="{EE872FAC-7989-4953-A70B-AA5242CEA9CD}" type="pres">
      <dgm:prSet presAssocID="{8E00B851-C2B0-4C80-BA4B-8D4B27308C31}" presName="textRect" presStyleLbl="revTx" presStyleIdx="2" presStyleCnt="6" custScaleX="151816">
        <dgm:presLayoutVars>
          <dgm:chMax val="1"/>
          <dgm:chPref val="1"/>
        </dgm:presLayoutVars>
      </dgm:prSet>
      <dgm:spPr/>
    </dgm:pt>
    <dgm:pt modelId="{C5B98A33-8DA7-4AB8-8DF5-1AA4730FD6BB}" type="pres">
      <dgm:prSet presAssocID="{E556898F-0CAC-4A8E-90E6-EFB0ADA39B04}" presName="sibTrans" presStyleCnt="0"/>
      <dgm:spPr/>
    </dgm:pt>
    <dgm:pt modelId="{93055012-7EC8-4146-A539-A027E388130A}" type="pres">
      <dgm:prSet presAssocID="{861C92AA-3DFC-4CBA-9DF8-A0F88818B34F}" presName="compNode" presStyleCnt="0"/>
      <dgm:spPr/>
    </dgm:pt>
    <dgm:pt modelId="{8279BDB4-9AA3-4762-9A2B-6FD3749B2D84}" type="pres">
      <dgm:prSet presAssocID="{861C92AA-3DFC-4CBA-9DF8-A0F88818B34F}" presName="iconRect" presStyleLbl="node1" presStyleIdx="3" presStyleCnt="6" custScaleX="213744" custScaleY="213744" custLinFactNeighborX="9364" custLinFactNeighborY="-43700"/>
      <dgm:spPr>
        <a:xfrm>
          <a:off x="6470253" y="558941"/>
          <a:ext cx="1295998" cy="1295998"/>
        </a:xfrm>
        <a:prstGeom prst="rect">
          <a:avLst/>
        </a:prstGeom>
        <a:blipFill rotWithShape="1">
          <a:blip xmlns:r="http://schemas.openxmlformats.org/officeDocument/2006/relationships" r:embed="rId7">
            <a:duotone>
              <a:schemeClr val="accent6">
                <a:shade val="45000"/>
                <a:satMod val="135000"/>
              </a:schemeClr>
              <a:prstClr val="white"/>
            </a:duotone>
            <a:alphaModFix amt="7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noFill/>
          <a:prstDash val="solid"/>
        </a:ln>
        <a:effectLst/>
      </dgm:spPr>
    </dgm:pt>
    <dgm:pt modelId="{6E44D03F-D2B9-4B5F-89B0-FC5D8F5A0A0D}" type="pres">
      <dgm:prSet presAssocID="{861C92AA-3DFC-4CBA-9DF8-A0F88818B34F}" presName="spaceRect" presStyleCnt="0"/>
      <dgm:spPr/>
    </dgm:pt>
    <dgm:pt modelId="{D5FFB99D-627F-4215-8CAF-970C096B2074}" type="pres">
      <dgm:prSet presAssocID="{861C92AA-3DFC-4CBA-9DF8-A0F88818B34F}" presName="textRect" presStyleLbl="revTx" presStyleIdx="3" presStyleCnt="6" custScaleX="138496" custScaleY="100648" custLinFactNeighborX="667" custLinFactNeighborY="2595">
        <dgm:presLayoutVars>
          <dgm:chMax val="1"/>
          <dgm:chPref val="1"/>
        </dgm:presLayoutVars>
      </dgm:prSet>
      <dgm:spPr/>
    </dgm:pt>
    <dgm:pt modelId="{6EB29A8D-A7F8-47B5-8477-E61FAAC8ED16}" type="pres">
      <dgm:prSet presAssocID="{4D2DF68A-2E25-4BE3-8F6F-77DD8E8798EB}" presName="sibTrans" presStyleCnt="0"/>
      <dgm:spPr/>
    </dgm:pt>
    <dgm:pt modelId="{FC9F6EC1-7778-4B62-B5A4-149DC8012970}" type="pres">
      <dgm:prSet presAssocID="{A32DDD87-E3E0-4B38-80C4-8D54E8F3E75D}" presName="compNode" presStyleCnt="0"/>
      <dgm:spPr/>
    </dgm:pt>
    <dgm:pt modelId="{C20F9A23-70F4-47B0-8FE4-2918A3155548}" type="pres">
      <dgm:prSet presAssocID="{A32DDD87-E3E0-4B38-80C4-8D54E8F3E75D}" presName="iconRect" presStyleLbl="node1" presStyleIdx="4" presStyleCnt="6" custScaleX="213744" custScaleY="213744" custLinFactNeighborX="28477" custLinFactNeighborY="-40766"/>
      <dgm:spPr>
        <a:xfrm>
          <a:off x="8945352" y="551221"/>
          <a:ext cx="1409589" cy="1409589"/>
        </a:xfrm>
        <a:prstGeom prst="rect">
          <a:avLst/>
        </a:prstGeom>
        <a:blipFill rotWithShape="1">
          <a:blip xmlns:r="http://schemas.openxmlformats.org/officeDocument/2006/relationships" r:embed="rId9">
            <a:duotone>
              <a:prstClr val="black"/>
              <a:schemeClr val="accent2">
                <a:tint val="45000"/>
                <a:satMod val="400000"/>
              </a:schemeClr>
            </a:duotone>
            <a:alphaModFix amt="50000"/>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5875" cap="flat" cmpd="sng" algn="ctr">
          <a:noFill/>
          <a:prstDash val="solid"/>
        </a:ln>
        <a:effectLst/>
      </dgm:spPr>
    </dgm:pt>
    <dgm:pt modelId="{1D58D8FD-4018-4081-8409-4A49D790A454}" type="pres">
      <dgm:prSet presAssocID="{A32DDD87-E3E0-4B38-80C4-8D54E8F3E75D}" presName="spaceRect" presStyleCnt="0"/>
      <dgm:spPr/>
    </dgm:pt>
    <dgm:pt modelId="{6B491FF8-9775-4D71-B5E7-63FACD2DDDB8}" type="pres">
      <dgm:prSet presAssocID="{A32DDD87-E3E0-4B38-80C4-8D54E8F3E75D}" presName="textRect" presStyleLbl="revTx" presStyleIdx="4" presStyleCnt="6" custScaleX="166344" custScaleY="100648" custLinFactNeighborX="6023" custLinFactNeighborY="2004">
        <dgm:presLayoutVars>
          <dgm:chMax val="1"/>
          <dgm:chPref val="1"/>
        </dgm:presLayoutVars>
      </dgm:prSet>
      <dgm:spPr/>
    </dgm:pt>
    <dgm:pt modelId="{DC876D59-5568-4759-81B2-AF99E3B85392}" type="pres">
      <dgm:prSet presAssocID="{A05C3849-8D47-49F9-8A77-E3AB67F38659}" presName="sibTrans" presStyleCnt="0"/>
      <dgm:spPr/>
    </dgm:pt>
    <dgm:pt modelId="{BFF9136B-0BEB-438A-BE3F-9A6C064CEB88}" type="pres">
      <dgm:prSet presAssocID="{B4117A12-22E0-4E79-96A3-1B47948DAE02}" presName="compNode" presStyleCnt="0"/>
      <dgm:spPr/>
    </dgm:pt>
    <dgm:pt modelId="{2DFD0A97-646E-4541-9CEC-2F5999DA7611}" type="pres">
      <dgm:prSet presAssocID="{B4117A12-22E0-4E79-96A3-1B47948DAE02}" presName="iconRect" presStyleLbl="node1" presStyleIdx="5" presStyleCnt="6" custAng="3343549" custScaleX="202497" custScaleY="202497" custLinFactNeighborY="-29609"/>
      <dgm:spPr>
        <a:blipFill rotWithShape="1">
          <a:blip xmlns:r="http://schemas.openxmlformats.org/officeDocument/2006/relationships" r:embed="rId11">
            <a:duotone>
              <a:schemeClr val="accent5">
                <a:shade val="45000"/>
                <a:satMod val="135000"/>
              </a:schemeClr>
              <a:prstClr val="white"/>
            </a:duotone>
            <a:alphaModFix amt="85000"/>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pt>
    <dgm:pt modelId="{19A2DBDB-A35A-4D69-AF58-290214F74299}" type="pres">
      <dgm:prSet presAssocID="{B4117A12-22E0-4E79-96A3-1B47948DAE02}" presName="spaceRect" presStyleCnt="0"/>
      <dgm:spPr/>
    </dgm:pt>
    <dgm:pt modelId="{4F8AE4A2-2FF2-41B2-AF18-B3B6D093D280}" type="pres">
      <dgm:prSet presAssocID="{B4117A12-22E0-4E79-96A3-1B47948DAE02}" presName="textRect" presStyleLbl="revTx" presStyleIdx="5" presStyleCnt="6" custScaleX="133516">
        <dgm:presLayoutVars>
          <dgm:chMax val="1"/>
          <dgm:chPref val="1"/>
        </dgm:presLayoutVars>
      </dgm:prSet>
      <dgm:spPr/>
    </dgm:pt>
  </dgm:ptLst>
  <dgm:cxnLst>
    <dgm:cxn modelId="{3B6E611E-0F7E-4EDD-8256-6E37EF1F3389}" srcId="{2EE42C39-9D2B-4AB6-A582-ECB7AFE498BE}" destId="{E11A2277-E006-4CB9-B66F-294ED3C93B80}" srcOrd="1" destOrd="0" parTransId="{900F0F2F-2644-4EB7-B138-86B79DDCBBC7}" sibTransId="{42520128-48B7-44B9-87FC-BDD54A2BD494}"/>
    <dgm:cxn modelId="{4A96BA24-D793-42FD-AFB6-0C689C78543E}" srcId="{2EE42C39-9D2B-4AB6-A582-ECB7AFE498BE}" destId="{B4117A12-22E0-4E79-96A3-1B47948DAE02}" srcOrd="5" destOrd="0" parTransId="{0CADE733-78A9-427B-8FE9-559AD4DE2D98}" sibTransId="{75B4BFBE-63B9-4540-9A9C-17913D78E026}"/>
    <dgm:cxn modelId="{71767F40-5FE3-48C5-9207-1B64952D6394}" type="presOf" srcId="{E11A2277-E006-4CB9-B66F-294ED3C93B80}" destId="{BCB3B953-8283-44E2-BC46-95BD4C68DA8A}" srcOrd="0" destOrd="0" presId="urn:microsoft.com/office/officeart/2018/2/layout/IconLabelList"/>
    <dgm:cxn modelId="{FE48FD41-8481-4236-A592-2C85943DAF10}" type="presOf" srcId="{861C92AA-3DFC-4CBA-9DF8-A0F88818B34F}" destId="{D5FFB99D-627F-4215-8CAF-970C096B2074}" srcOrd="0" destOrd="0" presId="urn:microsoft.com/office/officeart/2018/2/layout/IconLabelList"/>
    <dgm:cxn modelId="{C3D18066-945E-4CD5-BED8-245C30E3A3C7}" type="presOf" srcId="{A3C35230-F70D-4AD8-B7CE-42BDB38DC0E9}" destId="{B4B0B1B0-52EA-4550-9DCF-EFB5DEAB58AF}" srcOrd="0" destOrd="0" presId="urn:microsoft.com/office/officeart/2018/2/layout/IconLabelList"/>
    <dgm:cxn modelId="{96EEF348-D50A-46F4-A38B-BDD87CDDF71D}" type="presOf" srcId="{2EE42C39-9D2B-4AB6-A582-ECB7AFE498BE}" destId="{3BB8C14D-678D-4241-BEC4-BAD5676F9EA7}" srcOrd="0" destOrd="0" presId="urn:microsoft.com/office/officeart/2018/2/layout/IconLabelList"/>
    <dgm:cxn modelId="{2402EB6B-F716-4726-AFDE-D40645C8479E}" srcId="{2EE42C39-9D2B-4AB6-A582-ECB7AFE498BE}" destId="{A32DDD87-E3E0-4B38-80C4-8D54E8F3E75D}" srcOrd="4" destOrd="0" parTransId="{5837F782-35AD-44B7-B730-8D2A16DCA4BE}" sibTransId="{A05C3849-8D47-49F9-8A77-E3AB67F38659}"/>
    <dgm:cxn modelId="{6ABA6D7D-3059-4C6C-843E-691FD3528F99}" type="presOf" srcId="{A32DDD87-E3E0-4B38-80C4-8D54E8F3E75D}" destId="{6B491FF8-9775-4D71-B5E7-63FACD2DDDB8}" srcOrd="0" destOrd="0" presId="urn:microsoft.com/office/officeart/2018/2/layout/IconLabelList"/>
    <dgm:cxn modelId="{283E1D7E-117D-4FE0-B234-7314E7CA45B3}" type="presOf" srcId="{8E00B851-C2B0-4C80-BA4B-8D4B27308C31}" destId="{EE872FAC-7989-4953-A70B-AA5242CEA9CD}" srcOrd="0" destOrd="0" presId="urn:microsoft.com/office/officeart/2018/2/layout/IconLabelList"/>
    <dgm:cxn modelId="{2908FB95-B1F2-4382-9829-981CCEA3BECE}" srcId="{2EE42C39-9D2B-4AB6-A582-ECB7AFE498BE}" destId="{8E00B851-C2B0-4C80-BA4B-8D4B27308C31}" srcOrd="2" destOrd="0" parTransId="{9BD6E607-9F84-4203-9D8A-AD3338F2AAD3}" sibTransId="{E556898F-0CAC-4A8E-90E6-EFB0ADA39B04}"/>
    <dgm:cxn modelId="{FF3E15C2-9311-4626-915F-C2325195B65D}" srcId="{2EE42C39-9D2B-4AB6-A582-ECB7AFE498BE}" destId="{861C92AA-3DFC-4CBA-9DF8-A0F88818B34F}" srcOrd="3" destOrd="0" parTransId="{94C2178E-B3F3-4C28-B8D0-E7E8746AA058}" sibTransId="{4D2DF68A-2E25-4BE3-8F6F-77DD8E8798EB}"/>
    <dgm:cxn modelId="{D8948CDE-2B33-434E-8709-34B5628C983B}" type="presOf" srcId="{B4117A12-22E0-4E79-96A3-1B47948DAE02}" destId="{4F8AE4A2-2FF2-41B2-AF18-B3B6D093D280}" srcOrd="0" destOrd="0" presId="urn:microsoft.com/office/officeart/2018/2/layout/IconLabelList"/>
    <dgm:cxn modelId="{1BCAA5FD-54C6-44C8-8E8D-1F79C2707644}" srcId="{2EE42C39-9D2B-4AB6-A582-ECB7AFE498BE}" destId="{A3C35230-F70D-4AD8-B7CE-42BDB38DC0E9}" srcOrd="0" destOrd="0" parTransId="{BED2D885-2B8B-4AE4-BAD8-4E0E4EDE70EC}" sibTransId="{4850421A-A6FF-49B3-A9F8-4D43C80E919D}"/>
    <dgm:cxn modelId="{0D2C864E-C0BB-47E2-BAA9-E3FC7057C89C}" type="presParOf" srcId="{3BB8C14D-678D-4241-BEC4-BAD5676F9EA7}" destId="{C193E5A5-12FF-4128-969B-81BA1008054D}" srcOrd="0" destOrd="0" presId="urn:microsoft.com/office/officeart/2018/2/layout/IconLabelList"/>
    <dgm:cxn modelId="{617CA449-B124-484B-ADB4-C69DAA8CD310}" type="presParOf" srcId="{C193E5A5-12FF-4128-969B-81BA1008054D}" destId="{341EB39D-2712-429D-A432-C26B4807C159}" srcOrd="0" destOrd="0" presId="urn:microsoft.com/office/officeart/2018/2/layout/IconLabelList"/>
    <dgm:cxn modelId="{9CC124E5-3A70-4089-B9BC-31740B6F9995}" type="presParOf" srcId="{C193E5A5-12FF-4128-969B-81BA1008054D}" destId="{0F725A33-65C4-4481-8ABD-582E84A218DA}" srcOrd="1" destOrd="0" presId="urn:microsoft.com/office/officeart/2018/2/layout/IconLabelList"/>
    <dgm:cxn modelId="{04A90AED-BBDD-445E-A6D8-981B42903124}" type="presParOf" srcId="{C193E5A5-12FF-4128-969B-81BA1008054D}" destId="{B4B0B1B0-52EA-4550-9DCF-EFB5DEAB58AF}" srcOrd="2" destOrd="0" presId="urn:microsoft.com/office/officeart/2018/2/layout/IconLabelList"/>
    <dgm:cxn modelId="{B98558AD-139A-464F-8C1B-6F38E136051A}" type="presParOf" srcId="{3BB8C14D-678D-4241-BEC4-BAD5676F9EA7}" destId="{9AAB59F8-4D71-4D29-8861-B95F3F2C2D5F}" srcOrd="1" destOrd="0" presId="urn:microsoft.com/office/officeart/2018/2/layout/IconLabelList"/>
    <dgm:cxn modelId="{70F6E346-C391-46A2-80C6-78A9FC7036A5}" type="presParOf" srcId="{3BB8C14D-678D-4241-BEC4-BAD5676F9EA7}" destId="{F186C61D-FEE6-409F-91A1-15DB4176491B}" srcOrd="2" destOrd="0" presId="urn:microsoft.com/office/officeart/2018/2/layout/IconLabelList"/>
    <dgm:cxn modelId="{BAC7E8A0-EB27-40E9-99D7-9910CD03C2B7}" type="presParOf" srcId="{F186C61D-FEE6-409F-91A1-15DB4176491B}" destId="{F6014261-14D2-4C2E-83CE-CF0D6D19BDF2}" srcOrd="0" destOrd="0" presId="urn:microsoft.com/office/officeart/2018/2/layout/IconLabelList"/>
    <dgm:cxn modelId="{DBC2CADF-2C0A-460A-82ED-AD276A1076C0}" type="presParOf" srcId="{F186C61D-FEE6-409F-91A1-15DB4176491B}" destId="{FF364452-4E56-4125-A8F5-197ACB61115D}" srcOrd="1" destOrd="0" presId="urn:microsoft.com/office/officeart/2018/2/layout/IconLabelList"/>
    <dgm:cxn modelId="{A06DD598-F8C9-4D3E-A1F6-B72CC64240EF}" type="presParOf" srcId="{F186C61D-FEE6-409F-91A1-15DB4176491B}" destId="{BCB3B953-8283-44E2-BC46-95BD4C68DA8A}" srcOrd="2" destOrd="0" presId="urn:microsoft.com/office/officeart/2018/2/layout/IconLabelList"/>
    <dgm:cxn modelId="{ADD193C9-C944-4083-89D6-E42C905AAC3B}" type="presParOf" srcId="{3BB8C14D-678D-4241-BEC4-BAD5676F9EA7}" destId="{1111A52D-1ADA-4F0E-AFEC-0D46CB686185}" srcOrd="3" destOrd="0" presId="urn:microsoft.com/office/officeart/2018/2/layout/IconLabelList"/>
    <dgm:cxn modelId="{B8ECF67B-0194-4122-8182-0D5FD1C1CEC3}" type="presParOf" srcId="{3BB8C14D-678D-4241-BEC4-BAD5676F9EA7}" destId="{0C0D5FD0-EACA-4374-8790-EDA70B5259C6}" srcOrd="4" destOrd="0" presId="urn:microsoft.com/office/officeart/2018/2/layout/IconLabelList"/>
    <dgm:cxn modelId="{927BF482-49B1-418F-AEE2-6DB40C3E2CED}" type="presParOf" srcId="{0C0D5FD0-EACA-4374-8790-EDA70B5259C6}" destId="{BD8B0645-9E55-4BEA-AA4C-D29CB250D5FE}" srcOrd="0" destOrd="0" presId="urn:microsoft.com/office/officeart/2018/2/layout/IconLabelList"/>
    <dgm:cxn modelId="{EC88DD22-23B1-4E92-9E8A-56CC52F44D2D}" type="presParOf" srcId="{0C0D5FD0-EACA-4374-8790-EDA70B5259C6}" destId="{82EC9309-47EC-4EB3-BE54-A97B114064B8}" srcOrd="1" destOrd="0" presId="urn:microsoft.com/office/officeart/2018/2/layout/IconLabelList"/>
    <dgm:cxn modelId="{DB5CBA56-270E-4366-B26F-4CCF5194EAB8}" type="presParOf" srcId="{0C0D5FD0-EACA-4374-8790-EDA70B5259C6}" destId="{EE872FAC-7989-4953-A70B-AA5242CEA9CD}" srcOrd="2" destOrd="0" presId="urn:microsoft.com/office/officeart/2018/2/layout/IconLabelList"/>
    <dgm:cxn modelId="{57728129-93BF-4CDC-B982-D394AE8C90AD}" type="presParOf" srcId="{3BB8C14D-678D-4241-BEC4-BAD5676F9EA7}" destId="{C5B98A33-8DA7-4AB8-8DF5-1AA4730FD6BB}" srcOrd="5" destOrd="0" presId="urn:microsoft.com/office/officeart/2018/2/layout/IconLabelList"/>
    <dgm:cxn modelId="{518770FB-EDEB-4F78-8A3A-8CE60F584110}" type="presParOf" srcId="{3BB8C14D-678D-4241-BEC4-BAD5676F9EA7}" destId="{93055012-7EC8-4146-A539-A027E388130A}" srcOrd="6" destOrd="0" presId="urn:microsoft.com/office/officeart/2018/2/layout/IconLabelList"/>
    <dgm:cxn modelId="{B46C2B98-D16C-4898-BCDC-ECD04D987312}" type="presParOf" srcId="{93055012-7EC8-4146-A539-A027E388130A}" destId="{8279BDB4-9AA3-4762-9A2B-6FD3749B2D84}" srcOrd="0" destOrd="0" presId="urn:microsoft.com/office/officeart/2018/2/layout/IconLabelList"/>
    <dgm:cxn modelId="{2466B1F8-D05E-4CAC-8E11-FAC3E1B93724}" type="presParOf" srcId="{93055012-7EC8-4146-A539-A027E388130A}" destId="{6E44D03F-D2B9-4B5F-89B0-FC5D8F5A0A0D}" srcOrd="1" destOrd="0" presId="urn:microsoft.com/office/officeart/2018/2/layout/IconLabelList"/>
    <dgm:cxn modelId="{898AD64A-7781-4743-B7C6-8574DBB23DE0}" type="presParOf" srcId="{93055012-7EC8-4146-A539-A027E388130A}" destId="{D5FFB99D-627F-4215-8CAF-970C096B2074}" srcOrd="2" destOrd="0" presId="urn:microsoft.com/office/officeart/2018/2/layout/IconLabelList"/>
    <dgm:cxn modelId="{78A377FE-2EF2-4811-86B4-21AD302A3C81}" type="presParOf" srcId="{3BB8C14D-678D-4241-BEC4-BAD5676F9EA7}" destId="{6EB29A8D-A7F8-47B5-8477-E61FAAC8ED16}" srcOrd="7" destOrd="0" presId="urn:microsoft.com/office/officeart/2018/2/layout/IconLabelList"/>
    <dgm:cxn modelId="{A6D2523C-1660-4098-B56B-12E9277B70ED}" type="presParOf" srcId="{3BB8C14D-678D-4241-BEC4-BAD5676F9EA7}" destId="{FC9F6EC1-7778-4B62-B5A4-149DC8012970}" srcOrd="8" destOrd="0" presId="urn:microsoft.com/office/officeart/2018/2/layout/IconLabelList"/>
    <dgm:cxn modelId="{4D0DD7E0-C5A5-41A9-A490-D089C2C2199D}" type="presParOf" srcId="{FC9F6EC1-7778-4B62-B5A4-149DC8012970}" destId="{C20F9A23-70F4-47B0-8FE4-2918A3155548}" srcOrd="0" destOrd="0" presId="urn:microsoft.com/office/officeart/2018/2/layout/IconLabelList"/>
    <dgm:cxn modelId="{F1AF8D12-2837-4BBC-824B-A1040517F4EF}" type="presParOf" srcId="{FC9F6EC1-7778-4B62-B5A4-149DC8012970}" destId="{1D58D8FD-4018-4081-8409-4A49D790A454}" srcOrd="1" destOrd="0" presId="urn:microsoft.com/office/officeart/2018/2/layout/IconLabelList"/>
    <dgm:cxn modelId="{346DD88B-1416-4502-B0D7-9F6CD87073D5}" type="presParOf" srcId="{FC9F6EC1-7778-4B62-B5A4-149DC8012970}" destId="{6B491FF8-9775-4D71-B5E7-63FACD2DDDB8}" srcOrd="2" destOrd="0" presId="urn:microsoft.com/office/officeart/2018/2/layout/IconLabelList"/>
    <dgm:cxn modelId="{2BDBECC6-7648-467F-87DB-081BE3AFF6D2}" type="presParOf" srcId="{3BB8C14D-678D-4241-BEC4-BAD5676F9EA7}" destId="{DC876D59-5568-4759-81B2-AF99E3B85392}" srcOrd="9" destOrd="0" presId="urn:microsoft.com/office/officeart/2018/2/layout/IconLabelList"/>
    <dgm:cxn modelId="{FB8F60C5-30D1-417A-B624-53058AD9DCC6}" type="presParOf" srcId="{3BB8C14D-678D-4241-BEC4-BAD5676F9EA7}" destId="{BFF9136B-0BEB-438A-BE3F-9A6C064CEB88}" srcOrd="10" destOrd="0" presId="urn:microsoft.com/office/officeart/2018/2/layout/IconLabelList"/>
    <dgm:cxn modelId="{CF8956D5-2EFE-4026-AEF1-4EA80C248461}" type="presParOf" srcId="{BFF9136B-0BEB-438A-BE3F-9A6C064CEB88}" destId="{2DFD0A97-646E-4541-9CEC-2F5999DA7611}" srcOrd="0" destOrd="0" presId="urn:microsoft.com/office/officeart/2018/2/layout/IconLabelList"/>
    <dgm:cxn modelId="{BB7781F4-215C-42CF-9856-8A9397F59397}" type="presParOf" srcId="{BFF9136B-0BEB-438A-BE3F-9A6C064CEB88}" destId="{19A2DBDB-A35A-4D69-AF58-290214F74299}" srcOrd="1" destOrd="0" presId="urn:microsoft.com/office/officeart/2018/2/layout/IconLabelList"/>
    <dgm:cxn modelId="{A5759598-94F5-41A1-8828-23EBF66CEB43}" type="presParOf" srcId="{BFF9136B-0BEB-438A-BE3F-9A6C064CEB88}" destId="{4F8AE4A2-2FF2-41B2-AF18-B3B6D093D28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1EB39D-2712-429D-A432-C26B4807C159}">
      <dsp:nvSpPr>
        <dsp:cNvPr id="0" name=""/>
        <dsp:cNvSpPr/>
      </dsp:nvSpPr>
      <dsp:spPr>
        <a:xfrm>
          <a:off x="244405" y="1020753"/>
          <a:ext cx="1155585" cy="1155585"/>
        </a:xfrm>
        <a:prstGeom prst="rect">
          <a:avLst/>
        </a:prstGeom>
        <a:blipFill rotWithShape="1">
          <a:blip xmlns:r="http://schemas.openxmlformats.org/officeDocument/2006/relationships" r:embed="rId1">
            <a:duotone>
              <a:schemeClr val="accent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B0B1B0-52EA-4550-9DCF-EFB5DEAB58AF}">
      <dsp:nvSpPr>
        <dsp:cNvPr id="0" name=""/>
        <dsp:cNvSpPr/>
      </dsp:nvSpPr>
      <dsp:spPr>
        <a:xfrm>
          <a:off x="1401" y="2413243"/>
          <a:ext cx="1624121" cy="903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kumimoji="1" lang="en-GB" sz="1800" b="1" kern="1200" noProof="0" dirty="0">
              <a:solidFill>
                <a:sysClr val="windowText" lastClr="000000">
                  <a:hueOff val="0"/>
                  <a:satOff val="0"/>
                  <a:lumOff val="0"/>
                  <a:alphaOff val="0"/>
                </a:sysClr>
              </a:solidFill>
              <a:latin typeface="Roboto Slab" pitchFamily="2" charset="0"/>
              <a:ea typeface="Roboto Slab" pitchFamily="2" charset="0"/>
              <a:cs typeface="Roboto Slab" pitchFamily="2" charset="0"/>
            </a:rPr>
            <a:t> 1 </a:t>
          </a:r>
          <a:r>
            <a:rPr lang="en-GB" sz="1800" b="1" kern="1200" noProof="0" dirty="0">
              <a:solidFill>
                <a:srgbClr val="017188"/>
              </a:solidFill>
              <a:latin typeface="Roboto Slab" pitchFamily="2" charset="0"/>
              <a:ea typeface="Roboto Slab" pitchFamily="2" charset="0"/>
              <a:cs typeface="Roboto Slab" pitchFamily="2" charset="0"/>
            </a:rPr>
            <a:t>Why international trade matters </a:t>
          </a:r>
        </a:p>
      </dsp:txBody>
      <dsp:txXfrm>
        <a:off x="1401" y="2413243"/>
        <a:ext cx="1624121" cy="903869"/>
      </dsp:txXfrm>
    </dsp:sp>
    <dsp:sp modelId="{F6014261-14D2-4C2E-83CE-CF0D6D19BDF2}">
      <dsp:nvSpPr>
        <dsp:cNvPr id="0" name=""/>
        <dsp:cNvSpPr/>
      </dsp:nvSpPr>
      <dsp:spPr>
        <a:xfrm>
          <a:off x="2226810" y="1034725"/>
          <a:ext cx="1122162" cy="1122162"/>
        </a:xfrm>
        <a:prstGeom prst="rect">
          <a:avLst/>
        </a:prstGeom>
        <a:blipFill rotWithShape="1">
          <a:blip xmlns:r="http://schemas.openxmlformats.org/officeDocument/2006/relationships" r:embed="rId3">
            <a:duotone>
              <a:prstClr val="black"/>
              <a:srgbClr val="D9C3A5">
                <a:tint val="50000"/>
                <a:satMod val="180000"/>
              </a:srgb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B3B953-8283-44E2-BC46-95BD4C68DA8A}">
      <dsp:nvSpPr>
        <dsp:cNvPr id="0" name=""/>
        <dsp:cNvSpPr/>
      </dsp:nvSpPr>
      <dsp:spPr>
        <a:xfrm>
          <a:off x="1756432" y="2402463"/>
          <a:ext cx="1827978" cy="903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kumimoji="1" lang="en-GB" sz="1800" b="1" kern="1200" noProof="0" dirty="0">
              <a:solidFill>
                <a:sysClr val="windowText" lastClr="000000">
                  <a:hueOff val="0"/>
                  <a:satOff val="0"/>
                  <a:lumOff val="0"/>
                  <a:alphaOff val="0"/>
                </a:sysClr>
              </a:solidFill>
              <a:latin typeface="Roboto Slab" pitchFamily="2" charset="0"/>
              <a:ea typeface="Roboto Slab" pitchFamily="2" charset="0"/>
              <a:cs typeface="Roboto Slab" pitchFamily="2" charset="0"/>
            </a:rPr>
            <a:t>2 </a:t>
          </a:r>
          <a:r>
            <a:rPr lang="en-GB" sz="1800" b="1" kern="1200" dirty="0">
              <a:solidFill>
                <a:schemeClr val="accent2"/>
              </a:solidFill>
              <a:latin typeface="Roboto Slab" pitchFamily="2" charset="0"/>
              <a:ea typeface="Roboto Slab" pitchFamily="2" charset="0"/>
              <a:cs typeface="Roboto Slab" pitchFamily="2" charset="0"/>
            </a:rPr>
            <a:t>Motives for international trade</a:t>
          </a:r>
          <a:endParaRPr lang="en-GB" sz="1800" b="1" kern="1200" noProof="0" dirty="0">
            <a:solidFill>
              <a:srgbClr val="2683C6"/>
            </a:solidFill>
            <a:latin typeface="Roboto Slab" pitchFamily="2" charset="0"/>
            <a:ea typeface="Roboto Slab" pitchFamily="2" charset="0"/>
            <a:cs typeface="Roboto Slab" pitchFamily="2" charset="0"/>
          </a:endParaRPr>
        </a:p>
        <a:p>
          <a:pPr marL="0" lvl="0" indent="0" algn="ctr" defTabSz="800100">
            <a:lnSpc>
              <a:spcPct val="100000"/>
            </a:lnSpc>
            <a:spcBef>
              <a:spcPct val="0"/>
            </a:spcBef>
            <a:spcAft>
              <a:spcPct val="35000"/>
            </a:spcAft>
            <a:buNone/>
          </a:pPr>
          <a:br>
            <a:rPr lang="en-GB" sz="1800" b="1" kern="1200" noProof="0" dirty="0">
              <a:solidFill>
                <a:srgbClr val="2683C6"/>
              </a:solidFill>
              <a:latin typeface="Roboto Slab" pitchFamily="2" charset="0"/>
              <a:ea typeface="Roboto Slab" pitchFamily="2" charset="0"/>
              <a:cs typeface="Roboto Slab" pitchFamily="2" charset="0"/>
            </a:rPr>
          </a:br>
          <a:endParaRPr kumimoji="1" lang="en-US" sz="1800" b="1" kern="1200" dirty="0">
            <a:solidFill>
              <a:prstClr val="black">
                <a:hueOff val="0"/>
                <a:satOff val="0"/>
                <a:lumOff val="0"/>
                <a:alphaOff val="0"/>
              </a:prstClr>
            </a:solidFill>
            <a:latin typeface="Roboto Slab" pitchFamily="2" charset="0"/>
            <a:ea typeface="Roboto Slab" pitchFamily="2" charset="0"/>
            <a:cs typeface="Roboto Slab" pitchFamily="2" charset="0"/>
          </a:endParaRPr>
        </a:p>
      </dsp:txBody>
      <dsp:txXfrm>
        <a:off x="1756432" y="2402463"/>
        <a:ext cx="1827978" cy="903869"/>
      </dsp:txXfrm>
    </dsp:sp>
    <dsp:sp modelId="{BD8B0645-9E55-4BEA-AA4C-D29CB250D5FE}">
      <dsp:nvSpPr>
        <dsp:cNvPr id="0" name=""/>
        <dsp:cNvSpPr/>
      </dsp:nvSpPr>
      <dsp:spPr>
        <a:xfrm>
          <a:off x="4194157" y="1055029"/>
          <a:ext cx="1216870" cy="1216870"/>
        </a:xfrm>
        <a:prstGeom prst="rect">
          <a:avLst/>
        </a:prstGeom>
        <a:blipFill rotWithShape="1">
          <a:blip xmlns:r="http://schemas.openxmlformats.org/officeDocument/2006/relationships" r:embed="rId5">
            <a:alphaModFix amt="70000"/>
            <a:duotone>
              <a:prstClr val="black"/>
              <a:schemeClr val="accent4">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872FAC-7989-4953-A70B-AA5242CEA9CD}">
      <dsp:nvSpPr>
        <dsp:cNvPr id="0" name=""/>
        <dsp:cNvSpPr/>
      </dsp:nvSpPr>
      <dsp:spPr>
        <a:xfrm>
          <a:off x="3879243" y="2432929"/>
          <a:ext cx="1846699" cy="898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kumimoji="1" lang="en-GB" sz="1800" b="1" kern="1200" noProof="0" dirty="0">
              <a:solidFill>
                <a:sysClr val="windowText" lastClr="000000">
                  <a:hueOff val="0"/>
                  <a:satOff val="0"/>
                  <a:lumOff val="0"/>
                  <a:alphaOff val="0"/>
                </a:sysClr>
              </a:solidFill>
              <a:latin typeface="Roboto Slab" pitchFamily="2" charset="0"/>
              <a:ea typeface="Roboto Slab" pitchFamily="2" charset="0"/>
              <a:cs typeface="Roboto Slab" pitchFamily="2" charset="0"/>
            </a:rPr>
            <a:t>3 </a:t>
          </a:r>
          <a:r>
            <a:rPr lang="en-GB" sz="1800" b="1" kern="1200" dirty="0">
              <a:solidFill>
                <a:srgbClr val="017188"/>
              </a:solidFill>
              <a:latin typeface="Roboto Slab" pitchFamily="2" charset="0"/>
              <a:ea typeface="Roboto Slab" pitchFamily="2" charset="0"/>
              <a:cs typeface="Roboto Slab" pitchFamily="2" charset="0"/>
            </a:rPr>
            <a:t>Comparative advantage </a:t>
          </a:r>
          <a:endParaRPr lang="nl-NL" sz="1800" kern="1200" dirty="0"/>
        </a:p>
      </dsp:txBody>
      <dsp:txXfrm>
        <a:off x="3879243" y="2432929"/>
        <a:ext cx="1846699" cy="898049"/>
      </dsp:txXfrm>
    </dsp:sp>
    <dsp:sp modelId="{8279BDB4-9AA3-4762-9A2B-6FD3749B2D84}">
      <dsp:nvSpPr>
        <dsp:cNvPr id="0" name=""/>
        <dsp:cNvSpPr/>
      </dsp:nvSpPr>
      <dsp:spPr>
        <a:xfrm>
          <a:off x="6247408" y="1045532"/>
          <a:ext cx="1169997" cy="1169997"/>
        </a:xfrm>
        <a:prstGeom prst="rect">
          <a:avLst/>
        </a:prstGeom>
        <a:blipFill rotWithShape="1">
          <a:blip xmlns:r="http://schemas.openxmlformats.org/officeDocument/2006/relationships" r:embed="rId7">
            <a:duotone>
              <a:schemeClr val="accent6">
                <a:shade val="45000"/>
                <a:satMod val="135000"/>
              </a:schemeClr>
              <a:prstClr val="white"/>
            </a:duotone>
            <a:alphaModFix amt="7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FFB99D-627F-4215-8CAF-970C096B2074}">
      <dsp:nvSpPr>
        <dsp:cNvPr id="0" name=""/>
        <dsp:cNvSpPr/>
      </dsp:nvSpPr>
      <dsp:spPr>
        <a:xfrm>
          <a:off x="5946927" y="2440151"/>
          <a:ext cx="1684674" cy="903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kumimoji="1" lang="en-GB" sz="1800" b="1" kern="1200" noProof="0" dirty="0">
              <a:solidFill>
                <a:sysClr val="windowText" lastClr="000000">
                  <a:hueOff val="0"/>
                  <a:satOff val="0"/>
                  <a:lumOff val="0"/>
                  <a:alphaOff val="0"/>
                </a:sysClr>
              </a:solidFill>
              <a:latin typeface="Roboto Slab" pitchFamily="2" charset="0"/>
              <a:ea typeface="Roboto Slab" pitchFamily="2" charset="0"/>
              <a:cs typeface="Roboto Slab" pitchFamily="2" charset="0"/>
            </a:rPr>
            <a:t>4 </a:t>
          </a:r>
          <a:r>
            <a:rPr lang="en-GB" sz="1800" b="1" kern="1200" dirty="0">
              <a:solidFill>
                <a:srgbClr val="017188"/>
              </a:solidFill>
              <a:latin typeface="Roboto Slab" pitchFamily="2" charset="0"/>
              <a:ea typeface="Roboto Slab" pitchFamily="2" charset="0"/>
              <a:cs typeface="Roboto Slab" pitchFamily="2" charset="0"/>
            </a:rPr>
            <a:t>The Ricardian </a:t>
          </a:r>
          <a:br>
            <a:rPr lang="en-GB" sz="1800" b="1" kern="1200" dirty="0">
              <a:solidFill>
                <a:srgbClr val="017188"/>
              </a:solidFill>
              <a:latin typeface="Roboto Slab" pitchFamily="2" charset="0"/>
              <a:ea typeface="Roboto Slab" pitchFamily="2" charset="0"/>
              <a:cs typeface="Roboto Slab" pitchFamily="2" charset="0"/>
            </a:rPr>
          </a:br>
          <a:r>
            <a:rPr lang="en-GB" sz="1800" b="1" kern="1200" dirty="0">
              <a:solidFill>
                <a:srgbClr val="017188"/>
              </a:solidFill>
              <a:latin typeface="Roboto Slab" pitchFamily="2" charset="0"/>
              <a:ea typeface="Roboto Slab" pitchFamily="2" charset="0"/>
              <a:cs typeface="Roboto Slab" pitchFamily="2" charset="0"/>
            </a:rPr>
            <a:t>trade model</a:t>
          </a:r>
          <a:br>
            <a:rPr lang="en-US" sz="1800" b="1" kern="1200" dirty="0">
              <a:solidFill>
                <a:srgbClr val="2683C6"/>
              </a:solidFill>
              <a:latin typeface="Roboto Slab" pitchFamily="2" charset="0"/>
              <a:ea typeface="Roboto Slab" pitchFamily="2" charset="0"/>
              <a:cs typeface="Roboto Slab" pitchFamily="2" charset="0"/>
            </a:rPr>
          </a:br>
          <a:endParaRPr lang="en-US" sz="1800" b="1" kern="1200" dirty="0">
            <a:solidFill>
              <a:prstClr val="black">
                <a:hueOff val="0"/>
                <a:satOff val="0"/>
                <a:lumOff val="0"/>
                <a:alphaOff val="0"/>
              </a:prstClr>
            </a:solidFill>
            <a:latin typeface="Roboto Slab" pitchFamily="2" charset="0"/>
            <a:ea typeface="Roboto Slab" pitchFamily="2" charset="0"/>
            <a:cs typeface="Roboto Slab" pitchFamily="2" charset="0"/>
          </a:endParaRPr>
        </a:p>
      </dsp:txBody>
      <dsp:txXfrm>
        <a:off x="5946927" y="2440151"/>
        <a:ext cx="1684674" cy="903869"/>
      </dsp:txXfrm>
    </dsp:sp>
    <dsp:sp modelId="{C20F9A23-70F4-47B0-8FE4-2918A3155548}">
      <dsp:nvSpPr>
        <dsp:cNvPr id="0" name=""/>
        <dsp:cNvSpPr/>
      </dsp:nvSpPr>
      <dsp:spPr>
        <a:xfrm>
          <a:off x="8418947" y="1061592"/>
          <a:ext cx="1169997" cy="1169997"/>
        </a:xfrm>
        <a:prstGeom prst="rect">
          <a:avLst/>
        </a:prstGeom>
        <a:blipFill rotWithShape="1">
          <a:blip xmlns:r="http://schemas.openxmlformats.org/officeDocument/2006/relationships" r:embed="rId9">
            <a:duotone>
              <a:prstClr val="black"/>
              <a:schemeClr val="accent2">
                <a:tint val="45000"/>
                <a:satMod val="400000"/>
              </a:schemeClr>
            </a:duotone>
            <a:alphaModFix amt="50000"/>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B491FF8-9775-4D71-B5E7-63FACD2DDDB8}">
      <dsp:nvSpPr>
        <dsp:cNvPr id="0" name=""/>
        <dsp:cNvSpPr/>
      </dsp:nvSpPr>
      <dsp:spPr>
        <a:xfrm>
          <a:off x="7909623" y="2434843"/>
          <a:ext cx="2023418" cy="903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indent="0" algn="ctr">
            <a:lnSpc>
              <a:spcPct val="100000"/>
            </a:lnSpc>
            <a:spcBef>
              <a:spcPct val="0"/>
            </a:spcBef>
            <a:buNone/>
          </a:pPr>
          <a:r>
            <a:rPr kumimoji="1" lang="en-GB" sz="1800" b="1" kern="1200" noProof="0" dirty="0">
              <a:solidFill>
                <a:sysClr val="windowText" lastClr="000000">
                  <a:hueOff val="0"/>
                  <a:satOff val="0"/>
                  <a:lumOff val="0"/>
                  <a:alphaOff val="0"/>
                </a:sysClr>
              </a:solidFill>
              <a:latin typeface="Roboto Slab" pitchFamily="2" charset="0"/>
              <a:ea typeface="Roboto Slab" pitchFamily="2" charset="0"/>
              <a:cs typeface="Roboto Slab" pitchFamily="2" charset="0"/>
            </a:rPr>
            <a:t>5 </a:t>
          </a:r>
          <a:r>
            <a:rPr lang="en-GB" sz="1800" b="1" kern="1200" noProof="0" dirty="0">
              <a:solidFill>
                <a:srgbClr val="017188"/>
              </a:solidFill>
              <a:latin typeface="Roboto Slab" pitchFamily="2" charset="0"/>
              <a:ea typeface="Roboto Slab" pitchFamily="2" charset="0"/>
              <a:cs typeface="Roboto Slab" pitchFamily="2" charset="0"/>
            </a:rPr>
            <a:t>Discussion and limitations</a:t>
          </a:r>
        </a:p>
        <a:p>
          <a:pPr indent="0" algn="ctr">
            <a:lnSpc>
              <a:spcPct val="100000"/>
            </a:lnSpc>
            <a:spcBef>
              <a:spcPct val="0"/>
            </a:spcBef>
            <a:buNone/>
          </a:pPr>
          <a:endParaRPr kumimoji="1" lang="en-GB" sz="1800" b="1" kern="1200" noProof="0" dirty="0">
            <a:solidFill>
              <a:prstClr val="black">
                <a:hueOff val="0"/>
                <a:satOff val="0"/>
                <a:lumOff val="0"/>
                <a:alphaOff val="0"/>
              </a:prstClr>
            </a:solidFill>
            <a:latin typeface="Roboto Slab" pitchFamily="2" charset="0"/>
            <a:ea typeface="Roboto Slab" pitchFamily="2" charset="0"/>
            <a:cs typeface="Roboto Slab" pitchFamily="2" charset="0"/>
          </a:endParaRPr>
        </a:p>
        <a:p>
          <a:pPr marL="0" lvl="0" indent="0" algn="ctr" defTabSz="711200">
            <a:lnSpc>
              <a:spcPct val="100000"/>
            </a:lnSpc>
            <a:spcBef>
              <a:spcPct val="0"/>
            </a:spcBef>
            <a:spcAft>
              <a:spcPct val="35000"/>
            </a:spcAft>
            <a:buNone/>
            <a:tabLst>
              <a:tab pos="631825" algn="l"/>
            </a:tabLst>
          </a:pPr>
          <a:endParaRPr lang="en-US" sz="1800" b="1" kern="1200" dirty="0">
            <a:solidFill>
              <a:prstClr val="black">
                <a:hueOff val="0"/>
                <a:satOff val="0"/>
                <a:lumOff val="0"/>
                <a:alphaOff val="0"/>
              </a:prstClr>
            </a:solidFill>
            <a:latin typeface="Roboto Slab" pitchFamily="2" charset="0"/>
            <a:ea typeface="Roboto Slab" pitchFamily="2" charset="0"/>
            <a:cs typeface="Roboto Slab" pitchFamily="2" charset="0"/>
          </a:endParaRPr>
        </a:p>
      </dsp:txBody>
      <dsp:txXfrm>
        <a:off x="7909623" y="2434843"/>
        <a:ext cx="2023418" cy="903869"/>
      </dsp:txXfrm>
    </dsp:sp>
    <dsp:sp modelId="{2DFD0A97-646E-4541-9CEC-2F5999DA7611}">
      <dsp:nvSpPr>
        <dsp:cNvPr id="0" name=""/>
        <dsp:cNvSpPr/>
      </dsp:nvSpPr>
      <dsp:spPr>
        <a:xfrm rot="3343549">
          <a:off x="10330480" y="1139510"/>
          <a:ext cx="1108433" cy="1108433"/>
        </a:xfrm>
        <a:prstGeom prst="rect">
          <a:avLst/>
        </a:prstGeom>
        <a:blipFill rotWithShape="1">
          <a:blip xmlns:r="http://schemas.openxmlformats.org/officeDocument/2006/relationships" r:embed="rId11">
            <a:duotone>
              <a:schemeClr val="accent5">
                <a:shade val="45000"/>
                <a:satMod val="135000"/>
              </a:schemeClr>
              <a:prstClr val="white"/>
            </a:duotone>
            <a:alphaModFix amt="85000"/>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8AE4A2-2FF2-41B2-AF18-B3B6D093D280}">
      <dsp:nvSpPr>
        <dsp:cNvPr id="0" name=""/>
        <dsp:cNvSpPr/>
      </dsp:nvSpPr>
      <dsp:spPr>
        <a:xfrm>
          <a:off x="10072648" y="2405820"/>
          <a:ext cx="1624096" cy="898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kumimoji="1" lang="en-GB" sz="1800" b="1" kern="1200" noProof="0" dirty="0">
              <a:solidFill>
                <a:sysClr val="windowText" lastClr="000000">
                  <a:hueOff val="0"/>
                  <a:satOff val="0"/>
                  <a:lumOff val="0"/>
                  <a:alphaOff val="0"/>
                </a:sysClr>
              </a:solidFill>
              <a:latin typeface="Roboto Slab" pitchFamily="2" charset="0"/>
              <a:ea typeface="Roboto Slab" pitchFamily="2" charset="0"/>
              <a:cs typeface="Roboto Slab" pitchFamily="2" charset="0"/>
            </a:rPr>
            <a:t>6 </a:t>
          </a:r>
          <a:r>
            <a:rPr lang="en-GB" sz="1800" b="1" kern="1200" dirty="0">
              <a:solidFill>
                <a:srgbClr val="017188"/>
              </a:solidFill>
              <a:latin typeface="Roboto Slab" pitchFamily="2" charset="0"/>
              <a:ea typeface="Roboto Slab" pitchFamily="2" charset="0"/>
              <a:cs typeface="Roboto Slab" pitchFamily="2" charset="0"/>
            </a:rPr>
            <a:t>Alternative trade models</a:t>
          </a:r>
          <a:endParaRPr lang="nl-NL" sz="1800" b="1" kern="1200" dirty="0">
            <a:solidFill>
              <a:srgbClr val="017188"/>
            </a:solidFill>
            <a:latin typeface="Roboto Slab" pitchFamily="2" charset="0"/>
            <a:ea typeface="Roboto Slab" pitchFamily="2" charset="0"/>
            <a:cs typeface="Roboto Slab" pitchFamily="2" charset="0"/>
          </a:endParaRPr>
        </a:p>
      </dsp:txBody>
      <dsp:txXfrm>
        <a:off x="10072648" y="2405820"/>
        <a:ext cx="1624096" cy="89804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0.065</cdr:x>
      <cdr:y>0.14286</cdr:y>
    </cdr:from>
    <cdr:to>
      <cdr:x>0.07666</cdr:x>
      <cdr:y>0.15967</cdr:y>
    </cdr:to>
    <cdr:sp macro="" textlink="">
      <cdr:nvSpPr>
        <cdr:cNvPr id="2" name="Gerade Verbindung 1"/>
        <cdr:cNvSpPr/>
      </cdr:nvSpPr>
      <cdr:spPr>
        <a:xfrm xmlns:a="http://schemas.openxmlformats.org/drawingml/2006/main" flipV="1">
          <a:off x="500901" y="485775"/>
          <a:ext cx="89809" cy="57170"/>
        </a:xfrm>
        <a:prstGeom xmlns:a="http://schemas.openxmlformats.org/drawingml/2006/main" prst="line">
          <a:avLst/>
        </a:prstGeom>
        <a:noFill xmlns:a="http://schemas.openxmlformats.org/drawingml/2006/main"/>
        <a:ln xmlns:a="http://schemas.openxmlformats.org/drawingml/2006/main" w="15875" cap="flat" cmpd="sng" algn="ctr">
          <a:solidFill>
            <a:sysClr val="window" lastClr="FFFFFF"/>
          </a:solidFill>
          <a:prstDash val="solid"/>
        </a:ln>
        <a:effectLst xmlns:a="http://schemas.openxmlformats.org/drawingml/2006/mai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endParaRPr lang="de-DE"/>
        </a:p>
      </cdr:txBody>
    </cdr:sp>
  </cdr:relSizeAnchor>
  <cdr:relSizeAnchor xmlns:cdr="http://schemas.openxmlformats.org/drawingml/2006/chartDrawing">
    <cdr:from>
      <cdr:x>0.10666</cdr:x>
      <cdr:y>0.06736</cdr:y>
    </cdr:from>
    <cdr:to>
      <cdr:x>0.13333</cdr:x>
      <cdr:y>0.08602</cdr:y>
    </cdr:to>
    <cdr:sp macro="" textlink="">
      <cdr:nvSpPr>
        <cdr:cNvPr id="4" name="Gerade Verbindung 3"/>
        <cdr:cNvSpPr/>
      </cdr:nvSpPr>
      <cdr:spPr>
        <a:xfrm xmlns:a="http://schemas.openxmlformats.org/drawingml/2006/main">
          <a:off x="864095" y="260053"/>
          <a:ext cx="216024" cy="72008"/>
        </a:xfrm>
        <a:prstGeom xmlns:a="http://schemas.openxmlformats.org/drawingml/2006/main" prst="line">
          <a:avLst/>
        </a:prstGeom>
        <a:ln xmlns:a="http://schemas.openxmlformats.org/drawingml/2006/main" w="34925">
          <a:solidFill>
            <a:schemeClr val="bg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de-DE"/>
        </a:p>
      </cdr:txBody>
    </cdr:sp>
  </cdr:relSizeAnchor>
  <cdr:relSizeAnchor xmlns:cdr="http://schemas.openxmlformats.org/drawingml/2006/chartDrawing">
    <cdr:from>
      <cdr:x>0.09777</cdr:x>
      <cdr:y>0</cdr:y>
    </cdr:from>
    <cdr:to>
      <cdr:x>0.18666</cdr:x>
      <cdr:y>0.07461</cdr:y>
    </cdr:to>
    <cdr:sp macro="" textlink="">
      <cdr:nvSpPr>
        <cdr:cNvPr id="5" name="Textfeld 4"/>
        <cdr:cNvSpPr txBox="1"/>
      </cdr:nvSpPr>
      <cdr:spPr>
        <a:xfrm xmlns:a="http://schemas.openxmlformats.org/drawingml/2006/main">
          <a:off x="792087" y="-99987"/>
          <a:ext cx="720080" cy="28803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000" dirty="0"/>
            <a:t>194%</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43" name="Shape 3143"/>
          <p:cNvSpPr>
            <a:spLocks noGrp="1" noRot="1" noChangeAspect="1"/>
          </p:cNvSpPr>
          <p:nvPr>
            <p:ph type="sldImg"/>
          </p:nvPr>
        </p:nvSpPr>
        <p:spPr>
          <a:xfrm>
            <a:off x="88900" y="746125"/>
            <a:ext cx="6629400" cy="3729038"/>
          </a:xfrm>
          <a:prstGeom prst="rect">
            <a:avLst/>
          </a:prstGeom>
        </p:spPr>
        <p:txBody>
          <a:bodyPr/>
          <a:lstStyle/>
          <a:p>
            <a:endParaRPr/>
          </a:p>
        </p:txBody>
      </p:sp>
      <p:sp>
        <p:nvSpPr>
          <p:cNvPr id="3144" name="Shape 3144"/>
          <p:cNvSpPr>
            <a:spLocks noGrp="1"/>
          </p:cNvSpPr>
          <p:nvPr>
            <p:ph type="body" sz="quarter" idx="1"/>
          </p:nvPr>
        </p:nvSpPr>
        <p:spPr>
          <a:xfrm>
            <a:off x="907415" y="4723448"/>
            <a:ext cx="4990783" cy="4474845"/>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pPr marL="263525" lvl="1" indent="0">
              <a:lnSpc>
                <a:spcPct val="110000"/>
              </a:lnSpc>
              <a:spcBef>
                <a:spcPts val="800"/>
              </a:spcBef>
              <a:buClr>
                <a:schemeClr val="accent2"/>
              </a:buClr>
              <a:buSzPct val="135000"/>
              <a:buFont typeface="Courier New" panose="02070309020205020404" pitchFamily="49"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0568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pPr marL="263525" lvl="1" indent="0">
              <a:lnSpc>
                <a:spcPct val="110000"/>
              </a:lnSpc>
              <a:spcBef>
                <a:spcPts val="800"/>
              </a:spcBef>
              <a:buClr>
                <a:schemeClr val="accent2"/>
              </a:buClr>
              <a:buSzPct val="135000"/>
              <a:buFont typeface="Courier New" panose="02070309020205020404" pitchFamily="49"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3612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pPr marL="263525" lvl="1" indent="0">
              <a:lnSpc>
                <a:spcPct val="110000"/>
              </a:lnSpc>
              <a:spcBef>
                <a:spcPts val="800"/>
              </a:spcBef>
              <a:buClr>
                <a:schemeClr val="accent2"/>
              </a:buClr>
              <a:buSzPct val="135000"/>
              <a:buFont typeface="Courier New" panose="02070309020205020404" pitchFamily="49"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668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pPr marL="263525" lvl="1" indent="0">
              <a:lnSpc>
                <a:spcPct val="110000"/>
              </a:lnSpc>
              <a:spcBef>
                <a:spcPts val="800"/>
              </a:spcBef>
              <a:buClr>
                <a:schemeClr val="accent2"/>
              </a:buClr>
              <a:buSzPct val="135000"/>
              <a:buFont typeface="Courier New" panose="02070309020205020404" pitchFamily="49"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0186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pPr marL="263525" lvl="1" indent="0">
              <a:lnSpc>
                <a:spcPct val="110000"/>
              </a:lnSpc>
              <a:spcBef>
                <a:spcPts val="800"/>
              </a:spcBef>
              <a:buClr>
                <a:schemeClr val="accent2"/>
              </a:buClr>
              <a:buSzPct val="135000"/>
              <a:buFont typeface="Courier New" panose="02070309020205020404" pitchFamily="49"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4717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pPr marL="263525" lvl="1" indent="0">
              <a:lnSpc>
                <a:spcPct val="110000"/>
              </a:lnSpc>
              <a:spcBef>
                <a:spcPts val="800"/>
              </a:spcBef>
              <a:buClr>
                <a:schemeClr val="accent2"/>
              </a:buClr>
              <a:buSzPct val="135000"/>
              <a:buFont typeface="Courier New" panose="02070309020205020404" pitchFamily="49"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0953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pPr marL="263525" lvl="1" indent="0">
              <a:lnSpc>
                <a:spcPct val="110000"/>
              </a:lnSpc>
              <a:spcBef>
                <a:spcPts val="800"/>
              </a:spcBef>
              <a:buClr>
                <a:schemeClr val="accent2"/>
              </a:buClr>
              <a:buSzPct val="135000"/>
              <a:buFont typeface="Courier New" panose="02070309020205020404" pitchFamily="49"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96423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pPr marL="263525" lvl="1" indent="0">
              <a:lnSpc>
                <a:spcPct val="110000"/>
              </a:lnSpc>
              <a:spcBef>
                <a:spcPts val="800"/>
              </a:spcBef>
              <a:buClr>
                <a:schemeClr val="accent2"/>
              </a:buClr>
              <a:buSzPct val="135000"/>
              <a:buFont typeface="Courier New" panose="02070309020205020404" pitchFamily="49"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7232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pPr marL="263525" lvl="1" indent="0">
              <a:lnSpc>
                <a:spcPct val="110000"/>
              </a:lnSpc>
              <a:spcBef>
                <a:spcPts val="800"/>
              </a:spcBef>
              <a:buClr>
                <a:schemeClr val="accent2"/>
              </a:buClr>
              <a:buSzPct val="135000"/>
              <a:buFont typeface="Courier New" panose="02070309020205020404" pitchFamily="49"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892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pPr marL="263525" lvl="1" indent="0">
              <a:lnSpc>
                <a:spcPct val="110000"/>
              </a:lnSpc>
              <a:spcBef>
                <a:spcPts val="800"/>
              </a:spcBef>
              <a:buClr>
                <a:schemeClr val="accent2"/>
              </a:buClr>
              <a:buSzPct val="135000"/>
              <a:buFont typeface="Courier New" panose="02070309020205020404" pitchFamily="49"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08738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pPr marL="263525" lvl="1" indent="0">
              <a:lnSpc>
                <a:spcPct val="110000"/>
              </a:lnSpc>
              <a:spcBef>
                <a:spcPts val="800"/>
              </a:spcBef>
              <a:buClr>
                <a:schemeClr val="accent2"/>
              </a:buClr>
              <a:buSzPct val="135000"/>
              <a:buFont typeface="Courier New" panose="02070309020205020404" pitchFamily="49"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9372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endParaRPr lang="de-AT" dirty="0"/>
          </a:p>
        </p:txBody>
      </p:sp>
    </p:spTree>
    <p:extLst>
      <p:ext uri="{BB962C8B-B14F-4D97-AF65-F5344CB8AC3E}">
        <p14:creationId xmlns:p14="http://schemas.microsoft.com/office/powerpoint/2010/main" val="413725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pPr marL="263525" lvl="1" indent="0">
              <a:lnSpc>
                <a:spcPct val="110000"/>
              </a:lnSpc>
              <a:spcBef>
                <a:spcPts val="800"/>
              </a:spcBef>
              <a:buClr>
                <a:schemeClr val="accent2"/>
              </a:buClr>
              <a:buSzPct val="135000"/>
              <a:buFont typeface="Courier New" panose="02070309020205020404" pitchFamily="49"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2755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pPr marL="263525" lvl="1" indent="0">
              <a:lnSpc>
                <a:spcPct val="110000"/>
              </a:lnSpc>
              <a:spcBef>
                <a:spcPts val="800"/>
              </a:spcBef>
              <a:buClr>
                <a:schemeClr val="accent2"/>
              </a:buClr>
              <a:buSzPct val="135000"/>
              <a:buFont typeface="Courier New" panose="02070309020205020404" pitchFamily="49"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48175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pPr marL="263525" lvl="1" indent="0">
              <a:lnSpc>
                <a:spcPct val="110000"/>
              </a:lnSpc>
              <a:spcBef>
                <a:spcPts val="800"/>
              </a:spcBef>
              <a:buClr>
                <a:schemeClr val="accent2"/>
              </a:buClr>
              <a:buSzPct val="135000"/>
              <a:buFont typeface="Courier New" panose="02070309020205020404" pitchFamily="49"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39108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pPr marL="263525" lvl="1" indent="0">
              <a:lnSpc>
                <a:spcPct val="110000"/>
              </a:lnSpc>
              <a:spcBef>
                <a:spcPts val="800"/>
              </a:spcBef>
              <a:buClr>
                <a:schemeClr val="accent2"/>
              </a:buClr>
              <a:buSzPct val="135000"/>
              <a:buFont typeface="Courier New" panose="02070309020205020404" pitchFamily="49"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62824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pPr marL="263525" lvl="1" indent="0">
              <a:lnSpc>
                <a:spcPct val="110000"/>
              </a:lnSpc>
              <a:spcBef>
                <a:spcPts val="800"/>
              </a:spcBef>
              <a:buClr>
                <a:schemeClr val="accent2"/>
              </a:buClr>
              <a:buSzPct val="135000"/>
              <a:buFont typeface="Courier New" panose="02070309020205020404" pitchFamily="49"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73506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pPr marL="263525" lvl="1" indent="0">
              <a:lnSpc>
                <a:spcPct val="110000"/>
              </a:lnSpc>
              <a:spcBef>
                <a:spcPts val="800"/>
              </a:spcBef>
              <a:buClr>
                <a:schemeClr val="accent2"/>
              </a:buClr>
              <a:buSzPct val="135000"/>
              <a:buFont typeface="Courier New" panose="02070309020205020404" pitchFamily="49"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09241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pPr marL="263525" lvl="1" indent="0">
              <a:lnSpc>
                <a:spcPct val="110000"/>
              </a:lnSpc>
              <a:spcBef>
                <a:spcPts val="800"/>
              </a:spcBef>
              <a:buClr>
                <a:schemeClr val="accent2"/>
              </a:buClr>
              <a:buSzPct val="135000"/>
              <a:buFont typeface="Courier New" panose="02070309020205020404" pitchFamily="49"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96796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pPr marL="263525" lvl="1" indent="0">
              <a:lnSpc>
                <a:spcPct val="110000"/>
              </a:lnSpc>
              <a:spcBef>
                <a:spcPts val="800"/>
              </a:spcBef>
              <a:buClr>
                <a:schemeClr val="accent2"/>
              </a:buClr>
              <a:buSzPct val="135000"/>
              <a:buFont typeface="Courier New" panose="02070309020205020404" pitchFamily="49"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82178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pPr marL="263525" lvl="1" indent="0">
              <a:lnSpc>
                <a:spcPct val="110000"/>
              </a:lnSpc>
              <a:spcBef>
                <a:spcPts val="800"/>
              </a:spcBef>
              <a:buClr>
                <a:schemeClr val="accent2"/>
              </a:buClr>
              <a:buSzPct val="135000"/>
              <a:buFont typeface="Courier New" panose="02070309020205020404" pitchFamily="49"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90365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pPr marL="263525" lvl="1" indent="0">
              <a:lnSpc>
                <a:spcPct val="110000"/>
              </a:lnSpc>
              <a:spcBef>
                <a:spcPts val="800"/>
              </a:spcBef>
              <a:buClr>
                <a:schemeClr val="accent2"/>
              </a:buClr>
              <a:buSzPct val="135000"/>
              <a:buFont typeface="Courier New" panose="02070309020205020404" pitchFamily="49"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5422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pPr marL="263525" lvl="1" indent="0">
              <a:lnSpc>
                <a:spcPct val="110000"/>
              </a:lnSpc>
              <a:spcBef>
                <a:spcPts val="800"/>
              </a:spcBef>
              <a:buClr>
                <a:schemeClr val="accent2"/>
              </a:buClr>
              <a:buSzPct val="135000"/>
              <a:buFont typeface="Courier New" panose="02070309020205020404" pitchFamily="49"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42054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pPr marL="263525" lvl="1" indent="0">
              <a:lnSpc>
                <a:spcPct val="110000"/>
              </a:lnSpc>
              <a:spcBef>
                <a:spcPts val="800"/>
              </a:spcBef>
              <a:buClr>
                <a:schemeClr val="accent2"/>
              </a:buClr>
              <a:buSzPct val="135000"/>
              <a:buFont typeface="Courier New" panose="02070309020205020404" pitchFamily="49"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22449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pPr marL="263525" lvl="1" indent="0">
              <a:lnSpc>
                <a:spcPct val="110000"/>
              </a:lnSpc>
              <a:spcBef>
                <a:spcPts val="800"/>
              </a:spcBef>
              <a:buClr>
                <a:schemeClr val="accent2"/>
              </a:buClr>
              <a:buSzPct val="135000"/>
              <a:buFont typeface="Courier New" panose="02070309020205020404" pitchFamily="49"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88798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pPr marL="263525" lvl="1" indent="0">
              <a:lnSpc>
                <a:spcPct val="110000"/>
              </a:lnSpc>
              <a:spcBef>
                <a:spcPts val="800"/>
              </a:spcBef>
              <a:buClr>
                <a:schemeClr val="accent2"/>
              </a:buClr>
              <a:buSzPct val="135000"/>
              <a:buFont typeface="Courier New" panose="02070309020205020404" pitchFamily="49"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64757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pPr marL="263525" lvl="1" indent="0">
              <a:lnSpc>
                <a:spcPct val="110000"/>
              </a:lnSpc>
              <a:spcBef>
                <a:spcPts val="800"/>
              </a:spcBef>
              <a:buClr>
                <a:schemeClr val="accent2"/>
              </a:buClr>
              <a:buSzPct val="135000"/>
              <a:buFont typeface="Courier New" panose="02070309020205020404" pitchFamily="49"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94349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pPr marL="263525" lvl="1" indent="0">
              <a:lnSpc>
                <a:spcPct val="110000"/>
              </a:lnSpc>
              <a:spcBef>
                <a:spcPts val="800"/>
              </a:spcBef>
              <a:buClr>
                <a:schemeClr val="accent2"/>
              </a:buClr>
              <a:buSzPct val="135000"/>
              <a:buFont typeface="Courier New" panose="02070309020205020404" pitchFamily="49"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84660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pPr marL="263525" lvl="1" indent="0">
              <a:lnSpc>
                <a:spcPct val="110000"/>
              </a:lnSpc>
              <a:spcBef>
                <a:spcPts val="800"/>
              </a:spcBef>
              <a:buClr>
                <a:schemeClr val="accent2"/>
              </a:buClr>
              <a:buSzPct val="135000"/>
              <a:buFont typeface="Courier New" panose="02070309020205020404" pitchFamily="49"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40925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pPr marL="263525" lvl="1" indent="0">
              <a:lnSpc>
                <a:spcPct val="110000"/>
              </a:lnSpc>
              <a:spcBef>
                <a:spcPts val="800"/>
              </a:spcBef>
              <a:buClr>
                <a:schemeClr val="accent2"/>
              </a:buClr>
              <a:buSzPct val="135000"/>
              <a:buFont typeface="Courier New" panose="02070309020205020404" pitchFamily="49"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89558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pPr marL="263525" lvl="1" indent="0">
              <a:lnSpc>
                <a:spcPct val="110000"/>
              </a:lnSpc>
              <a:spcBef>
                <a:spcPts val="800"/>
              </a:spcBef>
              <a:buClr>
                <a:schemeClr val="accent2"/>
              </a:buClr>
              <a:buSzPct val="135000"/>
              <a:buFont typeface="Courier New" panose="02070309020205020404" pitchFamily="49"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57486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pPr marL="263525" lvl="1" indent="0">
              <a:lnSpc>
                <a:spcPct val="110000"/>
              </a:lnSpc>
              <a:spcBef>
                <a:spcPts val="800"/>
              </a:spcBef>
              <a:buClr>
                <a:schemeClr val="accent2"/>
              </a:buClr>
              <a:buSzPct val="135000"/>
              <a:buFont typeface="Courier New" panose="02070309020205020404" pitchFamily="49"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83786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pPr marL="263525" lvl="1" indent="0">
              <a:lnSpc>
                <a:spcPct val="110000"/>
              </a:lnSpc>
              <a:spcBef>
                <a:spcPts val="800"/>
              </a:spcBef>
              <a:buClr>
                <a:schemeClr val="accent2"/>
              </a:buClr>
              <a:buSzPct val="135000"/>
              <a:buFont typeface="Courier New" panose="02070309020205020404" pitchFamily="49"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3674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pPr marL="263525" lvl="1" indent="0">
              <a:lnSpc>
                <a:spcPct val="110000"/>
              </a:lnSpc>
              <a:spcBef>
                <a:spcPts val="800"/>
              </a:spcBef>
              <a:buClr>
                <a:schemeClr val="accent2"/>
              </a:buClr>
              <a:buSzPct val="135000"/>
              <a:buFont typeface="Courier New" panose="02070309020205020404" pitchFamily="49"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43410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pPr marL="263525" lvl="1" indent="0">
              <a:lnSpc>
                <a:spcPct val="110000"/>
              </a:lnSpc>
              <a:spcBef>
                <a:spcPts val="800"/>
              </a:spcBef>
              <a:buClr>
                <a:schemeClr val="accent2"/>
              </a:buClr>
              <a:buSzPct val="135000"/>
              <a:buFont typeface="Courier New" panose="02070309020205020404" pitchFamily="49"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36089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pPr marL="263525" lvl="1" indent="0">
              <a:lnSpc>
                <a:spcPct val="110000"/>
              </a:lnSpc>
              <a:spcBef>
                <a:spcPts val="800"/>
              </a:spcBef>
              <a:buClr>
                <a:schemeClr val="accent2"/>
              </a:buClr>
              <a:buSzPct val="135000"/>
              <a:buFont typeface="Courier New" panose="02070309020205020404" pitchFamily="49"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24826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pPr marL="263525" lvl="1" indent="0">
              <a:lnSpc>
                <a:spcPct val="110000"/>
              </a:lnSpc>
              <a:spcBef>
                <a:spcPts val="800"/>
              </a:spcBef>
              <a:buClr>
                <a:schemeClr val="accent2"/>
              </a:buClr>
              <a:buSzPct val="135000"/>
              <a:buFont typeface="Courier New" panose="02070309020205020404" pitchFamily="49"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26010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pPr marL="263525" lvl="1" indent="0">
              <a:lnSpc>
                <a:spcPct val="110000"/>
              </a:lnSpc>
              <a:spcBef>
                <a:spcPts val="800"/>
              </a:spcBef>
              <a:buClr>
                <a:schemeClr val="accent2"/>
              </a:buClr>
              <a:buSzPct val="135000"/>
              <a:buFont typeface="Courier New" panose="02070309020205020404" pitchFamily="49"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95318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pPr marL="263525" lvl="1" indent="0">
              <a:lnSpc>
                <a:spcPct val="110000"/>
              </a:lnSpc>
              <a:spcBef>
                <a:spcPts val="800"/>
              </a:spcBef>
              <a:buClr>
                <a:schemeClr val="accent2"/>
              </a:buClr>
              <a:buSzPct val="135000"/>
              <a:buFont typeface="Courier New" panose="02070309020205020404" pitchFamily="49"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10506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pPr marL="263525" lvl="1" indent="0">
              <a:lnSpc>
                <a:spcPct val="110000"/>
              </a:lnSpc>
              <a:spcBef>
                <a:spcPts val="800"/>
              </a:spcBef>
              <a:buClr>
                <a:schemeClr val="accent2"/>
              </a:buClr>
              <a:buSzPct val="135000"/>
              <a:buFont typeface="Courier New" panose="02070309020205020404" pitchFamily="49"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36503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pPr marL="263525" lvl="1" indent="0">
              <a:lnSpc>
                <a:spcPct val="110000"/>
              </a:lnSpc>
              <a:spcBef>
                <a:spcPts val="800"/>
              </a:spcBef>
              <a:buClr>
                <a:schemeClr val="accent2"/>
              </a:buClr>
              <a:buSzPct val="135000"/>
              <a:buFont typeface="Courier New" panose="02070309020205020404" pitchFamily="49"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35371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pPr marL="263525" lvl="1" indent="0">
              <a:lnSpc>
                <a:spcPct val="110000"/>
              </a:lnSpc>
              <a:spcBef>
                <a:spcPts val="800"/>
              </a:spcBef>
              <a:buClr>
                <a:schemeClr val="accent2"/>
              </a:buClr>
              <a:buSzPct val="135000"/>
              <a:buFont typeface="Courier New" panose="02070309020205020404" pitchFamily="49"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66943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pPr marL="263525" lvl="1" indent="0">
              <a:lnSpc>
                <a:spcPct val="110000"/>
              </a:lnSpc>
              <a:spcBef>
                <a:spcPts val="800"/>
              </a:spcBef>
              <a:buClr>
                <a:schemeClr val="accent2"/>
              </a:buClr>
              <a:buSzPct val="135000"/>
              <a:buFont typeface="Courier New" panose="02070309020205020404" pitchFamily="49"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9150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pPr marL="263525" lvl="1" indent="0">
              <a:lnSpc>
                <a:spcPct val="110000"/>
              </a:lnSpc>
              <a:spcBef>
                <a:spcPts val="800"/>
              </a:spcBef>
              <a:buClr>
                <a:schemeClr val="accent2"/>
              </a:buClr>
              <a:buSzPct val="135000"/>
              <a:buFont typeface="Courier New" panose="02070309020205020404" pitchFamily="49"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5959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pPr marL="263525" lvl="1" indent="0">
              <a:lnSpc>
                <a:spcPct val="110000"/>
              </a:lnSpc>
              <a:spcBef>
                <a:spcPts val="800"/>
              </a:spcBef>
              <a:buClr>
                <a:schemeClr val="accent2"/>
              </a:buClr>
              <a:buSzPct val="135000"/>
              <a:buFont typeface="Courier New" panose="02070309020205020404" pitchFamily="49"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3414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pPr marL="263525" lvl="1" indent="0">
              <a:lnSpc>
                <a:spcPct val="110000"/>
              </a:lnSpc>
              <a:spcBef>
                <a:spcPts val="800"/>
              </a:spcBef>
              <a:buClr>
                <a:schemeClr val="accent2"/>
              </a:buClr>
              <a:buSzPct val="135000"/>
              <a:buFont typeface="Courier New" panose="02070309020205020404" pitchFamily="49"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499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pPr marL="263525" lvl="1" indent="0">
              <a:lnSpc>
                <a:spcPct val="110000"/>
              </a:lnSpc>
              <a:spcBef>
                <a:spcPts val="800"/>
              </a:spcBef>
              <a:buClr>
                <a:schemeClr val="accent2"/>
              </a:buClr>
              <a:buSzPct val="135000"/>
              <a:buFont typeface="Courier New" panose="02070309020205020404" pitchFamily="49"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3341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6125"/>
            <a:ext cx="6627813" cy="3729038"/>
          </a:xfrm>
        </p:spPr>
      </p:sp>
      <p:sp>
        <p:nvSpPr>
          <p:cNvPr id="3" name="Notizenplatzhalter 2"/>
          <p:cNvSpPr>
            <a:spLocks noGrp="1"/>
          </p:cNvSpPr>
          <p:nvPr>
            <p:ph type="body" idx="1"/>
          </p:nvPr>
        </p:nvSpPr>
        <p:spPr/>
        <p:txBody>
          <a:bodyPr/>
          <a:lstStyle/>
          <a:p>
            <a:pPr marL="263525" lvl="1" indent="0">
              <a:lnSpc>
                <a:spcPct val="110000"/>
              </a:lnSpc>
              <a:spcBef>
                <a:spcPts val="800"/>
              </a:spcBef>
              <a:buClr>
                <a:schemeClr val="accent2"/>
              </a:buClr>
              <a:buSzPct val="135000"/>
              <a:buFont typeface="Courier New" panose="02070309020205020404" pitchFamily="49"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10591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elpagina">
    <p:spTree>
      <p:nvGrpSpPr>
        <p:cNvPr id="1" name=""/>
        <p:cNvGrpSpPr/>
        <p:nvPr/>
      </p:nvGrpSpPr>
      <p:grpSpPr>
        <a:xfrm>
          <a:off x="0" y="0"/>
          <a:ext cx="0" cy="0"/>
          <a:chOff x="0" y="0"/>
          <a:chExt cx="0" cy="0"/>
        </a:xfrm>
      </p:grpSpPr>
      <p:grpSp>
        <p:nvGrpSpPr>
          <p:cNvPr id="126" name="Group 4"/>
          <p:cNvGrpSpPr/>
          <p:nvPr/>
        </p:nvGrpSpPr>
        <p:grpSpPr>
          <a:xfrm>
            <a:off x="698501" y="5884314"/>
            <a:ext cx="1454912" cy="577167"/>
            <a:chOff x="0" y="0"/>
            <a:chExt cx="1454911" cy="577165"/>
          </a:xfrm>
        </p:grpSpPr>
        <p:sp>
          <p:nvSpPr>
            <p:cNvPr id="118"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119"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0"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1"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2"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123"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4"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5"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27" name="Rechthoek 6"/>
          <p:cNvSpPr/>
          <p:nvPr/>
        </p:nvSpPr>
        <p:spPr>
          <a:xfrm>
            <a:off x="-10751" y="0"/>
            <a:ext cx="12202752" cy="68580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8" name="Plaats hier de titel van de presentatie, max. 2 regels"/>
          <p:cNvSpPr txBox="1">
            <a:spLocks noGrp="1"/>
          </p:cNvSpPr>
          <p:nvPr>
            <p:ph type="title" hasCustomPrompt="1"/>
          </p:nvPr>
        </p:nvSpPr>
        <p:spPr>
          <a:xfrm>
            <a:off x="2153412" y="3879851"/>
            <a:ext cx="9358257" cy="1621064"/>
          </a:xfrm>
          <a:prstGeom prst="rect">
            <a:avLst/>
          </a:prstGeom>
        </p:spPr>
        <p:txBody>
          <a:bodyPr anchor="b">
            <a:normAutofit/>
          </a:bodyPr>
          <a:lstStyle>
            <a:lvl1pPr algn="r">
              <a:defRPr sz="3800">
                <a:solidFill>
                  <a:srgbClr val="FFFFFF"/>
                </a:solidFill>
              </a:defRPr>
            </a:lvl1pPr>
          </a:lstStyle>
          <a:p>
            <a:r>
              <a:t>Plaats hier de titel van de presentatie, max. 2 regels</a:t>
            </a:r>
          </a:p>
        </p:txBody>
      </p:sp>
      <p:sp>
        <p:nvSpPr>
          <p:cNvPr id="129" name="Tekstvak 4"/>
          <p:cNvSpPr txBox="1"/>
          <p:nvPr/>
        </p:nvSpPr>
        <p:spPr>
          <a:xfrm>
            <a:off x="34969" y="-662297"/>
            <a:ext cx="12100562"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rPr dirty="0" err="1">
                <a:solidFill>
                  <a:schemeClr val="tx1"/>
                </a:solidFill>
              </a:rPr>
              <a:t>Titelpagina</a:t>
            </a:r>
            <a:endParaRPr dirty="0">
              <a:solidFill>
                <a:schemeClr val="tx1"/>
              </a:solidFill>
            </a:endParaRPr>
          </a:p>
        </p:txBody>
      </p:sp>
      <p:sp>
        <p:nvSpPr>
          <p:cNvPr id="130" name="Body Level One…"/>
          <p:cNvSpPr txBox="1">
            <a:spLocks noGrp="1"/>
          </p:cNvSpPr>
          <p:nvPr>
            <p:ph type="body" sz="quarter" idx="1" hasCustomPrompt="1"/>
          </p:nvPr>
        </p:nvSpPr>
        <p:spPr>
          <a:xfrm>
            <a:off x="7782466" y="5664394"/>
            <a:ext cx="3729204" cy="248473"/>
          </a:xfrm>
          <a:prstGeom prst="rect">
            <a:avLst/>
          </a:prstGeom>
        </p:spPr>
        <p:txBody>
          <a:bodyPr anchor="ctr">
            <a:normAutofit/>
          </a:bodyPr>
          <a:lstStyle>
            <a:lvl1pPr marL="0" indent="0" algn="r">
              <a:buClrTx/>
              <a:buSzTx/>
              <a:buNone/>
              <a:defRPr b="1">
                <a:solidFill>
                  <a:srgbClr val="FFFFFF"/>
                </a:solidFill>
              </a:defRPr>
            </a:lvl1pPr>
            <a:lvl2pPr marL="0" indent="457200" algn="r">
              <a:buClrTx/>
              <a:buSzTx/>
              <a:buNone/>
              <a:defRPr b="1">
                <a:solidFill>
                  <a:srgbClr val="FFFFFF"/>
                </a:solidFill>
              </a:defRPr>
            </a:lvl2pPr>
            <a:lvl3pPr indent="914400" algn="r">
              <a:buClrTx/>
              <a:buFontTx/>
              <a:defRPr b="1">
                <a:solidFill>
                  <a:srgbClr val="FFFFFF"/>
                </a:solidFill>
              </a:defRPr>
            </a:lvl3pPr>
            <a:lvl4pPr indent="1371600" algn="r">
              <a:buClrTx/>
              <a:buFontTx/>
              <a:defRPr b="1">
                <a:solidFill>
                  <a:srgbClr val="FFFFFF"/>
                </a:solidFill>
              </a:defRPr>
            </a:lvl4pPr>
            <a:lvl5pPr marL="0" indent="1828800" algn="r">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sp>
        <p:nvSpPr>
          <p:cNvPr id="144" name="Tijdelijke aanduiding voor tekst 49"/>
          <p:cNvSpPr>
            <a:spLocks noGrp="1"/>
          </p:cNvSpPr>
          <p:nvPr>
            <p:ph type="body" idx="21" hasCustomPrompt="1"/>
          </p:nvPr>
        </p:nvSpPr>
        <p:spPr>
          <a:xfrm>
            <a:off x="-10752" y="0"/>
            <a:ext cx="12202753" cy="6858000"/>
          </a:xfrm>
          <a:prstGeom prst="rect">
            <a:avLst/>
          </a:prstGeom>
          <a:solidFill>
            <a:srgbClr val="EE6841"/>
          </a:solidFill>
        </p:spPr>
        <p:txBody>
          <a:bodyPr>
            <a:normAutofit/>
          </a:bodyPr>
          <a:lstStyle>
            <a:lvl1pPr marL="0" indent="0">
              <a:buClrTx/>
              <a:buSzTx/>
              <a:buNone/>
            </a:lvl1pPr>
          </a:lstStyle>
          <a:p>
            <a:r>
              <a:rPr dirty="0"/>
              <a:t>  </a:t>
            </a:r>
          </a:p>
        </p:txBody>
      </p:sp>
      <p:sp>
        <p:nvSpPr>
          <p:cNvPr id="146"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65" name="Picture 64">
            <a:extLst>
              <a:ext uri="{FF2B5EF4-FFF2-40B4-BE49-F238E27FC236}">
                <a16:creationId xmlns:a16="http://schemas.microsoft.com/office/drawing/2014/main" id="{3FD562B1-BCC1-B244-96D2-5173AD7012AE}"/>
              </a:ext>
            </a:extLst>
          </p:cNvPr>
          <p:cNvPicPr>
            <a:picLocks noChangeAspect="1"/>
          </p:cNvPicPr>
          <p:nvPr userDrawn="1"/>
        </p:nvPicPr>
        <p:blipFill>
          <a:blip r:embed="rId2"/>
          <a:stretch>
            <a:fillRect/>
          </a:stretch>
        </p:blipFill>
        <p:spPr>
          <a:xfrm>
            <a:off x="695450" y="5847858"/>
            <a:ext cx="1460500" cy="698500"/>
          </a:xfrm>
          <a:prstGeom prst="rect">
            <a:avLst/>
          </a:prstGeom>
        </p:spPr>
      </p:pic>
      <p:grpSp>
        <p:nvGrpSpPr>
          <p:cNvPr id="2" name="Group 1">
            <a:extLst>
              <a:ext uri="{FF2B5EF4-FFF2-40B4-BE49-F238E27FC236}">
                <a16:creationId xmlns:a16="http://schemas.microsoft.com/office/drawing/2014/main" id="{1D758576-971B-12E6-3AB6-1451C6D985DA}"/>
              </a:ext>
            </a:extLst>
          </p:cNvPr>
          <p:cNvGrpSpPr/>
          <p:nvPr userDrawn="1"/>
        </p:nvGrpSpPr>
        <p:grpSpPr>
          <a:xfrm>
            <a:off x="2982510" y="-1286712"/>
            <a:ext cx="6858001" cy="592943"/>
            <a:chOff x="2982510" y="-1286712"/>
            <a:chExt cx="6858001" cy="592943"/>
          </a:xfrm>
        </p:grpSpPr>
        <p:sp>
          <p:nvSpPr>
            <p:cNvPr id="3" name="Rechthoek 36">
              <a:extLst>
                <a:ext uri="{FF2B5EF4-FFF2-40B4-BE49-F238E27FC236}">
                  <a16:creationId xmlns:a16="http://schemas.microsoft.com/office/drawing/2014/main" id="{F9CE39B7-93C8-2E32-521C-157105C2A5D6}"/>
                </a:ext>
              </a:extLst>
            </p:cNvPr>
            <p:cNvSpPr/>
            <p:nvPr/>
          </p:nvSpPr>
          <p:spPr>
            <a:xfrm rot="16200000">
              <a:off x="6254550" y="-4279730"/>
              <a:ext cx="313921" cy="6858001"/>
            </a:xfrm>
            <a:prstGeom prst="rect">
              <a:avLst/>
            </a:prstGeom>
            <a:solidFill>
              <a:srgbClr val="00A6D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dirty="0"/>
            </a:p>
          </p:txBody>
        </p:sp>
        <p:grpSp>
          <p:nvGrpSpPr>
            <p:cNvPr id="4" name="Groep 8">
              <a:extLst>
                <a:ext uri="{FF2B5EF4-FFF2-40B4-BE49-F238E27FC236}">
                  <a16:creationId xmlns:a16="http://schemas.microsoft.com/office/drawing/2014/main" id="{08E526D3-65E2-5006-C064-4511CB6ED9BF}"/>
                </a:ext>
              </a:extLst>
            </p:cNvPr>
            <p:cNvGrpSpPr/>
            <p:nvPr/>
          </p:nvGrpSpPr>
          <p:grpSpPr>
            <a:xfrm>
              <a:off x="2982511" y="-1286711"/>
              <a:ext cx="6226976" cy="211382"/>
              <a:chOff x="0" y="0"/>
              <a:chExt cx="6226974" cy="211380"/>
            </a:xfrm>
          </p:grpSpPr>
          <p:sp>
            <p:nvSpPr>
              <p:cNvPr id="6" name="Rechthoek 6">
                <a:extLst>
                  <a:ext uri="{FF2B5EF4-FFF2-40B4-BE49-F238E27FC236}">
                    <a16:creationId xmlns:a16="http://schemas.microsoft.com/office/drawing/2014/main" id="{A9304E01-55C6-940C-A97B-068E4352F929}"/>
                  </a:ext>
                </a:extLst>
              </p:cNvPr>
              <p:cNvSpPr/>
              <p:nvPr/>
            </p:nvSpPr>
            <p:spPr>
              <a:xfrm rot="16200000">
                <a:off x="168192" y="-168191"/>
                <a:ext cx="211380" cy="547765"/>
              </a:xfrm>
              <a:prstGeom prst="rect">
                <a:avLst/>
              </a:prstGeom>
              <a:solidFill>
                <a:srgbClr val="0C234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 name="Rechthoek 29">
                <a:extLst>
                  <a:ext uri="{FF2B5EF4-FFF2-40B4-BE49-F238E27FC236}">
                    <a16:creationId xmlns:a16="http://schemas.microsoft.com/office/drawing/2014/main" id="{63D51E31-8AB4-9146-CA78-F5DA5C0EC404}"/>
                  </a:ext>
                </a:extLst>
              </p:cNvPr>
              <p:cNvSpPr/>
              <p:nvPr/>
            </p:nvSpPr>
            <p:spPr>
              <a:xfrm rot="16200000">
                <a:off x="799215" y="-168191"/>
                <a:ext cx="211380" cy="547765"/>
              </a:xfrm>
              <a:prstGeom prst="rect">
                <a:avLst/>
              </a:prstGeom>
              <a:solidFill>
                <a:srgbClr val="00B8C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 name="Rechthoek 30">
                <a:extLst>
                  <a:ext uri="{FF2B5EF4-FFF2-40B4-BE49-F238E27FC236}">
                    <a16:creationId xmlns:a16="http://schemas.microsoft.com/office/drawing/2014/main" id="{958E94FF-4656-9940-D56F-7CE7E2E92313}"/>
                  </a:ext>
                </a:extLst>
              </p:cNvPr>
              <p:cNvSpPr/>
              <p:nvPr/>
            </p:nvSpPr>
            <p:spPr>
              <a:xfrm rot="16200000">
                <a:off x="1430239" y="-168191"/>
                <a:ext cx="211380" cy="547765"/>
              </a:xfrm>
              <a:prstGeom prst="rect">
                <a:avLst/>
              </a:prstGeom>
              <a:solidFill>
                <a:srgbClr val="0076C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 name="Rechthoek 31">
                <a:extLst>
                  <a:ext uri="{FF2B5EF4-FFF2-40B4-BE49-F238E27FC236}">
                    <a16:creationId xmlns:a16="http://schemas.microsoft.com/office/drawing/2014/main" id="{EDC84AE6-1D5B-F436-3203-74DEFCF086FF}"/>
                  </a:ext>
                </a:extLst>
              </p:cNvPr>
              <p:cNvSpPr/>
              <p:nvPr/>
            </p:nvSpPr>
            <p:spPr>
              <a:xfrm rot="16200000">
                <a:off x="2061263" y="-168191"/>
                <a:ext cx="211380" cy="547765"/>
              </a:xfrm>
              <a:prstGeom prst="rect">
                <a:avLst/>
              </a:prstGeom>
              <a:solidFill>
                <a:srgbClr val="6F1D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 name="Rechthoek 32">
                <a:extLst>
                  <a:ext uri="{FF2B5EF4-FFF2-40B4-BE49-F238E27FC236}">
                    <a16:creationId xmlns:a16="http://schemas.microsoft.com/office/drawing/2014/main" id="{0DE6B1D8-FDA6-5401-15A3-A11A76259357}"/>
                  </a:ext>
                </a:extLst>
              </p:cNvPr>
              <p:cNvSpPr/>
              <p:nvPr/>
            </p:nvSpPr>
            <p:spPr>
              <a:xfrm rot="16200000">
                <a:off x="2692286" y="-168191"/>
                <a:ext cx="211380" cy="547765"/>
              </a:xfrm>
              <a:prstGeom prst="rect">
                <a:avLst/>
              </a:prstGeom>
              <a:solidFill>
                <a:srgbClr val="EF60A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 name="Rechthoek 33">
                <a:extLst>
                  <a:ext uri="{FF2B5EF4-FFF2-40B4-BE49-F238E27FC236}">
                    <a16:creationId xmlns:a16="http://schemas.microsoft.com/office/drawing/2014/main" id="{E1201A95-E4B7-FBDC-DEB3-FD4FDBCE270A}"/>
                  </a:ext>
                </a:extLst>
              </p:cNvPr>
              <p:cNvSpPr/>
              <p:nvPr/>
            </p:nvSpPr>
            <p:spPr>
              <a:xfrm rot="16200000">
                <a:off x="3323310" y="-168191"/>
                <a:ext cx="211380" cy="547765"/>
              </a:xfrm>
              <a:prstGeom prst="rect">
                <a:avLst/>
              </a:prstGeom>
              <a:solidFill>
                <a:srgbClr val="A5003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 name="Rechthoek 34">
                <a:extLst>
                  <a:ext uri="{FF2B5EF4-FFF2-40B4-BE49-F238E27FC236}">
                    <a16:creationId xmlns:a16="http://schemas.microsoft.com/office/drawing/2014/main" id="{B7A611EB-BF7A-73FF-0295-9B632D3C6309}"/>
                  </a:ext>
                </a:extLst>
              </p:cNvPr>
              <p:cNvSpPr/>
              <p:nvPr/>
            </p:nvSpPr>
            <p:spPr>
              <a:xfrm rot="16200000">
                <a:off x="3954334" y="-168191"/>
                <a:ext cx="211380" cy="547765"/>
              </a:xfrm>
              <a:prstGeom prst="rect">
                <a:avLst/>
              </a:prstGeom>
              <a:solidFill>
                <a:srgbClr val="E03C3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 name="Rechthoek 37">
                <a:extLst>
                  <a:ext uri="{FF2B5EF4-FFF2-40B4-BE49-F238E27FC236}">
                    <a16:creationId xmlns:a16="http://schemas.microsoft.com/office/drawing/2014/main" id="{393F0DB9-9F80-02F8-7D77-3EF3832579F1}"/>
                  </a:ext>
                </a:extLst>
              </p:cNvPr>
              <p:cNvSpPr/>
              <p:nvPr/>
            </p:nvSpPr>
            <p:spPr>
              <a:xfrm rot="16200000">
                <a:off x="4585357" y="-168192"/>
                <a:ext cx="211380" cy="547765"/>
              </a:xfrm>
              <a:prstGeom prst="rect">
                <a:avLst/>
              </a:prstGeom>
              <a:solidFill>
                <a:srgbClr val="ED684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 name="Rechthoek 38">
                <a:extLst>
                  <a:ext uri="{FF2B5EF4-FFF2-40B4-BE49-F238E27FC236}">
                    <a16:creationId xmlns:a16="http://schemas.microsoft.com/office/drawing/2014/main" id="{6319A806-549E-C1D9-1757-06A8DE8805A6}"/>
                  </a:ext>
                </a:extLst>
              </p:cNvPr>
              <p:cNvSpPr/>
              <p:nvPr/>
            </p:nvSpPr>
            <p:spPr>
              <a:xfrm rot="16200000">
                <a:off x="5216380" y="-168192"/>
                <a:ext cx="211380" cy="547764"/>
              </a:xfrm>
              <a:prstGeom prst="rect">
                <a:avLst/>
              </a:prstGeom>
              <a:solidFill>
                <a:srgbClr val="FFB81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 name="Rechthoek 39">
                <a:extLst>
                  <a:ext uri="{FF2B5EF4-FFF2-40B4-BE49-F238E27FC236}">
                    <a16:creationId xmlns:a16="http://schemas.microsoft.com/office/drawing/2014/main" id="{0324CDB4-546F-4B79-144B-1DF8E00D248C}"/>
                  </a:ext>
                </a:extLst>
              </p:cNvPr>
              <p:cNvSpPr/>
              <p:nvPr/>
            </p:nvSpPr>
            <p:spPr>
              <a:xfrm rot="16200000">
                <a:off x="5847403" y="-168193"/>
                <a:ext cx="211380" cy="547765"/>
              </a:xfrm>
              <a:prstGeom prst="rect">
                <a:avLst/>
              </a:prstGeom>
              <a:solidFill>
                <a:srgbClr val="6CC24A"/>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5" name="Rechthoek 39">
              <a:extLst>
                <a:ext uri="{FF2B5EF4-FFF2-40B4-BE49-F238E27FC236}">
                  <a16:creationId xmlns:a16="http://schemas.microsoft.com/office/drawing/2014/main" id="{EB08E198-E566-586D-085B-F5CDF3D69F2A}"/>
                </a:ext>
              </a:extLst>
            </p:cNvPr>
            <p:cNvSpPr/>
            <p:nvPr userDrawn="1"/>
          </p:nvSpPr>
          <p:spPr>
            <a:xfrm rot="16200000">
              <a:off x="9460936" y="-1454904"/>
              <a:ext cx="211382" cy="547765"/>
            </a:xfrm>
            <a:prstGeom prst="rect">
              <a:avLst/>
            </a:prstGeom>
            <a:solidFill>
              <a:srgbClr val="009B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lleen titel">
    <p:spTree>
      <p:nvGrpSpPr>
        <p:cNvPr id="1" name=""/>
        <p:cNvGrpSpPr/>
        <p:nvPr/>
      </p:nvGrpSpPr>
      <p:grpSpPr>
        <a:xfrm>
          <a:off x="0" y="0"/>
          <a:ext cx="0" cy="0"/>
          <a:chOff x="0" y="0"/>
          <a:chExt cx="0" cy="0"/>
        </a:xfrm>
      </p:grpSpPr>
      <p:grpSp>
        <p:nvGrpSpPr>
          <p:cNvPr id="319" name="Group 4"/>
          <p:cNvGrpSpPr/>
          <p:nvPr/>
        </p:nvGrpSpPr>
        <p:grpSpPr>
          <a:xfrm>
            <a:off x="698501" y="5884314"/>
            <a:ext cx="1454912" cy="577167"/>
            <a:chOff x="0" y="0"/>
            <a:chExt cx="1454911" cy="577165"/>
          </a:xfrm>
        </p:grpSpPr>
        <p:sp>
          <p:nvSpPr>
            <p:cNvPr id="31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1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1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2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2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322" name="Tekstvak 4"/>
          <p:cNvSpPr txBox="1"/>
          <p:nvPr/>
        </p:nvSpPr>
        <p:spPr>
          <a:xfrm>
            <a:off x="34969" y="-662297"/>
            <a:ext cx="12100562"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rPr dirty="0" err="1">
                <a:solidFill>
                  <a:schemeClr val="tx1"/>
                </a:solidFill>
              </a:rPr>
              <a:t>Alleen</a:t>
            </a:r>
            <a:r>
              <a:rPr dirty="0">
                <a:solidFill>
                  <a:schemeClr val="tx1"/>
                </a:solidFill>
              </a:rPr>
              <a:t> </a:t>
            </a:r>
            <a:r>
              <a:rPr dirty="0" err="1">
                <a:solidFill>
                  <a:schemeClr val="tx1"/>
                </a:solidFill>
              </a:rPr>
              <a:t>titel</a:t>
            </a:r>
            <a:endParaRPr dirty="0">
              <a:solidFill>
                <a:schemeClr val="tx1"/>
              </a:solidFill>
            </a:endParaRPr>
          </a:p>
        </p:txBody>
      </p:sp>
      <p:grpSp>
        <p:nvGrpSpPr>
          <p:cNvPr id="2" name="Group 1">
            <a:extLst>
              <a:ext uri="{FF2B5EF4-FFF2-40B4-BE49-F238E27FC236}">
                <a16:creationId xmlns:a16="http://schemas.microsoft.com/office/drawing/2014/main" id="{1664C503-FD27-FDA1-A825-712987131EC0}"/>
              </a:ext>
            </a:extLst>
          </p:cNvPr>
          <p:cNvGrpSpPr/>
          <p:nvPr userDrawn="1"/>
        </p:nvGrpSpPr>
        <p:grpSpPr>
          <a:xfrm>
            <a:off x="2982510" y="-1286712"/>
            <a:ext cx="6858001" cy="592943"/>
            <a:chOff x="2982510" y="-1286712"/>
            <a:chExt cx="6858001" cy="592943"/>
          </a:xfrm>
        </p:grpSpPr>
        <p:sp>
          <p:nvSpPr>
            <p:cNvPr id="3" name="Rechthoek 36">
              <a:extLst>
                <a:ext uri="{FF2B5EF4-FFF2-40B4-BE49-F238E27FC236}">
                  <a16:creationId xmlns:a16="http://schemas.microsoft.com/office/drawing/2014/main" id="{8FC6E029-7CCC-6ADB-A5C7-46F9C76DB31C}"/>
                </a:ext>
              </a:extLst>
            </p:cNvPr>
            <p:cNvSpPr/>
            <p:nvPr/>
          </p:nvSpPr>
          <p:spPr>
            <a:xfrm rot="16200000">
              <a:off x="6254550" y="-4279730"/>
              <a:ext cx="313921" cy="6858001"/>
            </a:xfrm>
            <a:prstGeom prst="rect">
              <a:avLst/>
            </a:prstGeom>
            <a:solidFill>
              <a:srgbClr val="00A6D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dirty="0"/>
            </a:p>
          </p:txBody>
        </p:sp>
        <p:grpSp>
          <p:nvGrpSpPr>
            <p:cNvPr id="4" name="Groep 8">
              <a:extLst>
                <a:ext uri="{FF2B5EF4-FFF2-40B4-BE49-F238E27FC236}">
                  <a16:creationId xmlns:a16="http://schemas.microsoft.com/office/drawing/2014/main" id="{4EE7186A-2085-F84B-1CF4-7E9AFA943641}"/>
                </a:ext>
              </a:extLst>
            </p:cNvPr>
            <p:cNvGrpSpPr/>
            <p:nvPr/>
          </p:nvGrpSpPr>
          <p:grpSpPr>
            <a:xfrm>
              <a:off x="2982511" y="-1286711"/>
              <a:ext cx="6226976" cy="211382"/>
              <a:chOff x="0" y="0"/>
              <a:chExt cx="6226974" cy="211380"/>
            </a:xfrm>
          </p:grpSpPr>
          <p:sp>
            <p:nvSpPr>
              <p:cNvPr id="6" name="Rechthoek 6">
                <a:extLst>
                  <a:ext uri="{FF2B5EF4-FFF2-40B4-BE49-F238E27FC236}">
                    <a16:creationId xmlns:a16="http://schemas.microsoft.com/office/drawing/2014/main" id="{8E766E5E-5110-C66C-CD2E-CA96800DBAF9}"/>
                  </a:ext>
                </a:extLst>
              </p:cNvPr>
              <p:cNvSpPr/>
              <p:nvPr/>
            </p:nvSpPr>
            <p:spPr>
              <a:xfrm rot="16200000">
                <a:off x="168192" y="-168191"/>
                <a:ext cx="211380" cy="547765"/>
              </a:xfrm>
              <a:prstGeom prst="rect">
                <a:avLst/>
              </a:prstGeom>
              <a:solidFill>
                <a:srgbClr val="0C234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 name="Rechthoek 29">
                <a:extLst>
                  <a:ext uri="{FF2B5EF4-FFF2-40B4-BE49-F238E27FC236}">
                    <a16:creationId xmlns:a16="http://schemas.microsoft.com/office/drawing/2014/main" id="{94DB9CAC-7A6C-2619-0765-F7CFEEA7FE88}"/>
                  </a:ext>
                </a:extLst>
              </p:cNvPr>
              <p:cNvSpPr/>
              <p:nvPr/>
            </p:nvSpPr>
            <p:spPr>
              <a:xfrm rot="16200000">
                <a:off x="799215" y="-168191"/>
                <a:ext cx="211380" cy="547765"/>
              </a:xfrm>
              <a:prstGeom prst="rect">
                <a:avLst/>
              </a:prstGeom>
              <a:solidFill>
                <a:srgbClr val="00B8C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 name="Rechthoek 30">
                <a:extLst>
                  <a:ext uri="{FF2B5EF4-FFF2-40B4-BE49-F238E27FC236}">
                    <a16:creationId xmlns:a16="http://schemas.microsoft.com/office/drawing/2014/main" id="{93A0FD7A-5073-BDB9-DF49-6EFD1C50E98A}"/>
                  </a:ext>
                </a:extLst>
              </p:cNvPr>
              <p:cNvSpPr/>
              <p:nvPr/>
            </p:nvSpPr>
            <p:spPr>
              <a:xfrm rot="16200000">
                <a:off x="1430239" y="-168191"/>
                <a:ext cx="211380" cy="547765"/>
              </a:xfrm>
              <a:prstGeom prst="rect">
                <a:avLst/>
              </a:prstGeom>
              <a:solidFill>
                <a:srgbClr val="0076C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 name="Rechthoek 31">
                <a:extLst>
                  <a:ext uri="{FF2B5EF4-FFF2-40B4-BE49-F238E27FC236}">
                    <a16:creationId xmlns:a16="http://schemas.microsoft.com/office/drawing/2014/main" id="{0BA35742-3908-3C2E-DF31-C012F7DB6DE4}"/>
                  </a:ext>
                </a:extLst>
              </p:cNvPr>
              <p:cNvSpPr/>
              <p:nvPr/>
            </p:nvSpPr>
            <p:spPr>
              <a:xfrm rot="16200000">
                <a:off x="2061263" y="-168191"/>
                <a:ext cx="211380" cy="547765"/>
              </a:xfrm>
              <a:prstGeom prst="rect">
                <a:avLst/>
              </a:prstGeom>
              <a:solidFill>
                <a:srgbClr val="6F1D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 name="Rechthoek 32">
                <a:extLst>
                  <a:ext uri="{FF2B5EF4-FFF2-40B4-BE49-F238E27FC236}">
                    <a16:creationId xmlns:a16="http://schemas.microsoft.com/office/drawing/2014/main" id="{D072F63C-FDEF-DA22-1670-1D6E31088BBF}"/>
                  </a:ext>
                </a:extLst>
              </p:cNvPr>
              <p:cNvSpPr/>
              <p:nvPr/>
            </p:nvSpPr>
            <p:spPr>
              <a:xfrm rot="16200000">
                <a:off x="2692286" y="-168191"/>
                <a:ext cx="211380" cy="547765"/>
              </a:xfrm>
              <a:prstGeom prst="rect">
                <a:avLst/>
              </a:prstGeom>
              <a:solidFill>
                <a:srgbClr val="EF60A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 name="Rechthoek 33">
                <a:extLst>
                  <a:ext uri="{FF2B5EF4-FFF2-40B4-BE49-F238E27FC236}">
                    <a16:creationId xmlns:a16="http://schemas.microsoft.com/office/drawing/2014/main" id="{CC0B0749-EA54-1B89-E6B3-57E8C560111A}"/>
                  </a:ext>
                </a:extLst>
              </p:cNvPr>
              <p:cNvSpPr/>
              <p:nvPr/>
            </p:nvSpPr>
            <p:spPr>
              <a:xfrm rot="16200000">
                <a:off x="3323310" y="-168191"/>
                <a:ext cx="211380" cy="547765"/>
              </a:xfrm>
              <a:prstGeom prst="rect">
                <a:avLst/>
              </a:prstGeom>
              <a:solidFill>
                <a:srgbClr val="A5003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 name="Rechthoek 34">
                <a:extLst>
                  <a:ext uri="{FF2B5EF4-FFF2-40B4-BE49-F238E27FC236}">
                    <a16:creationId xmlns:a16="http://schemas.microsoft.com/office/drawing/2014/main" id="{3D1B735C-4EEE-E425-B29B-A6A77ED2F2F7}"/>
                  </a:ext>
                </a:extLst>
              </p:cNvPr>
              <p:cNvSpPr/>
              <p:nvPr/>
            </p:nvSpPr>
            <p:spPr>
              <a:xfrm rot="16200000">
                <a:off x="3954334" y="-168191"/>
                <a:ext cx="211380" cy="547765"/>
              </a:xfrm>
              <a:prstGeom prst="rect">
                <a:avLst/>
              </a:prstGeom>
              <a:solidFill>
                <a:srgbClr val="E03C3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 name="Rechthoek 37">
                <a:extLst>
                  <a:ext uri="{FF2B5EF4-FFF2-40B4-BE49-F238E27FC236}">
                    <a16:creationId xmlns:a16="http://schemas.microsoft.com/office/drawing/2014/main" id="{B6EAF65A-C1F7-C71F-2174-E6B778A0F339}"/>
                  </a:ext>
                </a:extLst>
              </p:cNvPr>
              <p:cNvSpPr/>
              <p:nvPr/>
            </p:nvSpPr>
            <p:spPr>
              <a:xfrm rot="16200000">
                <a:off x="4585357" y="-168192"/>
                <a:ext cx="211380" cy="547765"/>
              </a:xfrm>
              <a:prstGeom prst="rect">
                <a:avLst/>
              </a:prstGeom>
              <a:solidFill>
                <a:srgbClr val="ED684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 name="Rechthoek 38">
                <a:extLst>
                  <a:ext uri="{FF2B5EF4-FFF2-40B4-BE49-F238E27FC236}">
                    <a16:creationId xmlns:a16="http://schemas.microsoft.com/office/drawing/2014/main" id="{5BF42E74-3D15-7512-3DC3-70A2E5669AA1}"/>
                  </a:ext>
                </a:extLst>
              </p:cNvPr>
              <p:cNvSpPr/>
              <p:nvPr/>
            </p:nvSpPr>
            <p:spPr>
              <a:xfrm rot="16200000">
                <a:off x="5216380" y="-168192"/>
                <a:ext cx="211380" cy="547764"/>
              </a:xfrm>
              <a:prstGeom prst="rect">
                <a:avLst/>
              </a:prstGeom>
              <a:solidFill>
                <a:srgbClr val="FFB81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 name="Rechthoek 39">
                <a:extLst>
                  <a:ext uri="{FF2B5EF4-FFF2-40B4-BE49-F238E27FC236}">
                    <a16:creationId xmlns:a16="http://schemas.microsoft.com/office/drawing/2014/main" id="{754CDB38-D4EC-443C-3C35-8A392E5EC661}"/>
                  </a:ext>
                </a:extLst>
              </p:cNvPr>
              <p:cNvSpPr/>
              <p:nvPr/>
            </p:nvSpPr>
            <p:spPr>
              <a:xfrm rot="16200000">
                <a:off x="5847403" y="-168193"/>
                <a:ext cx="211380" cy="547765"/>
              </a:xfrm>
              <a:prstGeom prst="rect">
                <a:avLst/>
              </a:prstGeom>
              <a:solidFill>
                <a:srgbClr val="6CC24A"/>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5" name="Rechthoek 39">
              <a:extLst>
                <a:ext uri="{FF2B5EF4-FFF2-40B4-BE49-F238E27FC236}">
                  <a16:creationId xmlns:a16="http://schemas.microsoft.com/office/drawing/2014/main" id="{F876CF9F-4986-91F8-56F1-B8AA1FF70D63}"/>
                </a:ext>
              </a:extLst>
            </p:cNvPr>
            <p:cNvSpPr/>
            <p:nvPr userDrawn="1"/>
          </p:nvSpPr>
          <p:spPr>
            <a:xfrm rot="16200000">
              <a:off x="9460936" y="-1454904"/>
              <a:ext cx="211382" cy="547765"/>
            </a:xfrm>
            <a:prstGeom prst="rect">
              <a:avLst/>
            </a:prstGeom>
            <a:solidFill>
              <a:srgbClr val="009B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ekst">
    <p:spTree>
      <p:nvGrpSpPr>
        <p:cNvPr id="1" name=""/>
        <p:cNvGrpSpPr/>
        <p:nvPr/>
      </p:nvGrpSpPr>
      <p:grpSpPr>
        <a:xfrm>
          <a:off x="0" y="0"/>
          <a:ext cx="0" cy="0"/>
          <a:chOff x="0" y="0"/>
          <a:chExt cx="0" cy="0"/>
        </a:xfrm>
      </p:grpSpPr>
      <p:grpSp>
        <p:nvGrpSpPr>
          <p:cNvPr id="371" name="Group 4"/>
          <p:cNvGrpSpPr/>
          <p:nvPr/>
        </p:nvGrpSpPr>
        <p:grpSpPr>
          <a:xfrm>
            <a:off x="698501" y="5884314"/>
            <a:ext cx="1454912" cy="577167"/>
            <a:chOff x="0" y="0"/>
            <a:chExt cx="1454911" cy="577165"/>
          </a:xfrm>
        </p:grpSpPr>
        <p:sp>
          <p:nvSpPr>
            <p:cNvPr id="363"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64"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5"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6"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7"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68"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9"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70"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72"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73" name="Body Level One…"/>
          <p:cNvSpPr txBox="1">
            <a:spLocks noGrp="1"/>
          </p:cNvSpPr>
          <p:nvPr>
            <p:ph type="body" idx="1" hasCustomPrompt="1"/>
          </p:nvPr>
        </p:nvSpPr>
        <p:spPr>
          <a:xfrm>
            <a:off x="698500" y="1591900"/>
            <a:ext cx="10773500" cy="4356464"/>
          </a:xfrm>
          <a:prstGeom prst="rect">
            <a:avLst/>
          </a:prstGeom>
        </p:spPr>
        <p:txBody>
          <a:bodyPr>
            <a:normAutofit/>
          </a:bodyPr>
          <a:lstStyle/>
          <a:p>
            <a:r>
              <a:t>Klik hier om een bullet te plaatsen.</a:t>
            </a:r>
          </a:p>
          <a:p>
            <a:pPr lvl="1"/>
            <a:endParaRPr/>
          </a:p>
          <a:p>
            <a:pPr lvl="2"/>
            <a:endParaRPr/>
          </a:p>
          <a:p>
            <a:pPr lvl="3"/>
            <a:endParaRPr/>
          </a:p>
          <a:p>
            <a:pPr lvl="4"/>
            <a:endParaRPr/>
          </a:p>
        </p:txBody>
      </p:sp>
      <p:sp>
        <p:nvSpPr>
          <p:cNvPr id="374"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375" name="Tekstvak 6"/>
          <p:cNvSpPr txBox="1"/>
          <p:nvPr/>
        </p:nvSpPr>
        <p:spPr>
          <a:xfrm>
            <a:off x="34969" y="-662297"/>
            <a:ext cx="12100562"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rPr dirty="0" err="1">
                <a:solidFill>
                  <a:schemeClr val="tx1"/>
                </a:solidFill>
              </a:rPr>
              <a:t>Tekst</a:t>
            </a:r>
            <a:endParaRPr dirty="0">
              <a:solidFill>
                <a:schemeClr val="tx1"/>
              </a:solidFill>
            </a:endParaRPr>
          </a:p>
        </p:txBody>
      </p:sp>
      <p:grpSp>
        <p:nvGrpSpPr>
          <p:cNvPr id="2" name="Group 1">
            <a:extLst>
              <a:ext uri="{FF2B5EF4-FFF2-40B4-BE49-F238E27FC236}">
                <a16:creationId xmlns:a16="http://schemas.microsoft.com/office/drawing/2014/main" id="{920B7463-1E23-7A77-370D-F1C5A97C8C53}"/>
              </a:ext>
            </a:extLst>
          </p:cNvPr>
          <p:cNvGrpSpPr/>
          <p:nvPr userDrawn="1"/>
        </p:nvGrpSpPr>
        <p:grpSpPr>
          <a:xfrm>
            <a:off x="2982510" y="-1286712"/>
            <a:ext cx="6858001" cy="592943"/>
            <a:chOff x="2982510" y="-1286712"/>
            <a:chExt cx="6858001" cy="592943"/>
          </a:xfrm>
        </p:grpSpPr>
        <p:sp>
          <p:nvSpPr>
            <p:cNvPr id="3" name="Rechthoek 36">
              <a:extLst>
                <a:ext uri="{FF2B5EF4-FFF2-40B4-BE49-F238E27FC236}">
                  <a16:creationId xmlns:a16="http://schemas.microsoft.com/office/drawing/2014/main" id="{02BEC49E-92A1-D661-CFF7-4A588C9666C3}"/>
                </a:ext>
              </a:extLst>
            </p:cNvPr>
            <p:cNvSpPr/>
            <p:nvPr/>
          </p:nvSpPr>
          <p:spPr>
            <a:xfrm rot="16200000">
              <a:off x="6254550" y="-4279730"/>
              <a:ext cx="313921" cy="6858001"/>
            </a:xfrm>
            <a:prstGeom prst="rect">
              <a:avLst/>
            </a:prstGeom>
            <a:solidFill>
              <a:srgbClr val="00A6D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dirty="0"/>
            </a:p>
          </p:txBody>
        </p:sp>
        <p:grpSp>
          <p:nvGrpSpPr>
            <p:cNvPr id="4" name="Groep 8">
              <a:extLst>
                <a:ext uri="{FF2B5EF4-FFF2-40B4-BE49-F238E27FC236}">
                  <a16:creationId xmlns:a16="http://schemas.microsoft.com/office/drawing/2014/main" id="{BE33077B-06BD-C5ED-F705-463F49444ED8}"/>
                </a:ext>
              </a:extLst>
            </p:cNvPr>
            <p:cNvGrpSpPr/>
            <p:nvPr/>
          </p:nvGrpSpPr>
          <p:grpSpPr>
            <a:xfrm>
              <a:off x="2982511" y="-1286711"/>
              <a:ext cx="6226976" cy="211382"/>
              <a:chOff x="0" y="0"/>
              <a:chExt cx="6226974" cy="211380"/>
            </a:xfrm>
          </p:grpSpPr>
          <p:sp>
            <p:nvSpPr>
              <p:cNvPr id="6" name="Rechthoek 6">
                <a:extLst>
                  <a:ext uri="{FF2B5EF4-FFF2-40B4-BE49-F238E27FC236}">
                    <a16:creationId xmlns:a16="http://schemas.microsoft.com/office/drawing/2014/main" id="{CF95C14C-5A5B-CD99-57DB-5963981970ED}"/>
                  </a:ext>
                </a:extLst>
              </p:cNvPr>
              <p:cNvSpPr/>
              <p:nvPr/>
            </p:nvSpPr>
            <p:spPr>
              <a:xfrm rot="16200000">
                <a:off x="168192" y="-168191"/>
                <a:ext cx="211380" cy="547765"/>
              </a:xfrm>
              <a:prstGeom prst="rect">
                <a:avLst/>
              </a:prstGeom>
              <a:solidFill>
                <a:srgbClr val="0C234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 name="Rechthoek 29">
                <a:extLst>
                  <a:ext uri="{FF2B5EF4-FFF2-40B4-BE49-F238E27FC236}">
                    <a16:creationId xmlns:a16="http://schemas.microsoft.com/office/drawing/2014/main" id="{B6482C68-326A-6F2A-8E40-3AC0B08867FF}"/>
                  </a:ext>
                </a:extLst>
              </p:cNvPr>
              <p:cNvSpPr/>
              <p:nvPr/>
            </p:nvSpPr>
            <p:spPr>
              <a:xfrm rot="16200000">
                <a:off x="799215" y="-168191"/>
                <a:ext cx="211380" cy="547765"/>
              </a:xfrm>
              <a:prstGeom prst="rect">
                <a:avLst/>
              </a:prstGeom>
              <a:solidFill>
                <a:srgbClr val="00B8C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 name="Rechthoek 30">
                <a:extLst>
                  <a:ext uri="{FF2B5EF4-FFF2-40B4-BE49-F238E27FC236}">
                    <a16:creationId xmlns:a16="http://schemas.microsoft.com/office/drawing/2014/main" id="{B28CDFF9-380D-8112-2CF3-A3D26E90CF34}"/>
                  </a:ext>
                </a:extLst>
              </p:cNvPr>
              <p:cNvSpPr/>
              <p:nvPr/>
            </p:nvSpPr>
            <p:spPr>
              <a:xfrm rot="16200000">
                <a:off x="1430239" y="-168191"/>
                <a:ext cx="211380" cy="547765"/>
              </a:xfrm>
              <a:prstGeom prst="rect">
                <a:avLst/>
              </a:prstGeom>
              <a:solidFill>
                <a:srgbClr val="0076C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 name="Rechthoek 31">
                <a:extLst>
                  <a:ext uri="{FF2B5EF4-FFF2-40B4-BE49-F238E27FC236}">
                    <a16:creationId xmlns:a16="http://schemas.microsoft.com/office/drawing/2014/main" id="{60717622-F1EB-C8A5-81A9-DFB6FAFBD6FF}"/>
                  </a:ext>
                </a:extLst>
              </p:cNvPr>
              <p:cNvSpPr/>
              <p:nvPr/>
            </p:nvSpPr>
            <p:spPr>
              <a:xfrm rot="16200000">
                <a:off x="2061263" y="-168191"/>
                <a:ext cx="211380" cy="547765"/>
              </a:xfrm>
              <a:prstGeom prst="rect">
                <a:avLst/>
              </a:prstGeom>
              <a:solidFill>
                <a:srgbClr val="6F1D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 name="Rechthoek 32">
                <a:extLst>
                  <a:ext uri="{FF2B5EF4-FFF2-40B4-BE49-F238E27FC236}">
                    <a16:creationId xmlns:a16="http://schemas.microsoft.com/office/drawing/2014/main" id="{D753D436-4F2A-5A44-360C-A7D2AF1EBD5E}"/>
                  </a:ext>
                </a:extLst>
              </p:cNvPr>
              <p:cNvSpPr/>
              <p:nvPr/>
            </p:nvSpPr>
            <p:spPr>
              <a:xfrm rot="16200000">
                <a:off x="2692286" y="-168191"/>
                <a:ext cx="211380" cy="547765"/>
              </a:xfrm>
              <a:prstGeom prst="rect">
                <a:avLst/>
              </a:prstGeom>
              <a:solidFill>
                <a:srgbClr val="EF60A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 name="Rechthoek 33">
                <a:extLst>
                  <a:ext uri="{FF2B5EF4-FFF2-40B4-BE49-F238E27FC236}">
                    <a16:creationId xmlns:a16="http://schemas.microsoft.com/office/drawing/2014/main" id="{C360367D-A8A9-8BFD-BB3F-BF64BC50E95C}"/>
                  </a:ext>
                </a:extLst>
              </p:cNvPr>
              <p:cNvSpPr/>
              <p:nvPr/>
            </p:nvSpPr>
            <p:spPr>
              <a:xfrm rot="16200000">
                <a:off x="3323310" y="-168191"/>
                <a:ext cx="211380" cy="547765"/>
              </a:xfrm>
              <a:prstGeom prst="rect">
                <a:avLst/>
              </a:prstGeom>
              <a:solidFill>
                <a:srgbClr val="A5003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 name="Rechthoek 34">
                <a:extLst>
                  <a:ext uri="{FF2B5EF4-FFF2-40B4-BE49-F238E27FC236}">
                    <a16:creationId xmlns:a16="http://schemas.microsoft.com/office/drawing/2014/main" id="{FBEA09B5-01F7-93C2-E444-83E0CCD5B29C}"/>
                  </a:ext>
                </a:extLst>
              </p:cNvPr>
              <p:cNvSpPr/>
              <p:nvPr/>
            </p:nvSpPr>
            <p:spPr>
              <a:xfrm rot="16200000">
                <a:off x="3954334" y="-168191"/>
                <a:ext cx="211380" cy="547765"/>
              </a:xfrm>
              <a:prstGeom prst="rect">
                <a:avLst/>
              </a:prstGeom>
              <a:solidFill>
                <a:srgbClr val="E03C3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 name="Rechthoek 37">
                <a:extLst>
                  <a:ext uri="{FF2B5EF4-FFF2-40B4-BE49-F238E27FC236}">
                    <a16:creationId xmlns:a16="http://schemas.microsoft.com/office/drawing/2014/main" id="{CD5B965E-5DF7-EEAA-4E40-FF543AF9B0E4}"/>
                  </a:ext>
                </a:extLst>
              </p:cNvPr>
              <p:cNvSpPr/>
              <p:nvPr/>
            </p:nvSpPr>
            <p:spPr>
              <a:xfrm rot="16200000">
                <a:off x="4585357" y="-168192"/>
                <a:ext cx="211380" cy="547765"/>
              </a:xfrm>
              <a:prstGeom prst="rect">
                <a:avLst/>
              </a:prstGeom>
              <a:solidFill>
                <a:srgbClr val="ED684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 name="Rechthoek 38">
                <a:extLst>
                  <a:ext uri="{FF2B5EF4-FFF2-40B4-BE49-F238E27FC236}">
                    <a16:creationId xmlns:a16="http://schemas.microsoft.com/office/drawing/2014/main" id="{D18BD92B-B222-7DCC-A8FC-9C0E49DD7C6C}"/>
                  </a:ext>
                </a:extLst>
              </p:cNvPr>
              <p:cNvSpPr/>
              <p:nvPr/>
            </p:nvSpPr>
            <p:spPr>
              <a:xfrm rot="16200000">
                <a:off x="5216380" y="-168192"/>
                <a:ext cx="211380" cy="547764"/>
              </a:xfrm>
              <a:prstGeom prst="rect">
                <a:avLst/>
              </a:prstGeom>
              <a:solidFill>
                <a:srgbClr val="FFB81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 name="Rechthoek 39">
                <a:extLst>
                  <a:ext uri="{FF2B5EF4-FFF2-40B4-BE49-F238E27FC236}">
                    <a16:creationId xmlns:a16="http://schemas.microsoft.com/office/drawing/2014/main" id="{6F85E697-7B1F-A190-1C94-E0645E93FE3A}"/>
                  </a:ext>
                </a:extLst>
              </p:cNvPr>
              <p:cNvSpPr/>
              <p:nvPr/>
            </p:nvSpPr>
            <p:spPr>
              <a:xfrm rot="16200000">
                <a:off x="5847403" y="-168193"/>
                <a:ext cx="211380" cy="547765"/>
              </a:xfrm>
              <a:prstGeom prst="rect">
                <a:avLst/>
              </a:prstGeom>
              <a:solidFill>
                <a:srgbClr val="6CC24A"/>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5" name="Rechthoek 39">
              <a:extLst>
                <a:ext uri="{FF2B5EF4-FFF2-40B4-BE49-F238E27FC236}">
                  <a16:creationId xmlns:a16="http://schemas.microsoft.com/office/drawing/2014/main" id="{284E5B60-3177-5DD3-97B7-5239D1922521}"/>
                </a:ext>
              </a:extLst>
            </p:cNvPr>
            <p:cNvSpPr/>
            <p:nvPr userDrawn="1"/>
          </p:nvSpPr>
          <p:spPr>
            <a:xfrm rot="16200000">
              <a:off x="9460936" y="-1454904"/>
              <a:ext cx="211382" cy="547765"/>
            </a:xfrm>
            <a:prstGeom prst="rect">
              <a:avLst/>
            </a:prstGeom>
            <a:solidFill>
              <a:srgbClr val="009B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abel">
    <p:spTree>
      <p:nvGrpSpPr>
        <p:cNvPr id="1" name=""/>
        <p:cNvGrpSpPr/>
        <p:nvPr/>
      </p:nvGrpSpPr>
      <p:grpSpPr>
        <a:xfrm>
          <a:off x="0" y="0"/>
          <a:ext cx="0" cy="0"/>
          <a:chOff x="0" y="0"/>
          <a:chExt cx="0" cy="0"/>
        </a:xfrm>
      </p:grpSpPr>
      <p:grpSp>
        <p:nvGrpSpPr>
          <p:cNvPr id="2649" name="Group 4"/>
          <p:cNvGrpSpPr/>
          <p:nvPr/>
        </p:nvGrpSpPr>
        <p:grpSpPr>
          <a:xfrm>
            <a:off x="698501" y="5884314"/>
            <a:ext cx="1454912" cy="577167"/>
            <a:chOff x="0" y="0"/>
            <a:chExt cx="1454911" cy="577165"/>
          </a:xfrm>
        </p:grpSpPr>
        <p:sp>
          <p:nvSpPr>
            <p:cNvPr id="264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64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64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65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265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2652" name="Tekstvak 6"/>
          <p:cNvSpPr txBox="1"/>
          <p:nvPr/>
        </p:nvSpPr>
        <p:spPr>
          <a:xfrm>
            <a:off x="34969" y="-662297"/>
            <a:ext cx="12100562"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rPr dirty="0" err="1">
                <a:solidFill>
                  <a:schemeClr val="tx1"/>
                </a:solidFill>
              </a:rPr>
              <a:t>Tabel</a:t>
            </a:r>
            <a:endParaRPr dirty="0">
              <a:solidFill>
                <a:schemeClr val="tx1"/>
              </a:solidFill>
            </a:endParaRPr>
          </a:p>
        </p:txBody>
      </p:sp>
      <p:grpSp>
        <p:nvGrpSpPr>
          <p:cNvPr id="2" name="Group 1">
            <a:extLst>
              <a:ext uri="{FF2B5EF4-FFF2-40B4-BE49-F238E27FC236}">
                <a16:creationId xmlns:a16="http://schemas.microsoft.com/office/drawing/2014/main" id="{137A54EC-90DC-626F-A753-DC9D0FF7EE6B}"/>
              </a:ext>
            </a:extLst>
          </p:cNvPr>
          <p:cNvGrpSpPr/>
          <p:nvPr userDrawn="1"/>
        </p:nvGrpSpPr>
        <p:grpSpPr>
          <a:xfrm>
            <a:off x="2982510" y="-1286712"/>
            <a:ext cx="6858001" cy="592943"/>
            <a:chOff x="2982510" y="-1286712"/>
            <a:chExt cx="6858001" cy="592943"/>
          </a:xfrm>
        </p:grpSpPr>
        <p:sp>
          <p:nvSpPr>
            <p:cNvPr id="3" name="Rechthoek 36">
              <a:extLst>
                <a:ext uri="{FF2B5EF4-FFF2-40B4-BE49-F238E27FC236}">
                  <a16:creationId xmlns:a16="http://schemas.microsoft.com/office/drawing/2014/main" id="{1F332C38-2BB4-D13B-E708-2E9A4CE7EB7B}"/>
                </a:ext>
              </a:extLst>
            </p:cNvPr>
            <p:cNvSpPr/>
            <p:nvPr/>
          </p:nvSpPr>
          <p:spPr>
            <a:xfrm rot="16200000">
              <a:off x="6254550" y="-4279730"/>
              <a:ext cx="313921" cy="6858001"/>
            </a:xfrm>
            <a:prstGeom prst="rect">
              <a:avLst/>
            </a:prstGeom>
            <a:solidFill>
              <a:srgbClr val="00A6D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dirty="0"/>
            </a:p>
          </p:txBody>
        </p:sp>
        <p:grpSp>
          <p:nvGrpSpPr>
            <p:cNvPr id="4" name="Groep 8">
              <a:extLst>
                <a:ext uri="{FF2B5EF4-FFF2-40B4-BE49-F238E27FC236}">
                  <a16:creationId xmlns:a16="http://schemas.microsoft.com/office/drawing/2014/main" id="{EFE2E1EE-1475-DA06-5303-85A9087C371E}"/>
                </a:ext>
              </a:extLst>
            </p:cNvPr>
            <p:cNvGrpSpPr/>
            <p:nvPr/>
          </p:nvGrpSpPr>
          <p:grpSpPr>
            <a:xfrm>
              <a:off x="2982511" y="-1286711"/>
              <a:ext cx="6226976" cy="211382"/>
              <a:chOff x="0" y="0"/>
              <a:chExt cx="6226974" cy="211380"/>
            </a:xfrm>
          </p:grpSpPr>
          <p:sp>
            <p:nvSpPr>
              <p:cNvPr id="6" name="Rechthoek 6">
                <a:extLst>
                  <a:ext uri="{FF2B5EF4-FFF2-40B4-BE49-F238E27FC236}">
                    <a16:creationId xmlns:a16="http://schemas.microsoft.com/office/drawing/2014/main" id="{6D91CB2E-36C1-44E2-5C29-E116A2A06CEB}"/>
                  </a:ext>
                </a:extLst>
              </p:cNvPr>
              <p:cNvSpPr/>
              <p:nvPr/>
            </p:nvSpPr>
            <p:spPr>
              <a:xfrm rot="16200000">
                <a:off x="168192" y="-168191"/>
                <a:ext cx="211380" cy="547765"/>
              </a:xfrm>
              <a:prstGeom prst="rect">
                <a:avLst/>
              </a:prstGeom>
              <a:solidFill>
                <a:srgbClr val="0C234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 name="Rechthoek 29">
                <a:extLst>
                  <a:ext uri="{FF2B5EF4-FFF2-40B4-BE49-F238E27FC236}">
                    <a16:creationId xmlns:a16="http://schemas.microsoft.com/office/drawing/2014/main" id="{3A91BD63-5BEF-02FD-DFF7-206D413FF1F8}"/>
                  </a:ext>
                </a:extLst>
              </p:cNvPr>
              <p:cNvSpPr/>
              <p:nvPr/>
            </p:nvSpPr>
            <p:spPr>
              <a:xfrm rot="16200000">
                <a:off x="799215" y="-168191"/>
                <a:ext cx="211380" cy="547765"/>
              </a:xfrm>
              <a:prstGeom prst="rect">
                <a:avLst/>
              </a:prstGeom>
              <a:solidFill>
                <a:srgbClr val="00B8C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 name="Rechthoek 30">
                <a:extLst>
                  <a:ext uri="{FF2B5EF4-FFF2-40B4-BE49-F238E27FC236}">
                    <a16:creationId xmlns:a16="http://schemas.microsoft.com/office/drawing/2014/main" id="{C65D3E10-D2E4-8055-9F7D-7933D9455A78}"/>
                  </a:ext>
                </a:extLst>
              </p:cNvPr>
              <p:cNvSpPr/>
              <p:nvPr/>
            </p:nvSpPr>
            <p:spPr>
              <a:xfrm rot="16200000">
                <a:off x="1430239" y="-168191"/>
                <a:ext cx="211380" cy="547765"/>
              </a:xfrm>
              <a:prstGeom prst="rect">
                <a:avLst/>
              </a:prstGeom>
              <a:solidFill>
                <a:srgbClr val="0076C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 name="Rechthoek 31">
                <a:extLst>
                  <a:ext uri="{FF2B5EF4-FFF2-40B4-BE49-F238E27FC236}">
                    <a16:creationId xmlns:a16="http://schemas.microsoft.com/office/drawing/2014/main" id="{B53F002B-CBC8-87C7-DB92-C5A1B4B5E686}"/>
                  </a:ext>
                </a:extLst>
              </p:cNvPr>
              <p:cNvSpPr/>
              <p:nvPr/>
            </p:nvSpPr>
            <p:spPr>
              <a:xfrm rot="16200000">
                <a:off x="2061263" y="-168191"/>
                <a:ext cx="211380" cy="547765"/>
              </a:xfrm>
              <a:prstGeom prst="rect">
                <a:avLst/>
              </a:prstGeom>
              <a:solidFill>
                <a:srgbClr val="6F1D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 name="Rechthoek 32">
                <a:extLst>
                  <a:ext uri="{FF2B5EF4-FFF2-40B4-BE49-F238E27FC236}">
                    <a16:creationId xmlns:a16="http://schemas.microsoft.com/office/drawing/2014/main" id="{52D302A6-5240-793B-C158-9A67D51A9BEC}"/>
                  </a:ext>
                </a:extLst>
              </p:cNvPr>
              <p:cNvSpPr/>
              <p:nvPr/>
            </p:nvSpPr>
            <p:spPr>
              <a:xfrm rot="16200000">
                <a:off x="2692286" y="-168191"/>
                <a:ext cx="211380" cy="547765"/>
              </a:xfrm>
              <a:prstGeom prst="rect">
                <a:avLst/>
              </a:prstGeom>
              <a:solidFill>
                <a:srgbClr val="EF60A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 name="Rechthoek 33">
                <a:extLst>
                  <a:ext uri="{FF2B5EF4-FFF2-40B4-BE49-F238E27FC236}">
                    <a16:creationId xmlns:a16="http://schemas.microsoft.com/office/drawing/2014/main" id="{18E028C0-CDA2-4883-6B87-AE4B33193CFE}"/>
                  </a:ext>
                </a:extLst>
              </p:cNvPr>
              <p:cNvSpPr/>
              <p:nvPr/>
            </p:nvSpPr>
            <p:spPr>
              <a:xfrm rot="16200000">
                <a:off x="3323310" y="-168191"/>
                <a:ext cx="211380" cy="547765"/>
              </a:xfrm>
              <a:prstGeom prst="rect">
                <a:avLst/>
              </a:prstGeom>
              <a:solidFill>
                <a:srgbClr val="A5003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 name="Rechthoek 34">
                <a:extLst>
                  <a:ext uri="{FF2B5EF4-FFF2-40B4-BE49-F238E27FC236}">
                    <a16:creationId xmlns:a16="http://schemas.microsoft.com/office/drawing/2014/main" id="{0F23C5F9-D801-830F-3A8F-712E33A192A7}"/>
                  </a:ext>
                </a:extLst>
              </p:cNvPr>
              <p:cNvSpPr/>
              <p:nvPr/>
            </p:nvSpPr>
            <p:spPr>
              <a:xfrm rot="16200000">
                <a:off x="3954334" y="-168191"/>
                <a:ext cx="211380" cy="547765"/>
              </a:xfrm>
              <a:prstGeom prst="rect">
                <a:avLst/>
              </a:prstGeom>
              <a:solidFill>
                <a:srgbClr val="E03C3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 name="Rechthoek 37">
                <a:extLst>
                  <a:ext uri="{FF2B5EF4-FFF2-40B4-BE49-F238E27FC236}">
                    <a16:creationId xmlns:a16="http://schemas.microsoft.com/office/drawing/2014/main" id="{B665CA8C-FB98-1CA3-DD1D-D484393A7F74}"/>
                  </a:ext>
                </a:extLst>
              </p:cNvPr>
              <p:cNvSpPr/>
              <p:nvPr/>
            </p:nvSpPr>
            <p:spPr>
              <a:xfrm rot="16200000">
                <a:off x="4585357" y="-168192"/>
                <a:ext cx="211380" cy="547765"/>
              </a:xfrm>
              <a:prstGeom prst="rect">
                <a:avLst/>
              </a:prstGeom>
              <a:solidFill>
                <a:srgbClr val="ED684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 name="Rechthoek 38">
                <a:extLst>
                  <a:ext uri="{FF2B5EF4-FFF2-40B4-BE49-F238E27FC236}">
                    <a16:creationId xmlns:a16="http://schemas.microsoft.com/office/drawing/2014/main" id="{A8501BCB-332A-135B-02C5-51BD7599BF1E}"/>
                  </a:ext>
                </a:extLst>
              </p:cNvPr>
              <p:cNvSpPr/>
              <p:nvPr/>
            </p:nvSpPr>
            <p:spPr>
              <a:xfrm rot="16200000">
                <a:off x="5216380" y="-168192"/>
                <a:ext cx="211380" cy="547764"/>
              </a:xfrm>
              <a:prstGeom prst="rect">
                <a:avLst/>
              </a:prstGeom>
              <a:solidFill>
                <a:srgbClr val="FFB81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 name="Rechthoek 39">
                <a:extLst>
                  <a:ext uri="{FF2B5EF4-FFF2-40B4-BE49-F238E27FC236}">
                    <a16:creationId xmlns:a16="http://schemas.microsoft.com/office/drawing/2014/main" id="{045C26E1-6FC8-0E45-A305-0A32020284A2}"/>
                  </a:ext>
                </a:extLst>
              </p:cNvPr>
              <p:cNvSpPr/>
              <p:nvPr/>
            </p:nvSpPr>
            <p:spPr>
              <a:xfrm rot="16200000">
                <a:off x="5847403" y="-168193"/>
                <a:ext cx="211380" cy="547765"/>
              </a:xfrm>
              <a:prstGeom prst="rect">
                <a:avLst/>
              </a:prstGeom>
              <a:solidFill>
                <a:srgbClr val="6CC24A"/>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5" name="Rechthoek 39">
              <a:extLst>
                <a:ext uri="{FF2B5EF4-FFF2-40B4-BE49-F238E27FC236}">
                  <a16:creationId xmlns:a16="http://schemas.microsoft.com/office/drawing/2014/main" id="{D8DADFB9-0DE7-8A2F-D476-10E1CA4799D9}"/>
                </a:ext>
              </a:extLst>
            </p:cNvPr>
            <p:cNvSpPr/>
            <p:nvPr userDrawn="1"/>
          </p:nvSpPr>
          <p:spPr>
            <a:xfrm rot="16200000">
              <a:off x="9460936" y="-1454904"/>
              <a:ext cx="211382" cy="547765"/>
            </a:xfrm>
            <a:prstGeom prst="rect">
              <a:avLst/>
            </a:prstGeom>
            <a:solidFill>
              <a:srgbClr val="009B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4" name="Group 4"/>
          <p:cNvGrpSpPr/>
          <p:nvPr/>
        </p:nvGrpSpPr>
        <p:grpSpPr>
          <a:xfrm>
            <a:off x="698501" y="5884314"/>
            <a:ext cx="1454912" cy="577167"/>
            <a:chOff x="0" y="0"/>
            <a:chExt cx="1454911" cy="577165"/>
          </a:xfrm>
        </p:grpSpPr>
        <p:sp>
          <p:nvSpPr>
            <p:cNvPr id="36"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7"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8"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9"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0"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41"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2"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3"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5" name="Rechthoek 6"/>
          <p:cNvSpPr/>
          <p:nvPr/>
        </p:nvSpPr>
        <p:spPr>
          <a:xfrm>
            <a:off x="161518" y="119267"/>
            <a:ext cx="11868965" cy="640828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46" name="Tekstvak 4"/>
          <p:cNvSpPr txBox="1"/>
          <p:nvPr/>
        </p:nvSpPr>
        <p:spPr>
          <a:xfrm>
            <a:off x="34969" y="-662297"/>
            <a:ext cx="12100562"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rPr dirty="0">
                <a:solidFill>
                  <a:schemeClr val="tx1"/>
                </a:solidFill>
              </a:rPr>
              <a:t>Logo (</a:t>
            </a:r>
            <a:r>
              <a:rPr dirty="0" err="1">
                <a:solidFill>
                  <a:schemeClr val="tx1"/>
                </a:solidFill>
              </a:rPr>
              <a:t>Animatie</a:t>
            </a:r>
            <a:r>
              <a:rPr dirty="0">
                <a:solidFill>
                  <a:schemeClr val="tx1"/>
                </a:solidFill>
              </a:rPr>
              <a:t>)</a:t>
            </a:r>
          </a:p>
        </p:txBody>
      </p:sp>
      <p:sp>
        <p:nvSpPr>
          <p:cNvPr id="60" name="Freeform 5"/>
          <p:cNvSpPr/>
          <p:nvPr/>
        </p:nvSpPr>
        <p:spPr>
          <a:xfrm>
            <a:off x="4543471" y="3282713"/>
            <a:ext cx="950757" cy="1038005"/>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w="12700">
            <a:miter lim="400000"/>
          </a:ln>
        </p:spPr>
        <p:txBody>
          <a:bodyPr lIns="45719" rIns="45719"/>
          <a:lstStyle/>
          <a:p>
            <a:endParaRPr/>
          </a:p>
        </p:txBody>
      </p:sp>
      <p:sp>
        <p:nvSpPr>
          <p:cNvPr id="61" name="Freeform 6"/>
          <p:cNvSpPr/>
          <p:nvPr/>
        </p:nvSpPr>
        <p:spPr>
          <a:xfrm>
            <a:off x="3518892" y="3282713"/>
            <a:ext cx="892593" cy="1008923"/>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a:miter lim="400000"/>
          </a:ln>
        </p:spPr>
        <p:txBody>
          <a:bodyPr lIns="45719" rIns="45719"/>
          <a:lstStyle/>
          <a:p>
            <a:endParaRPr/>
          </a:p>
        </p:txBody>
      </p:sp>
      <p:sp>
        <p:nvSpPr>
          <p:cNvPr id="62" name="Freeform 7"/>
          <p:cNvSpPr/>
          <p:nvPr/>
        </p:nvSpPr>
        <p:spPr>
          <a:xfrm>
            <a:off x="3790419" y="2276031"/>
            <a:ext cx="943961" cy="946283"/>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a:miter lim="400000"/>
          </a:ln>
        </p:spPr>
        <p:txBody>
          <a:bodyPr lIns="45719" rIns="45719"/>
          <a:lstStyle/>
          <a:p>
            <a:endParaRPr/>
          </a:p>
        </p:txBody>
      </p:sp>
      <p:sp>
        <p:nvSpPr>
          <p:cNvPr id="63" name="Freeform 8"/>
          <p:cNvSpPr/>
          <p:nvPr/>
        </p:nvSpPr>
        <p:spPr>
          <a:xfrm>
            <a:off x="6713432" y="3569060"/>
            <a:ext cx="624144" cy="751658"/>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a:miter lim="400000"/>
          </a:ln>
        </p:spPr>
        <p:txBody>
          <a:bodyPr lIns="45719" rIns="45719"/>
          <a:lstStyle/>
          <a:p>
            <a:endParaRPr/>
          </a:p>
        </p:txBody>
      </p:sp>
      <p:sp>
        <p:nvSpPr>
          <p:cNvPr id="64" name="Rectangle 9"/>
          <p:cNvSpPr/>
          <p:nvPr/>
        </p:nvSpPr>
        <p:spPr>
          <a:xfrm>
            <a:off x="7500883" y="3282713"/>
            <a:ext cx="118566" cy="1008922"/>
          </a:xfrm>
          <a:prstGeom prst="rect">
            <a:avLst/>
          </a:prstGeom>
          <a:solidFill>
            <a:srgbClr val="000000"/>
          </a:solidFill>
          <a:ln w="12700">
            <a:miter lim="400000"/>
          </a:ln>
        </p:spPr>
        <p:txBody>
          <a:bodyPr lIns="45719" rIns="45719"/>
          <a:lstStyle/>
          <a:p>
            <a:endParaRPr/>
          </a:p>
        </p:txBody>
      </p:sp>
      <p:sp>
        <p:nvSpPr>
          <p:cNvPr id="65" name="Freeform 10"/>
          <p:cNvSpPr/>
          <p:nvPr/>
        </p:nvSpPr>
        <p:spPr>
          <a:xfrm>
            <a:off x="7767094" y="3269291"/>
            <a:ext cx="447416" cy="102234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a:miter lim="400000"/>
          </a:ln>
        </p:spPr>
        <p:txBody>
          <a:bodyPr lIns="45719" rIns="45719"/>
          <a:lstStyle/>
          <a:p>
            <a:endParaRPr/>
          </a:p>
        </p:txBody>
      </p:sp>
      <p:sp>
        <p:nvSpPr>
          <p:cNvPr id="66" name="Freeform 11"/>
          <p:cNvSpPr/>
          <p:nvPr/>
        </p:nvSpPr>
        <p:spPr>
          <a:xfrm>
            <a:off x="8272673" y="3403515"/>
            <a:ext cx="400437" cy="917202"/>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a:miter lim="400000"/>
          </a:ln>
        </p:spPr>
        <p:txBody>
          <a:bodyPr lIns="45719" rIns="45719"/>
          <a:lstStyle/>
          <a:p>
            <a:endParaRPr/>
          </a:p>
        </p:txBody>
      </p:sp>
      <p:sp>
        <p:nvSpPr>
          <p:cNvPr id="67" name="Freeform 12"/>
          <p:cNvSpPr/>
          <p:nvPr/>
        </p:nvSpPr>
        <p:spPr>
          <a:xfrm>
            <a:off x="5776098" y="3282713"/>
            <a:ext cx="803111" cy="10089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a:miter lim="400000"/>
          </a:ln>
        </p:spPr>
        <p:txBody>
          <a:bodyPr lIns="45719" rIns="45719"/>
          <a:lstStyle/>
          <a:p>
            <a:endParaRPr/>
          </a:p>
        </p:txBody>
      </p:sp>
      <p:sp>
        <p:nvSpPr>
          <p:cNvPr id="68"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Title Text</a:t>
            </a:r>
          </a:p>
        </p:txBody>
      </p:sp>
      <p:sp>
        <p:nvSpPr>
          <p:cNvPr id="69"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endParaRPr dirty="0"/>
          </a:p>
        </p:txBody>
      </p:sp>
      <p:sp>
        <p:nvSpPr>
          <p:cNvPr id="70" name="Slide Number"/>
          <p:cNvSpPr txBox="1">
            <a:spLocks noGrp="1"/>
          </p:cNvSpPr>
          <p:nvPr>
            <p:ph type="sldNum" sz="quarter" idx="2"/>
          </p:nvPr>
        </p:nvSpPr>
        <p:spPr>
          <a:xfrm>
            <a:off x="5892800" y="6172200"/>
            <a:ext cx="2844800" cy="368301"/>
          </a:xfrm>
          <a:prstGeom prst="rect">
            <a:avLst/>
          </a:prstGeom>
          <a:ln w="12700">
            <a:miter lim="400000"/>
          </a:ln>
        </p:spPr>
        <p:txBody>
          <a:bodyPr wrap="none" lIns="0" tIns="0" rIns="0" bIns="0" anchor="ctr">
            <a:spAutoFit/>
          </a:bodyPr>
          <a:lstStyle>
            <a:lvl1pPr algn="r">
              <a:defRPr sz="1200">
                <a:solidFill>
                  <a:srgbClr val="A6A6A6"/>
                </a:solidFill>
              </a:defRPr>
            </a:lvl1pPr>
          </a:lstStyle>
          <a:p>
            <a:fld id="{86CB4B4D-7CA3-9044-876B-883B54F8677D}" type="slidenum">
              <a:t>‹#›</a:t>
            </a:fld>
            <a:endParaRPr/>
          </a:p>
        </p:txBody>
      </p:sp>
      <p:grpSp>
        <p:nvGrpSpPr>
          <p:cNvPr id="2" name="Group 1">
            <a:extLst>
              <a:ext uri="{FF2B5EF4-FFF2-40B4-BE49-F238E27FC236}">
                <a16:creationId xmlns:a16="http://schemas.microsoft.com/office/drawing/2014/main" id="{6D2D9A86-3508-DAB2-7698-A3FE350EE781}"/>
              </a:ext>
            </a:extLst>
          </p:cNvPr>
          <p:cNvGrpSpPr/>
          <p:nvPr userDrawn="1"/>
        </p:nvGrpSpPr>
        <p:grpSpPr>
          <a:xfrm>
            <a:off x="2982510" y="-1286712"/>
            <a:ext cx="6858001" cy="592943"/>
            <a:chOff x="2982510" y="-1286712"/>
            <a:chExt cx="6858001" cy="592943"/>
          </a:xfrm>
        </p:grpSpPr>
        <p:sp>
          <p:nvSpPr>
            <p:cNvPr id="3" name="Rechthoek 36">
              <a:extLst>
                <a:ext uri="{FF2B5EF4-FFF2-40B4-BE49-F238E27FC236}">
                  <a16:creationId xmlns:a16="http://schemas.microsoft.com/office/drawing/2014/main" id="{E64386FC-E977-960D-4694-D83DA282B29C}"/>
                </a:ext>
              </a:extLst>
            </p:cNvPr>
            <p:cNvSpPr/>
            <p:nvPr/>
          </p:nvSpPr>
          <p:spPr>
            <a:xfrm rot="16200000">
              <a:off x="6254550" y="-4279730"/>
              <a:ext cx="313921" cy="6858001"/>
            </a:xfrm>
            <a:prstGeom prst="rect">
              <a:avLst/>
            </a:prstGeom>
            <a:solidFill>
              <a:srgbClr val="00A6D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dirty="0"/>
            </a:p>
          </p:txBody>
        </p:sp>
        <p:grpSp>
          <p:nvGrpSpPr>
            <p:cNvPr id="4" name="Groep 8">
              <a:extLst>
                <a:ext uri="{FF2B5EF4-FFF2-40B4-BE49-F238E27FC236}">
                  <a16:creationId xmlns:a16="http://schemas.microsoft.com/office/drawing/2014/main" id="{518CE64D-C78A-5C10-8FA2-7B23550C97F3}"/>
                </a:ext>
              </a:extLst>
            </p:cNvPr>
            <p:cNvGrpSpPr/>
            <p:nvPr/>
          </p:nvGrpSpPr>
          <p:grpSpPr>
            <a:xfrm>
              <a:off x="2982511" y="-1286711"/>
              <a:ext cx="6226976" cy="211382"/>
              <a:chOff x="0" y="0"/>
              <a:chExt cx="6226974" cy="211380"/>
            </a:xfrm>
          </p:grpSpPr>
          <p:sp>
            <p:nvSpPr>
              <p:cNvPr id="6" name="Rechthoek 6">
                <a:extLst>
                  <a:ext uri="{FF2B5EF4-FFF2-40B4-BE49-F238E27FC236}">
                    <a16:creationId xmlns:a16="http://schemas.microsoft.com/office/drawing/2014/main" id="{389C4348-5B35-A2E4-0489-4E77F425953C}"/>
                  </a:ext>
                </a:extLst>
              </p:cNvPr>
              <p:cNvSpPr/>
              <p:nvPr/>
            </p:nvSpPr>
            <p:spPr>
              <a:xfrm rot="16200000">
                <a:off x="168192" y="-168191"/>
                <a:ext cx="211380" cy="547765"/>
              </a:xfrm>
              <a:prstGeom prst="rect">
                <a:avLst/>
              </a:prstGeom>
              <a:solidFill>
                <a:srgbClr val="0C234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 name="Rechthoek 29">
                <a:extLst>
                  <a:ext uri="{FF2B5EF4-FFF2-40B4-BE49-F238E27FC236}">
                    <a16:creationId xmlns:a16="http://schemas.microsoft.com/office/drawing/2014/main" id="{8C45F389-8AAE-2FF5-5B7E-F369874D8E75}"/>
                  </a:ext>
                </a:extLst>
              </p:cNvPr>
              <p:cNvSpPr/>
              <p:nvPr/>
            </p:nvSpPr>
            <p:spPr>
              <a:xfrm rot="16200000">
                <a:off x="799215" y="-168191"/>
                <a:ext cx="211380" cy="547765"/>
              </a:xfrm>
              <a:prstGeom prst="rect">
                <a:avLst/>
              </a:prstGeom>
              <a:solidFill>
                <a:srgbClr val="00B8C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 name="Rechthoek 30">
                <a:extLst>
                  <a:ext uri="{FF2B5EF4-FFF2-40B4-BE49-F238E27FC236}">
                    <a16:creationId xmlns:a16="http://schemas.microsoft.com/office/drawing/2014/main" id="{4CBEF854-F5B9-0C06-7B32-61183F2F2B07}"/>
                  </a:ext>
                </a:extLst>
              </p:cNvPr>
              <p:cNvSpPr/>
              <p:nvPr/>
            </p:nvSpPr>
            <p:spPr>
              <a:xfrm rot="16200000">
                <a:off x="1430239" y="-168191"/>
                <a:ext cx="211380" cy="547765"/>
              </a:xfrm>
              <a:prstGeom prst="rect">
                <a:avLst/>
              </a:prstGeom>
              <a:solidFill>
                <a:srgbClr val="0076C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 name="Rechthoek 31">
                <a:extLst>
                  <a:ext uri="{FF2B5EF4-FFF2-40B4-BE49-F238E27FC236}">
                    <a16:creationId xmlns:a16="http://schemas.microsoft.com/office/drawing/2014/main" id="{702FA59F-B182-EDAB-4F17-32AA37F3D1B7}"/>
                  </a:ext>
                </a:extLst>
              </p:cNvPr>
              <p:cNvSpPr/>
              <p:nvPr/>
            </p:nvSpPr>
            <p:spPr>
              <a:xfrm rot="16200000">
                <a:off x="2061263" y="-168191"/>
                <a:ext cx="211380" cy="547765"/>
              </a:xfrm>
              <a:prstGeom prst="rect">
                <a:avLst/>
              </a:prstGeom>
              <a:solidFill>
                <a:srgbClr val="6F1D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 name="Rechthoek 32">
                <a:extLst>
                  <a:ext uri="{FF2B5EF4-FFF2-40B4-BE49-F238E27FC236}">
                    <a16:creationId xmlns:a16="http://schemas.microsoft.com/office/drawing/2014/main" id="{92E03678-5989-3328-6963-3FB01CEABEB5}"/>
                  </a:ext>
                </a:extLst>
              </p:cNvPr>
              <p:cNvSpPr/>
              <p:nvPr/>
            </p:nvSpPr>
            <p:spPr>
              <a:xfrm rot="16200000">
                <a:off x="2692286" y="-168191"/>
                <a:ext cx="211380" cy="547765"/>
              </a:xfrm>
              <a:prstGeom prst="rect">
                <a:avLst/>
              </a:prstGeom>
              <a:solidFill>
                <a:srgbClr val="EF60A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 name="Rechthoek 33">
                <a:extLst>
                  <a:ext uri="{FF2B5EF4-FFF2-40B4-BE49-F238E27FC236}">
                    <a16:creationId xmlns:a16="http://schemas.microsoft.com/office/drawing/2014/main" id="{D18AFFD9-66C7-E96F-EBFA-81E828C5EC97}"/>
                  </a:ext>
                </a:extLst>
              </p:cNvPr>
              <p:cNvSpPr/>
              <p:nvPr/>
            </p:nvSpPr>
            <p:spPr>
              <a:xfrm rot="16200000">
                <a:off x="3323310" y="-168191"/>
                <a:ext cx="211380" cy="547765"/>
              </a:xfrm>
              <a:prstGeom prst="rect">
                <a:avLst/>
              </a:prstGeom>
              <a:solidFill>
                <a:srgbClr val="A5003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 name="Rechthoek 34">
                <a:extLst>
                  <a:ext uri="{FF2B5EF4-FFF2-40B4-BE49-F238E27FC236}">
                    <a16:creationId xmlns:a16="http://schemas.microsoft.com/office/drawing/2014/main" id="{762F9A0E-B30F-D76E-E3CA-B8BF5A46F81D}"/>
                  </a:ext>
                </a:extLst>
              </p:cNvPr>
              <p:cNvSpPr/>
              <p:nvPr/>
            </p:nvSpPr>
            <p:spPr>
              <a:xfrm rot="16200000">
                <a:off x="3954334" y="-168191"/>
                <a:ext cx="211380" cy="547765"/>
              </a:xfrm>
              <a:prstGeom prst="rect">
                <a:avLst/>
              </a:prstGeom>
              <a:solidFill>
                <a:srgbClr val="E03C3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 name="Rechthoek 37">
                <a:extLst>
                  <a:ext uri="{FF2B5EF4-FFF2-40B4-BE49-F238E27FC236}">
                    <a16:creationId xmlns:a16="http://schemas.microsoft.com/office/drawing/2014/main" id="{BAED1172-C5F0-9CD9-35A8-E2672853823D}"/>
                  </a:ext>
                </a:extLst>
              </p:cNvPr>
              <p:cNvSpPr/>
              <p:nvPr/>
            </p:nvSpPr>
            <p:spPr>
              <a:xfrm rot="16200000">
                <a:off x="4585357" y="-168192"/>
                <a:ext cx="211380" cy="547765"/>
              </a:xfrm>
              <a:prstGeom prst="rect">
                <a:avLst/>
              </a:prstGeom>
              <a:solidFill>
                <a:srgbClr val="ED684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 name="Rechthoek 38">
                <a:extLst>
                  <a:ext uri="{FF2B5EF4-FFF2-40B4-BE49-F238E27FC236}">
                    <a16:creationId xmlns:a16="http://schemas.microsoft.com/office/drawing/2014/main" id="{733B84F8-C746-3B32-10B3-337B858CC1BD}"/>
                  </a:ext>
                </a:extLst>
              </p:cNvPr>
              <p:cNvSpPr/>
              <p:nvPr/>
            </p:nvSpPr>
            <p:spPr>
              <a:xfrm rot="16200000">
                <a:off x="5216380" y="-168192"/>
                <a:ext cx="211380" cy="547764"/>
              </a:xfrm>
              <a:prstGeom prst="rect">
                <a:avLst/>
              </a:prstGeom>
              <a:solidFill>
                <a:srgbClr val="FFB81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 name="Rechthoek 39">
                <a:extLst>
                  <a:ext uri="{FF2B5EF4-FFF2-40B4-BE49-F238E27FC236}">
                    <a16:creationId xmlns:a16="http://schemas.microsoft.com/office/drawing/2014/main" id="{5B710809-5809-0D20-4B27-002049D94252}"/>
                  </a:ext>
                </a:extLst>
              </p:cNvPr>
              <p:cNvSpPr/>
              <p:nvPr/>
            </p:nvSpPr>
            <p:spPr>
              <a:xfrm rot="16200000">
                <a:off x="5847403" y="-168193"/>
                <a:ext cx="211380" cy="547765"/>
              </a:xfrm>
              <a:prstGeom prst="rect">
                <a:avLst/>
              </a:prstGeom>
              <a:solidFill>
                <a:srgbClr val="6CC24A"/>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5" name="Rechthoek 39">
              <a:extLst>
                <a:ext uri="{FF2B5EF4-FFF2-40B4-BE49-F238E27FC236}">
                  <a16:creationId xmlns:a16="http://schemas.microsoft.com/office/drawing/2014/main" id="{DEC67B99-E84F-227C-FBED-284074421C1A}"/>
                </a:ext>
              </a:extLst>
            </p:cNvPr>
            <p:cNvSpPr/>
            <p:nvPr userDrawn="1"/>
          </p:nvSpPr>
          <p:spPr>
            <a:xfrm rot="16200000">
              <a:off x="9460936" y="-1454904"/>
              <a:ext cx="211382" cy="547765"/>
            </a:xfrm>
            <a:prstGeom prst="rect">
              <a:avLst/>
            </a:prstGeom>
            <a:solidFill>
              <a:srgbClr val="009B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Tree>
  </p:cSld>
  <p:clrMap bg1="lt1" tx1="dk1" bg2="lt2" tx2="dk2" accent1="accent1" accent2="accent2" accent3="accent3" accent4="accent4" accent5="accent5" accent6="accent6" hlink="hlink" folHlink="folHlink"/>
  <p:sldLayoutIdLst>
    <p:sldLayoutId id="2147483650" r:id="rId1"/>
    <p:sldLayoutId id="2147483653" r:id="rId2"/>
    <p:sldLayoutId id="2147483654" r:id="rId3"/>
    <p:sldLayoutId id="2147483667" r:id="rId4"/>
  </p:sldLayoutIdLst>
  <p:transition spd="med"/>
  <p:hf sldNum="0" hdr="0" ftr="0" dt="0"/>
  <p:txStyles>
    <p:titleStyle>
      <a:lvl1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p:titleStyle>
    <p:body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0.png"/><Relationship Id="rId7" Type="http://schemas.openxmlformats.org/officeDocument/2006/relationships/image" Target="../media/image220.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chart" Target="../charts/chart2.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30.png"/></Relationships>
</file>

<file path=ppt/slides/_rels/slide18.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chart" Target="../charts/chart5.xml"/><Relationship Id="rId4" Type="http://schemas.openxmlformats.org/officeDocument/2006/relationships/chart" Target="../charts/chart4.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9.emf"/></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30.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250206" y="416260"/>
            <a:ext cx="11243295" cy="551930"/>
          </a:xfrm>
          <a:prstGeom prst="rect">
            <a:avLst/>
          </a:prstGeom>
        </p:spPr>
        <p:txBody>
          <a:bodyPr>
            <a:noAutofit/>
          </a:bodyPr>
          <a:lstStyle>
            <a:lvl1pPr defTabSz="850391">
              <a:tabLst>
                <a:tab pos="1155700" algn="l"/>
              </a:tabLst>
              <a:defRPr sz="2976"/>
            </a:lvl1pPr>
          </a:lstStyle>
          <a:p>
            <a:pPr marL="531813" indent="-531813" algn="r">
              <a:tabLst>
                <a:tab pos="531813" algn="l"/>
                <a:tab pos="1155700" algn="l"/>
              </a:tabLst>
            </a:pPr>
            <a:r>
              <a:rPr lang="en-US" sz="3600" dirty="0">
                <a:solidFill>
                  <a:schemeClr val="accent2"/>
                </a:solidFill>
              </a:rPr>
              <a:t>MOT 112A – Economic Foundation</a:t>
            </a:r>
            <a:endParaRPr lang="en-GB" sz="3600" dirty="0">
              <a:solidFill>
                <a:srgbClr val="004872"/>
              </a:solidFill>
            </a:endParaRPr>
          </a:p>
        </p:txBody>
      </p:sp>
      <p:sp>
        <p:nvSpPr>
          <p:cNvPr id="2" name="Textplatzhalter 3">
            <a:extLst>
              <a:ext uri="{FF2B5EF4-FFF2-40B4-BE49-F238E27FC236}">
                <a16:creationId xmlns:a16="http://schemas.microsoft.com/office/drawing/2014/main" id="{5B952ABC-C012-D770-858E-E97780930D31}"/>
              </a:ext>
            </a:extLst>
          </p:cNvPr>
          <p:cNvSpPr txBox="1">
            <a:spLocks/>
          </p:cNvSpPr>
          <p:nvPr/>
        </p:nvSpPr>
        <p:spPr>
          <a:xfrm>
            <a:off x="515249" y="1536483"/>
            <a:ext cx="8438746" cy="4545299"/>
          </a:xfrm>
          <a:prstGeom prst="rect">
            <a:avLst/>
          </a:prstGeom>
        </p:spPr>
        <p:txBody>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363538" marR="0" lvl="0" indent="-363538" algn="l" defTabSz="719137" rtl="0" eaLnBrk="1" fontAlgn="auto" latinLnBrk="0" hangingPunct="1">
              <a:lnSpc>
                <a:spcPct val="105000"/>
              </a:lnSpc>
              <a:spcBef>
                <a:spcPts val="200"/>
              </a:spcBef>
              <a:spcAft>
                <a:spcPts val="400"/>
              </a:spcAft>
              <a:buClr>
                <a:srgbClr val="00A6D6"/>
              </a:buClr>
              <a:buSzPct val="100000"/>
              <a:buFontTx/>
              <a:buChar char="▪"/>
              <a:tabLst>
                <a:tab pos="982663" algn="l"/>
              </a:tabLst>
              <a:defRPr/>
            </a:pPr>
            <a:endParaRPr kumimoji="0" lang="en-US"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9" name="Titel 54">
            <a:extLst>
              <a:ext uri="{FF2B5EF4-FFF2-40B4-BE49-F238E27FC236}">
                <a16:creationId xmlns:a16="http://schemas.microsoft.com/office/drawing/2014/main" id="{34C11D37-7A57-1C26-CD70-587925F41E92}"/>
              </a:ext>
            </a:extLst>
          </p:cNvPr>
          <p:cNvSpPr txBox="1">
            <a:spLocks/>
          </p:cNvSpPr>
          <p:nvPr/>
        </p:nvSpPr>
        <p:spPr>
          <a:xfrm>
            <a:off x="13200" y="984253"/>
            <a:ext cx="11480301" cy="5519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a:lstStyle>
          <a:p>
            <a:pPr marL="0" marR="0" lvl="0" indent="0" algn="r" defTabSz="914400" rtl="0" eaLnBrk="1" fontAlgn="auto" latinLnBrk="0" hangingPunct="1">
              <a:lnSpc>
                <a:spcPct val="90000"/>
              </a:lnSpc>
              <a:spcBef>
                <a:spcPts val="0"/>
              </a:spcBef>
              <a:spcAft>
                <a:spcPts val="0"/>
              </a:spcAft>
              <a:buClrTx/>
              <a:buSzTx/>
              <a:buFontTx/>
              <a:buNone/>
              <a:tabLst>
                <a:tab pos="1244600" algn="l"/>
              </a:tabLst>
              <a:defRPr/>
            </a:pPr>
            <a:r>
              <a:rPr kumimoji="0" lang="en-GB" sz="2800" b="0" i="0" u="none" strike="noStrike" kern="0" cap="none" spc="0" normalizeH="0" baseline="0" noProof="0" dirty="0">
                <a:ln>
                  <a:noFill/>
                </a:ln>
                <a:solidFill>
                  <a:schemeClr val="accent1">
                    <a:lumMod val="50000"/>
                  </a:schemeClr>
                </a:solidFill>
                <a:effectLst/>
                <a:uLnTx/>
                <a:uFillTx/>
                <a:sym typeface="Roboto Slab Regular Regular"/>
              </a:rPr>
              <a:t>Lecture </a:t>
            </a:r>
            <a:r>
              <a:rPr lang="en-GB" sz="2800" dirty="0">
                <a:solidFill>
                  <a:schemeClr val="accent1">
                    <a:lumMod val="50000"/>
                  </a:schemeClr>
                </a:solidFill>
              </a:rPr>
              <a:t>W4-B</a:t>
            </a:r>
            <a:r>
              <a:rPr kumimoji="0" lang="en-GB" sz="2800" b="0" i="0" u="none" strike="noStrike" kern="0" cap="none" spc="0" normalizeH="0" baseline="0" noProof="0" dirty="0">
                <a:ln>
                  <a:noFill/>
                </a:ln>
                <a:solidFill>
                  <a:schemeClr val="accent1">
                    <a:lumMod val="50000"/>
                  </a:schemeClr>
                </a:solidFill>
                <a:effectLst/>
                <a:uLnTx/>
                <a:uFillTx/>
                <a:sym typeface="Roboto Slab Regular Regular"/>
              </a:rPr>
              <a:t> – Topics in International Trade</a:t>
            </a:r>
          </a:p>
        </p:txBody>
      </p:sp>
      <p:sp>
        <p:nvSpPr>
          <p:cNvPr id="10" name="Ondertitel 40">
            <a:extLst>
              <a:ext uri="{FF2B5EF4-FFF2-40B4-BE49-F238E27FC236}">
                <a16:creationId xmlns:a16="http://schemas.microsoft.com/office/drawing/2014/main" id="{7D3885B9-20E6-40CF-4299-C1834D638A4F}"/>
              </a:ext>
            </a:extLst>
          </p:cNvPr>
          <p:cNvSpPr txBox="1">
            <a:spLocks/>
          </p:cNvSpPr>
          <p:nvPr/>
        </p:nvSpPr>
        <p:spPr>
          <a:xfrm>
            <a:off x="5103868" y="6290168"/>
            <a:ext cx="1845757" cy="490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0" marR="0" lvl="0" indent="0" algn="l" defTabSz="719137" rtl="0" eaLnBrk="1" fontAlgn="auto" latinLnBrk="0" hangingPunct="1">
              <a:lnSpc>
                <a:spcPct val="90000"/>
              </a:lnSpc>
              <a:spcBef>
                <a:spcPts val="1200"/>
              </a:spcBef>
              <a:spcAft>
                <a:spcPts val="0"/>
              </a:spcAft>
              <a:buClr>
                <a:srgbClr val="00A6D6"/>
              </a:buClr>
              <a:buSzPct val="100000"/>
              <a:buFontTx/>
              <a:buNone/>
              <a:tabLst/>
              <a:defRPr/>
            </a:pPr>
            <a:r>
              <a:rPr kumimoji="0" lang="en-US" sz="1600" b="0" i="0" u="none" strike="noStrike" kern="0" cap="none" spc="0" normalizeH="0" baseline="0" noProof="0" dirty="0">
                <a:ln>
                  <a:noFill/>
                </a:ln>
                <a:solidFill>
                  <a:srgbClr val="FFFFFF"/>
                </a:solidFill>
                <a:effectLst/>
                <a:uLnTx/>
                <a:uFillTx/>
                <a:latin typeface="Arial"/>
                <a:cs typeface="Arial"/>
                <a:sym typeface="Arial"/>
              </a:rPr>
              <a:t>27 November 2023</a:t>
            </a:r>
          </a:p>
        </p:txBody>
      </p:sp>
      <p:sp>
        <p:nvSpPr>
          <p:cNvPr id="13" name="Titel 54">
            <a:extLst>
              <a:ext uri="{FF2B5EF4-FFF2-40B4-BE49-F238E27FC236}">
                <a16:creationId xmlns:a16="http://schemas.microsoft.com/office/drawing/2014/main" id="{A7C7B400-9904-40AA-376D-BC8162E13B31}"/>
              </a:ext>
            </a:extLst>
          </p:cNvPr>
          <p:cNvSpPr txBox="1">
            <a:spLocks/>
          </p:cNvSpPr>
          <p:nvPr/>
        </p:nvSpPr>
        <p:spPr>
          <a:xfrm>
            <a:off x="6096000" y="1375044"/>
            <a:ext cx="5482946" cy="490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lstStyle>
            <a:lvl1pPr marL="0" marR="0" indent="0" algn="r" defTabSz="914400" rtl="0" eaLnBrk="1" latinLnBrk="0" hangingPunct="1">
              <a:lnSpc>
                <a:spcPct val="90000"/>
              </a:lnSpc>
              <a:spcBef>
                <a:spcPts val="0"/>
              </a:spcBef>
              <a:spcAft>
                <a:spcPts val="0"/>
              </a:spcAft>
              <a:buClrTx/>
              <a:buSzTx/>
              <a:buFontTx/>
              <a:buNone/>
              <a:tabLst>
                <a:tab pos="1244600" algn="l"/>
              </a:tabLst>
              <a:defRPr sz="3800" b="0" i="0" u="none" strike="noStrike" cap="none" spc="0" baseline="0">
                <a:solidFill>
                  <a:schemeClr val="bg1"/>
                </a:solidFill>
                <a:uFillTx/>
                <a:latin typeface="Roboto Slab Regular Regular"/>
                <a:ea typeface="Roboto Slab Regular Regular"/>
                <a:cs typeface="Roboto Slab Regular Regular"/>
                <a:sym typeface="Roboto Slab Regular Regular"/>
              </a:defRPr>
            </a:lvl1pPr>
            <a:lvl2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a:lstStyle>
          <a:p>
            <a:pPr marL="0" marR="0" lvl="0" indent="0" algn="r" defTabSz="914400" rtl="0" eaLnBrk="1" fontAlgn="auto" latinLnBrk="0" hangingPunct="1">
              <a:lnSpc>
                <a:spcPct val="90000"/>
              </a:lnSpc>
              <a:spcBef>
                <a:spcPts val="0"/>
              </a:spcBef>
              <a:spcAft>
                <a:spcPts val="0"/>
              </a:spcAft>
              <a:buClrTx/>
              <a:buSzTx/>
              <a:buFontTx/>
              <a:buNone/>
              <a:tabLst>
                <a:tab pos="1244600" algn="l"/>
              </a:tabLst>
              <a:defRPr/>
            </a:pPr>
            <a:r>
              <a:rPr kumimoji="0" lang="en-US" sz="2200" b="0" i="0" u="none" strike="noStrike" kern="0" cap="none" spc="0" normalizeH="0" baseline="0" noProof="0" dirty="0">
                <a:ln>
                  <a:noFill/>
                </a:ln>
                <a:solidFill>
                  <a:schemeClr val="accent2"/>
                </a:solidFill>
                <a:effectLst/>
                <a:uLnTx/>
                <a:uFillTx/>
                <a:latin typeface="Roboto Slab Medium" pitchFamily="2" charset="0"/>
                <a:ea typeface="Roboto Slab Medium" pitchFamily="2" charset="0"/>
                <a:cs typeface="Roboto Slab Medium" pitchFamily="2" charset="0"/>
                <a:sym typeface="Roboto Slab Regular Regular"/>
              </a:rPr>
              <a:t>Roman Stöllinger (TPM/VTI//ETI) </a:t>
            </a:r>
          </a:p>
        </p:txBody>
      </p:sp>
      <p:pic>
        <p:nvPicPr>
          <p:cNvPr id="6" name="Picture 5" descr="A blue light shining through the world map">
            <a:extLst>
              <a:ext uri="{FF2B5EF4-FFF2-40B4-BE49-F238E27FC236}">
                <a16:creationId xmlns:a16="http://schemas.microsoft.com/office/drawing/2014/main" id="{5BB60671-36E4-403A-9B2D-044FE4B44B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4208" y="1981200"/>
            <a:ext cx="7897792" cy="4876800"/>
          </a:xfrm>
          <a:prstGeom prst="rect">
            <a:avLst/>
          </a:prstGeom>
        </p:spPr>
      </p:pic>
    </p:spTree>
    <p:extLst>
      <p:ext uri="{BB962C8B-B14F-4D97-AF65-F5344CB8AC3E}">
        <p14:creationId xmlns:p14="http://schemas.microsoft.com/office/powerpoint/2010/main" val="3913106500"/>
      </p:ext>
    </p:extLst>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846669"/>
          </a:xfrm>
          <a:prstGeom prst="rect">
            <a:avLst/>
          </a:prstGeom>
        </p:spPr>
        <p:txBody>
          <a:bodyPr>
            <a:normAutofit fontScale="90000"/>
          </a:bodyPr>
          <a:lstStyle>
            <a:lvl1pPr defTabSz="850391">
              <a:tabLst>
                <a:tab pos="1155700" algn="l"/>
              </a:tabLst>
              <a:defRPr sz="2976"/>
            </a:lvl1pPr>
          </a:lstStyle>
          <a:p>
            <a:pPr marL="531813" indent="-531813">
              <a:tabLst>
                <a:tab pos="531813" algn="l"/>
                <a:tab pos="1155700" algn="l"/>
              </a:tabLst>
            </a:pPr>
            <a:r>
              <a:rPr lang="en-GB" sz="3600" dirty="0">
                <a:solidFill>
                  <a:schemeClr val="accent2"/>
                </a:solidFill>
              </a:rPr>
              <a:t>3. 	Comparative advantage</a:t>
            </a:r>
            <a:br>
              <a:rPr lang="en-GB" sz="3600" dirty="0">
                <a:solidFill>
                  <a:schemeClr val="accent2"/>
                </a:solidFill>
              </a:rPr>
            </a:br>
            <a:r>
              <a:rPr lang="en-GB" sz="2700" dirty="0">
                <a:solidFill>
                  <a:srgbClr val="004872"/>
                </a:solidFill>
              </a:rPr>
              <a:t>Comparative advantage and Absolute advantage (2)</a:t>
            </a:r>
          </a:p>
        </p:txBody>
      </p:sp>
      <p:sp>
        <p:nvSpPr>
          <p:cNvPr id="2" name="Textplatzhalter 3">
            <a:extLst>
              <a:ext uri="{FF2B5EF4-FFF2-40B4-BE49-F238E27FC236}">
                <a16:creationId xmlns:a16="http://schemas.microsoft.com/office/drawing/2014/main" id="{5B952ABC-C012-D770-858E-E97780930D31}"/>
              </a:ext>
            </a:extLst>
          </p:cNvPr>
          <p:cNvSpPr txBox="1">
            <a:spLocks/>
          </p:cNvSpPr>
          <p:nvPr/>
        </p:nvSpPr>
        <p:spPr>
          <a:xfrm>
            <a:off x="515249" y="1536483"/>
            <a:ext cx="8438746" cy="4545299"/>
          </a:xfrm>
          <a:prstGeom prst="rect">
            <a:avLst/>
          </a:prstGeom>
        </p:spPr>
        <p:txBody>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363538" indent="-363538">
              <a:lnSpc>
                <a:spcPct val="105000"/>
              </a:lnSpc>
              <a:spcBef>
                <a:spcPts val="200"/>
              </a:spcBef>
              <a:spcAft>
                <a:spcPts val="400"/>
              </a:spcAft>
              <a:tabLst>
                <a:tab pos="982663" algn="l"/>
              </a:tabLst>
            </a:pPr>
            <a:endParaRPr lang="en-US" dirty="0"/>
          </a:p>
        </p:txBody>
      </p:sp>
      <mc:AlternateContent xmlns:mc="http://schemas.openxmlformats.org/markup-compatibility/2006" xmlns:a14="http://schemas.microsoft.com/office/drawing/2010/main">
        <mc:Choice Requires="a14">
          <p:sp>
            <p:nvSpPr>
              <p:cNvPr id="3" name="Tijdelijke aanduiding voor verticale tekst 10">
                <a:extLst>
                  <a:ext uri="{FF2B5EF4-FFF2-40B4-BE49-F238E27FC236}">
                    <a16:creationId xmlns:a16="http://schemas.microsoft.com/office/drawing/2014/main" id="{9F51DAEB-B735-A106-7B63-6EB12B8B28C9}"/>
                  </a:ext>
                </a:extLst>
              </p:cNvPr>
              <p:cNvSpPr txBox="1">
                <a:spLocks noGrp="1"/>
              </p:cNvSpPr>
              <p:nvPr>
                <p:ph type="body" idx="1"/>
              </p:nvPr>
            </p:nvSpPr>
            <p:spPr>
              <a:xfrm>
                <a:off x="698498" y="1863523"/>
                <a:ext cx="10413197" cy="4398381"/>
              </a:xfrm>
              <a:prstGeom prst="rect">
                <a:avLst/>
              </a:prstGeom>
            </p:spPr>
            <p:txBody>
              <a:bodyPr>
                <a:normAutofit/>
              </a:bodyPr>
              <a:lstStyle/>
              <a:p>
                <a:pPr marL="285750" lvl="2" indent="-285750">
                  <a:lnSpc>
                    <a:spcPct val="110000"/>
                  </a:lnSpc>
                  <a:spcBef>
                    <a:spcPts val="800"/>
                  </a:spcBef>
                  <a:buClr>
                    <a:srgbClr val="004872"/>
                  </a:buClr>
                  <a:buSzPct val="140000"/>
                  <a:buFont typeface="Wingdings" panose="05000000000000000000" pitchFamily="2" charset="2"/>
                  <a:buChar char="§"/>
                </a:pPr>
                <a:r>
                  <a:rPr lang="en-US" sz="1800" b="1" dirty="0">
                    <a:solidFill>
                      <a:schemeClr val="accent2"/>
                    </a:solidFill>
                    <a:latin typeface="Arial" panose="020B0604020202020204" pitchFamily="34" charset="0"/>
                    <a:cs typeface="Arial" panose="020B0604020202020204" pitchFamily="34" charset="0"/>
                  </a:rPr>
                  <a:t>Comparative advantage </a:t>
                </a:r>
                <a:r>
                  <a:rPr lang="en-GB" sz="1800" dirty="0">
                    <a:latin typeface="Arial" panose="020B0604020202020204" pitchFamily="34" charset="0"/>
                    <a:cs typeface="Arial" panose="020B0604020202020204" pitchFamily="34" charset="0"/>
                  </a:rPr>
                  <a:t>compares the relative costs of the two goods between two countries</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rPr>
                  <a:t>For example, country A has comparative advantage in good 1 if and only if</a:t>
                </a:r>
              </a:p>
              <a:p>
                <a:pPr lvl="2" algn="ctr">
                  <a:lnSpc>
                    <a:spcPct val="110000"/>
                  </a:lnSpc>
                  <a:spcBef>
                    <a:spcPts val="800"/>
                  </a:spcBef>
                  <a:buClr>
                    <a:srgbClr val="004872"/>
                  </a:buClr>
                  <a:buSzPct val="140000"/>
                  <a:tabLst>
                    <a:tab pos="266700" algn="l"/>
                  </a:tabLst>
                </a:pPr>
                <a:r>
                  <a:rPr lang="en-GB" sz="1800" b="0" dirty="0">
                    <a:latin typeface="Arial" panose="020B0604020202020204" pitchFamily="34" charset="0"/>
                    <a:cs typeface="Arial" panose="020B0604020202020204" pitchFamily="34" charset="0"/>
                  </a:rPr>
                  <a:t> 	</a:t>
                </a:r>
                <a14:m>
                  <m:oMath xmlns:m="http://schemas.openxmlformats.org/officeDocument/2006/math">
                    <m:f>
                      <m:fPr>
                        <m:ctrlPr>
                          <a:rPr lang="en-GB" sz="2400" b="0" i="1" smtClean="0">
                            <a:solidFill>
                              <a:srgbClr val="004872"/>
                            </a:solidFill>
                            <a:latin typeface="Cambria Math" panose="02040503050406030204" pitchFamily="18" charset="0"/>
                            <a:cs typeface="Arial" panose="020B0604020202020204" pitchFamily="34" charset="0"/>
                          </a:rPr>
                        </m:ctrlPr>
                      </m:fPr>
                      <m:num>
                        <m:sSubSup>
                          <m:sSubSupPr>
                            <m:ctrlPr>
                              <a:rPr lang="en-GB" sz="2400" i="1">
                                <a:solidFill>
                                  <a:srgbClr val="004872"/>
                                </a:solidFill>
                                <a:latin typeface="Cambria Math" panose="02040503050406030204" pitchFamily="18" charset="0"/>
                                <a:cs typeface="Arial" panose="020B0604020202020204" pitchFamily="34" charset="0"/>
                              </a:rPr>
                            </m:ctrlPr>
                          </m:sSubSupPr>
                          <m:e>
                            <m:r>
                              <a:rPr lang="en-GB" sz="2400" i="1">
                                <a:solidFill>
                                  <a:srgbClr val="004872"/>
                                </a:solidFill>
                                <a:latin typeface="Cambria Math" panose="02040503050406030204" pitchFamily="18" charset="0"/>
                                <a:cs typeface="Arial" panose="020B0604020202020204" pitchFamily="34" charset="0"/>
                              </a:rPr>
                              <m:t>𝑎</m:t>
                            </m:r>
                          </m:e>
                          <m:sub>
                            <m:r>
                              <a:rPr lang="en-GB" sz="2400" i="1">
                                <a:solidFill>
                                  <a:srgbClr val="004872"/>
                                </a:solidFill>
                                <a:latin typeface="Cambria Math" panose="02040503050406030204" pitchFamily="18" charset="0"/>
                                <a:cs typeface="Arial" panose="020B0604020202020204" pitchFamily="34" charset="0"/>
                              </a:rPr>
                              <m:t>1</m:t>
                            </m:r>
                          </m:sub>
                          <m:sup>
                            <m:r>
                              <a:rPr lang="en-GB" sz="2400" i="1">
                                <a:solidFill>
                                  <a:srgbClr val="004872"/>
                                </a:solidFill>
                                <a:latin typeface="Cambria Math" panose="02040503050406030204" pitchFamily="18" charset="0"/>
                                <a:cs typeface="Arial" panose="020B0604020202020204" pitchFamily="34" charset="0"/>
                              </a:rPr>
                              <m:t>𝐴</m:t>
                            </m:r>
                          </m:sup>
                        </m:sSubSup>
                      </m:num>
                      <m:den>
                        <m:sSubSup>
                          <m:sSubSupPr>
                            <m:ctrlPr>
                              <a:rPr lang="en-GB" sz="2400" i="1">
                                <a:solidFill>
                                  <a:srgbClr val="004872"/>
                                </a:solidFill>
                                <a:latin typeface="Cambria Math" panose="02040503050406030204" pitchFamily="18" charset="0"/>
                                <a:cs typeface="Arial" panose="020B0604020202020204" pitchFamily="34" charset="0"/>
                              </a:rPr>
                            </m:ctrlPr>
                          </m:sSubSupPr>
                          <m:e>
                            <m:r>
                              <a:rPr lang="en-GB" sz="2400" i="1">
                                <a:solidFill>
                                  <a:srgbClr val="004872"/>
                                </a:solidFill>
                                <a:latin typeface="Cambria Math" panose="02040503050406030204" pitchFamily="18" charset="0"/>
                                <a:cs typeface="Arial" panose="020B0604020202020204" pitchFamily="34" charset="0"/>
                              </a:rPr>
                              <m:t>𝑎</m:t>
                            </m:r>
                          </m:e>
                          <m:sub>
                            <m:r>
                              <a:rPr lang="en-GB" sz="2400" b="0" i="1" smtClean="0">
                                <a:solidFill>
                                  <a:srgbClr val="004872"/>
                                </a:solidFill>
                                <a:latin typeface="Cambria Math" panose="02040503050406030204" pitchFamily="18" charset="0"/>
                                <a:cs typeface="Arial" panose="020B0604020202020204" pitchFamily="34" charset="0"/>
                              </a:rPr>
                              <m:t>2</m:t>
                            </m:r>
                          </m:sub>
                          <m:sup>
                            <m:r>
                              <a:rPr lang="en-GB" sz="2400" i="1">
                                <a:solidFill>
                                  <a:srgbClr val="004872"/>
                                </a:solidFill>
                                <a:latin typeface="Cambria Math" panose="02040503050406030204" pitchFamily="18" charset="0"/>
                                <a:cs typeface="Arial" panose="020B0604020202020204" pitchFamily="34" charset="0"/>
                              </a:rPr>
                              <m:t>𝐴</m:t>
                            </m:r>
                          </m:sup>
                        </m:sSubSup>
                      </m:den>
                    </m:f>
                    <m:r>
                      <a:rPr lang="en-GB" sz="2400" b="0" i="1" smtClean="0">
                        <a:solidFill>
                          <a:srgbClr val="004872"/>
                        </a:solidFill>
                        <a:latin typeface="Cambria Math" panose="02040503050406030204" pitchFamily="18" charset="0"/>
                        <a:cs typeface="Arial" panose="020B0604020202020204" pitchFamily="34" charset="0"/>
                      </a:rPr>
                      <m:t>&lt;</m:t>
                    </m:r>
                    <m:f>
                      <m:fPr>
                        <m:ctrlPr>
                          <a:rPr lang="en-GB" sz="2400" i="1">
                            <a:solidFill>
                              <a:srgbClr val="004872"/>
                            </a:solidFill>
                            <a:latin typeface="Cambria Math" panose="02040503050406030204" pitchFamily="18" charset="0"/>
                            <a:cs typeface="Arial" panose="020B0604020202020204" pitchFamily="34" charset="0"/>
                          </a:rPr>
                        </m:ctrlPr>
                      </m:fPr>
                      <m:num>
                        <m:sSubSup>
                          <m:sSubSupPr>
                            <m:ctrlPr>
                              <a:rPr lang="en-GB" sz="2400" i="1">
                                <a:solidFill>
                                  <a:srgbClr val="004872"/>
                                </a:solidFill>
                                <a:latin typeface="Cambria Math" panose="02040503050406030204" pitchFamily="18" charset="0"/>
                                <a:cs typeface="Arial" panose="020B0604020202020204" pitchFamily="34" charset="0"/>
                              </a:rPr>
                            </m:ctrlPr>
                          </m:sSubSupPr>
                          <m:e>
                            <m:r>
                              <a:rPr lang="en-GB" sz="2400" i="1">
                                <a:solidFill>
                                  <a:srgbClr val="004872"/>
                                </a:solidFill>
                                <a:latin typeface="Cambria Math" panose="02040503050406030204" pitchFamily="18" charset="0"/>
                                <a:cs typeface="Arial" panose="020B0604020202020204" pitchFamily="34" charset="0"/>
                              </a:rPr>
                              <m:t>𝑎</m:t>
                            </m:r>
                          </m:e>
                          <m:sub>
                            <m:r>
                              <a:rPr lang="en-GB" sz="2400" i="1">
                                <a:solidFill>
                                  <a:srgbClr val="004872"/>
                                </a:solidFill>
                                <a:latin typeface="Cambria Math" panose="02040503050406030204" pitchFamily="18" charset="0"/>
                                <a:cs typeface="Arial" panose="020B0604020202020204" pitchFamily="34" charset="0"/>
                              </a:rPr>
                              <m:t>1</m:t>
                            </m:r>
                          </m:sub>
                          <m:sup>
                            <m:r>
                              <a:rPr lang="en-GB" sz="2400" b="0" i="1" smtClean="0">
                                <a:solidFill>
                                  <a:srgbClr val="004872"/>
                                </a:solidFill>
                                <a:latin typeface="Cambria Math" panose="02040503050406030204" pitchFamily="18" charset="0"/>
                                <a:cs typeface="Arial" panose="020B0604020202020204" pitchFamily="34" charset="0"/>
                              </a:rPr>
                              <m:t>𝐵</m:t>
                            </m:r>
                          </m:sup>
                        </m:sSubSup>
                      </m:num>
                      <m:den>
                        <m:sSubSup>
                          <m:sSubSupPr>
                            <m:ctrlPr>
                              <a:rPr lang="en-GB" sz="2400" i="1">
                                <a:solidFill>
                                  <a:srgbClr val="004872"/>
                                </a:solidFill>
                                <a:latin typeface="Cambria Math" panose="02040503050406030204" pitchFamily="18" charset="0"/>
                                <a:cs typeface="Arial" panose="020B0604020202020204" pitchFamily="34" charset="0"/>
                              </a:rPr>
                            </m:ctrlPr>
                          </m:sSubSupPr>
                          <m:e>
                            <m:r>
                              <a:rPr lang="en-GB" sz="2400" i="1">
                                <a:solidFill>
                                  <a:srgbClr val="004872"/>
                                </a:solidFill>
                                <a:latin typeface="Cambria Math" panose="02040503050406030204" pitchFamily="18" charset="0"/>
                                <a:cs typeface="Arial" panose="020B0604020202020204" pitchFamily="34" charset="0"/>
                              </a:rPr>
                              <m:t>𝑎</m:t>
                            </m:r>
                          </m:e>
                          <m:sub>
                            <m:r>
                              <a:rPr lang="en-GB" sz="2400" i="1">
                                <a:solidFill>
                                  <a:srgbClr val="004872"/>
                                </a:solidFill>
                                <a:latin typeface="Cambria Math" panose="02040503050406030204" pitchFamily="18" charset="0"/>
                                <a:cs typeface="Arial" panose="020B0604020202020204" pitchFamily="34" charset="0"/>
                              </a:rPr>
                              <m:t>2</m:t>
                            </m:r>
                          </m:sub>
                          <m:sup>
                            <m:r>
                              <a:rPr lang="en-GB" sz="2400" b="0" i="1" smtClean="0">
                                <a:solidFill>
                                  <a:srgbClr val="004872"/>
                                </a:solidFill>
                                <a:latin typeface="Cambria Math" panose="02040503050406030204" pitchFamily="18" charset="0"/>
                                <a:cs typeface="Arial" panose="020B0604020202020204" pitchFamily="34" charset="0"/>
                              </a:rPr>
                              <m:t>𝐵</m:t>
                            </m:r>
                          </m:sup>
                        </m:sSubSup>
                      </m:den>
                    </m:f>
                  </m:oMath>
                </a14:m>
                <a:endParaRPr lang="en-GB" sz="2400" dirty="0">
                  <a:latin typeface="Arial" panose="020B0604020202020204" pitchFamily="34" charset="0"/>
                  <a:cs typeface="Arial" panose="020B0604020202020204" pitchFamily="34" charset="0"/>
                </a:endParaRP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rPr>
                  <a:t>This means that the production cost of good 1 is comparatively lower in country A.</a:t>
                </a:r>
              </a:p>
              <a:p>
                <a:pPr marL="285750" lvl="2" indent="-285750">
                  <a:lnSpc>
                    <a:spcPct val="110000"/>
                  </a:lnSpc>
                  <a:spcBef>
                    <a:spcPts val="800"/>
                  </a:spcBef>
                  <a:buClr>
                    <a:srgbClr val="004872"/>
                  </a:buClr>
                  <a:buSzPct val="140000"/>
                  <a:buFont typeface="Wingdings" panose="05000000000000000000" pitchFamily="2" charset="2"/>
                  <a:buChar char="§"/>
                </a:pPr>
                <a:r>
                  <a:rPr lang="en-GB" sz="1800" u="sng" dirty="0">
                    <a:latin typeface="Arial" panose="020B0604020202020204" pitchFamily="34" charset="0"/>
                    <a:cs typeface="Arial" panose="020B0604020202020204" pitchFamily="34" charset="0"/>
                  </a:rPr>
                  <a:t>Note:</a:t>
                </a:r>
                <a:r>
                  <a:rPr lang="en-GB" sz="1800" dirty="0">
                    <a:latin typeface="Arial" panose="020B0604020202020204" pitchFamily="34" charset="0"/>
                    <a:cs typeface="Arial" panose="020B0604020202020204" pitchFamily="34" charset="0"/>
                  </a:rPr>
                  <a:t> in the 2 country – 2 goods case, a country </a:t>
                </a:r>
                <a:r>
                  <a:rPr lang="en-GB" sz="1800" u="sng" dirty="0">
                    <a:latin typeface="Arial" panose="020B0604020202020204" pitchFamily="34" charset="0"/>
                    <a:cs typeface="Arial" panose="020B0604020202020204" pitchFamily="34" charset="0"/>
                  </a:rPr>
                  <a:t>cannot</a:t>
                </a:r>
                <a:r>
                  <a:rPr lang="en-GB" sz="1800" dirty="0">
                    <a:latin typeface="Arial" panose="020B0604020202020204" pitchFamily="34" charset="0"/>
                    <a:cs typeface="Arial" panose="020B0604020202020204" pitchFamily="34" charset="0"/>
                  </a:rPr>
                  <a:t> have comparative advantage in both goods.</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rPr>
                  <a:t>If country A has comparative advantage in good 1, this means that the opportunity cost of good 1 (i.e. the amount of good 2 it cannot produce when producing 1 unit of good 1) is lower in country A than in country B. </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rPr>
                  <a:t>We will apply the concept of comparative advantage in a Ricardian trade model to make predictions about the trade patterns.</a:t>
                </a:r>
                <a:endParaRPr lang="en-US" sz="1800" dirty="0">
                  <a:latin typeface="Arial" panose="020B0604020202020204" pitchFamily="34" charset="0"/>
                  <a:cs typeface="Arial" panose="020B0604020202020204" pitchFamily="34" charset="0"/>
                </a:endParaRPr>
              </a:p>
              <a:p>
                <a:pPr marL="285750" lvl="2" indent="-285750">
                  <a:lnSpc>
                    <a:spcPct val="110000"/>
                  </a:lnSpc>
                  <a:spcBef>
                    <a:spcPts val="800"/>
                  </a:spcBef>
                  <a:buSzPct val="125000"/>
                  <a:buFont typeface="Wingdings" panose="05000000000000000000" pitchFamily="2" charset="2"/>
                  <a:buChar char="§"/>
                </a:pPr>
                <a:endParaRPr lang="en-US" sz="1800" dirty="0">
                  <a:latin typeface="Arial" panose="020B0604020202020204" pitchFamily="34" charset="0"/>
                  <a:cs typeface="Arial" panose="020B0604020202020204" pitchFamily="34" charset="0"/>
                </a:endParaRPr>
              </a:p>
              <a:p>
                <a:pPr marL="285750" lvl="2" indent="-285750">
                  <a:lnSpc>
                    <a:spcPct val="110000"/>
                  </a:lnSpc>
                  <a:spcBef>
                    <a:spcPts val="800"/>
                  </a:spcBef>
                  <a:buSzPct val="125000"/>
                  <a:buFont typeface="Wingdings" panose="05000000000000000000" pitchFamily="2" charset="2"/>
                  <a:buChar char="§"/>
                </a:pPr>
                <a:endParaRPr lang="en-US" sz="1800" dirty="0">
                  <a:latin typeface="Arial" panose="020B0604020202020204" pitchFamily="34" charset="0"/>
                  <a:cs typeface="Arial" panose="020B0604020202020204" pitchFamily="34" charset="0"/>
                </a:endParaRPr>
              </a:p>
              <a:p>
                <a:pPr lvl="2">
                  <a:lnSpc>
                    <a:spcPct val="120000"/>
                  </a:lnSpc>
                  <a:spcBef>
                    <a:spcPts val="0"/>
                  </a:spcBef>
                  <a:buSzPct val="125000"/>
                </a:pPr>
                <a:endParaRPr lang="en-GB" sz="1800" dirty="0">
                  <a:latin typeface="Arial" panose="020B0604020202020204" pitchFamily="34" charset="0"/>
                  <a:cs typeface="Arial" panose="020B0604020202020204" pitchFamily="34" charset="0"/>
                  <a:sym typeface="Roboto Slab Regular Regular"/>
                </a:endParaRPr>
              </a:p>
            </p:txBody>
          </p:sp>
        </mc:Choice>
        <mc:Fallback xmlns="">
          <p:sp>
            <p:nvSpPr>
              <p:cNvPr id="3" name="Tijdelijke aanduiding voor verticale tekst 10">
                <a:extLst>
                  <a:ext uri="{FF2B5EF4-FFF2-40B4-BE49-F238E27FC236}">
                    <a16:creationId xmlns:a16="http://schemas.microsoft.com/office/drawing/2014/main" id="{9F51DAEB-B735-A106-7B63-6EB12B8B28C9}"/>
                  </a:ext>
                </a:extLst>
              </p:cNvPr>
              <p:cNvSpPr txBox="1">
                <a:spLocks noGrp="1" noRot="1" noChangeAspect="1" noMove="1" noResize="1" noEditPoints="1" noAdjustHandles="1" noChangeArrowheads="1" noChangeShapeType="1" noTextEdit="1"/>
              </p:cNvSpPr>
              <p:nvPr>
                <p:ph type="body" idx="1"/>
              </p:nvPr>
            </p:nvSpPr>
            <p:spPr>
              <a:xfrm>
                <a:off x="698498" y="1863523"/>
                <a:ext cx="10413197" cy="4398381"/>
              </a:xfrm>
              <a:prstGeom prst="rect">
                <a:avLst/>
              </a:prstGeom>
              <a:blipFill>
                <a:blip r:embed="rId3"/>
                <a:stretch>
                  <a:fillRect l="-1756" t="-3745" r="-1171"/>
                </a:stretch>
              </a:blipFill>
            </p:spPr>
            <p:txBody>
              <a:bodyPr/>
              <a:lstStyle/>
              <a:p>
                <a:r>
                  <a:rPr lang="nl-NL">
                    <a:noFill/>
                  </a:rPr>
                  <a:t> </a:t>
                </a:r>
              </a:p>
            </p:txBody>
          </p:sp>
        </mc:Fallback>
      </mc:AlternateContent>
    </p:spTree>
    <p:extLst>
      <p:ext uri="{BB962C8B-B14F-4D97-AF65-F5344CB8AC3E}">
        <p14:creationId xmlns:p14="http://schemas.microsoft.com/office/powerpoint/2010/main" val="3500682943"/>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846669"/>
          </a:xfrm>
          <a:prstGeom prst="rect">
            <a:avLst/>
          </a:prstGeom>
        </p:spPr>
        <p:txBody>
          <a:bodyPr>
            <a:normAutofit fontScale="90000"/>
          </a:bodyPr>
          <a:lstStyle>
            <a:lvl1pPr defTabSz="850391">
              <a:tabLst>
                <a:tab pos="1155700" algn="l"/>
              </a:tabLst>
              <a:defRPr sz="2976"/>
            </a:lvl1pPr>
          </a:lstStyle>
          <a:p>
            <a:pPr marL="531813" indent="-531813">
              <a:tabLst>
                <a:tab pos="531813" algn="l"/>
                <a:tab pos="1155700" algn="l"/>
              </a:tabLst>
            </a:pPr>
            <a:r>
              <a:rPr lang="en-GB" sz="3600" dirty="0">
                <a:solidFill>
                  <a:schemeClr val="accent2"/>
                </a:solidFill>
              </a:rPr>
              <a:t>4. 	The Ricardian model of trade</a:t>
            </a:r>
            <a:br>
              <a:rPr lang="en-GB" sz="3600" dirty="0">
                <a:solidFill>
                  <a:schemeClr val="accent2"/>
                </a:solidFill>
              </a:rPr>
            </a:br>
            <a:r>
              <a:rPr lang="en-GB" sz="2700" dirty="0">
                <a:solidFill>
                  <a:srgbClr val="004872"/>
                </a:solidFill>
              </a:rPr>
              <a:t>Production in the Ricardian model (1)</a:t>
            </a:r>
          </a:p>
        </p:txBody>
      </p:sp>
      <p:sp>
        <p:nvSpPr>
          <p:cNvPr id="2" name="Textplatzhalter 3">
            <a:extLst>
              <a:ext uri="{FF2B5EF4-FFF2-40B4-BE49-F238E27FC236}">
                <a16:creationId xmlns:a16="http://schemas.microsoft.com/office/drawing/2014/main" id="{5B952ABC-C012-D770-858E-E97780930D31}"/>
              </a:ext>
            </a:extLst>
          </p:cNvPr>
          <p:cNvSpPr txBox="1">
            <a:spLocks/>
          </p:cNvSpPr>
          <p:nvPr/>
        </p:nvSpPr>
        <p:spPr>
          <a:xfrm>
            <a:off x="515249" y="1536483"/>
            <a:ext cx="8438746" cy="4545299"/>
          </a:xfrm>
          <a:prstGeom prst="rect">
            <a:avLst/>
          </a:prstGeom>
        </p:spPr>
        <p:txBody>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363538" indent="-363538">
              <a:lnSpc>
                <a:spcPct val="105000"/>
              </a:lnSpc>
              <a:spcBef>
                <a:spcPts val="200"/>
              </a:spcBef>
              <a:spcAft>
                <a:spcPts val="400"/>
              </a:spcAft>
              <a:tabLst>
                <a:tab pos="982663" algn="l"/>
              </a:tabLst>
            </a:pPr>
            <a:endParaRPr lang="en-US" dirty="0"/>
          </a:p>
        </p:txBody>
      </p:sp>
      <p:sp>
        <p:nvSpPr>
          <p:cNvPr id="3" name="Tijdelijke aanduiding voor verticale tekst 10">
            <a:extLst>
              <a:ext uri="{FF2B5EF4-FFF2-40B4-BE49-F238E27FC236}">
                <a16:creationId xmlns:a16="http://schemas.microsoft.com/office/drawing/2014/main" id="{9F51DAEB-B735-A106-7B63-6EB12B8B28C9}"/>
              </a:ext>
            </a:extLst>
          </p:cNvPr>
          <p:cNvSpPr txBox="1">
            <a:spLocks noGrp="1"/>
          </p:cNvSpPr>
          <p:nvPr>
            <p:ph type="body" idx="1"/>
          </p:nvPr>
        </p:nvSpPr>
        <p:spPr>
          <a:xfrm>
            <a:off x="698498" y="1863523"/>
            <a:ext cx="10775072" cy="4700563"/>
          </a:xfrm>
          <a:prstGeom prst="rect">
            <a:avLst/>
          </a:prstGeom>
        </p:spPr>
        <p:txBody>
          <a:bodyPr>
            <a:noAutofit/>
          </a:bodyPr>
          <a:lstStyle/>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rPr>
              <a:t>The basic structure of the Ricardian model is that there are </a:t>
            </a:r>
            <a:r>
              <a:rPr lang="en-GB" sz="1800" b="1" dirty="0">
                <a:solidFill>
                  <a:schemeClr val="accent2"/>
                </a:solidFill>
                <a:latin typeface="Arial" panose="020B0604020202020204" pitchFamily="34" charset="0"/>
                <a:cs typeface="Arial" panose="020B0604020202020204" pitchFamily="34" charset="0"/>
              </a:rPr>
              <a:t>two countries </a:t>
            </a:r>
            <a:r>
              <a:rPr lang="en-GB" sz="1800" dirty="0">
                <a:solidFill>
                  <a:schemeClr val="tx1"/>
                </a:solidFill>
                <a:latin typeface="Arial" panose="020B0604020202020204" pitchFamily="34" charset="0"/>
                <a:cs typeface="Arial" panose="020B0604020202020204" pitchFamily="34" charset="0"/>
              </a:rPr>
              <a:t>and </a:t>
            </a:r>
            <a:r>
              <a:rPr lang="en-GB" sz="1800" b="1" dirty="0">
                <a:solidFill>
                  <a:schemeClr val="accent2"/>
                </a:solidFill>
                <a:latin typeface="Arial" panose="020B0604020202020204" pitchFamily="34" charset="0"/>
                <a:cs typeface="Arial" panose="020B0604020202020204" pitchFamily="34" charset="0"/>
              </a:rPr>
              <a:t>two goods</a:t>
            </a:r>
            <a:r>
              <a:rPr lang="en-GB" sz="1800" dirty="0">
                <a:latin typeface="Arial" panose="020B0604020202020204" pitchFamily="34" charset="0"/>
                <a:cs typeface="Arial" panose="020B0604020202020204" pitchFamily="34" charset="0"/>
              </a:rPr>
              <a:t> but only </a:t>
            </a:r>
            <a:r>
              <a:rPr lang="en-GB" sz="1800" b="1" dirty="0">
                <a:solidFill>
                  <a:schemeClr val="accent2"/>
                </a:solidFill>
                <a:latin typeface="Arial" panose="020B0604020202020204" pitchFamily="34" charset="0"/>
                <a:cs typeface="Arial" panose="020B0604020202020204" pitchFamily="34" charset="0"/>
              </a:rPr>
              <a:t>one factor of production </a:t>
            </a:r>
            <a:r>
              <a:rPr lang="en-GB" sz="1800" dirty="0">
                <a:latin typeface="Arial" panose="020B0604020202020204" pitchFamily="34" charset="0"/>
                <a:cs typeface="Arial" panose="020B0604020202020204" pitchFamily="34" charset="0"/>
              </a:rPr>
              <a:t>which is </a:t>
            </a:r>
            <a:r>
              <a:rPr lang="en-GB" sz="1800" b="1" dirty="0">
                <a:solidFill>
                  <a:schemeClr val="accent2"/>
                </a:solidFill>
                <a:latin typeface="Arial" panose="020B0604020202020204" pitchFamily="34" charset="0"/>
                <a:cs typeface="Arial" panose="020B0604020202020204" pitchFamily="34" charset="0"/>
              </a:rPr>
              <a:t>labour</a:t>
            </a:r>
            <a:r>
              <a:rPr lang="en-GB" sz="1800" dirty="0">
                <a:latin typeface="Arial" panose="020B0604020202020204" pitchFamily="34" charset="0"/>
                <a:cs typeface="Arial" panose="020B0604020202020204" pitchFamily="34" charset="0"/>
              </a:rPr>
              <a:t>.</a:t>
            </a:r>
          </a:p>
          <a:p>
            <a:pPr lvl="2">
              <a:lnSpc>
                <a:spcPct val="110000"/>
              </a:lnSpc>
              <a:spcBef>
                <a:spcPts val="800"/>
              </a:spcBef>
              <a:buClr>
                <a:srgbClr val="004872"/>
              </a:buClr>
              <a:buSzPct val="140000"/>
              <a:tabLst>
                <a:tab pos="266700" algn="l"/>
                <a:tab pos="7173913" algn="l"/>
              </a:tabLst>
            </a:pPr>
            <a:r>
              <a:rPr lang="en-GB" sz="1800" dirty="0">
                <a:latin typeface="Arial" panose="020B0604020202020204" pitchFamily="34" charset="0"/>
                <a:cs typeface="Arial" panose="020B0604020202020204" pitchFamily="34" charset="0"/>
              </a:rPr>
              <a:t>	Remember the production function (PF):                                          	</a:t>
            </a:r>
            <a:r>
              <a:rPr lang="en-GB" sz="1800" i="1" dirty="0">
                <a:latin typeface="Arial" panose="020B0604020202020204" pitchFamily="34" charset="0"/>
                <a:cs typeface="Arial" panose="020B0604020202020204" pitchFamily="34" charset="0"/>
              </a:rPr>
              <a:t>(Q denotes quantity produced) </a:t>
            </a:r>
          </a:p>
          <a:p>
            <a:pPr lvl="2">
              <a:lnSpc>
                <a:spcPct val="110000"/>
              </a:lnSpc>
              <a:spcBef>
                <a:spcPts val="800"/>
              </a:spcBef>
              <a:buClr>
                <a:srgbClr val="004872"/>
              </a:buClr>
              <a:buSzPct val="140000"/>
              <a:tabLst>
                <a:tab pos="266700" algn="l"/>
                <a:tab pos="7173913" algn="l"/>
              </a:tabLst>
            </a:pPr>
            <a:r>
              <a:rPr lang="en-GB" sz="1800" i="1" dirty="0">
                <a:latin typeface="Arial" panose="020B0604020202020204" pitchFamily="34" charset="0"/>
                <a:cs typeface="Arial" panose="020B0604020202020204" pitchFamily="34" charset="0"/>
              </a:rPr>
              <a:t>	</a:t>
            </a:r>
            <a:r>
              <a:rPr lang="en-GB" sz="1800" dirty="0">
                <a:latin typeface="Arial" panose="020B0604020202020204" pitchFamily="34" charset="0"/>
                <a:cs typeface="Arial" panose="020B0604020202020204" pitchFamily="34" charset="0"/>
              </a:rPr>
              <a:t>                                              	</a:t>
            </a:r>
            <a:r>
              <a:rPr lang="en-GB" sz="1800" i="1" dirty="0">
                <a:latin typeface="Arial" panose="020B0604020202020204" pitchFamily="34" charset="0"/>
                <a:cs typeface="Arial" panose="020B0604020202020204" pitchFamily="34" charset="0"/>
              </a:rPr>
              <a:t>(</a:t>
            </a:r>
            <a:r>
              <a:rPr lang="el-GR" sz="1800" i="1" dirty="0">
                <a:latin typeface="Arial" panose="020B0604020202020204" pitchFamily="34" charset="0"/>
                <a:cs typeface="Arial" panose="020B0604020202020204" pitchFamily="34" charset="0"/>
              </a:rPr>
              <a:t>φ</a:t>
            </a:r>
            <a:r>
              <a:rPr lang="en-GB" sz="1800" i="1" dirty="0">
                <a:latin typeface="Arial" panose="020B0604020202020204" pitchFamily="34" charset="0"/>
                <a:cs typeface="Arial" panose="020B0604020202020204" pitchFamily="34" charset="0"/>
              </a:rPr>
              <a:t> is the productivity parameter) </a:t>
            </a:r>
            <a:endParaRPr lang="en-GB" sz="1800" dirty="0">
              <a:latin typeface="Arial" panose="020B0604020202020204" pitchFamily="34" charset="0"/>
              <a:cs typeface="Arial" panose="020B0604020202020204" pitchFamily="34" charset="0"/>
            </a:endParaRPr>
          </a:p>
          <a:p>
            <a:pPr marL="285750" lvl="2" indent="-285750">
              <a:lnSpc>
                <a:spcPct val="12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rPr>
              <a:t>With labour as the sole production factor, PF becomes                                 and with </a:t>
            </a:r>
          </a:p>
          <a:p>
            <a:pPr lvl="2">
              <a:lnSpc>
                <a:spcPct val="110000"/>
              </a:lnSpc>
              <a:spcBef>
                <a:spcPts val="800"/>
              </a:spcBef>
              <a:buClr>
                <a:srgbClr val="004872"/>
              </a:buClr>
              <a:buSzPct val="140000"/>
              <a:tabLst>
                <a:tab pos="266700" algn="l"/>
              </a:tabLst>
            </a:pPr>
            <a:r>
              <a:rPr lang="en-GB" sz="1800" dirty="0">
                <a:latin typeface="Arial" panose="020B0604020202020204" pitchFamily="34" charset="0"/>
                <a:cs typeface="Arial" panose="020B0604020202020204" pitchFamily="34" charset="0"/>
              </a:rPr>
              <a:t>	further simplifies to                                     or    </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rPr>
              <a:t>With this simple structure it will be convenient to base much of the analysis on the so-called </a:t>
            </a:r>
            <a:r>
              <a:rPr lang="en-GB" sz="1800" b="1" dirty="0">
                <a:solidFill>
                  <a:schemeClr val="accent2"/>
                </a:solidFill>
                <a:latin typeface="Arial" panose="020B0604020202020204" pitchFamily="34" charset="0"/>
                <a:cs typeface="Arial" panose="020B0604020202020204" pitchFamily="34" charset="0"/>
              </a:rPr>
              <a:t>labour input requirement</a:t>
            </a:r>
            <a:r>
              <a:rPr lang="en-GB" sz="1800" dirty="0">
                <a:solidFill>
                  <a:schemeClr val="tx1"/>
                </a:solidFill>
                <a:latin typeface="Arial" panose="020B0604020202020204" pitchFamily="34" charset="0"/>
                <a:cs typeface="Arial" panose="020B0604020202020204" pitchFamily="34" charset="0"/>
              </a:rPr>
              <a:t>. It is the amount of labour that is needed to produce one unit of output </a:t>
            </a:r>
            <a:r>
              <a:rPr lang="en-GB" sz="1800" i="1" dirty="0">
                <a:solidFill>
                  <a:schemeClr val="tx1"/>
                </a:solidFill>
                <a:latin typeface="Arial" panose="020B0604020202020204" pitchFamily="34" charset="0"/>
                <a:cs typeface="Arial" panose="020B0604020202020204" pitchFamily="34" charset="0"/>
              </a:rPr>
              <a:t>Q</a:t>
            </a:r>
            <a:r>
              <a:rPr lang="en-GB" sz="1800" dirty="0">
                <a:solidFill>
                  <a:schemeClr val="tx1"/>
                </a:solidFill>
                <a:latin typeface="Arial" panose="020B0604020202020204" pitchFamily="34" charset="0"/>
                <a:cs typeface="Arial" panose="020B0604020202020204" pitchFamily="34" charset="0"/>
              </a:rPr>
              <a:t>.</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solidFill>
                  <a:schemeClr val="tx1"/>
                </a:solidFill>
                <a:latin typeface="Arial" panose="020B0604020202020204" pitchFamily="34" charset="0"/>
                <a:cs typeface="Arial" panose="020B0604020202020204" pitchFamily="34" charset="0"/>
              </a:rPr>
              <a:t>The </a:t>
            </a:r>
            <a:r>
              <a:rPr lang="en-GB" sz="1800" b="1" dirty="0">
                <a:solidFill>
                  <a:schemeClr val="accent2"/>
                </a:solidFill>
                <a:latin typeface="Arial" panose="020B0604020202020204" pitchFamily="34" charset="0"/>
                <a:cs typeface="Arial" panose="020B0604020202020204" pitchFamily="34" charset="0"/>
              </a:rPr>
              <a:t>labour input requirement </a:t>
            </a:r>
            <a:r>
              <a:rPr lang="en-GB" sz="1800" dirty="0">
                <a:solidFill>
                  <a:schemeClr val="tx1"/>
                </a:solidFill>
                <a:latin typeface="Arial" panose="020B0604020202020204" pitchFamily="34" charset="0"/>
                <a:cs typeface="Arial" panose="020B0604020202020204" pitchFamily="34" charset="0"/>
              </a:rPr>
              <a:t>is the inverse of (labour) productivity and will be denoted by </a:t>
            </a:r>
            <a:r>
              <a:rPr lang="en-GB" sz="1800" b="1" i="1" dirty="0">
                <a:solidFill>
                  <a:schemeClr val="accent2"/>
                </a:solidFill>
                <a:latin typeface="Arial" panose="020B0604020202020204" pitchFamily="34" charset="0"/>
                <a:cs typeface="Arial" panose="020B0604020202020204" pitchFamily="34" charset="0"/>
              </a:rPr>
              <a:t>a</a:t>
            </a:r>
            <a:r>
              <a:rPr lang="en-GB" sz="1800" dirty="0">
                <a:solidFill>
                  <a:schemeClr val="tx1"/>
                </a:solidFill>
                <a:latin typeface="Arial" panose="020B0604020202020204" pitchFamily="34" charset="0"/>
                <a:cs typeface="Arial" panose="020B0604020202020204" pitchFamily="34" charset="0"/>
              </a:rPr>
              <a:t>, hence:</a:t>
            </a:r>
          </a:p>
          <a:p>
            <a:pPr lvl="4" indent="0">
              <a:lnSpc>
                <a:spcPct val="110000"/>
              </a:lnSpc>
              <a:spcBef>
                <a:spcPts val="800"/>
              </a:spcBef>
              <a:buClr>
                <a:srgbClr val="004872"/>
              </a:buClr>
              <a:buSzPct val="140000"/>
              <a:buNone/>
            </a:pPr>
            <a:r>
              <a:rPr lang="en-GB" sz="1800" dirty="0">
                <a:latin typeface="Arial" panose="020B0604020202020204" pitchFamily="34" charset="0"/>
                <a:cs typeface="Arial" panose="020B0604020202020204" pitchFamily="34" charset="0"/>
              </a:rPr>
              <a:t>		</a:t>
            </a:r>
            <a:endParaRPr lang="en-GB" sz="1800" dirty="0">
              <a:latin typeface="Arial" panose="020B0604020202020204" pitchFamily="34" charset="0"/>
              <a:cs typeface="Arial" panose="020B0604020202020204" pitchFamily="34" charset="0"/>
              <a:sym typeface="Roboto Slab Regular Regular"/>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DFBA94B-1894-A7EA-8445-E75BC8BA5A68}"/>
                  </a:ext>
                </a:extLst>
              </p:cNvPr>
              <p:cNvSpPr txBox="1"/>
              <p:nvPr/>
            </p:nvSpPr>
            <p:spPr>
              <a:xfrm>
                <a:off x="5099195" y="2554930"/>
                <a:ext cx="2565510" cy="2899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GB" sz="18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𝑄</m:t>
                      </m:r>
                      <m:r>
                        <a:rPr kumimoji="0" lang="en-GB" sz="18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m:t>
                      </m:r>
                      <m:r>
                        <a:rPr kumimoji="0" lang="en-GB" sz="18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𝑓</m:t>
                      </m:r>
                      <m:d>
                        <m:dPr>
                          <m:ctrlPr>
                            <a:rPr kumimoji="0" lang="en-GB" sz="18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ctrlPr>
                        </m:dPr>
                        <m:e>
                          <m:r>
                            <a:rPr kumimoji="0" lang="en-GB" sz="18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𝐿</m:t>
                          </m:r>
                          <m:r>
                            <a:rPr kumimoji="0" lang="en-GB" sz="18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m:t>
                          </m:r>
                          <m:r>
                            <a:rPr kumimoji="0" lang="en-GB" sz="18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𝐾</m:t>
                          </m:r>
                        </m:e>
                      </m:d>
                      <m:r>
                        <a:rPr kumimoji="0" lang="en-GB" sz="18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m:t>
                      </m:r>
                      <m:r>
                        <a:rPr kumimoji="0" lang="en-GB" sz="1800"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Arial"/>
                        </a:rPr>
                        <m:t>𝜑</m:t>
                      </m:r>
                      <m:r>
                        <a:rPr kumimoji="0" lang="en-GB" sz="1800"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Arial"/>
                        </a:rPr>
                        <m:t>∙</m:t>
                      </m:r>
                      <m:sSup>
                        <m:sSupPr>
                          <m:ctrlPr>
                            <a:rPr kumimoji="0" lang="en-GB" sz="1800"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Arial"/>
                            </a:rPr>
                          </m:ctrlPr>
                        </m:sSupPr>
                        <m:e>
                          <m:r>
                            <a:rPr kumimoji="0" lang="en-GB" sz="1800"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Arial"/>
                            </a:rPr>
                            <m:t>𝐿</m:t>
                          </m:r>
                        </m:e>
                        <m:sup>
                          <m:r>
                            <a:rPr kumimoji="0" lang="en-GB" sz="1800"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Arial"/>
                            </a:rPr>
                            <m:t>𝛼</m:t>
                          </m:r>
                        </m:sup>
                      </m:sSup>
                      <m:r>
                        <a:rPr kumimoji="0" lang="en-GB" sz="1800"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Arial"/>
                        </a:rPr>
                        <m:t>∙</m:t>
                      </m:r>
                      <m:sSup>
                        <m:sSupPr>
                          <m:ctrlPr>
                            <a:rPr kumimoji="0" lang="en-GB" sz="1800"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Arial"/>
                            </a:rPr>
                          </m:ctrlPr>
                        </m:sSupPr>
                        <m:e>
                          <m:r>
                            <a:rPr kumimoji="0" lang="en-GB" sz="1800"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Arial"/>
                            </a:rPr>
                            <m:t>𝐾</m:t>
                          </m:r>
                        </m:e>
                        <m:sup>
                          <m:r>
                            <a:rPr kumimoji="0" lang="en-GB" sz="1800"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Arial"/>
                            </a:rPr>
                            <m:t>𝛽</m:t>
                          </m:r>
                        </m:sup>
                      </m:sSup>
                    </m:oMath>
                  </m:oMathPara>
                </a14:m>
                <a:endParaRPr kumimoji="0" lang="nl-NL" sz="1800" b="0" i="0" u="none" strike="noStrike" cap="none" spc="0" normalizeH="0" baseline="0" dirty="0">
                  <a:ln>
                    <a:noFill/>
                  </a:ln>
                  <a:solidFill>
                    <a:srgbClr val="000000"/>
                  </a:solidFill>
                  <a:effectLst/>
                  <a:uFillTx/>
                  <a:latin typeface="Arial"/>
                  <a:ea typeface="Arial"/>
                  <a:cs typeface="Arial"/>
                  <a:sym typeface="Arial"/>
                </a:endParaRPr>
              </a:p>
            </p:txBody>
          </p:sp>
        </mc:Choice>
        <mc:Fallback xmlns="">
          <p:sp>
            <p:nvSpPr>
              <p:cNvPr id="4" name="TextBox 3">
                <a:extLst>
                  <a:ext uri="{FF2B5EF4-FFF2-40B4-BE49-F238E27FC236}">
                    <a16:creationId xmlns:a16="http://schemas.microsoft.com/office/drawing/2014/main" id="{CDFBA94B-1894-A7EA-8445-E75BC8BA5A68}"/>
                  </a:ext>
                </a:extLst>
              </p:cNvPr>
              <p:cNvSpPr txBox="1">
                <a:spLocks noRot="1" noChangeAspect="1" noMove="1" noResize="1" noEditPoints="1" noAdjustHandles="1" noChangeArrowheads="1" noChangeShapeType="1" noTextEdit="1"/>
              </p:cNvSpPr>
              <p:nvPr/>
            </p:nvSpPr>
            <p:spPr>
              <a:xfrm>
                <a:off x="5099195" y="2554930"/>
                <a:ext cx="2565510" cy="289951"/>
              </a:xfrm>
              <a:prstGeom prst="rect">
                <a:avLst/>
              </a:prstGeom>
              <a:blipFill>
                <a:blip r:embed="rId3"/>
                <a:stretch>
                  <a:fillRect l="-2375" t="-4167" r="-1188" b="-35417"/>
                </a:stretch>
              </a:blipFill>
              <a:ln w="12700" cap="flat">
                <a:noFill/>
                <a:miter lim="400000"/>
              </a:ln>
              <a:effectLst/>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A87FB85-3C2A-91FA-082E-BAFE2D4A1FEC}"/>
                  </a:ext>
                </a:extLst>
              </p:cNvPr>
              <p:cNvSpPr txBox="1"/>
              <p:nvPr/>
            </p:nvSpPr>
            <p:spPr>
              <a:xfrm>
                <a:off x="6619812" y="3397788"/>
                <a:ext cx="184954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a14:m>
                  <m:oMathPara xmlns:m="http://schemas.openxmlformats.org/officeDocument/2006/math">
                    <m:oMathParaPr>
                      <m:jc m:val="centerGroup"/>
                    </m:oMathParaPr>
                    <m:oMath xmlns:m="http://schemas.openxmlformats.org/officeDocument/2006/math">
                      <m:r>
                        <a:rPr kumimoji="0" lang="en-GB" sz="18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𝑄</m:t>
                      </m:r>
                      <m:r>
                        <a:rPr kumimoji="0" lang="en-GB" sz="18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m:t>
                      </m:r>
                      <m:r>
                        <a:rPr kumimoji="0" lang="en-GB" sz="18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𝑓</m:t>
                      </m:r>
                      <m:d>
                        <m:dPr>
                          <m:ctrlPr>
                            <a:rPr kumimoji="0" lang="en-GB" sz="18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ctrlPr>
                        </m:dPr>
                        <m:e>
                          <m:r>
                            <a:rPr kumimoji="0" lang="en-GB" sz="18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𝐿</m:t>
                          </m:r>
                        </m:e>
                      </m:d>
                      <m:r>
                        <a:rPr kumimoji="0" lang="en-GB" sz="18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m:t>
                      </m:r>
                      <m:r>
                        <a:rPr kumimoji="0" lang="en-GB" sz="1800"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Arial"/>
                        </a:rPr>
                        <m:t>𝜑</m:t>
                      </m:r>
                      <m:r>
                        <a:rPr kumimoji="0" lang="en-GB" sz="1800"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Arial"/>
                        </a:rPr>
                        <m:t>∙</m:t>
                      </m:r>
                      <m:sSup>
                        <m:sSupPr>
                          <m:ctrlPr>
                            <a:rPr lang="en-GB" i="1">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𝐿</m:t>
                          </m:r>
                        </m:e>
                        <m:sup>
                          <m:r>
                            <a:rPr lang="en-GB" i="1">
                              <a:latin typeface="Cambria Math" panose="02040503050406030204" pitchFamily="18" charset="0"/>
                              <a:ea typeface="Cambria Math" panose="02040503050406030204" pitchFamily="18" charset="0"/>
                            </a:rPr>
                            <m:t>𝛼</m:t>
                          </m:r>
                        </m:sup>
                      </m:sSup>
                    </m:oMath>
                  </m:oMathPara>
                </a14:m>
                <a:endParaRPr kumimoji="0" lang="nl-NL" sz="1800" b="0" i="0" u="none" strike="noStrike" cap="none" spc="0" normalizeH="0" baseline="0" dirty="0">
                  <a:ln>
                    <a:noFill/>
                  </a:ln>
                  <a:solidFill>
                    <a:srgbClr val="000000"/>
                  </a:solidFill>
                  <a:effectLst/>
                  <a:uFillTx/>
                  <a:latin typeface="Arial"/>
                  <a:ea typeface="Arial"/>
                  <a:cs typeface="Arial"/>
                  <a:sym typeface="Arial"/>
                </a:endParaRPr>
              </a:p>
            </p:txBody>
          </p:sp>
        </mc:Choice>
        <mc:Fallback xmlns="">
          <p:sp>
            <p:nvSpPr>
              <p:cNvPr id="5" name="TextBox 4">
                <a:extLst>
                  <a:ext uri="{FF2B5EF4-FFF2-40B4-BE49-F238E27FC236}">
                    <a16:creationId xmlns:a16="http://schemas.microsoft.com/office/drawing/2014/main" id="{3A87FB85-3C2A-91FA-082E-BAFE2D4A1FEC}"/>
                  </a:ext>
                </a:extLst>
              </p:cNvPr>
              <p:cNvSpPr txBox="1">
                <a:spLocks noRot="1" noChangeAspect="1" noMove="1" noResize="1" noEditPoints="1" noAdjustHandles="1" noChangeArrowheads="1" noChangeShapeType="1" noTextEdit="1"/>
              </p:cNvSpPr>
              <p:nvPr/>
            </p:nvSpPr>
            <p:spPr>
              <a:xfrm>
                <a:off x="6619812" y="3397788"/>
                <a:ext cx="1849545" cy="276999"/>
              </a:xfrm>
              <a:prstGeom prst="rect">
                <a:avLst/>
              </a:prstGeom>
              <a:blipFill>
                <a:blip r:embed="rId4"/>
                <a:stretch>
                  <a:fillRect l="-3300" b="-34783"/>
                </a:stretch>
              </a:blipFill>
              <a:ln w="12700" cap="flat">
                <a:noFill/>
                <a:miter lim="400000"/>
              </a:ln>
              <a:effectLst/>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C06E214-5BE9-E5ED-0FAD-1F0E0293D766}"/>
                  </a:ext>
                </a:extLst>
              </p:cNvPr>
              <p:cNvSpPr txBox="1"/>
              <p:nvPr/>
            </p:nvSpPr>
            <p:spPr>
              <a:xfrm>
                <a:off x="9446877" y="3353279"/>
                <a:ext cx="1009891"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14:m>
                  <m:oMath xmlns:m="http://schemas.openxmlformats.org/officeDocument/2006/math">
                    <m:r>
                      <a:rPr lang="en-GB" i="1">
                        <a:latin typeface="Cambria Math" panose="02040503050406030204" pitchFamily="18" charset="0"/>
                        <a:ea typeface="Cambria Math" panose="02040503050406030204" pitchFamily="18" charset="0"/>
                      </a:rPr>
                      <m:t>𝛼</m:t>
                    </m:r>
                  </m:oMath>
                </a14:m>
                <a:r>
                  <a:rPr lang="nl-NL" dirty="0"/>
                  <a:t>=1</a:t>
                </a:r>
              </a:p>
            </p:txBody>
          </p:sp>
        </mc:Choice>
        <mc:Fallback xmlns="">
          <p:sp>
            <p:nvSpPr>
              <p:cNvPr id="7" name="TextBox 6">
                <a:extLst>
                  <a:ext uri="{FF2B5EF4-FFF2-40B4-BE49-F238E27FC236}">
                    <a16:creationId xmlns:a16="http://schemas.microsoft.com/office/drawing/2014/main" id="{7C06E214-5BE9-E5ED-0FAD-1F0E0293D766}"/>
                  </a:ext>
                </a:extLst>
              </p:cNvPr>
              <p:cNvSpPr txBox="1">
                <a:spLocks noRot="1" noChangeAspect="1" noMove="1" noResize="1" noEditPoints="1" noAdjustHandles="1" noChangeArrowheads="1" noChangeShapeType="1" noTextEdit="1"/>
              </p:cNvSpPr>
              <p:nvPr/>
            </p:nvSpPr>
            <p:spPr>
              <a:xfrm>
                <a:off x="9446877" y="3353279"/>
                <a:ext cx="1009891" cy="369332"/>
              </a:xfrm>
              <a:prstGeom prst="rect">
                <a:avLst/>
              </a:prstGeom>
              <a:blipFill>
                <a:blip r:embed="rId5"/>
                <a:stretch>
                  <a:fillRect t="-8197" b="-24590"/>
                </a:stretch>
              </a:blipFill>
              <a:ln w="12700" cap="flat">
                <a:noFill/>
                <a:miter lim="400000"/>
              </a:ln>
              <a:effectLst/>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5BBE24B-D77C-553A-4A92-FC9F3BAF95FE}"/>
                  </a:ext>
                </a:extLst>
              </p:cNvPr>
              <p:cNvSpPr txBox="1"/>
              <p:nvPr/>
            </p:nvSpPr>
            <p:spPr>
              <a:xfrm>
                <a:off x="3107447" y="3790474"/>
                <a:ext cx="1740733"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14:m>
                  <m:oMathPara xmlns:m="http://schemas.openxmlformats.org/officeDocument/2006/math">
                    <m:oMathParaPr>
                      <m:jc m:val="centerGroup"/>
                    </m:oMathParaPr>
                    <m:oMath xmlns:m="http://schemas.openxmlformats.org/officeDocument/2006/math">
                      <m:r>
                        <a:rPr kumimoji="0" lang="en-GB" sz="18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𝑄</m:t>
                      </m:r>
                      <m:r>
                        <a:rPr kumimoji="0" lang="en-GB" sz="18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m:t>
                      </m:r>
                      <m:r>
                        <a:rPr kumimoji="0" lang="en-GB" sz="18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𝑓</m:t>
                      </m:r>
                      <m:d>
                        <m:dPr>
                          <m:ctrlPr>
                            <a:rPr kumimoji="0" lang="en-GB" sz="18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ctrlPr>
                        </m:dPr>
                        <m:e>
                          <m:r>
                            <a:rPr kumimoji="0" lang="en-GB" sz="18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𝐿</m:t>
                          </m:r>
                        </m:e>
                      </m:d>
                      <m:r>
                        <a:rPr kumimoji="0" lang="en-GB" sz="18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m:t>
                      </m:r>
                      <m:r>
                        <a:rPr kumimoji="0" lang="en-GB" sz="1800"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Arial"/>
                        </a:rPr>
                        <m:t>𝜑</m:t>
                      </m:r>
                      <m:r>
                        <a:rPr kumimoji="0" lang="en-GB" sz="1800"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Arial"/>
                        </a:rPr>
                        <m:t>∙</m:t>
                      </m:r>
                      <m:r>
                        <a:rPr lang="en-GB" b="0" i="1" smtClean="0">
                          <a:latin typeface="Cambria Math" panose="02040503050406030204" pitchFamily="18" charset="0"/>
                          <a:ea typeface="Cambria Math" panose="02040503050406030204" pitchFamily="18" charset="0"/>
                        </a:rPr>
                        <m:t>𝐿</m:t>
                      </m:r>
                    </m:oMath>
                  </m:oMathPara>
                </a14:m>
                <a:endParaRPr kumimoji="0" lang="nl-NL" sz="1800" b="0" i="0" u="none" strike="noStrike" cap="none" spc="0" normalizeH="0" baseline="0" dirty="0">
                  <a:ln>
                    <a:noFill/>
                  </a:ln>
                  <a:solidFill>
                    <a:srgbClr val="000000"/>
                  </a:solidFill>
                  <a:effectLst/>
                  <a:uFillTx/>
                  <a:latin typeface="Arial"/>
                  <a:ea typeface="Arial"/>
                  <a:cs typeface="Arial"/>
                  <a:sym typeface="Arial"/>
                </a:endParaRPr>
              </a:p>
            </p:txBody>
          </p:sp>
        </mc:Choice>
        <mc:Fallback xmlns="">
          <p:sp>
            <p:nvSpPr>
              <p:cNvPr id="8" name="TextBox 7">
                <a:extLst>
                  <a:ext uri="{FF2B5EF4-FFF2-40B4-BE49-F238E27FC236}">
                    <a16:creationId xmlns:a16="http://schemas.microsoft.com/office/drawing/2014/main" id="{45BBE24B-D77C-553A-4A92-FC9F3BAF95FE}"/>
                  </a:ext>
                </a:extLst>
              </p:cNvPr>
              <p:cNvSpPr txBox="1">
                <a:spLocks noRot="1" noChangeAspect="1" noMove="1" noResize="1" noEditPoints="1" noAdjustHandles="1" noChangeArrowheads="1" noChangeShapeType="1" noTextEdit="1"/>
              </p:cNvSpPr>
              <p:nvPr/>
            </p:nvSpPr>
            <p:spPr>
              <a:xfrm>
                <a:off x="3107447" y="3790474"/>
                <a:ext cx="1740733" cy="276999"/>
              </a:xfrm>
              <a:prstGeom prst="rect">
                <a:avLst/>
              </a:prstGeom>
              <a:blipFill>
                <a:blip r:embed="rId6"/>
                <a:stretch>
                  <a:fillRect l="-3509" r="-2105" b="-37778"/>
                </a:stretch>
              </a:blipFill>
              <a:ln w="12700" cap="flat">
                <a:noFill/>
                <a:miter lim="400000"/>
              </a:ln>
              <a:effectLst/>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ADE4E8C-C3BF-2900-BD09-C650B81AD392}"/>
                  </a:ext>
                </a:extLst>
              </p:cNvPr>
              <p:cNvSpPr txBox="1"/>
              <p:nvPr/>
            </p:nvSpPr>
            <p:spPr>
              <a:xfrm>
                <a:off x="5297950" y="3788931"/>
                <a:ext cx="1740733"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14:m>
                  <m:oMathPara xmlns:m="http://schemas.openxmlformats.org/officeDocument/2006/math">
                    <m:oMathParaPr>
                      <m:jc m:val="centerGroup"/>
                    </m:oMathParaPr>
                    <m:oMath xmlns:m="http://schemas.openxmlformats.org/officeDocument/2006/math">
                      <m:r>
                        <a:rPr kumimoji="0" lang="en-GB" sz="18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𝑄</m:t>
                      </m:r>
                      <m:r>
                        <a:rPr kumimoji="0" lang="en-GB" sz="18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m:t>
                      </m:r>
                      <m:r>
                        <a:rPr kumimoji="0" lang="en-GB" sz="1800"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Arial"/>
                        </a:rPr>
                        <m:t>𝜑</m:t>
                      </m:r>
                      <m:r>
                        <a:rPr kumimoji="0" lang="en-GB" sz="1800"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Arial"/>
                        </a:rPr>
                        <m:t>∙</m:t>
                      </m:r>
                      <m:r>
                        <a:rPr lang="en-GB" b="0" i="1" smtClean="0">
                          <a:latin typeface="Cambria Math" panose="02040503050406030204" pitchFamily="18" charset="0"/>
                          <a:ea typeface="Cambria Math" panose="02040503050406030204" pitchFamily="18" charset="0"/>
                        </a:rPr>
                        <m:t>𝐿</m:t>
                      </m:r>
                    </m:oMath>
                  </m:oMathPara>
                </a14:m>
                <a:endParaRPr kumimoji="0" lang="nl-NL" sz="1800" b="0" i="0" u="none" strike="noStrike" cap="none" spc="0" normalizeH="0" baseline="0" dirty="0">
                  <a:ln>
                    <a:noFill/>
                  </a:ln>
                  <a:solidFill>
                    <a:srgbClr val="000000"/>
                  </a:solidFill>
                  <a:effectLst/>
                  <a:uFillTx/>
                  <a:latin typeface="Arial"/>
                  <a:ea typeface="Arial"/>
                  <a:cs typeface="Arial"/>
                  <a:sym typeface="Arial"/>
                </a:endParaRPr>
              </a:p>
            </p:txBody>
          </p:sp>
        </mc:Choice>
        <mc:Fallback xmlns="">
          <p:sp>
            <p:nvSpPr>
              <p:cNvPr id="11" name="TextBox 10">
                <a:extLst>
                  <a:ext uri="{FF2B5EF4-FFF2-40B4-BE49-F238E27FC236}">
                    <a16:creationId xmlns:a16="http://schemas.microsoft.com/office/drawing/2014/main" id="{EADE4E8C-C3BF-2900-BD09-C650B81AD392}"/>
                  </a:ext>
                </a:extLst>
              </p:cNvPr>
              <p:cNvSpPr txBox="1">
                <a:spLocks noRot="1" noChangeAspect="1" noMove="1" noResize="1" noEditPoints="1" noAdjustHandles="1" noChangeArrowheads="1" noChangeShapeType="1" noTextEdit="1"/>
              </p:cNvSpPr>
              <p:nvPr/>
            </p:nvSpPr>
            <p:spPr>
              <a:xfrm>
                <a:off x="5297950" y="3788931"/>
                <a:ext cx="1740733" cy="276999"/>
              </a:xfrm>
              <a:prstGeom prst="rect">
                <a:avLst/>
              </a:prstGeom>
              <a:blipFill>
                <a:blip r:embed="rId7"/>
                <a:stretch>
                  <a:fillRect b="-33333"/>
                </a:stretch>
              </a:blipFill>
              <a:ln w="12700" cap="flat">
                <a:noFill/>
                <a:miter lim="400000"/>
              </a:ln>
              <a:effectLst/>
            </p:spPr>
            <p:txBody>
              <a:bodyPr/>
              <a:lstStyle/>
              <a:p>
                <a:r>
                  <a:rPr lang="nl-NL">
                    <a:noFill/>
                  </a:rPr>
                  <a:t> </a:t>
                </a:r>
              </a:p>
            </p:txBody>
          </p:sp>
        </mc:Fallback>
      </mc:AlternateContent>
      <p:sp>
        <p:nvSpPr>
          <p:cNvPr id="16" name="Rectangle 15">
            <a:extLst>
              <a:ext uri="{FF2B5EF4-FFF2-40B4-BE49-F238E27FC236}">
                <a16:creationId xmlns:a16="http://schemas.microsoft.com/office/drawing/2014/main" id="{B40CE506-FA95-EFF4-433C-AB63ACB597FE}"/>
              </a:ext>
            </a:extLst>
          </p:cNvPr>
          <p:cNvSpPr/>
          <p:nvPr/>
        </p:nvSpPr>
        <p:spPr>
          <a:xfrm>
            <a:off x="639674" y="5830109"/>
            <a:ext cx="9732114" cy="804321"/>
          </a:xfrm>
          <a:prstGeom prst="rect">
            <a:avLst/>
          </a:prstGeom>
          <a:solidFill>
            <a:srgbClr val="FFFFFF"/>
          </a:solidFill>
          <a:ln w="28575" cap="flat">
            <a:solidFill>
              <a:schemeClr val="accent6">
                <a:lumMod val="75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lvl="4" indent="0">
              <a:lnSpc>
                <a:spcPct val="110000"/>
              </a:lnSpc>
              <a:spcBef>
                <a:spcPts val="800"/>
              </a:spcBef>
              <a:buClr>
                <a:srgbClr val="004872"/>
              </a:buClr>
              <a:buSzPct val="140000"/>
              <a:buNone/>
            </a:pPr>
            <a:r>
              <a:rPr lang="en-GB" sz="1800" b="1" dirty="0">
                <a:solidFill>
                  <a:schemeClr val="accent6">
                    <a:lumMod val="75000"/>
                  </a:schemeClr>
                </a:solidFill>
                <a:latin typeface="Arial" panose="020B0604020202020204" pitchFamily="34" charset="0"/>
                <a:cs typeface="Arial" panose="020B0604020202020204" pitchFamily="34" charset="0"/>
              </a:rPr>
              <a:t>IMPORTANT: This notation deviates from previous lectures where </a:t>
            </a:r>
            <a:r>
              <a:rPr lang="en-GB" sz="1800" b="1" i="1" dirty="0">
                <a:solidFill>
                  <a:schemeClr val="accent6">
                    <a:lumMod val="75000"/>
                  </a:schemeClr>
                </a:solidFill>
                <a:latin typeface="Arial" panose="020B0604020202020204" pitchFamily="34" charset="0"/>
                <a:cs typeface="Arial" panose="020B0604020202020204" pitchFamily="34" charset="0"/>
              </a:rPr>
              <a:t>a</a:t>
            </a:r>
            <a:r>
              <a:rPr lang="en-GB" sz="1800" b="1" dirty="0">
                <a:solidFill>
                  <a:schemeClr val="accent6">
                    <a:lumMod val="75000"/>
                  </a:schemeClr>
                </a:solidFill>
                <a:latin typeface="Arial" panose="020B0604020202020204" pitchFamily="34" charset="0"/>
                <a:cs typeface="Arial" panose="020B0604020202020204" pitchFamily="34" charset="0"/>
              </a:rPr>
              <a:t> denoted productivity. This is done in order to be in line with the textbook provided at Brightspace</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C0F5823-2341-7780-3CC3-2303BBACFD38}"/>
                  </a:ext>
                </a:extLst>
              </p:cNvPr>
              <p:cNvSpPr txBox="1"/>
              <p:nvPr/>
            </p:nvSpPr>
            <p:spPr>
              <a:xfrm>
                <a:off x="4734622" y="5276933"/>
                <a:ext cx="1740733" cy="7568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lnSpc>
                    <a:spcPct val="150000"/>
                  </a:lnSpc>
                </a:pPr>
                <a14:m>
                  <m:oMathPara xmlns:m="http://schemas.openxmlformats.org/officeDocument/2006/math">
                    <m:oMathParaPr>
                      <m:jc m:val="centerGroup"/>
                    </m:oMathParaPr>
                    <m:oMath xmlns:m="http://schemas.openxmlformats.org/officeDocument/2006/math">
                      <m:r>
                        <a:rPr kumimoji="0" lang="en-GB" sz="1800" b="1" i="1" u="none" strike="noStrike" cap="none" spc="0" normalizeH="0" baseline="0" smtClean="0">
                          <a:ln>
                            <a:noFill/>
                          </a:ln>
                          <a:solidFill>
                            <a:schemeClr val="accent2"/>
                          </a:solidFill>
                          <a:effectLst/>
                          <a:uFillTx/>
                          <a:latin typeface="Cambria Math" panose="02040503050406030204" pitchFamily="18" charset="0"/>
                          <a:ea typeface="Cambria Math" panose="02040503050406030204" pitchFamily="18" charset="0"/>
                          <a:sym typeface="Arial"/>
                        </a:rPr>
                        <m:t>𝝋</m:t>
                      </m:r>
                      <m:r>
                        <a:rPr lang="en-GB" b="1" i="1">
                          <a:solidFill>
                            <a:schemeClr val="accent2"/>
                          </a:solidFill>
                          <a:latin typeface="Cambria Math" panose="02040503050406030204" pitchFamily="18" charset="0"/>
                        </a:rPr>
                        <m:t>=</m:t>
                      </m:r>
                      <m:f>
                        <m:fPr>
                          <m:type m:val="skw"/>
                          <m:ctrlPr>
                            <a:rPr lang="en-GB" b="1" i="1" smtClean="0">
                              <a:solidFill>
                                <a:schemeClr val="accent2"/>
                              </a:solidFill>
                              <a:latin typeface="Cambria Math" panose="02040503050406030204" pitchFamily="18" charset="0"/>
                            </a:rPr>
                          </m:ctrlPr>
                        </m:fPr>
                        <m:num>
                          <m:r>
                            <a:rPr lang="en-GB" b="1" i="1" smtClean="0">
                              <a:solidFill>
                                <a:schemeClr val="accent2"/>
                              </a:solidFill>
                              <a:latin typeface="Cambria Math" panose="02040503050406030204" pitchFamily="18" charset="0"/>
                            </a:rPr>
                            <m:t>𝟏</m:t>
                          </m:r>
                        </m:num>
                        <m:den>
                          <m:r>
                            <a:rPr lang="en-GB" b="1" i="1" smtClean="0">
                              <a:solidFill>
                                <a:schemeClr val="accent2"/>
                              </a:solidFill>
                              <a:latin typeface="Cambria Math" panose="02040503050406030204" pitchFamily="18" charset="0"/>
                            </a:rPr>
                            <m:t>𝒂</m:t>
                          </m:r>
                        </m:den>
                      </m:f>
                    </m:oMath>
                  </m:oMathPara>
                </a14:m>
                <a:endParaRPr lang="en-GB" b="1" i="0" dirty="0">
                  <a:solidFill>
                    <a:schemeClr val="accent2"/>
                  </a:solidFill>
                </a:endParaRPr>
              </a:p>
              <a:p>
                <a:endParaRPr kumimoji="0" lang="nl-NL" sz="1800" b="1" i="0" u="none" strike="noStrike" cap="none" spc="0" normalizeH="0" baseline="0" dirty="0">
                  <a:ln>
                    <a:noFill/>
                  </a:ln>
                  <a:solidFill>
                    <a:schemeClr val="accent2"/>
                  </a:solidFill>
                  <a:effectLst/>
                  <a:uFillTx/>
                  <a:sym typeface="Arial"/>
                </a:endParaRPr>
              </a:p>
            </p:txBody>
          </p:sp>
        </mc:Choice>
        <mc:Fallback xmlns="">
          <p:sp>
            <p:nvSpPr>
              <p:cNvPr id="17" name="TextBox 16">
                <a:extLst>
                  <a:ext uri="{FF2B5EF4-FFF2-40B4-BE49-F238E27FC236}">
                    <a16:creationId xmlns:a16="http://schemas.microsoft.com/office/drawing/2014/main" id="{EC0F5823-2341-7780-3CC3-2303BBACFD38}"/>
                  </a:ext>
                </a:extLst>
              </p:cNvPr>
              <p:cNvSpPr txBox="1">
                <a:spLocks noRot="1" noChangeAspect="1" noMove="1" noResize="1" noEditPoints="1" noAdjustHandles="1" noChangeArrowheads="1" noChangeShapeType="1" noTextEdit="1"/>
              </p:cNvSpPr>
              <p:nvPr/>
            </p:nvSpPr>
            <p:spPr>
              <a:xfrm>
                <a:off x="4734622" y="5276933"/>
                <a:ext cx="1740733" cy="756874"/>
              </a:xfrm>
              <a:prstGeom prst="rect">
                <a:avLst/>
              </a:prstGeom>
              <a:blipFill>
                <a:blip r:embed="rId8"/>
                <a:stretch>
                  <a:fillRect/>
                </a:stretch>
              </a:blipFill>
              <a:ln w="12700" cap="flat">
                <a:noFill/>
                <a:miter lim="400000"/>
              </a:ln>
              <a:effectLst/>
            </p:spPr>
            <p:txBody>
              <a:bodyPr/>
              <a:lstStyle/>
              <a:p>
                <a:r>
                  <a:rPr lang="nl-NL">
                    <a:noFill/>
                  </a:rPr>
                  <a:t> </a:t>
                </a:r>
              </a:p>
            </p:txBody>
          </p:sp>
        </mc:Fallback>
      </mc:AlternateContent>
    </p:spTree>
    <p:extLst>
      <p:ext uri="{BB962C8B-B14F-4D97-AF65-F5344CB8AC3E}">
        <p14:creationId xmlns:p14="http://schemas.microsoft.com/office/powerpoint/2010/main" val="943543612"/>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846669"/>
          </a:xfrm>
          <a:prstGeom prst="rect">
            <a:avLst/>
          </a:prstGeom>
        </p:spPr>
        <p:txBody>
          <a:bodyPr>
            <a:normAutofit fontScale="90000"/>
          </a:bodyPr>
          <a:lstStyle>
            <a:lvl1pPr defTabSz="850391">
              <a:tabLst>
                <a:tab pos="1155700" algn="l"/>
              </a:tabLst>
              <a:defRPr sz="2976"/>
            </a:lvl1pPr>
          </a:lstStyle>
          <a:p>
            <a:pPr marL="531813" indent="-531813">
              <a:tabLst>
                <a:tab pos="531813" algn="l"/>
                <a:tab pos="1155700" algn="l"/>
              </a:tabLst>
            </a:pPr>
            <a:r>
              <a:rPr lang="en-GB" sz="3600" dirty="0">
                <a:solidFill>
                  <a:schemeClr val="accent2"/>
                </a:solidFill>
              </a:rPr>
              <a:t>4. 	The Ricardian model of trade</a:t>
            </a:r>
            <a:br>
              <a:rPr lang="en-GB" sz="3600" dirty="0">
                <a:solidFill>
                  <a:schemeClr val="accent2"/>
                </a:solidFill>
              </a:rPr>
            </a:br>
            <a:r>
              <a:rPr lang="en-GB" sz="2700" dirty="0">
                <a:solidFill>
                  <a:srgbClr val="004872"/>
                </a:solidFill>
              </a:rPr>
              <a:t>Production in the Ricardian model (2)</a:t>
            </a:r>
          </a:p>
        </p:txBody>
      </p:sp>
      <p:sp>
        <p:nvSpPr>
          <p:cNvPr id="2" name="Textplatzhalter 3">
            <a:extLst>
              <a:ext uri="{FF2B5EF4-FFF2-40B4-BE49-F238E27FC236}">
                <a16:creationId xmlns:a16="http://schemas.microsoft.com/office/drawing/2014/main" id="{5B952ABC-C012-D770-858E-E97780930D31}"/>
              </a:ext>
            </a:extLst>
          </p:cNvPr>
          <p:cNvSpPr txBox="1">
            <a:spLocks/>
          </p:cNvSpPr>
          <p:nvPr/>
        </p:nvSpPr>
        <p:spPr>
          <a:xfrm>
            <a:off x="515249" y="1536483"/>
            <a:ext cx="8438746" cy="4545299"/>
          </a:xfrm>
          <a:prstGeom prst="rect">
            <a:avLst/>
          </a:prstGeom>
        </p:spPr>
        <p:txBody>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363538" indent="-363538">
              <a:lnSpc>
                <a:spcPct val="105000"/>
              </a:lnSpc>
              <a:spcBef>
                <a:spcPts val="200"/>
              </a:spcBef>
              <a:spcAft>
                <a:spcPts val="400"/>
              </a:spcAft>
              <a:tabLst>
                <a:tab pos="982663" algn="l"/>
              </a:tabLst>
            </a:pPr>
            <a:endParaRPr lang="en-US" dirty="0"/>
          </a:p>
        </p:txBody>
      </p:sp>
      <p:sp>
        <p:nvSpPr>
          <p:cNvPr id="3" name="Tijdelijke aanduiding voor verticale tekst 10">
            <a:extLst>
              <a:ext uri="{FF2B5EF4-FFF2-40B4-BE49-F238E27FC236}">
                <a16:creationId xmlns:a16="http://schemas.microsoft.com/office/drawing/2014/main" id="{9F51DAEB-B735-A106-7B63-6EB12B8B28C9}"/>
              </a:ext>
            </a:extLst>
          </p:cNvPr>
          <p:cNvSpPr txBox="1">
            <a:spLocks noGrp="1"/>
          </p:cNvSpPr>
          <p:nvPr>
            <p:ph type="body" idx="1"/>
          </p:nvPr>
        </p:nvSpPr>
        <p:spPr>
          <a:xfrm>
            <a:off x="698497" y="1863523"/>
            <a:ext cx="11058073" cy="4700563"/>
          </a:xfrm>
          <a:prstGeom prst="rect">
            <a:avLst/>
          </a:prstGeom>
        </p:spPr>
        <p:txBody>
          <a:bodyPr>
            <a:normAutofit/>
          </a:bodyPr>
          <a:lstStyle/>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rPr>
              <a:t>The </a:t>
            </a:r>
            <a:r>
              <a:rPr lang="en-GB" sz="1800" b="1" dirty="0">
                <a:solidFill>
                  <a:schemeClr val="accent2"/>
                </a:solidFill>
                <a:latin typeface="Arial" panose="020B0604020202020204" pitchFamily="34" charset="0"/>
                <a:cs typeface="Arial" panose="020B0604020202020204" pitchFamily="34" charset="0"/>
              </a:rPr>
              <a:t>labour input requirements </a:t>
            </a:r>
            <a:r>
              <a:rPr lang="en-GB" sz="1800" dirty="0">
                <a:latin typeface="Arial" panose="020B0604020202020204" pitchFamily="34" charset="0"/>
                <a:cs typeface="Arial" panose="020B0604020202020204" pitchFamily="34" charset="0"/>
              </a:rPr>
              <a:t>also reflect the marginal product of labour, MP</a:t>
            </a:r>
            <a:r>
              <a:rPr lang="en-GB" sz="1800" baseline="-25000" dirty="0">
                <a:latin typeface="Arial" panose="020B0604020202020204" pitchFamily="34" charset="0"/>
                <a:cs typeface="Arial" panose="020B0604020202020204" pitchFamily="34" charset="0"/>
              </a:rPr>
              <a:t>L</a:t>
            </a:r>
            <a:r>
              <a:rPr lang="en-GB" sz="1800" dirty="0">
                <a:latin typeface="Arial" panose="020B0604020202020204" pitchFamily="34" charset="0"/>
                <a:cs typeface="Arial" panose="020B0604020202020204" pitchFamily="34" charset="0"/>
              </a:rPr>
              <a:t>.</a:t>
            </a:r>
          </a:p>
          <a:p>
            <a:pPr lvl="3">
              <a:lnSpc>
                <a:spcPct val="110000"/>
              </a:lnSpc>
              <a:spcBef>
                <a:spcPts val="800"/>
              </a:spcBef>
              <a:buClr>
                <a:srgbClr val="004872"/>
              </a:buClr>
              <a:buSzPct val="140000"/>
            </a:pPr>
            <a:r>
              <a:rPr lang="en-GB" sz="1800" dirty="0">
                <a:latin typeface="Arial" panose="020B0604020202020204" pitchFamily="34" charset="0"/>
                <a:cs typeface="Arial" panose="020B0604020202020204" pitchFamily="34" charset="0"/>
              </a:rPr>
              <a:t>                                                                                     </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rPr>
              <a:t>Wages </a:t>
            </a:r>
            <a:r>
              <a:rPr lang="en-GB" sz="1800" i="1" dirty="0">
                <a:latin typeface="Arial" panose="020B0604020202020204" pitchFamily="34" charset="0"/>
                <a:cs typeface="Arial" panose="020B0604020202020204" pitchFamily="34" charset="0"/>
              </a:rPr>
              <a:t>w</a:t>
            </a:r>
            <a:r>
              <a:rPr lang="en-GB" sz="1800" dirty="0">
                <a:latin typeface="Arial" panose="020B0604020202020204" pitchFamily="34" charset="0"/>
                <a:cs typeface="Arial" panose="020B0604020202020204" pitchFamily="34" charset="0"/>
              </a:rPr>
              <a:t>  are then</a:t>
            </a:r>
          </a:p>
          <a:p>
            <a:pPr lvl="3">
              <a:lnSpc>
                <a:spcPct val="110000"/>
              </a:lnSpc>
              <a:spcBef>
                <a:spcPts val="800"/>
              </a:spcBef>
              <a:buClr>
                <a:srgbClr val="004872"/>
              </a:buClr>
              <a:buSzPct val="140000"/>
              <a:tabLst>
                <a:tab pos="1882775" algn="l"/>
              </a:tabLst>
            </a:pPr>
            <a:endParaRPr lang="en-GB" sz="1800" dirty="0">
              <a:latin typeface="Arial" panose="020B0604020202020204" pitchFamily="34" charset="0"/>
              <a:cs typeface="Arial" panose="020B0604020202020204" pitchFamily="34" charset="0"/>
            </a:endParaRPr>
          </a:p>
          <a:p>
            <a:pPr marL="285750" lvl="2" indent="-285750">
              <a:lnSpc>
                <a:spcPct val="110000"/>
              </a:lnSpc>
              <a:spcBef>
                <a:spcPts val="800"/>
              </a:spcBef>
              <a:buClr>
                <a:srgbClr val="004872"/>
              </a:buClr>
              <a:buSzPct val="140000"/>
              <a:buFont typeface="Wingdings" panose="05000000000000000000" pitchFamily="2" charset="2"/>
              <a:buChar char="§"/>
            </a:pPr>
            <a:endParaRPr lang="en-GB" sz="1800" dirty="0">
              <a:latin typeface="Arial" panose="020B0604020202020204" pitchFamily="34" charset="0"/>
              <a:cs typeface="Arial" panose="020B0604020202020204" pitchFamily="34" charset="0"/>
            </a:endParaRP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rPr>
              <a:t>This gives us a first flavour of the importance of the labour input requirements because they will determine the domestic prices of goods and – as we shall see – the patterns of trade. </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rPr>
              <a:t>Being the inverse of labour productivity, the labour input requirements reflect the technology of production. </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rPr>
              <a:t>When we consider the production of two different goods across two countries, the technology countries can employ to produce these two goods certainly matters. We can think of a lower </a:t>
            </a:r>
            <a:r>
              <a:rPr lang="en-GB" sz="1800" i="1" dirty="0">
                <a:latin typeface="Arial" panose="020B0604020202020204" pitchFamily="34" charset="0"/>
                <a:cs typeface="Arial" panose="020B0604020202020204" pitchFamily="34" charset="0"/>
              </a:rPr>
              <a:t>a </a:t>
            </a:r>
            <a:r>
              <a:rPr lang="en-GB" sz="1800" dirty="0">
                <a:latin typeface="Arial" panose="020B0604020202020204" pitchFamily="34" charset="0"/>
                <a:cs typeface="Arial" panose="020B0604020202020204" pitchFamily="34" charset="0"/>
              </a:rPr>
              <a:t>as a better technology.   </a:t>
            </a:r>
          </a:p>
          <a:p>
            <a:pPr marL="285750" lvl="2" indent="-285750">
              <a:lnSpc>
                <a:spcPct val="110000"/>
              </a:lnSpc>
              <a:spcBef>
                <a:spcPts val="800"/>
              </a:spcBef>
              <a:buSzPct val="125000"/>
              <a:buFont typeface="Wingdings" panose="05000000000000000000" pitchFamily="2" charset="2"/>
              <a:buChar char="§"/>
            </a:pPr>
            <a:endParaRPr lang="en-US" sz="1800" dirty="0">
              <a:latin typeface="Arial" panose="020B0604020202020204" pitchFamily="34" charset="0"/>
              <a:cs typeface="Arial" panose="020B0604020202020204" pitchFamily="34" charset="0"/>
            </a:endParaRPr>
          </a:p>
          <a:p>
            <a:pPr lvl="2">
              <a:lnSpc>
                <a:spcPct val="120000"/>
              </a:lnSpc>
              <a:spcBef>
                <a:spcPts val="0"/>
              </a:spcBef>
              <a:buSzPct val="125000"/>
            </a:pPr>
            <a:endParaRPr lang="en-GB" sz="1800" dirty="0">
              <a:latin typeface="Arial" panose="020B0604020202020204" pitchFamily="34" charset="0"/>
              <a:cs typeface="Arial" panose="020B0604020202020204" pitchFamily="34" charset="0"/>
              <a:sym typeface="Roboto Slab Regular Regular"/>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DFBA94B-1894-A7EA-8445-E75BC8BA5A68}"/>
                  </a:ext>
                </a:extLst>
              </p:cNvPr>
              <p:cNvSpPr txBox="1"/>
              <p:nvPr/>
            </p:nvSpPr>
            <p:spPr>
              <a:xfrm>
                <a:off x="1407918" y="2266427"/>
                <a:ext cx="2811539"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𝑄</m:t>
                      </m:r>
                      <m:r>
                        <a:rPr lang="en-GB" i="1" smtClean="0">
                          <a:latin typeface="Cambria Math" panose="02040503050406030204" pitchFamily="18" charset="0"/>
                        </a:rPr>
                        <m:t>=</m:t>
                      </m:r>
                      <m:r>
                        <a:rPr lang="en-GB" i="1">
                          <a:latin typeface="Cambria Math" panose="02040503050406030204" pitchFamily="18" charset="0"/>
                          <a:ea typeface="Cambria Math" panose="02040503050406030204" pitchFamily="18" charset="0"/>
                        </a:rPr>
                        <m:t>𝜑</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𝐿</m:t>
                      </m:r>
                      <m:r>
                        <a:rPr lang="en-GB" b="0" i="1" smtClean="0">
                          <a:latin typeface="Cambria Math" panose="02040503050406030204" pitchFamily="18" charset="0"/>
                          <a:ea typeface="Cambria Math" panose="02040503050406030204" pitchFamily="18" charset="0"/>
                        </a:rPr>
                        <m:t>  </m:t>
                      </m:r>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 </m:t>
                      </m:r>
                      <m:r>
                        <a:rPr lang="en-GB" i="1">
                          <a:latin typeface="Cambria Math" panose="02040503050406030204" pitchFamily="18" charset="0"/>
                        </a:rPr>
                        <m:t>𝑄</m:t>
                      </m:r>
                      <m:r>
                        <a:rPr lang="en-GB" i="1">
                          <a:latin typeface="Cambria Math" panose="02040503050406030204" pitchFamily="18" charset="0"/>
                        </a:rPr>
                        <m:t>=1⁄</m:t>
                      </m:r>
                      <m:r>
                        <a:rPr lang="en-GB" i="1">
                          <a:latin typeface="Cambria Math" panose="02040503050406030204" pitchFamily="18" charset="0"/>
                          <a:ea typeface="Cambria Math" panose="02040503050406030204" pitchFamily="18" charset="0"/>
                        </a:rPr>
                        <m:t>𝑎</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𝐿</m:t>
                      </m:r>
                      <m:r>
                        <a:rPr lang="en-GB" b="0" i="1" smtClean="0">
                          <a:latin typeface="Cambria Math" panose="02040503050406030204" pitchFamily="18" charset="0"/>
                          <a:ea typeface="Cambria Math" panose="02040503050406030204" pitchFamily="18" charset="0"/>
                        </a:rPr>
                        <m:t> </m:t>
                      </m:r>
                    </m:oMath>
                  </m:oMathPara>
                </a14:m>
                <a:endParaRPr lang="nl-NL" dirty="0"/>
              </a:p>
            </p:txBody>
          </p:sp>
        </mc:Choice>
        <mc:Fallback xmlns="">
          <p:sp>
            <p:nvSpPr>
              <p:cNvPr id="4" name="TextBox 3">
                <a:extLst>
                  <a:ext uri="{FF2B5EF4-FFF2-40B4-BE49-F238E27FC236}">
                    <a16:creationId xmlns:a16="http://schemas.microsoft.com/office/drawing/2014/main" id="{CDFBA94B-1894-A7EA-8445-E75BC8BA5A68}"/>
                  </a:ext>
                </a:extLst>
              </p:cNvPr>
              <p:cNvSpPr txBox="1">
                <a:spLocks noRot="1" noChangeAspect="1" noMove="1" noResize="1" noEditPoints="1" noAdjustHandles="1" noChangeArrowheads="1" noChangeShapeType="1" noTextEdit="1"/>
              </p:cNvSpPr>
              <p:nvPr/>
            </p:nvSpPr>
            <p:spPr>
              <a:xfrm>
                <a:off x="1407918" y="2266427"/>
                <a:ext cx="2811539" cy="276999"/>
              </a:xfrm>
              <a:prstGeom prst="rect">
                <a:avLst/>
              </a:prstGeom>
              <a:blipFill>
                <a:blip r:embed="rId3"/>
                <a:stretch>
                  <a:fillRect l="-2169" b="-35556"/>
                </a:stretch>
              </a:blipFill>
              <a:ln w="12700" cap="flat">
                <a:noFill/>
                <a:miter lim="400000"/>
              </a:ln>
              <a:effectLst/>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D157FD-5187-439B-B772-752C87393266}"/>
                  </a:ext>
                </a:extLst>
              </p:cNvPr>
              <p:cNvSpPr txBox="1"/>
              <p:nvPr/>
            </p:nvSpPr>
            <p:spPr>
              <a:xfrm>
                <a:off x="1699182" y="3052197"/>
                <a:ext cx="2786917"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a14:m>
                  <m:oMathPara xmlns:m="http://schemas.openxmlformats.org/officeDocument/2006/math">
                    <m:oMathParaPr>
                      <m:jc m:val="centerGroup"/>
                    </m:oMathParaPr>
                    <m:oMath xmlns:m="http://schemas.openxmlformats.org/officeDocument/2006/math">
                      <m:sSub>
                        <m:sSubPr>
                          <m:ctrlPr>
                            <a:rPr kumimoji="0" lang="en-GB" sz="1800" b="0" i="1" u="none" strike="noStrike" cap="none" spc="0" normalizeH="0" baseline="0" smtClean="0">
                              <a:ln>
                                <a:noFill/>
                              </a:ln>
                              <a:solidFill>
                                <a:srgbClr val="000000"/>
                              </a:solidFill>
                              <a:effectLst/>
                              <a:uFillTx/>
                              <a:latin typeface="Cambria Math" panose="02040503050406030204" pitchFamily="18" charset="0"/>
                              <a:cs typeface="Arial"/>
                              <a:sym typeface="Arial"/>
                            </a:rPr>
                          </m:ctrlPr>
                        </m:sSubPr>
                        <m:e>
                          <m:r>
                            <a:rPr kumimoji="0" lang="en-GB" sz="1800" b="0" i="1" u="none" strike="noStrike" cap="none" spc="0" normalizeH="0" baseline="0" smtClean="0">
                              <a:ln>
                                <a:noFill/>
                              </a:ln>
                              <a:solidFill>
                                <a:srgbClr val="000000"/>
                              </a:solidFill>
                              <a:effectLst/>
                              <a:uFillTx/>
                              <a:latin typeface="Cambria Math" panose="02040503050406030204" pitchFamily="18" charset="0"/>
                              <a:cs typeface="Arial"/>
                              <a:sym typeface="Arial"/>
                            </a:rPr>
                            <m:t>𝑤</m:t>
                          </m:r>
                          <m:r>
                            <a:rPr kumimoji="0" lang="en-GB" sz="1800" b="0" i="1" u="none" strike="noStrike" cap="none" spc="0" normalizeH="0" baseline="0" smtClean="0">
                              <a:ln>
                                <a:noFill/>
                              </a:ln>
                              <a:solidFill>
                                <a:srgbClr val="000000"/>
                              </a:solidFill>
                              <a:effectLst/>
                              <a:uFillTx/>
                              <a:latin typeface="Cambria Math" panose="02040503050406030204" pitchFamily="18" charset="0"/>
                              <a:cs typeface="Arial"/>
                              <a:sym typeface="Arial"/>
                            </a:rPr>
                            <m:t>=</m:t>
                          </m:r>
                          <m:r>
                            <a:rPr lang="en-GB" i="1">
                              <a:latin typeface="Cambria Math" panose="02040503050406030204" pitchFamily="18" charset="0"/>
                            </a:rPr>
                            <m:t>𝑀𝑃</m:t>
                          </m:r>
                        </m:e>
                        <m:sub>
                          <m:r>
                            <a:rPr kumimoji="0" lang="en-GB" sz="1800" b="0" i="1" u="none" strike="noStrike" cap="none" spc="0" normalizeH="0" baseline="0" smtClean="0">
                              <a:ln>
                                <a:noFill/>
                              </a:ln>
                              <a:solidFill>
                                <a:srgbClr val="000000"/>
                              </a:solidFill>
                              <a:effectLst/>
                              <a:uFillTx/>
                              <a:latin typeface="Cambria Math" panose="02040503050406030204" pitchFamily="18" charset="0"/>
                              <a:cs typeface="Arial"/>
                              <a:sym typeface="Arial"/>
                            </a:rPr>
                            <m:t>𝐿</m:t>
                          </m:r>
                        </m:sub>
                      </m:sSub>
                      <m:r>
                        <a:rPr kumimoji="0" lang="en-GB" sz="1800"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Arial"/>
                        </a:rPr>
                        <m:t>∙</m:t>
                      </m:r>
                      <m:r>
                        <a:rPr kumimoji="0" lang="en-GB" sz="1800"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Arial"/>
                        </a:rPr>
                        <m:t>𝑃</m:t>
                      </m:r>
                      <m:r>
                        <a:rPr kumimoji="0" lang="en-GB" sz="1800"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Arial"/>
                        </a:rPr>
                        <m:t>  =  </m:t>
                      </m:r>
                      <m:d>
                        <m:dPr>
                          <m:ctrlPr>
                            <a:rPr kumimoji="0" lang="en-GB" sz="1800" b="0" i="1" u="none" strike="noStrike" cap="none" spc="0" normalizeH="0" baseline="0" smtClean="0">
                              <a:ln>
                                <a:noFill/>
                              </a:ln>
                              <a:solidFill>
                                <a:srgbClr val="000000"/>
                              </a:solidFill>
                              <a:effectLst/>
                              <a:uFillTx/>
                              <a:latin typeface="Cambria Math" panose="02040503050406030204" pitchFamily="18" charset="0"/>
                              <a:cs typeface="Arial"/>
                              <a:sym typeface="Arial"/>
                            </a:rPr>
                          </m:ctrlPr>
                        </m:dPr>
                        <m:e>
                          <m:r>
                            <a:rPr lang="en-GB" i="1">
                              <a:latin typeface="Cambria Math" panose="02040503050406030204" pitchFamily="18" charset="0"/>
                              <a:ea typeface="Cambria Math" panose="02040503050406030204" pitchFamily="18" charset="0"/>
                            </a:rPr>
                            <m:t>1⁄</m:t>
                          </m:r>
                          <m:r>
                            <a:rPr lang="en-GB" i="1">
                              <a:latin typeface="Cambria Math" panose="02040503050406030204" pitchFamily="18" charset="0"/>
                              <a:ea typeface="Cambria Math" panose="02040503050406030204" pitchFamily="18" charset="0"/>
                            </a:rPr>
                            <m:t>𝑎</m:t>
                          </m:r>
                        </m:e>
                      </m:d>
                      <m:r>
                        <a:rPr kumimoji="0" lang="en-GB" sz="1800"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Arial"/>
                        </a:rPr>
                        <m:t>∙</m:t>
                      </m:r>
                      <m:r>
                        <a:rPr kumimoji="0" lang="en-GB" sz="1800"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Arial"/>
                        </a:rPr>
                        <m:t>𝑃</m:t>
                      </m:r>
                    </m:oMath>
                  </m:oMathPara>
                </a14:m>
                <a:endParaRPr kumimoji="0" lang="nl-NL" sz="1800" b="0" i="0" u="none" strike="noStrike" cap="none" spc="0" normalizeH="0" baseline="0" dirty="0">
                  <a:ln>
                    <a:noFill/>
                  </a:ln>
                  <a:solidFill>
                    <a:srgbClr val="000000"/>
                  </a:solidFill>
                  <a:effectLst/>
                  <a:uFillTx/>
                  <a:latin typeface="Arial"/>
                  <a:ea typeface="Arial"/>
                  <a:cs typeface="Arial"/>
                  <a:sym typeface="Arial"/>
                </a:endParaRPr>
              </a:p>
            </p:txBody>
          </p:sp>
        </mc:Choice>
        <mc:Fallback xmlns="">
          <p:sp>
            <p:nvSpPr>
              <p:cNvPr id="6" name="TextBox 5">
                <a:extLst>
                  <a:ext uri="{FF2B5EF4-FFF2-40B4-BE49-F238E27FC236}">
                    <a16:creationId xmlns:a16="http://schemas.microsoft.com/office/drawing/2014/main" id="{95D157FD-5187-439B-B772-752C87393266}"/>
                  </a:ext>
                </a:extLst>
              </p:cNvPr>
              <p:cNvSpPr txBox="1">
                <a:spLocks noRot="1" noChangeAspect="1" noMove="1" noResize="1" noEditPoints="1" noAdjustHandles="1" noChangeArrowheads="1" noChangeShapeType="1" noTextEdit="1"/>
              </p:cNvSpPr>
              <p:nvPr/>
            </p:nvSpPr>
            <p:spPr>
              <a:xfrm>
                <a:off x="1699182" y="3052197"/>
                <a:ext cx="2786917" cy="276999"/>
              </a:xfrm>
              <a:prstGeom prst="rect">
                <a:avLst/>
              </a:prstGeom>
              <a:blipFill>
                <a:blip r:embed="rId4"/>
                <a:stretch>
                  <a:fillRect l="-656" r="-1313" b="-35556"/>
                </a:stretch>
              </a:blipFill>
              <a:ln w="12700" cap="flat">
                <a:noFill/>
                <a:miter lim="400000"/>
              </a:ln>
              <a:effectLst/>
            </p:spPr>
            <p:txBody>
              <a:bodyPr/>
              <a:lstStyle/>
              <a:p>
                <a:r>
                  <a:rPr lang="nl-NL">
                    <a:noFill/>
                  </a:rPr>
                  <a:t> </a:t>
                </a:r>
              </a:p>
            </p:txBody>
          </p:sp>
        </mc:Fallback>
      </mc:AlternateContent>
    </p:spTree>
    <p:extLst>
      <p:ext uri="{BB962C8B-B14F-4D97-AF65-F5344CB8AC3E}">
        <p14:creationId xmlns:p14="http://schemas.microsoft.com/office/powerpoint/2010/main" val="847671460"/>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846669"/>
          </a:xfrm>
          <a:prstGeom prst="rect">
            <a:avLst/>
          </a:prstGeom>
        </p:spPr>
        <p:txBody>
          <a:bodyPr>
            <a:normAutofit fontScale="90000"/>
          </a:bodyPr>
          <a:lstStyle>
            <a:lvl1pPr defTabSz="850391">
              <a:tabLst>
                <a:tab pos="1155700" algn="l"/>
              </a:tabLst>
              <a:defRPr sz="2976"/>
            </a:lvl1pPr>
          </a:lstStyle>
          <a:p>
            <a:pPr marL="531813" indent="-531813">
              <a:tabLst>
                <a:tab pos="531813" algn="l"/>
                <a:tab pos="1155700" algn="l"/>
              </a:tabLst>
            </a:pPr>
            <a:r>
              <a:rPr lang="en-GB" sz="3600" dirty="0">
                <a:solidFill>
                  <a:schemeClr val="accent2"/>
                </a:solidFill>
              </a:rPr>
              <a:t>4. 	The Ricardian model of trade</a:t>
            </a:r>
            <a:br>
              <a:rPr lang="en-GB" sz="3600" dirty="0">
                <a:solidFill>
                  <a:schemeClr val="accent2"/>
                </a:solidFill>
              </a:rPr>
            </a:br>
            <a:r>
              <a:rPr lang="en-GB" sz="2700" dirty="0">
                <a:solidFill>
                  <a:srgbClr val="004872"/>
                </a:solidFill>
              </a:rPr>
              <a:t>Rationale for trade in the Ricardian model</a:t>
            </a:r>
          </a:p>
        </p:txBody>
      </p:sp>
      <p:sp>
        <p:nvSpPr>
          <p:cNvPr id="2" name="Textplatzhalter 3">
            <a:extLst>
              <a:ext uri="{FF2B5EF4-FFF2-40B4-BE49-F238E27FC236}">
                <a16:creationId xmlns:a16="http://schemas.microsoft.com/office/drawing/2014/main" id="{5B952ABC-C012-D770-858E-E97780930D31}"/>
              </a:ext>
            </a:extLst>
          </p:cNvPr>
          <p:cNvSpPr txBox="1">
            <a:spLocks/>
          </p:cNvSpPr>
          <p:nvPr/>
        </p:nvSpPr>
        <p:spPr>
          <a:xfrm>
            <a:off x="515249" y="1536483"/>
            <a:ext cx="8438746" cy="4545299"/>
          </a:xfrm>
          <a:prstGeom prst="rect">
            <a:avLst/>
          </a:prstGeom>
        </p:spPr>
        <p:txBody>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363538" indent="-363538">
              <a:lnSpc>
                <a:spcPct val="105000"/>
              </a:lnSpc>
              <a:spcBef>
                <a:spcPts val="200"/>
              </a:spcBef>
              <a:spcAft>
                <a:spcPts val="400"/>
              </a:spcAft>
              <a:tabLst>
                <a:tab pos="982663" algn="l"/>
              </a:tabLst>
            </a:pPr>
            <a:endParaRPr lang="en-US" dirty="0"/>
          </a:p>
        </p:txBody>
      </p:sp>
      <p:sp>
        <p:nvSpPr>
          <p:cNvPr id="3" name="Tijdelijke aanduiding voor verticale tekst 10">
            <a:extLst>
              <a:ext uri="{FF2B5EF4-FFF2-40B4-BE49-F238E27FC236}">
                <a16:creationId xmlns:a16="http://schemas.microsoft.com/office/drawing/2014/main" id="{9F51DAEB-B735-A106-7B63-6EB12B8B28C9}"/>
              </a:ext>
            </a:extLst>
          </p:cNvPr>
          <p:cNvSpPr txBox="1">
            <a:spLocks noGrp="1"/>
          </p:cNvSpPr>
          <p:nvPr>
            <p:ph type="body" idx="1"/>
          </p:nvPr>
        </p:nvSpPr>
        <p:spPr>
          <a:xfrm>
            <a:off x="698498" y="1863523"/>
            <a:ext cx="10251153" cy="4398381"/>
          </a:xfrm>
          <a:prstGeom prst="rect">
            <a:avLst/>
          </a:prstGeom>
        </p:spPr>
        <p:txBody>
          <a:bodyPr>
            <a:normAutofit/>
          </a:bodyPr>
          <a:lstStyle/>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rPr>
              <a:t>The </a:t>
            </a:r>
            <a:r>
              <a:rPr lang="en-GB" sz="1800" b="1" dirty="0">
                <a:solidFill>
                  <a:schemeClr val="accent2"/>
                </a:solidFill>
                <a:latin typeface="Arial" panose="020B0604020202020204" pitchFamily="34" charset="0"/>
                <a:cs typeface="Arial" panose="020B0604020202020204" pitchFamily="34" charset="0"/>
              </a:rPr>
              <a:t>rationale for international trade are differences in technology</a:t>
            </a:r>
            <a:r>
              <a:rPr lang="en-GB" sz="1800" dirty="0">
                <a:latin typeface="Arial" panose="020B0604020202020204" pitchFamily="34" charset="0"/>
                <a:cs typeface="Arial" panose="020B0604020202020204" pitchFamily="34" charset="0"/>
              </a:rPr>
              <a:t>. The model explicitly allows for different production cost in the two countries. </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rPr>
              <a:t>Because labour is the only factor of production, the </a:t>
            </a:r>
            <a:r>
              <a:rPr lang="en-GB" sz="1800" b="1" dirty="0">
                <a:solidFill>
                  <a:schemeClr val="accent2"/>
                </a:solidFill>
                <a:latin typeface="Arial" panose="020B0604020202020204" pitchFamily="34" charset="0"/>
                <a:cs typeface="Arial" panose="020B0604020202020204" pitchFamily="34" charset="0"/>
              </a:rPr>
              <a:t>amount of labour needed for the production of one unit of a good directly determines the production cost</a:t>
            </a:r>
            <a:r>
              <a:rPr lang="en-GB" sz="1800" dirty="0">
                <a:latin typeface="Arial" panose="020B0604020202020204" pitchFamily="34" charset="0"/>
                <a:cs typeface="Arial" panose="020B0604020202020204" pitchFamily="34" charset="0"/>
              </a:rPr>
              <a:t>. </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rPr>
              <a:t>This is known as the </a:t>
            </a:r>
            <a:r>
              <a:rPr lang="en-GB" sz="1800" b="1" dirty="0">
                <a:solidFill>
                  <a:schemeClr val="accent2"/>
                </a:solidFill>
                <a:latin typeface="Arial" panose="020B0604020202020204" pitchFamily="34" charset="0"/>
                <a:cs typeface="Arial" panose="020B0604020202020204" pitchFamily="34" charset="0"/>
              </a:rPr>
              <a:t>labour theory of value </a:t>
            </a:r>
            <a:r>
              <a:rPr lang="en-GB" sz="1800" dirty="0">
                <a:latin typeface="Arial" panose="020B0604020202020204" pitchFamily="34" charset="0"/>
                <a:cs typeface="Arial" panose="020B0604020202020204" pitchFamily="34" charset="0"/>
              </a:rPr>
              <a:t>which was used by many ‘classical’ economists (as well as by Karl Marx) </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rPr>
              <a:t>We will use the original example of David Ricardo which is the trade of </a:t>
            </a:r>
            <a:r>
              <a:rPr lang="en-GB" sz="1800" b="1" dirty="0">
                <a:solidFill>
                  <a:schemeClr val="accent2"/>
                </a:solidFill>
                <a:latin typeface="Arial" panose="020B0604020202020204" pitchFamily="34" charset="0"/>
                <a:cs typeface="Arial" panose="020B0604020202020204" pitchFamily="34" charset="0"/>
              </a:rPr>
              <a:t>wine</a:t>
            </a:r>
            <a:r>
              <a:rPr lang="en-GB" sz="1800" dirty="0">
                <a:latin typeface="Arial" panose="020B0604020202020204" pitchFamily="34" charset="0"/>
                <a:cs typeface="Arial" panose="020B0604020202020204" pitchFamily="34" charset="0"/>
              </a:rPr>
              <a:t> against </a:t>
            </a:r>
            <a:r>
              <a:rPr lang="en-GB" sz="1800" b="1" dirty="0">
                <a:solidFill>
                  <a:schemeClr val="accent2"/>
                </a:solidFill>
                <a:latin typeface="Arial" panose="020B0604020202020204" pitchFamily="34" charset="0"/>
                <a:cs typeface="Arial" panose="020B0604020202020204" pitchFamily="34" charset="0"/>
              </a:rPr>
              <a:t>cloth</a:t>
            </a:r>
            <a:r>
              <a:rPr lang="en-GB" sz="1800" dirty="0">
                <a:latin typeface="Arial" panose="020B0604020202020204" pitchFamily="34" charset="0"/>
                <a:cs typeface="Arial" panose="020B0604020202020204" pitchFamily="34" charset="0"/>
              </a:rPr>
              <a:t> between </a:t>
            </a:r>
            <a:r>
              <a:rPr lang="en-GB" sz="1800" b="1" dirty="0">
                <a:solidFill>
                  <a:schemeClr val="accent2"/>
                </a:solidFill>
                <a:latin typeface="Arial" panose="020B0604020202020204" pitchFamily="34" charset="0"/>
                <a:cs typeface="Arial" panose="020B0604020202020204" pitchFamily="34" charset="0"/>
              </a:rPr>
              <a:t>England</a:t>
            </a:r>
            <a:r>
              <a:rPr lang="en-GB" sz="1800" dirty="0">
                <a:latin typeface="Arial" panose="020B0604020202020204" pitchFamily="34" charset="0"/>
                <a:cs typeface="Arial" panose="020B0604020202020204" pitchFamily="34" charset="0"/>
              </a:rPr>
              <a:t> and </a:t>
            </a:r>
            <a:r>
              <a:rPr lang="en-GB" sz="1800" b="1" dirty="0">
                <a:solidFill>
                  <a:schemeClr val="accent2"/>
                </a:solidFill>
                <a:latin typeface="Arial" panose="020B0604020202020204" pitchFamily="34" charset="0"/>
                <a:cs typeface="Arial" panose="020B0604020202020204" pitchFamily="34" charset="0"/>
              </a:rPr>
              <a:t>Portugal</a:t>
            </a:r>
            <a:r>
              <a:rPr lang="en-GB" sz="1800" dirty="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a:p>
            <a:pPr marL="285750" lvl="2" indent="-285750">
              <a:lnSpc>
                <a:spcPct val="110000"/>
              </a:lnSpc>
              <a:spcBef>
                <a:spcPts val="800"/>
              </a:spcBef>
              <a:buSzPct val="125000"/>
              <a:buFont typeface="Wingdings" panose="05000000000000000000" pitchFamily="2" charset="2"/>
              <a:buChar char="§"/>
            </a:pPr>
            <a:endParaRPr lang="en-US" sz="1800" dirty="0">
              <a:latin typeface="Arial" panose="020B0604020202020204" pitchFamily="34" charset="0"/>
              <a:cs typeface="Arial" panose="020B0604020202020204" pitchFamily="34" charset="0"/>
            </a:endParaRPr>
          </a:p>
          <a:p>
            <a:pPr lvl="2">
              <a:lnSpc>
                <a:spcPct val="120000"/>
              </a:lnSpc>
              <a:spcBef>
                <a:spcPts val="0"/>
              </a:spcBef>
              <a:buSzPct val="125000"/>
            </a:pPr>
            <a:endParaRPr lang="en-GB" sz="1800" dirty="0">
              <a:latin typeface="Arial" panose="020B0604020202020204" pitchFamily="34" charset="0"/>
              <a:cs typeface="Arial" panose="020B0604020202020204" pitchFamily="34" charset="0"/>
              <a:sym typeface="Roboto Slab Regular Regular"/>
            </a:endParaRPr>
          </a:p>
        </p:txBody>
      </p:sp>
    </p:spTree>
    <p:extLst>
      <p:ext uri="{BB962C8B-B14F-4D97-AF65-F5344CB8AC3E}">
        <p14:creationId xmlns:p14="http://schemas.microsoft.com/office/powerpoint/2010/main" val="338644953"/>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846669"/>
          </a:xfrm>
          <a:prstGeom prst="rect">
            <a:avLst/>
          </a:prstGeom>
        </p:spPr>
        <p:txBody>
          <a:bodyPr>
            <a:normAutofit fontScale="90000"/>
          </a:bodyPr>
          <a:lstStyle>
            <a:lvl1pPr defTabSz="850391">
              <a:tabLst>
                <a:tab pos="1155700" algn="l"/>
              </a:tabLst>
              <a:defRPr sz="2976"/>
            </a:lvl1pPr>
          </a:lstStyle>
          <a:p>
            <a:pPr marL="531813" indent="-531813">
              <a:tabLst>
                <a:tab pos="531813" algn="l"/>
                <a:tab pos="1155700" algn="l"/>
              </a:tabLst>
            </a:pPr>
            <a:r>
              <a:rPr lang="en-GB" sz="3600" dirty="0">
                <a:solidFill>
                  <a:schemeClr val="accent2"/>
                </a:solidFill>
              </a:rPr>
              <a:t>4. 	The Ricardian model of trade</a:t>
            </a:r>
            <a:br>
              <a:rPr lang="en-GB" sz="3600" dirty="0">
                <a:solidFill>
                  <a:schemeClr val="accent2"/>
                </a:solidFill>
              </a:rPr>
            </a:br>
            <a:r>
              <a:rPr lang="en-GB" sz="2700" dirty="0">
                <a:solidFill>
                  <a:srgbClr val="004872"/>
                </a:solidFill>
              </a:rPr>
              <a:t>Further model assumptions</a:t>
            </a:r>
          </a:p>
        </p:txBody>
      </p:sp>
      <p:sp>
        <p:nvSpPr>
          <p:cNvPr id="2" name="Textplatzhalter 3">
            <a:extLst>
              <a:ext uri="{FF2B5EF4-FFF2-40B4-BE49-F238E27FC236}">
                <a16:creationId xmlns:a16="http://schemas.microsoft.com/office/drawing/2014/main" id="{5B952ABC-C012-D770-858E-E97780930D31}"/>
              </a:ext>
            </a:extLst>
          </p:cNvPr>
          <p:cNvSpPr txBox="1">
            <a:spLocks/>
          </p:cNvSpPr>
          <p:nvPr/>
        </p:nvSpPr>
        <p:spPr>
          <a:xfrm>
            <a:off x="515249" y="1536483"/>
            <a:ext cx="8438746" cy="4545299"/>
          </a:xfrm>
          <a:prstGeom prst="rect">
            <a:avLst/>
          </a:prstGeom>
        </p:spPr>
        <p:txBody>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363538" indent="-363538">
              <a:lnSpc>
                <a:spcPct val="105000"/>
              </a:lnSpc>
              <a:spcBef>
                <a:spcPts val="200"/>
              </a:spcBef>
              <a:spcAft>
                <a:spcPts val="400"/>
              </a:spcAft>
              <a:tabLst>
                <a:tab pos="982663" algn="l"/>
              </a:tabLst>
            </a:pPr>
            <a:endParaRPr lang="en-US" dirty="0"/>
          </a:p>
        </p:txBody>
      </p:sp>
      <p:sp>
        <p:nvSpPr>
          <p:cNvPr id="3" name="Tijdelijke aanduiding voor verticale tekst 10">
            <a:extLst>
              <a:ext uri="{FF2B5EF4-FFF2-40B4-BE49-F238E27FC236}">
                <a16:creationId xmlns:a16="http://schemas.microsoft.com/office/drawing/2014/main" id="{9F51DAEB-B735-A106-7B63-6EB12B8B28C9}"/>
              </a:ext>
            </a:extLst>
          </p:cNvPr>
          <p:cNvSpPr txBox="1">
            <a:spLocks noGrp="1"/>
          </p:cNvSpPr>
          <p:nvPr>
            <p:ph type="body" idx="1"/>
          </p:nvPr>
        </p:nvSpPr>
        <p:spPr>
          <a:xfrm>
            <a:off x="698498" y="1863523"/>
            <a:ext cx="10251153" cy="4398381"/>
          </a:xfrm>
          <a:prstGeom prst="rect">
            <a:avLst/>
          </a:prstGeom>
        </p:spPr>
        <p:txBody>
          <a:bodyPr>
            <a:normAutofit/>
          </a:bodyPr>
          <a:lstStyle/>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rPr>
              <a:t>Goods (wine and cloth) are tradable </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rPr>
              <a:t>Labour is internationally immobile (workers cannot migrate from England to Portugal or vice versa)</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rPr>
              <a:t>Labour is mobile between the two goods, that is, the workers can be set to produce wine or cloth</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rPr>
              <a:t>There are constant returns to scale</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rPr>
              <a:t>The production technology is fixed and does not change over the period of analysis</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rPr>
              <a:t>We can think of firms which are producing wine and cloth but all firms in England have the same technology and all firms in Portugal have the same technology. Therefore, we can consider countries instead of the individual firms.</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rPr>
              <a:t>The technology in England is different from that in Portugal (for at least one of the two goods).</a:t>
            </a:r>
          </a:p>
          <a:p>
            <a:pPr lvl="2">
              <a:lnSpc>
                <a:spcPct val="110000"/>
              </a:lnSpc>
              <a:spcBef>
                <a:spcPts val="800"/>
              </a:spcBef>
              <a:buClr>
                <a:srgbClr val="004872"/>
              </a:buClr>
              <a:buSzPct val="140000"/>
            </a:pPr>
            <a:r>
              <a:rPr lang="en-GB" sz="1800" dirty="0">
                <a:latin typeface="Arial" panose="020B0604020202020204" pitchFamily="34" charset="0"/>
                <a:cs typeface="Arial" panose="020B0604020202020204" pitchFamily="34" charset="0"/>
              </a:rPr>
              <a:t> </a:t>
            </a:r>
            <a:endParaRPr lang="en-US" sz="1800" dirty="0">
              <a:latin typeface="Arial" panose="020B0604020202020204" pitchFamily="34" charset="0"/>
              <a:cs typeface="Arial" panose="020B0604020202020204" pitchFamily="34" charset="0"/>
            </a:endParaRPr>
          </a:p>
          <a:p>
            <a:pPr marL="285750" lvl="2" indent="-285750">
              <a:lnSpc>
                <a:spcPct val="110000"/>
              </a:lnSpc>
              <a:spcBef>
                <a:spcPts val="800"/>
              </a:spcBef>
              <a:buSzPct val="125000"/>
              <a:buFont typeface="Wingdings" panose="05000000000000000000" pitchFamily="2" charset="2"/>
              <a:buChar char="§"/>
            </a:pPr>
            <a:endParaRPr lang="en-US" sz="1800" dirty="0">
              <a:latin typeface="Arial" panose="020B0604020202020204" pitchFamily="34" charset="0"/>
              <a:cs typeface="Arial" panose="020B0604020202020204" pitchFamily="34" charset="0"/>
            </a:endParaRPr>
          </a:p>
          <a:p>
            <a:pPr lvl="2">
              <a:lnSpc>
                <a:spcPct val="120000"/>
              </a:lnSpc>
              <a:spcBef>
                <a:spcPts val="0"/>
              </a:spcBef>
              <a:buSzPct val="125000"/>
            </a:pPr>
            <a:endParaRPr lang="en-GB" sz="1800" dirty="0">
              <a:latin typeface="Arial" panose="020B0604020202020204" pitchFamily="34" charset="0"/>
              <a:cs typeface="Arial" panose="020B0604020202020204" pitchFamily="34" charset="0"/>
              <a:sym typeface="Roboto Slab Regular Regular"/>
            </a:endParaRPr>
          </a:p>
        </p:txBody>
      </p:sp>
    </p:spTree>
    <p:extLst>
      <p:ext uri="{BB962C8B-B14F-4D97-AF65-F5344CB8AC3E}">
        <p14:creationId xmlns:p14="http://schemas.microsoft.com/office/powerpoint/2010/main" val="63245115"/>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846669"/>
          </a:xfrm>
          <a:prstGeom prst="rect">
            <a:avLst/>
          </a:prstGeom>
        </p:spPr>
        <p:txBody>
          <a:bodyPr>
            <a:normAutofit fontScale="90000"/>
          </a:bodyPr>
          <a:lstStyle>
            <a:lvl1pPr defTabSz="850391">
              <a:tabLst>
                <a:tab pos="1155700" algn="l"/>
              </a:tabLst>
              <a:defRPr sz="2976"/>
            </a:lvl1pPr>
          </a:lstStyle>
          <a:p>
            <a:pPr marL="531813" indent="-531813">
              <a:tabLst>
                <a:tab pos="531813" algn="l"/>
                <a:tab pos="1155700" algn="l"/>
              </a:tabLst>
            </a:pPr>
            <a:r>
              <a:rPr lang="en-GB" sz="3600" dirty="0">
                <a:solidFill>
                  <a:schemeClr val="accent2"/>
                </a:solidFill>
              </a:rPr>
              <a:t>4. 	The Ricardian model of trade</a:t>
            </a:r>
            <a:br>
              <a:rPr lang="en-GB" sz="3600" dirty="0">
                <a:solidFill>
                  <a:schemeClr val="accent2"/>
                </a:solidFill>
              </a:rPr>
            </a:br>
            <a:r>
              <a:rPr lang="en-GB" sz="2700" dirty="0">
                <a:solidFill>
                  <a:srgbClr val="004872"/>
                </a:solidFill>
              </a:rPr>
              <a:t>A concrete example</a:t>
            </a:r>
          </a:p>
        </p:txBody>
      </p:sp>
      <p:sp>
        <p:nvSpPr>
          <p:cNvPr id="2" name="Textplatzhalter 3">
            <a:extLst>
              <a:ext uri="{FF2B5EF4-FFF2-40B4-BE49-F238E27FC236}">
                <a16:creationId xmlns:a16="http://schemas.microsoft.com/office/drawing/2014/main" id="{5B952ABC-C012-D770-858E-E97780930D31}"/>
              </a:ext>
            </a:extLst>
          </p:cNvPr>
          <p:cNvSpPr txBox="1">
            <a:spLocks/>
          </p:cNvSpPr>
          <p:nvPr/>
        </p:nvSpPr>
        <p:spPr>
          <a:xfrm>
            <a:off x="515249" y="1536483"/>
            <a:ext cx="8438746" cy="4545299"/>
          </a:xfrm>
          <a:prstGeom prst="rect">
            <a:avLst/>
          </a:prstGeom>
        </p:spPr>
        <p:txBody>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363538" indent="-363538">
              <a:lnSpc>
                <a:spcPct val="105000"/>
              </a:lnSpc>
              <a:spcBef>
                <a:spcPts val="200"/>
              </a:spcBef>
              <a:spcAft>
                <a:spcPts val="400"/>
              </a:spcAft>
              <a:tabLst>
                <a:tab pos="982663" algn="l"/>
              </a:tabLst>
            </a:pPr>
            <a:endParaRPr lang="en-US" dirty="0"/>
          </a:p>
        </p:txBody>
      </p:sp>
      <mc:AlternateContent xmlns:mc="http://schemas.openxmlformats.org/markup-compatibility/2006" xmlns:a14="http://schemas.microsoft.com/office/drawing/2010/main">
        <mc:Choice Requires="a14">
          <p:sp>
            <p:nvSpPr>
              <p:cNvPr id="3" name="Tijdelijke aanduiding voor verticale tekst 10">
                <a:extLst>
                  <a:ext uri="{FF2B5EF4-FFF2-40B4-BE49-F238E27FC236}">
                    <a16:creationId xmlns:a16="http://schemas.microsoft.com/office/drawing/2014/main" id="{9F51DAEB-B735-A106-7B63-6EB12B8B28C9}"/>
                  </a:ext>
                </a:extLst>
              </p:cNvPr>
              <p:cNvSpPr txBox="1">
                <a:spLocks noGrp="1"/>
              </p:cNvSpPr>
              <p:nvPr>
                <p:ph type="body" idx="1"/>
              </p:nvPr>
            </p:nvSpPr>
            <p:spPr>
              <a:xfrm>
                <a:off x="698498" y="1863523"/>
                <a:ext cx="10413197" cy="4398381"/>
              </a:xfrm>
              <a:prstGeom prst="rect">
                <a:avLst/>
              </a:prstGeom>
            </p:spPr>
            <p:txBody>
              <a:bodyPr>
                <a:normAutofit/>
              </a:bodyPr>
              <a:lstStyle/>
              <a:p>
                <a:pPr marL="285750" lvl="2" indent="-285750">
                  <a:lnSpc>
                    <a:spcPct val="110000"/>
                  </a:lnSpc>
                  <a:spcBef>
                    <a:spcPts val="800"/>
                  </a:spcBef>
                  <a:buClr>
                    <a:srgbClr val="004872"/>
                  </a:buClr>
                  <a:buSzPct val="140000"/>
                  <a:buFont typeface="Wingdings" panose="05000000000000000000" pitchFamily="2" charset="2"/>
                  <a:buChar char="§"/>
                </a:pPr>
                <a:r>
                  <a:rPr lang="en-GB" sz="1800" dirty="0"/>
                  <a:t>We assume that </a:t>
                </a:r>
                <a:r>
                  <a:rPr lang="en-GB" sz="1800" b="1" dirty="0">
                    <a:solidFill>
                      <a:srgbClr val="004B37"/>
                    </a:solidFill>
                  </a:rPr>
                  <a:t>Portugal</a:t>
                </a:r>
                <a:r>
                  <a:rPr lang="en-GB" sz="1800" dirty="0"/>
                  <a:t> and </a:t>
                </a:r>
                <a:r>
                  <a:rPr lang="en-GB" sz="1800" b="1" dirty="0">
                    <a:solidFill>
                      <a:schemeClr val="accent3">
                        <a:lumMod val="50000"/>
                      </a:schemeClr>
                    </a:solidFill>
                  </a:rPr>
                  <a:t>England</a:t>
                </a:r>
                <a:r>
                  <a:rPr lang="en-GB" sz="1800" b="1" dirty="0">
                    <a:solidFill>
                      <a:srgbClr val="004B37"/>
                    </a:solidFill>
                  </a:rPr>
                  <a:t> </a:t>
                </a:r>
                <a:r>
                  <a:rPr lang="en-GB" sz="1800" dirty="0"/>
                  <a:t>each dispose of a labour supply (</a:t>
                </a:r>
                <a:r>
                  <a:rPr lang="en-GB" sz="1800" i="1" dirty="0"/>
                  <a:t>L</a:t>
                </a:r>
                <a:r>
                  <a:rPr lang="en-GB" sz="1800" dirty="0"/>
                  <a:t>) of 1200 working hours, hence </a:t>
                </a:r>
                <a14:m>
                  <m:oMath xmlns:m="http://schemas.openxmlformats.org/officeDocument/2006/math">
                    <m:sSup>
                      <m:sSupPr>
                        <m:ctrlPr>
                          <a:rPr lang="en-GB" sz="1800" b="0" i="1" smtClean="0">
                            <a:latin typeface="Cambria Math" panose="02040503050406030204" pitchFamily="18" charset="0"/>
                            <a:cs typeface="Arial" panose="020B0604020202020204" pitchFamily="34" charset="0"/>
                          </a:rPr>
                        </m:ctrlPr>
                      </m:sSupPr>
                      <m:e>
                        <m:r>
                          <a:rPr lang="en-GB" sz="1800" b="0" i="1" smtClean="0">
                            <a:latin typeface="Cambria Math" panose="02040503050406030204" pitchFamily="18" charset="0"/>
                            <a:cs typeface="Arial" panose="020B0604020202020204" pitchFamily="34" charset="0"/>
                          </a:rPr>
                          <m:t>𝐿</m:t>
                        </m:r>
                      </m:e>
                      <m:sup>
                        <m:r>
                          <a:rPr lang="en-GB" sz="1800" b="0" i="1" smtClean="0">
                            <a:latin typeface="Cambria Math" panose="02040503050406030204" pitchFamily="18" charset="0"/>
                            <a:cs typeface="Arial" panose="020B0604020202020204" pitchFamily="34" charset="0"/>
                          </a:rPr>
                          <m:t>𝑃𝑂𝑅</m:t>
                        </m:r>
                      </m:sup>
                    </m:sSup>
                    <m:r>
                      <a:rPr lang="en-GB" sz="1800" b="0" i="0" smtClean="0">
                        <a:latin typeface="Cambria Math" panose="02040503050406030204" pitchFamily="18" charset="0"/>
                        <a:cs typeface="Arial" panose="020B0604020202020204" pitchFamily="34" charset="0"/>
                      </a:rPr>
                      <m:t>=1200</m:t>
                    </m:r>
                  </m:oMath>
                </a14:m>
                <a:r>
                  <a:rPr lang="en-GB" sz="1800" dirty="0"/>
                  <a:t> and </a:t>
                </a:r>
                <a14:m>
                  <m:oMath xmlns:m="http://schemas.openxmlformats.org/officeDocument/2006/math">
                    <m:sSup>
                      <m:sSupPr>
                        <m:ctrlPr>
                          <a:rPr lang="en-GB" sz="1800" i="1">
                            <a:latin typeface="Cambria Math" panose="02040503050406030204" pitchFamily="18" charset="0"/>
                            <a:cs typeface="Arial" panose="020B0604020202020204" pitchFamily="34" charset="0"/>
                          </a:rPr>
                        </m:ctrlPr>
                      </m:sSupPr>
                      <m:e>
                        <m:r>
                          <a:rPr lang="en-GB" sz="1800" i="1">
                            <a:latin typeface="Cambria Math" panose="02040503050406030204" pitchFamily="18" charset="0"/>
                            <a:cs typeface="Arial" panose="020B0604020202020204" pitchFamily="34" charset="0"/>
                          </a:rPr>
                          <m:t>𝐿</m:t>
                        </m:r>
                      </m:e>
                      <m:sup>
                        <m:r>
                          <a:rPr lang="en-GB" sz="1800" b="0" i="1" smtClean="0">
                            <a:latin typeface="Cambria Math" panose="02040503050406030204" pitchFamily="18" charset="0"/>
                            <a:cs typeface="Arial" panose="020B0604020202020204" pitchFamily="34" charset="0"/>
                          </a:rPr>
                          <m:t>𝐸𝑁𝐺</m:t>
                        </m:r>
                      </m:sup>
                    </m:sSup>
                    <m:r>
                      <a:rPr lang="en-GB" sz="1800">
                        <a:latin typeface="Cambria Math" panose="02040503050406030204" pitchFamily="18" charset="0"/>
                        <a:cs typeface="Arial" panose="020B0604020202020204" pitchFamily="34" charset="0"/>
                      </a:rPr>
                      <m:t>=1200</m:t>
                    </m:r>
                  </m:oMath>
                </a14:m>
                <a:r>
                  <a:rPr lang="en-GB" sz="1800" dirty="0"/>
                  <a:t>. These hours can be used to produce wine and cloth.</a:t>
                </a:r>
              </a:p>
              <a:p>
                <a:pPr marL="285750" lvl="2" indent="-285750">
                  <a:lnSpc>
                    <a:spcPct val="110000"/>
                  </a:lnSpc>
                  <a:spcBef>
                    <a:spcPts val="800"/>
                  </a:spcBef>
                  <a:buClr>
                    <a:srgbClr val="004872"/>
                  </a:buClr>
                  <a:buSzPct val="140000"/>
                  <a:buFont typeface="Wingdings" panose="05000000000000000000" pitchFamily="2" charset="2"/>
                  <a:buChar char="§"/>
                </a:pPr>
                <a:r>
                  <a:rPr lang="en-GB" sz="1800" b="1" dirty="0">
                    <a:solidFill>
                      <a:srgbClr val="004B37"/>
                    </a:solidFill>
                  </a:rPr>
                  <a:t>Portugal</a:t>
                </a:r>
                <a:r>
                  <a:rPr lang="en-GB" sz="1800" dirty="0">
                    <a:latin typeface="Arial" panose="020B0604020202020204" pitchFamily="34" charset="0"/>
                    <a:cs typeface="Arial" panose="020B0604020202020204" pitchFamily="34" charset="0"/>
                  </a:rPr>
                  <a:t> has the following technology</a:t>
                </a:r>
              </a:p>
              <a:p>
                <a:pPr marL="549275" lvl="4" indent="-285750">
                  <a:lnSpc>
                    <a:spcPct val="110000"/>
                  </a:lnSpc>
                  <a:spcBef>
                    <a:spcPts val="800"/>
                  </a:spcBef>
                  <a:buClr>
                    <a:srgbClr val="004872"/>
                  </a:buClr>
                  <a:buSzPct val="140000"/>
                  <a:buFont typeface="Courier New" panose="02070309020205020404" pitchFamily="49" charset="0"/>
                  <a:buChar char="o"/>
                </a:pPr>
                <a:r>
                  <a:rPr lang="en-GB" sz="1800" dirty="0">
                    <a:latin typeface="Arial" panose="020B0604020202020204" pitchFamily="34" charset="0"/>
                    <a:cs typeface="Arial" panose="020B0604020202020204" pitchFamily="34" charset="0"/>
                  </a:rPr>
                  <a:t>The production of one gallon of wine requires 4 hours (</a:t>
                </a:r>
                <a14:m>
                  <m:oMath xmlns:m="http://schemas.openxmlformats.org/officeDocument/2006/math">
                    <m:sSubSup>
                      <m:sSubSupPr>
                        <m:ctrlPr>
                          <a:rPr lang="en-GB" sz="1800" i="1" smtClean="0">
                            <a:latin typeface="Cambria Math" panose="02040503050406030204" pitchFamily="18" charset="0"/>
                            <a:cs typeface="Arial" panose="020B0604020202020204" pitchFamily="34" charset="0"/>
                          </a:rPr>
                        </m:ctrlPr>
                      </m:sSubSupPr>
                      <m:e>
                        <m:r>
                          <a:rPr lang="en-GB" sz="1800" i="1">
                            <a:latin typeface="Cambria Math" panose="02040503050406030204" pitchFamily="18" charset="0"/>
                            <a:cs typeface="Arial" panose="020B0604020202020204" pitchFamily="34" charset="0"/>
                          </a:rPr>
                          <m:t>𝑎</m:t>
                        </m:r>
                      </m:e>
                      <m:sub>
                        <m:r>
                          <a:rPr lang="en-GB" sz="1800" b="0" i="1" smtClean="0">
                            <a:latin typeface="Cambria Math" panose="02040503050406030204" pitchFamily="18" charset="0"/>
                            <a:cs typeface="Arial" panose="020B0604020202020204" pitchFamily="34" charset="0"/>
                          </a:rPr>
                          <m:t>𝑊</m:t>
                        </m:r>
                      </m:sub>
                      <m:sup>
                        <m:r>
                          <a:rPr lang="en-GB" sz="1800" b="0" i="1" smtClean="0">
                            <a:latin typeface="Cambria Math" panose="02040503050406030204" pitchFamily="18" charset="0"/>
                            <a:cs typeface="Arial" panose="020B0604020202020204" pitchFamily="34" charset="0"/>
                          </a:rPr>
                          <m:t>𝑃𝑂𝑅</m:t>
                        </m:r>
                      </m:sup>
                    </m:sSubSup>
                    <m:r>
                      <a:rPr lang="en-GB" sz="1800" b="0" i="1" smtClean="0">
                        <a:latin typeface="Cambria Math" panose="02040503050406030204" pitchFamily="18" charset="0"/>
                        <a:cs typeface="Arial" panose="020B0604020202020204" pitchFamily="34" charset="0"/>
                      </a:rPr>
                      <m:t>=4</m:t>
                    </m:r>
                  </m:oMath>
                </a14:m>
                <a:r>
                  <a:rPr lang="en-GB" sz="1800" dirty="0">
                    <a:latin typeface="Arial" panose="020B0604020202020204" pitchFamily="34" charset="0"/>
                    <a:cs typeface="Arial" panose="020B0604020202020204" pitchFamily="34" charset="0"/>
                  </a:rPr>
                  <a:t>)</a:t>
                </a:r>
              </a:p>
              <a:p>
                <a:pPr marL="549275" lvl="4" indent="-285750">
                  <a:lnSpc>
                    <a:spcPct val="110000"/>
                  </a:lnSpc>
                  <a:spcBef>
                    <a:spcPts val="800"/>
                  </a:spcBef>
                  <a:buClr>
                    <a:srgbClr val="004872"/>
                  </a:buClr>
                  <a:buSzPct val="140000"/>
                  <a:buFont typeface="Courier New" panose="02070309020205020404" pitchFamily="49" charset="0"/>
                  <a:buChar char="o"/>
                </a:pPr>
                <a:r>
                  <a:rPr lang="en-GB" sz="1800" dirty="0">
                    <a:latin typeface="Arial" panose="020B0604020202020204" pitchFamily="34" charset="0"/>
                    <a:cs typeface="Arial" panose="020B0604020202020204" pitchFamily="34" charset="0"/>
                  </a:rPr>
                  <a:t>The production of one yard of cloth requires 60 hours (</a:t>
                </a:r>
                <a14:m>
                  <m:oMath xmlns:m="http://schemas.openxmlformats.org/officeDocument/2006/math">
                    <m:sSubSup>
                      <m:sSubSupPr>
                        <m:ctrlPr>
                          <a:rPr lang="en-GB" sz="1800" i="1" smtClean="0">
                            <a:latin typeface="Cambria Math" panose="02040503050406030204" pitchFamily="18" charset="0"/>
                            <a:cs typeface="Arial" panose="020B0604020202020204" pitchFamily="34" charset="0"/>
                          </a:rPr>
                        </m:ctrlPr>
                      </m:sSubSupPr>
                      <m:e>
                        <m:r>
                          <a:rPr lang="en-GB" sz="1800" i="1">
                            <a:latin typeface="Cambria Math" panose="02040503050406030204" pitchFamily="18" charset="0"/>
                            <a:cs typeface="Arial" panose="020B0604020202020204" pitchFamily="34" charset="0"/>
                          </a:rPr>
                          <m:t>𝑎</m:t>
                        </m:r>
                      </m:e>
                      <m:sub>
                        <m:r>
                          <a:rPr lang="en-GB" sz="1800" b="0" i="1" smtClean="0">
                            <a:latin typeface="Cambria Math" panose="02040503050406030204" pitchFamily="18" charset="0"/>
                            <a:cs typeface="Arial" panose="020B0604020202020204" pitchFamily="34" charset="0"/>
                          </a:rPr>
                          <m:t>𝐶</m:t>
                        </m:r>
                      </m:sub>
                      <m:sup>
                        <m:r>
                          <a:rPr lang="en-GB" sz="1800" b="0" i="1" smtClean="0">
                            <a:latin typeface="Cambria Math" panose="02040503050406030204" pitchFamily="18" charset="0"/>
                            <a:cs typeface="Arial" panose="020B0604020202020204" pitchFamily="34" charset="0"/>
                          </a:rPr>
                          <m:t>𝑃𝑂𝑅</m:t>
                        </m:r>
                      </m:sup>
                    </m:sSubSup>
                    <m:r>
                      <a:rPr lang="en-GB" sz="1800" b="0" i="1" smtClean="0">
                        <a:latin typeface="Cambria Math" panose="02040503050406030204" pitchFamily="18" charset="0"/>
                        <a:cs typeface="Arial" panose="020B0604020202020204" pitchFamily="34" charset="0"/>
                      </a:rPr>
                      <m:t>=60</m:t>
                    </m:r>
                  </m:oMath>
                </a14:m>
                <a:r>
                  <a:rPr lang="en-GB" sz="1800" dirty="0">
                    <a:latin typeface="Arial" panose="020B0604020202020204" pitchFamily="34" charset="0"/>
                    <a:cs typeface="Arial" panose="020B0604020202020204" pitchFamily="34" charset="0"/>
                  </a:rPr>
                  <a:t>)</a:t>
                </a:r>
              </a:p>
              <a:p>
                <a:pPr lvl="4" indent="0">
                  <a:lnSpc>
                    <a:spcPct val="110000"/>
                  </a:lnSpc>
                  <a:spcBef>
                    <a:spcPts val="800"/>
                  </a:spcBef>
                  <a:buClr>
                    <a:srgbClr val="004872"/>
                  </a:buClr>
                  <a:buSzPct val="140000"/>
                  <a:buNone/>
                </a:pPr>
                <a:endParaRPr lang="en-GB" sz="1800" dirty="0">
                  <a:latin typeface="Arial" panose="020B0604020202020204" pitchFamily="34" charset="0"/>
                  <a:cs typeface="Arial" panose="020B0604020202020204" pitchFamily="34" charset="0"/>
                </a:endParaRPr>
              </a:p>
              <a:p>
                <a:pPr marL="285750" lvl="2" indent="-285750">
                  <a:lnSpc>
                    <a:spcPct val="110000"/>
                  </a:lnSpc>
                  <a:spcBef>
                    <a:spcPts val="800"/>
                  </a:spcBef>
                  <a:buClr>
                    <a:srgbClr val="004872"/>
                  </a:buClr>
                  <a:buSzPct val="140000"/>
                  <a:buFont typeface="Wingdings" panose="05000000000000000000" pitchFamily="2" charset="2"/>
                  <a:buChar char="§"/>
                </a:pPr>
                <a:r>
                  <a:rPr lang="en-GB" sz="1800" b="1" dirty="0">
                    <a:solidFill>
                      <a:schemeClr val="accent3">
                        <a:lumMod val="50000"/>
                      </a:schemeClr>
                    </a:solidFill>
                  </a:rPr>
                  <a:t>England</a:t>
                </a:r>
                <a:r>
                  <a:rPr lang="en-GB" sz="1800" dirty="0">
                    <a:latin typeface="Arial" panose="020B0604020202020204" pitchFamily="34" charset="0"/>
                    <a:cs typeface="Arial" panose="020B0604020202020204" pitchFamily="34" charset="0"/>
                  </a:rPr>
                  <a:t> has the following technology</a:t>
                </a:r>
              </a:p>
              <a:p>
                <a:pPr marL="549275" lvl="4" indent="-285750">
                  <a:lnSpc>
                    <a:spcPct val="110000"/>
                  </a:lnSpc>
                  <a:spcBef>
                    <a:spcPts val="800"/>
                  </a:spcBef>
                  <a:buClr>
                    <a:srgbClr val="004872"/>
                  </a:buClr>
                  <a:buSzPct val="140000"/>
                  <a:buFont typeface="Courier New" panose="02070309020205020404" pitchFamily="49" charset="0"/>
                  <a:buChar char="o"/>
                </a:pPr>
                <a:r>
                  <a:rPr lang="en-GB" sz="1800" dirty="0">
                    <a:latin typeface="Arial" panose="020B0604020202020204" pitchFamily="34" charset="0"/>
                    <a:cs typeface="Arial" panose="020B0604020202020204" pitchFamily="34" charset="0"/>
                  </a:rPr>
                  <a:t>The production of one gallon of wine requires 12 hours (</a:t>
                </a:r>
                <a14:m>
                  <m:oMath xmlns:m="http://schemas.openxmlformats.org/officeDocument/2006/math">
                    <m:sSubSup>
                      <m:sSubSupPr>
                        <m:ctrlPr>
                          <a:rPr lang="en-GB" sz="1800" i="1" smtClean="0">
                            <a:latin typeface="Cambria Math" panose="02040503050406030204" pitchFamily="18" charset="0"/>
                            <a:cs typeface="Arial" panose="020B0604020202020204" pitchFamily="34" charset="0"/>
                          </a:rPr>
                        </m:ctrlPr>
                      </m:sSubSupPr>
                      <m:e>
                        <m:r>
                          <a:rPr lang="en-GB" sz="1800" i="1">
                            <a:latin typeface="Cambria Math" panose="02040503050406030204" pitchFamily="18" charset="0"/>
                            <a:cs typeface="Arial" panose="020B0604020202020204" pitchFamily="34" charset="0"/>
                          </a:rPr>
                          <m:t>𝑎</m:t>
                        </m:r>
                      </m:e>
                      <m:sub>
                        <m:r>
                          <a:rPr lang="en-GB" sz="1800" b="0" i="1" smtClean="0">
                            <a:latin typeface="Cambria Math" panose="02040503050406030204" pitchFamily="18" charset="0"/>
                            <a:cs typeface="Arial" panose="020B0604020202020204" pitchFamily="34" charset="0"/>
                          </a:rPr>
                          <m:t>𝑊</m:t>
                        </m:r>
                      </m:sub>
                      <m:sup>
                        <m:r>
                          <a:rPr lang="en-GB" sz="1800" b="0" i="1" smtClean="0">
                            <a:latin typeface="Cambria Math" panose="02040503050406030204" pitchFamily="18" charset="0"/>
                            <a:cs typeface="Arial" panose="020B0604020202020204" pitchFamily="34" charset="0"/>
                          </a:rPr>
                          <m:t>𝐸𝑁𝐺</m:t>
                        </m:r>
                      </m:sup>
                    </m:sSubSup>
                    <m:r>
                      <a:rPr lang="en-GB" sz="1800" b="0" i="1" smtClean="0">
                        <a:latin typeface="Cambria Math" panose="02040503050406030204" pitchFamily="18" charset="0"/>
                        <a:cs typeface="Arial" panose="020B0604020202020204" pitchFamily="34" charset="0"/>
                      </a:rPr>
                      <m:t>=12</m:t>
                    </m:r>
                  </m:oMath>
                </a14:m>
                <a:r>
                  <a:rPr lang="en-GB" sz="1800" dirty="0">
                    <a:latin typeface="Arial" panose="020B0604020202020204" pitchFamily="34" charset="0"/>
                    <a:cs typeface="Arial" panose="020B0604020202020204" pitchFamily="34" charset="0"/>
                  </a:rPr>
                  <a:t>)</a:t>
                </a:r>
              </a:p>
              <a:p>
                <a:pPr marL="549275" lvl="4" indent="-285750">
                  <a:lnSpc>
                    <a:spcPct val="110000"/>
                  </a:lnSpc>
                  <a:spcBef>
                    <a:spcPts val="800"/>
                  </a:spcBef>
                  <a:buClr>
                    <a:srgbClr val="004872"/>
                  </a:buClr>
                  <a:buSzPct val="140000"/>
                  <a:buFont typeface="Courier New" panose="02070309020205020404" pitchFamily="49" charset="0"/>
                  <a:buChar char="o"/>
                </a:pPr>
                <a:r>
                  <a:rPr lang="en-GB" sz="1800" dirty="0">
                    <a:latin typeface="Arial" panose="020B0604020202020204" pitchFamily="34" charset="0"/>
                    <a:cs typeface="Arial" panose="020B0604020202020204" pitchFamily="34" charset="0"/>
                  </a:rPr>
                  <a:t>The production of one yard of cloth requires 120 hours (</a:t>
                </a:r>
                <a14:m>
                  <m:oMath xmlns:m="http://schemas.openxmlformats.org/officeDocument/2006/math">
                    <m:sSubSup>
                      <m:sSubSupPr>
                        <m:ctrlPr>
                          <a:rPr lang="en-GB" sz="1800" i="1" smtClean="0">
                            <a:latin typeface="Cambria Math" panose="02040503050406030204" pitchFamily="18" charset="0"/>
                            <a:cs typeface="Arial" panose="020B0604020202020204" pitchFamily="34" charset="0"/>
                          </a:rPr>
                        </m:ctrlPr>
                      </m:sSubSupPr>
                      <m:e>
                        <m:r>
                          <a:rPr lang="en-GB" sz="1800" i="1">
                            <a:latin typeface="Cambria Math" panose="02040503050406030204" pitchFamily="18" charset="0"/>
                            <a:cs typeface="Arial" panose="020B0604020202020204" pitchFamily="34" charset="0"/>
                          </a:rPr>
                          <m:t>𝑎</m:t>
                        </m:r>
                      </m:e>
                      <m:sub>
                        <m:r>
                          <a:rPr lang="en-GB" sz="1800" b="0" i="1" smtClean="0">
                            <a:latin typeface="Cambria Math" panose="02040503050406030204" pitchFamily="18" charset="0"/>
                            <a:cs typeface="Arial" panose="020B0604020202020204" pitchFamily="34" charset="0"/>
                          </a:rPr>
                          <m:t>𝐶</m:t>
                        </m:r>
                      </m:sub>
                      <m:sup>
                        <m:r>
                          <a:rPr lang="en-GB" sz="1800" b="0" i="1" smtClean="0">
                            <a:latin typeface="Cambria Math" panose="02040503050406030204" pitchFamily="18" charset="0"/>
                            <a:cs typeface="Arial" panose="020B0604020202020204" pitchFamily="34" charset="0"/>
                          </a:rPr>
                          <m:t>𝐸𝑁𝐺</m:t>
                        </m:r>
                      </m:sup>
                    </m:sSubSup>
                    <m:r>
                      <a:rPr lang="en-GB" sz="1800" b="0" i="1" smtClean="0">
                        <a:latin typeface="Cambria Math" panose="02040503050406030204" pitchFamily="18" charset="0"/>
                        <a:cs typeface="Arial" panose="020B0604020202020204" pitchFamily="34" charset="0"/>
                      </a:rPr>
                      <m:t>=120</m:t>
                    </m:r>
                  </m:oMath>
                </a14:m>
                <a:r>
                  <a:rPr lang="en-GB" sz="1800" dirty="0">
                    <a:latin typeface="Arial" panose="020B0604020202020204" pitchFamily="34" charset="0"/>
                    <a:cs typeface="Arial" panose="020B0604020202020204" pitchFamily="34" charset="0"/>
                  </a:rPr>
                  <a:t>)</a:t>
                </a:r>
              </a:p>
              <a:p>
                <a:pPr lvl="2">
                  <a:lnSpc>
                    <a:spcPct val="110000"/>
                  </a:lnSpc>
                  <a:spcBef>
                    <a:spcPts val="800"/>
                  </a:spcBef>
                  <a:buSzPct val="125000"/>
                </a:pPr>
                <a:endParaRPr lang="en-GB" sz="1800" dirty="0">
                  <a:latin typeface="Arial" panose="020B0604020202020204" pitchFamily="34" charset="0"/>
                  <a:cs typeface="Arial" panose="020B0604020202020204" pitchFamily="34" charset="0"/>
                </a:endParaRPr>
              </a:p>
              <a:p>
                <a:pPr marL="285750" lvl="2" indent="-285750">
                  <a:lnSpc>
                    <a:spcPct val="110000"/>
                  </a:lnSpc>
                  <a:spcBef>
                    <a:spcPts val="800"/>
                  </a:spcBef>
                  <a:buSzPct val="125000"/>
                  <a:buFont typeface="Wingdings" panose="05000000000000000000" pitchFamily="2" charset="2"/>
                  <a:buChar char="§"/>
                </a:pPr>
                <a:endParaRPr lang="en-GB" sz="1800" dirty="0">
                  <a:latin typeface="Arial" panose="020B0604020202020204" pitchFamily="34" charset="0"/>
                  <a:cs typeface="Arial" panose="020B0604020202020204" pitchFamily="34" charset="0"/>
                </a:endParaRPr>
              </a:p>
              <a:p>
                <a:pPr lvl="2">
                  <a:lnSpc>
                    <a:spcPct val="120000"/>
                  </a:lnSpc>
                  <a:spcBef>
                    <a:spcPts val="0"/>
                  </a:spcBef>
                  <a:buSzPct val="125000"/>
                </a:pPr>
                <a:endParaRPr lang="en-GB" sz="1800" dirty="0">
                  <a:latin typeface="Arial" panose="020B0604020202020204" pitchFamily="34" charset="0"/>
                  <a:cs typeface="Arial" panose="020B0604020202020204" pitchFamily="34" charset="0"/>
                  <a:sym typeface="Roboto Slab Regular Regular"/>
                </a:endParaRPr>
              </a:p>
            </p:txBody>
          </p:sp>
        </mc:Choice>
        <mc:Fallback xmlns="">
          <p:sp>
            <p:nvSpPr>
              <p:cNvPr id="3" name="Tijdelijke aanduiding voor verticale tekst 10">
                <a:extLst>
                  <a:ext uri="{FF2B5EF4-FFF2-40B4-BE49-F238E27FC236}">
                    <a16:creationId xmlns:a16="http://schemas.microsoft.com/office/drawing/2014/main" id="{9F51DAEB-B735-A106-7B63-6EB12B8B28C9}"/>
                  </a:ext>
                </a:extLst>
              </p:cNvPr>
              <p:cNvSpPr txBox="1">
                <a:spLocks noGrp="1" noRot="1" noChangeAspect="1" noMove="1" noResize="1" noEditPoints="1" noAdjustHandles="1" noChangeArrowheads="1" noChangeShapeType="1" noTextEdit="1"/>
              </p:cNvSpPr>
              <p:nvPr>
                <p:ph type="body" idx="1"/>
              </p:nvPr>
            </p:nvSpPr>
            <p:spPr>
              <a:xfrm>
                <a:off x="698498" y="1863523"/>
                <a:ext cx="10413197" cy="4398381"/>
              </a:xfrm>
              <a:prstGeom prst="rect">
                <a:avLst/>
              </a:prstGeom>
              <a:blipFill>
                <a:blip r:embed="rId3"/>
                <a:stretch>
                  <a:fillRect l="-1756" t="-3745" r="-1171"/>
                </a:stretch>
              </a:blipFill>
            </p:spPr>
            <p:txBody>
              <a:bodyPr/>
              <a:lstStyle/>
              <a:p>
                <a:r>
                  <a:rPr lang="nl-NL">
                    <a:noFill/>
                  </a:rPr>
                  <a:t> </a:t>
                </a:r>
              </a:p>
            </p:txBody>
          </p:sp>
        </mc:Fallback>
      </mc:AlternateContent>
    </p:spTree>
    <p:extLst>
      <p:ext uri="{BB962C8B-B14F-4D97-AF65-F5344CB8AC3E}">
        <p14:creationId xmlns:p14="http://schemas.microsoft.com/office/powerpoint/2010/main" val="2349359007"/>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846669"/>
          </a:xfrm>
          <a:prstGeom prst="rect">
            <a:avLst/>
          </a:prstGeom>
        </p:spPr>
        <p:txBody>
          <a:bodyPr>
            <a:normAutofit fontScale="90000"/>
          </a:bodyPr>
          <a:lstStyle>
            <a:lvl1pPr defTabSz="850391">
              <a:tabLst>
                <a:tab pos="1155700" algn="l"/>
              </a:tabLst>
              <a:defRPr sz="2976"/>
            </a:lvl1pPr>
          </a:lstStyle>
          <a:p>
            <a:pPr marL="531813" indent="-531813">
              <a:tabLst>
                <a:tab pos="531813" algn="l"/>
                <a:tab pos="1155700" algn="l"/>
              </a:tabLst>
            </a:pPr>
            <a:r>
              <a:rPr lang="en-GB" sz="3600" dirty="0">
                <a:solidFill>
                  <a:schemeClr val="accent2"/>
                </a:solidFill>
              </a:rPr>
              <a:t>4. 	The Ricardian model of trade</a:t>
            </a:r>
            <a:br>
              <a:rPr lang="en-GB" sz="3600" dirty="0">
                <a:solidFill>
                  <a:schemeClr val="accent2"/>
                </a:solidFill>
              </a:rPr>
            </a:br>
            <a:r>
              <a:rPr lang="en-GB" sz="2700" dirty="0">
                <a:solidFill>
                  <a:srgbClr val="004872"/>
                </a:solidFill>
              </a:rPr>
              <a:t>Production possibilities in autarky- Portugal</a:t>
            </a:r>
          </a:p>
        </p:txBody>
      </p:sp>
      <p:sp>
        <p:nvSpPr>
          <p:cNvPr id="2" name="Textplatzhalter 3">
            <a:extLst>
              <a:ext uri="{FF2B5EF4-FFF2-40B4-BE49-F238E27FC236}">
                <a16:creationId xmlns:a16="http://schemas.microsoft.com/office/drawing/2014/main" id="{5B952ABC-C012-D770-858E-E97780930D31}"/>
              </a:ext>
            </a:extLst>
          </p:cNvPr>
          <p:cNvSpPr txBox="1">
            <a:spLocks/>
          </p:cNvSpPr>
          <p:nvPr/>
        </p:nvSpPr>
        <p:spPr>
          <a:xfrm>
            <a:off x="515249" y="1536483"/>
            <a:ext cx="8438746" cy="4545299"/>
          </a:xfrm>
          <a:prstGeom prst="rect">
            <a:avLst/>
          </a:prstGeom>
        </p:spPr>
        <p:txBody>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363538" indent="-363538">
              <a:lnSpc>
                <a:spcPct val="105000"/>
              </a:lnSpc>
              <a:spcBef>
                <a:spcPts val="200"/>
              </a:spcBef>
              <a:spcAft>
                <a:spcPts val="400"/>
              </a:spcAft>
              <a:tabLst>
                <a:tab pos="982663" algn="l"/>
              </a:tabLst>
            </a:pPr>
            <a:endParaRPr lang="en-US" dirty="0"/>
          </a:p>
        </p:txBody>
      </p:sp>
      <mc:AlternateContent xmlns:mc="http://schemas.openxmlformats.org/markup-compatibility/2006" xmlns:a14="http://schemas.microsoft.com/office/drawing/2010/main">
        <mc:Choice Requires="a14">
          <p:sp>
            <p:nvSpPr>
              <p:cNvPr id="3" name="Tijdelijke aanduiding voor verticale tekst 10">
                <a:extLst>
                  <a:ext uri="{FF2B5EF4-FFF2-40B4-BE49-F238E27FC236}">
                    <a16:creationId xmlns:a16="http://schemas.microsoft.com/office/drawing/2014/main" id="{9F51DAEB-B735-A106-7B63-6EB12B8B28C9}"/>
                  </a:ext>
                </a:extLst>
              </p:cNvPr>
              <p:cNvSpPr txBox="1">
                <a:spLocks noGrp="1"/>
              </p:cNvSpPr>
              <p:nvPr>
                <p:ph type="body" idx="1"/>
              </p:nvPr>
            </p:nvSpPr>
            <p:spPr>
              <a:xfrm>
                <a:off x="698498" y="1863523"/>
                <a:ext cx="11084530" cy="4398381"/>
              </a:xfrm>
              <a:prstGeom prst="rect">
                <a:avLst/>
              </a:prstGeom>
            </p:spPr>
            <p:txBody>
              <a:bodyPr>
                <a:normAutofit/>
              </a:bodyPr>
              <a:lstStyle/>
              <a:p>
                <a:pPr marL="285750" lvl="2" indent="-285750">
                  <a:lnSpc>
                    <a:spcPct val="110000"/>
                  </a:lnSpc>
                  <a:spcBef>
                    <a:spcPts val="800"/>
                  </a:spcBef>
                  <a:buClr>
                    <a:srgbClr val="004872"/>
                  </a:buClr>
                  <a:buSzPct val="140000"/>
                  <a:buFont typeface="Wingdings" panose="05000000000000000000" pitchFamily="2" charset="2"/>
                  <a:buChar char="§"/>
                </a:pPr>
                <a:r>
                  <a:rPr lang="en-GB" sz="1800" dirty="0"/>
                  <a:t>Let’s first look at the production possibility in Portugal in a situation of autarky:</a:t>
                </a:r>
              </a:p>
              <a:p>
                <a:pPr marL="549275" lvl="4" indent="-285750">
                  <a:lnSpc>
                    <a:spcPct val="110000"/>
                  </a:lnSpc>
                  <a:spcBef>
                    <a:spcPts val="800"/>
                  </a:spcBef>
                  <a:buClr>
                    <a:srgbClr val="004872"/>
                  </a:buClr>
                  <a:buSzPct val="140000"/>
                  <a:buFont typeface="Courier New" panose="02070309020205020404" pitchFamily="49" charset="0"/>
                  <a:buChar char="o"/>
                </a:pPr>
                <a:r>
                  <a:rPr lang="en-GB" sz="1800" dirty="0">
                    <a:latin typeface="Arial" panose="020B0604020202020204" pitchFamily="34" charset="0"/>
                    <a:cs typeface="Arial" panose="020B0604020202020204" pitchFamily="34" charset="0"/>
                  </a:rPr>
                  <a:t>If Portugal uses all its labour (1200 hours) to produce wine, it can produce 300 (</a:t>
                </a:r>
                <a14:m>
                  <m:oMath xmlns:m="http://schemas.openxmlformats.org/officeDocument/2006/math">
                    <m:sSup>
                      <m:sSupPr>
                        <m:ctrlPr>
                          <a:rPr lang="en-GB" sz="1800" b="0" i="1" smtClean="0">
                            <a:latin typeface="Cambria Math" panose="02040503050406030204" pitchFamily="18" charset="0"/>
                            <a:cs typeface="Arial" panose="020B0604020202020204" pitchFamily="34" charset="0"/>
                          </a:rPr>
                        </m:ctrlPr>
                      </m:sSupPr>
                      <m:e>
                        <m:r>
                          <a:rPr lang="en-GB" sz="1800" b="0" i="1" smtClean="0">
                            <a:latin typeface="Cambria Math" panose="02040503050406030204" pitchFamily="18" charset="0"/>
                            <a:cs typeface="Arial" panose="020B0604020202020204" pitchFamily="34" charset="0"/>
                          </a:rPr>
                          <m:t>𝐿</m:t>
                        </m:r>
                      </m:e>
                      <m:sup>
                        <m:r>
                          <a:rPr lang="en-GB" sz="1800" b="0" i="1" smtClean="0">
                            <a:latin typeface="Cambria Math" panose="02040503050406030204" pitchFamily="18" charset="0"/>
                            <a:cs typeface="Arial" panose="020B0604020202020204" pitchFamily="34" charset="0"/>
                          </a:rPr>
                          <m:t>𝑃𝑂𝑅</m:t>
                        </m:r>
                      </m:sup>
                    </m:sSup>
                    <m:r>
                      <a:rPr lang="en-GB" sz="1800" b="0" i="1" smtClean="0">
                        <a:latin typeface="Cambria Math" panose="02040503050406030204" pitchFamily="18" charset="0"/>
                        <a:cs typeface="Arial" panose="020B0604020202020204" pitchFamily="34" charset="0"/>
                      </a:rPr>
                      <m:t> </m:t>
                    </m:r>
                  </m:oMath>
                </a14:m>
                <a:r>
                  <a:rPr lang="en-GB" sz="1800" dirty="0">
                    <a:latin typeface="Arial" panose="020B0604020202020204" pitchFamily="34" charset="0"/>
                    <a:cs typeface="Arial" panose="020B0604020202020204" pitchFamily="34" charset="0"/>
                  </a:rPr>
                  <a:t>/</a:t>
                </a:r>
                <a:r>
                  <a:rPr lang="en-GB" sz="1800" dirty="0">
                    <a:cs typeface="Arial" panose="020B0604020202020204" pitchFamily="34" charset="0"/>
                  </a:rPr>
                  <a:t> </a:t>
                </a:r>
                <a14:m>
                  <m:oMath xmlns:m="http://schemas.openxmlformats.org/officeDocument/2006/math">
                    <m:sSubSup>
                      <m:sSubSupPr>
                        <m:ctrlPr>
                          <a:rPr lang="en-GB" sz="1800" i="1">
                            <a:latin typeface="Cambria Math" panose="02040503050406030204" pitchFamily="18" charset="0"/>
                            <a:cs typeface="Arial" panose="020B0604020202020204" pitchFamily="34" charset="0"/>
                          </a:rPr>
                        </m:ctrlPr>
                      </m:sSubSupPr>
                      <m:e>
                        <m:r>
                          <a:rPr lang="en-GB" sz="1800" i="1">
                            <a:latin typeface="Cambria Math" panose="02040503050406030204" pitchFamily="18" charset="0"/>
                            <a:cs typeface="Arial" panose="020B0604020202020204" pitchFamily="34" charset="0"/>
                          </a:rPr>
                          <m:t>𝑎</m:t>
                        </m:r>
                      </m:e>
                      <m:sub>
                        <m:r>
                          <a:rPr lang="en-GB" sz="1800" i="1">
                            <a:latin typeface="Cambria Math" panose="02040503050406030204" pitchFamily="18" charset="0"/>
                            <a:cs typeface="Arial" panose="020B0604020202020204" pitchFamily="34" charset="0"/>
                          </a:rPr>
                          <m:t>𝑊</m:t>
                        </m:r>
                      </m:sub>
                      <m:sup>
                        <m:r>
                          <a:rPr lang="en-GB" sz="1800" i="1">
                            <a:latin typeface="Cambria Math" panose="02040503050406030204" pitchFamily="18" charset="0"/>
                            <a:cs typeface="Arial" panose="020B0604020202020204" pitchFamily="34" charset="0"/>
                          </a:rPr>
                          <m:t>𝑃𝑂𝑅</m:t>
                        </m:r>
                      </m:sup>
                    </m:sSubSup>
                  </m:oMath>
                </a14:m>
                <a:r>
                  <a:rPr lang="en-GB" sz="1800" dirty="0">
                    <a:latin typeface="Arial" panose="020B0604020202020204" pitchFamily="34" charset="0"/>
                    <a:cs typeface="Arial" panose="020B0604020202020204" pitchFamily="34" charset="0"/>
                  </a:rPr>
                  <a:t>) gallons.</a:t>
                </a:r>
              </a:p>
              <a:p>
                <a:pPr marL="549275" lvl="4" indent="-285750">
                  <a:lnSpc>
                    <a:spcPct val="110000"/>
                  </a:lnSpc>
                  <a:spcBef>
                    <a:spcPts val="800"/>
                  </a:spcBef>
                  <a:buClr>
                    <a:srgbClr val="004872"/>
                  </a:buClr>
                  <a:buSzPct val="140000"/>
                  <a:buFont typeface="Courier New" panose="02070309020205020404" pitchFamily="49" charset="0"/>
                  <a:buChar char="o"/>
                </a:pPr>
                <a:r>
                  <a:rPr lang="en-GB" sz="1800" dirty="0">
                    <a:latin typeface="Arial" panose="020B0604020202020204" pitchFamily="34" charset="0"/>
                    <a:cs typeface="Arial" panose="020B0604020202020204" pitchFamily="34" charset="0"/>
                  </a:rPr>
                  <a:t>Conversely, if Portugal puts all its labour into cloth production, it can produce 20 (</a:t>
                </a:r>
                <a14:m>
                  <m:oMath xmlns:m="http://schemas.openxmlformats.org/officeDocument/2006/math">
                    <m:sSup>
                      <m:sSupPr>
                        <m:ctrlPr>
                          <a:rPr lang="en-GB" sz="1800" b="0" i="1" smtClean="0">
                            <a:latin typeface="Cambria Math" panose="02040503050406030204" pitchFamily="18" charset="0"/>
                            <a:cs typeface="Arial" panose="020B0604020202020204" pitchFamily="34" charset="0"/>
                          </a:rPr>
                        </m:ctrlPr>
                      </m:sSupPr>
                      <m:e>
                        <m:r>
                          <a:rPr lang="en-GB" sz="1800" b="0" i="1" smtClean="0">
                            <a:latin typeface="Cambria Math" panose="02040503050406030204" pitchFamily="18" charset="0"/>
                            <a:cs typeface="Arial" panose="020B0604020202020204" pitchFamily="34" charset="0"/>
                          </a:rPr>
                          <m:t>𝐿</m:t>
                        </m:r>
                      </m:e>
                      <m:sup>
                        <m:r>
                          <a:rPr lang="en-GB" sz="1800" b="0" i="1" smtClean="0">
                            <a:latin typeface="Cambria Math" panose="02040503050406030204" pitchFamily="18" charset="0"/>
                            <a:cs typeface="Arial" panose="020B0604020202020204" pitchFamily="34" charset="0"/>
                          </a:rPr>
                          <m:t>𝑃𝑂𝑅</m:t>
                        </m:r>
                      </m:sup>
                    </m:sSup>
                    <m:r>
                      <a:rPr lang="en-GB" sz="1800" b="0" i="1" smtClean="0">
                        <a:latin typeface="Cambria Math" panose="02040503050406030204" pitchFamily="18" charset="0"/>
                        <a:cs typeface="Arial" panose="020B0604020202020204" pitchFamily="34" charset="0"/>
                      </a:rPr>
                      <m:t> </m:t>
                    </m:r>
                  </m:oMath>
                </a14:m>
                <a:r>
                  <a:rPr lang="en-GB" sz="1800" dirty="0">
                    <a:latin typeface="Arial" panose="020B0604020202020204" pitchFamily="34" charset="0"/>
                    <a:cs typeface="Arial" panose="020B0604020202020204" pitchFamily="34" charset="0"/>
                  </a:rPr>
                  <a:t>/</a:t>
                </a:r>
                <a:r>
                  <a:rPr lang="en-GB" sz="1800" dirty="0">
                    <a:cs typeface="Arial" panose="020B0604020202020204" pitchFamily="34" charset="0"/>
                  </a:rPr>
                  <a:t> </a:t>
                </a:r>
                <a14:m>
                  <m:oMath xmlns:m="http://schemas.openxmlformats.org/officeDocument/2006/math">
                    <m:sSubSup>
                      <m:sSubSupPr>
                        <m:ctrlPr>
                          <a:rPr lang="en-GB" sz="1800" i="1">
                            <a:latin typeface="Cambria Math" panose="02040503050406030204" pitchFamily="18" charset="0"/>
                            <a:cs typeface="Arial" panose="020B0604020202020204" pitchFamily="34" charset="0"/>
                          </a:rPr>
                        </m:ctrlPr>
                      </m:sSubSupPr>
                      <m:e>
                        <m:r>
                          <a:rPr lang="en-GB" sz="1800" i="1">
                            <a:latin typeface="Cambria Math" panose="02040503050406030204" pitchFamily="18" charset="0"/>
                            <a:cs typeface="Arial" panose="020B0604020202020204" pitchFamily="34" charset="0"/>
                          </a:rPr>
                          <m:t>𝑎</m:t>
                        </m:r>
                      </m:e>
                      <m:sub>
                        <m:r>
                          <a:rPr lang="en-GB" sz="1800" b="0" i="1" smtClean="0">
                            <a:latin typeface="Cambria Math" panose="02040503050406030204" pitchFamily="18" charset="0"/>
                            <a:cs typeface="Arial" panose="020B0604020202020204" pitchFamily="34" charset="0"/>
                          </a:rPr>
                          <m:t>𝐶</m:t>
                        </m:r>
                      </m:sub>
                      <m:sup>
                        <m:r>
                          <a:rPr lang="en-GB" sz="1800" i="1">
                            <a:latin typeface="Cambria Math" panose="02040503050406030204" pitchFamily="18" charset="0"/>
                            <a:cs typeface="Arial" panose="020B0604020202020204" pitchFamily="34" charset="0"/>
                          </a:rPr>
                          <m:t>𝑃𝑂𝑅</m:t>
                        </m:r>
                      </m:sup>
                    </m:sSubSup>
                  </m:oMath>
                </a14:m>
                <a:r>
                  <a:rPr lang="en-GB" sz="1800" dirty="0">
                    <a:latin typeface="Arial" panose="020B0604020202020204" pitchFamily="34" charset="0"/>
                    <a:cs typeface="Arial" panose="020B0604020202020204" pitchFamily="34" charset="0"/>
                  </a:rPr>
                  <a:t>) yards.</a:t>
                </a:r>
              </a:p>
              <a:p>
                <a:pPr marL="285750" lvl="2" indent="-285750">
                  <a:lnSpc>
                    <a:spcPct val="110000"/>
                  </a:lnSpc>
                  <a:spcBef>
                    <a:spcPts val="800"/>
                  </a:spcBef>
                  <a:buClr>
                    <a:srgbClr val="004872"/>
                  </a:buClr>
                  <a:buSzPct val="140000"/>
                  <a:buFont typeface="Courier New" panose="02070309020205020404" pitchFamily="49" charset="0"/>
                  <a:buChar char="o"/>
                </a:pPr>
                <a:endParaRPr lang="en-GB" sz="1800" dirty="0">
                  <a:latin typeface="Arial" panose="020B0604020202020204" pitchFamily="34" charset="0"/>
                  <a:cs typeface="Arial" panose="020B0604020202020204" pitchFamily="34" charset="0"/>
                </a:endParaRPr>
              </a:p>
              <a:p>
                <a:pPr marL="285750" lvl="2" indent="-285750">
                  <a:lnSpc>
                    <a:spcPct val="110000"/>
                  </a:lnSpc>
                  <a:spcBef>
                    <a:spcPts val="800"/>
                  </a:spcBef>
                  <a:buSzPct val="125000"/>
                  <a:buFont typeface="Wingdings" panose="05000000000000000000" pitchFamily="2" charset="2"/>
                  <a:buChar char="§"/>
                </a:pPr>
                <a:endParaRPr lang="en-GB" sz="1800" dirty="0">
                  <a:latin typeface="Arial" panose="020B0604020202020204" pitchFamily="34" charset="0"/>
                  <a:cs typeface="Arial" panose="020B0604020202020204" pitchFamily="34" charset="0"/>
                </a:endParaRPr>
              </a:p>
              <a:p>
                <a:pPr marL="285750" lvl="2" indent="-285750">
                  <a:lnSpc>
                    <a:spcPct val="110000"/>
                  </a:lnSpc>
                  <a:spcBef>
                    <a:spcPts val="800"/>
                  </a:spcBef>
                  <a:buSzPct val="125000"/>
                  <a:buFont typeface="Wingdings" panose="05000000000000000000" pitchFamily="2" charset="2"/>
                  <a:buChar char="§"/>
                </a:pPr>
                <a:endParaRPr lang="en-GB" sz="1800" dirty="0">
                  <a:latin typeface="Arial" panose="020B0604020202020204" pitchFamily="34" charset="0"/>
                  <a:cs typeface="Arial" panose="020B0604020202020204" pitchFamily="34" charset="0"/>
                </a:endParaRPr>
              </a:p>
              <a:p>
                <a:pPr lvl="2">
                  <a:lnSpc>
                    <a:spcPct val="120000"/>
                  </a:lnSpc>
                  <a:spcBef>
                    <a:spcPts val="0"/>
                  </a:spcBef>
                  <a:buSzPct val="125000"/>
                </a:pPr>
                <a:endParaRPr lang="en-GB" sz="1800" dirty="0">
                  <a:latin typeface="Arial" panose="020B0604020202020204" pitchFamily="34" charset="0"/>
                  <a:cs typeface="Arial" panose="020B0604020202020204" pitchFamily="34" charset="0"/>
                  <a:sym typeface="Roboto Slab Regular Regular"/>
                </a:endParaRPr>
              </a:p>
            </p:txBody>
          </p:sp>
        </mc:Choice>
        <mc:Fallback xmlns="">
          <p:sp>
            <p:nvSpPr>
              <p:cNvPr id="3" name="Tijdelijke aanduiding voor verticale tekst 10">
                <a:extLst>
                  <a:ext uri="{FF2B5EF4-FFF2-40B4-BE49-F238E27FC236}">
                    <a16:creationId xmlns:a16="http://schemas.microsoft.com/office/drawing/2014/main" id="{9F51DAEB-B735-A106-7B63-6EB12B8B28C9}"/>
                  </a:ext>
                </a:extLst>
              </p:cNvPr>
              <p:cNvSpPr txBox="1">
                <a:spLocks noGrp="1" noRot="1" noChangeAspect="1" noMove="1" noResize="1" noEditPoints="1" noAdjustHandles="1" noChangeArrowheads="1" noChangeShapeType="1" noTextEdit="1"/>
              </p:cNvSpPr>
              <p:nvPr>
                <p:ph type="body" idx="1"/>
              </p:nvPr>
            </p:nvSpPr>
            <p:spPr>
              <a:xfrm>
                <a:off x="698498" y="1863523"/>
                <a:ext cx="11084530" cy="4398381"/>
              </a:xfrm>
              <a:prstGeom prst="rect">
                <a:avLst/>
              </a:prstGeom>
              <a:blipFill>
                <a:blip r:embed="rId3"/>
                <a:stretch>
                  <a:fillRect l="-1650" t="-3745"/>
                </a:stretch>
              </a:blipFill>
            </p:spPr>
            <p:txBody>
              <a:bodyPr/>
              <a:lstStyle/>
              <a:p>
                <a:r>
                  <a:rPr lang="nl-NL">
                    <a:noFill/>
                  </a:rPr>
                  <a:t> </a:t>
                </a:r>
              </a:p>
            </p:txBody>
          </p:sp>
        </mc:Fallback>
      </mc:AlternateContent>
      <p:graphicFrame>
        <p:nvGraphicFramePr>
          <p:cNvPr id="8" name="Diagramm 4">
            <a:extLst>
              <a:ext uri="{FF2B5EF4-FFF2-40B4-BE49-F238E27FC236}">
                <a16:creationId xmlns:a16="http://schemas.microsoft.com/office/drawing/2014/main" id="{00000000-0008-0000-0000-000005000000}"/>
              </a:ext>
            </a:extLst>
          </p:cNvPr>
          <p:cNvGraphicFramePr>
            <a:graphicFrameLocks/>
          </p:cNvGraphicFramePr>
          <p:nvPr>
            <p:extLst>
              <p:ext uri="{D42A27DB-BD31-4B8C-83A1-F6EECF244321}">
                <p14:modId xmlns:p14="http://schemas.microsoft.com/office/powerpoint/2010/main" val="4118011002"/>
              </p:ext>
            </p:extLst>
          </p:nvPr>
        </p:nvGraphicFramePr>
        <p:xfrm>
          <a:off x="6183775" y="3040135"/>
          <a:ext cx="5397502" cy="3746221"/>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a14="http://schemas.microsoft.com/office/drawing/2010/main">
        <mc:Choice Requires="a14">
          <p:sp>
            <p:nvSpPr>
              <p:cNvPr id="9" name="Tijdelijke aanduiding voor verticale tekst 10">
                <a:extLst>
                  <a:ext uri="{FF2B5EF4-FFF2-40B4-BE49-F238E27FC236}">
                    <a16:creationId xmlns:a16="http://schemas.microsoft.com/office/drawing/2014/main" id="{22834F9C-A56B-C4F1-C13D-CA86ECEAA617}"/>
                  </a:ext>
                </a:extLst>
              </p:cNvPr>
              <p:cNvSpPr txBox="1">
                <a:spLocks/>
              </p:cNvSpPr>
              <p:nvPr/>
            </p:nvSpPr>
            <p:spPr>
              <a:xfrm>
                <a:off x="698498" y="3237833"/>
                <a:ext cx="5555853" cy="3170989"/>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0" tIns="0" rIns="0" bIns="0">
                <a:normAutofit/>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rPr>
                  <a:t>These two points already allow us to draw the production possibility frontier (PPF) for Portugal.</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rPr>
                  <a:t>Naturally, Portugal can also allocate its labour to the production of both goods in any proportion it desires. For example, if it uses half of its labour (600 hours) for the production wine, it will produce </a:t>
                </a:r>
                <a14:m>
                  <m:oMath xmlns:m="http://schemas.openxmlformats.org/officeDocument/2006/math">
                    <m:sSubSup>
                      <m:sSubSupPr>
                        <m:ctrlPr>
                          <a:rPr lang="en-GB" sz="1800" i="1">
                            <a:latin typeface="Cambria Math" panose="02040503050406030204" pitchFamily="18" charset="0"/>
                            <a:cs typeface="Arial" panose="020B0604020202020204" pitchFamily="34" charset="0"/>
                          </a:rPr>
                        </m:ctrlPr>
                      </m:sSubSupPr>
                      <m:e>
                        <m:r>
                          <a:rPr lang="en-GB" sz="1800" b="0" i="1" smtClean="0">
                            <a:latin typeface="Cambria Math" panose="02040503050406030204" pitchFamily="18" charset="0"/>
                            <a:cs typeface="Arial" panose="020B0604020202020204" pitchFamily="34" charset="0"/>
                          </a:rPr>
                          <m:t>𝑄</m:t>
                        </m:r>
                      </m:e>
                      <m:sub>
                        <m:r>
                          <a:rPr lang="en-GB" sz="1800" i="1">
                            <a:latin typeface="Cambria Math" panose="02040503050406030204" pitchFamily="18" charset="0"/>
                            <a:cs typeface="Arial" panose="020B0604020202020204" pitchFamily="34" charset="0"/>
                          </a:rPr>
                          <m:t>𝑊</m:t>
                        </m:r>
                      </m:sub>
                      <m:sup>
                        <m:r>
                          <a:rPr lang="en-GB" sz="1800" i="1">
                            <a:latin typeface="Cambria Math" panose="02040503050406030204" pitchFamily="18" charset="0"/>
                            <a:cs typeface="Arial" panose="020B0604020202020204" pitchFamily="34" charset="0"/>
                          </a:rPr>
                          <m:t>𝑃𝑂𝑅</m:t>
                        </m:r>
                      </m:sup>
                    </m:sSubSup>
                    <m:r>
                      <a:rPr lang="en-GB" sz="1800" b="0" i="1" smtClean="0">
                        <a:latin typeface="Cambria Math" panose="02040503050406030204" pitchFamily="18" charset="0"/>
                        <a:cs typeface="Arial" panose="020B0604020202020204" pitchFamily="34" charset="0"/>
                      </a:rPr>
                      <m:t>=150</m:t>
                    </m:r>
                    <m:r>
                      <a:rPr lang="en-GB" sz="1800" i="1">
                        <a:latin typeface="Cambria Math" panose="02040503050406030204" pitchFamily="18" charset="0"/>
                        <a:cs typeface="Arial" panose="020B0604020202020204" pitchFamily="34" charset="0"/>
                      </a:rPr>
                      <m:t> </m:t>
                    </m:r>
                  </m:oMath>
                </a14:m>
                <a:r>
                  <a:rPr lang="en-GB" sz="1800" dirty="0">
                    <a:latin typeface="Arial" panose="020B0604020202020204" pitchFamily="34" charset="0"/>
                    <a:cs typeface="Arial" panose="020B0604020202020204" pitchFamily="34" charset="0"/>
                  </a:rPr>
                  <a:t>gallons. This leaves 600 hours for the production of cloth yielding </a:t>
                </a:r>
                <a14:m>
                  <m:oMath xmlns:m="http://schemas.openxmlformats.org/officeDocument/2006/math">
                    <m:sSubSup>
                      <m:sSubSupPr>
                        <m:ctrlPr>
                          <a:rPr lang="en-GB" sz="1800" i="1">
                            <a:latin typeface="Cambria Math" panose="02040503050406030204" pitchFamily="18" charset="0"/>
                            <a:cs typeface="Arial" panose="020B0604020202020204" pitchFamily="34" charset="0"/>
                          </a:rPr>
                        </m:ctrlPr>
                      </m:sSubSupPr>
                      <m:e>
                        <m:r>
                          <a:rPr lang="en-GB" sz="1800" i="1">
                            <a:latin typeface="Cambria Math" panose="02040503050406030204" pitchFamily="18" charset="0"/>
                            <a:cs typeface="Arial" panose="020B0604020202020204" pitchFamily="34" charset="0"/>
                          </a:rPr>
                          <m:t>𝑄</m:t>
                        </m:r>
                      </m:e>
                      <m:sub>
                        <m:r>
                          <a:rPr lang="en-GB" sz="1800" b="0" i="1" smtClean="0">
                            <a:latin typeface="Cambria Math" panose="02040503050406030204" pitchFamily="18" charset="0"/>
                            <a:cs typeface="Arial" panose="020B0604020202020204" pitchFamily="34" charset="0"/>
                          </a:rPr>
                          <m:t>𝐶</m:t>
                        </m:r>
                      </m:sub>
                      <m:sup>
                        <m:r>
                          <a:rPr lang="en-GB" sz="1800" i="1">
                            <a:latin typeface="Cambria Math" panose="02040503050406030204" pitchFamily="18" charset="0"/>
                            <a:cs typeface="Arial" panose="020B0604020202020204" pitchFamily="34" charset="0"/>
                          </a:rPr>
                          <m:t>𝑃𝑂𝑅</m:t>
                        </m:r>
                      </m:sup>
                    </m:sSubSup>
                    <m:r>
                      <a:rPr lang="en-GB" sz="1800" i="1">
                        <a:latin typeface="Cambria Math" panose="02040503050406030204" pitchFamily="18" charset="0"/>
                        <a:cs typeface="Arial" panose="020B0604020202020204" pitchFamily="34" charset="0"/>
                      </a:rPr>
                      <m:t>=</m:t>
                    </m:r>
                    <m:r>
                      <a:rPr lang="en-GB" sz="1800" b="0" i="1" smtClean="0">
                        <a:latin typeface="Cambria Math" panose="02040503050406030204" pitchFamily="18" charset="0"/>
                        <a:cs typeface="Arial" panose="020B0604020202020204" pitchFamily="34" charset="0"/>
                      </a:rPr>
                      <m:t>10</m:t>
                    </m:r>
                  </m:oMath>
                </a14:m>
                <a:r>
                  <a:rPr lang="en-GB" sz="1800" dirty="0">
                    <a:latin typeface="Arial" panose="020B0604020202020204" pitchFamily="34" charset="0"/>
                    <a:cs typeface="Arial" panose="020B0604020202020204" pitchFamily="34" charset="0"/>
                  </a:rPr>
                  <a:t> yards. </a:t>
                </a:r>
                <a:endParaRPr lang="en-GB" sz="1800" dirty="0">
                  <a:latin typeface="Arial" panose="020B0604020202020204" pitchFamily="34" charset="0"/>
                  <a:cs typeface="Arial" panose="020B0604020202020204" pitchFamily="34" charset="0"/>
                  <a:sym typeface="Roboto Slab Regular Regular"/>
                </a:endParaRPr>
              </a:p>
            </p:txBody>
          </p:sp>
        </mc:Choice>
        <mc:Fallback xmlns="">
          <p:sp>
            <p:nvSpPr>
              <p:cNvPr id="9" name="Tijdelijke aanduiding voor verticale tekst 10">
                <a:extLst>
                  <a:ext uri="{FF2B5EF4-FFF2-40B4-BE49-F238E27FC236}">
                    <a16:creationId xmlns:a16="http://schemas.microsoft.com/office/drawing/2014/main" id="{22834F9C-A56B-C4F1-C13D-CA86ECEAA617}"/>
                  </a:ext>
                </a:extLst>
              </p:cNvPr>
              <p:cNvSpPr txBox="1">
                <a:spLocks noRot="1" noChangeAspect="1" noMove="1" noResize="1" noEditPoints="1" noAdjustHandles="1" noChangeArrowheads="1" noChangeShapeType="1" noTextEdit="1"/>
              </p:cNvSpPr>
              <p:nvPr/>
            </p:nvSpPr>
            <p:spPr>
              <a:xfrm>
                <a:off x="698498" y="3237833"/>
                <a:ext cx="5555853" cy="3170989"/>
              </a:xfrm>
              <a:prstGeom prst="rect">
                <a:avLst/>
              </a:prstGeom>
              <a:blipFill>
                <a:blip r:embed="rId5"/>
                <a:stretch>
                  <a:fillRect l="-3293" t="-5000"/>
                </a:stretch>
              </a:blip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nl-NL">
                    <a:noFill/>
                  </a:rPr>
                  <a:t> </a:t>
                </a:r>
              </a:p>
            </p:txBody>
          </p:sp>
        </mc:Fallback>
      </mc:AlternateContent>
      <p:sp>
        <p:nvSpPr>
          <p:cNvPr id="13" name="Ellipse 13">
            <a:extLst>
              <a:ext uri="{FF2B5EF4-FFF2-40B4-BE49-F238E27FC236}">
                <a16:creationId xmlns:a16="http://schemas.microsoft.com/office/drawing/2014/main" id="{B5022E8F-4899-BE0D-862D-8EB20C2B3FA0}"/>
              </a:ext>
            </a:extLst>
          </p:cNvPr>
          <p:cNvSpPr>
            <a:spLocks noChangeAspect="1"/>
          </p:cNvSpPr>
          <p:nvPr/>
        </p:nvSpPr>
        <p:spPr>
          <a:xfrm>
            <a:off x="8436986" y="4673677"/>
            <a:ext cx="172800" cy="172800"/>
          </a:xfrm>
          <a:prstGeom prst="ellipse">
            <a:avLst/>
          </a:prstGeom>
          <a:solidFill>
            <a:srgbClr val="33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16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3A58A7D2-1D47-3A72-033A-664DE7F1AF1E}"/>
              </a:ext>
            </a:extLst>
          </p:cNvPr>
          <p:cNvSpPr txBox="1"/>
          <p:nvPr/>
        </p:nvSpPr>
        <p:spPr>
          <a:xfrm>
            <a:off x="8578793" y="4390747"/>
            <a:ext cx="81985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sz="1400" dirty="0"/>
              <a:t>(10,150)</a:t>
            </a:r>
            <a:endParaRPr kumimoji="0" lang="nl-NL" sz="1400" i="0" u="none" strike="noStrike" cap="none" spc="0" normalizeH="0" baseline="0" dirty="0">
              <a:ln>
                <a:noFill/>
              </a:ln>
              <a:solidFill>
                <a:srgbClr val="000000"/>
              </a:solidFill>
              <a:effectLst/>
              <a:uFillTx/>
              <a:latin typeface="Arial"/>
              <a:ea typeface="Arial"/>
              <a:cs typeface="Arial"/>
              <a:sym typeface="Arial"/>
            </a:endParaRPr>
          </a:p>
        </p:txBody>
      </p:sp>
      <mc:AlternateContent xmlns:mc="http://schemas.openxmlformats.org/markup-compatibility/2006" xmlns:a14="http://schemas.microsoft.com/office/drawing/2010/main">
        <mc:Choice Requires="a14">
          <p:sp>
            <p:nvSpPr>
              <p:cNvPr id="4" name="Speech Bubble: Rectangle 3">
                <a:extLst>
                  <a:ext uri="{FF2B5EF4-FFF2-40B4-BE49-F238E27FC236}">
                    <a16:creationId xmlns:a16="http://schemas.microsoft.com/office/drawing/2014/main" id="{D8C41698-3921-6D63-AB38-F817843AC24A}"/>
                  </a:ext>
                </a:extLst>
              </p:cNvPr>
              <p:cNvSpPr/>
              <p:nvPr/>
            </p:nvSpPr>
            <p:spPr>
              <a:xfrm>
                <a:off x="5835574" y="2962478"/>
                <a:ext cx="1437039" cy="377987"/>
              </a:xfrm>
              <a:prstGeom prst="wedgeRectCallout">
                <a:avLst>
                  <a:gd name="adj1" fmla="val 37638"/>
                  <a:gd name="adj2" fmla="val 97425"/>
                </a:avLst>
              </a:prstGeom>
              <a:solidFill>
                <a:srgbClr val="58A882">
                  <a:alpha val="50000"/>
                </a:srgbClr>
              </a:solidFill>
              <a:ln w="12700" cap="flat">
                <a:solidFill>
                  <a:srgbClr val="009B77"/>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14:m>
                  <m:oMath xmlns:m="http://schemas.openxmlformats.org/officeDocument/2006/math">
                    <m:sSup>
                      <m:sSupPr>
                        <m:ctrlPr>
                          <a:rPr lang="en-GB" sz="1800" b="0" i="1" smtClean="0">
                            <a:latin typeface="Cambria Math" panose="02040503050406030204" pitchFamily="18" charset="0"/>
                            <a:cs typeface="Arial" panose="020B0604020202020204" pitchFamily="34" charset="0"/>
                          </a:rPr>
                        </m:ctrlPr>
                      </m:sSupPr>
                      <m:e>
                        <m:r>
                          <a:rPr lang="en-GB" sz="1800" b="0" i="1" smtClean="0">
                            <a:latin typeface="Cambria Math" panose="02040503050406030204" pitchFamily="18" charset="0"/>
                            <a:cs typeface="Arial" panose="020B0604020202020204" pitchFamily="34" charset="0"/>
                          </a:rPr>
                          <m:t>𝐿</m:t>
                        </m:r>
                      </m:e>
                      <m:sup>
                        <m:r>
                          <a:rPr lang="en-GB" sz="1800" b="0" i="1" smtClean="0">
                            <a:latin typeface="Cambria Math" panose="02040503050406030204" pitchFamily="18" charset="0"/>
                            <a:cs typeface="Arial" panose="020B0604020202020204" pitchFamily="34" charset="0"/>
                          </a:rPr>
                          <m:t>𝑃𝑂𝑅</m:t>
                        </m:r>
                      </m:sup>
                    </m:sSup>
                    <m:r>
                      <a:rPr lang="en-GB" sz="1800" b="0" i="1" smtClean="0">
                        <a:latin typeface="Cambria Math" panose="02040503050406030204" pitchFamily="18" charset="0"/>
                        <a:cs typeface="Arial" panose="020B0604020202020204" pitchFamily="34" charset="0"/>
                      </a:rPr>
                      <m:t> </m:t>
                    </m:r>
                  </m:oMath>
                </a14:m>
                <a:r>
                  <a:rPr lang="en-GB" sz="1800" dirty="0">
                    <a:latin typeface="Arial" panose="020B0604020202020204" pitchFamily="34" charset="0"/>
                    <a:cs typeface="Arial" panose="020B0604020202020204" pitchFamily="34" charset="0"/>
                  </a:rPr>
                  <a:t>/</a:t>
                </a:r>
                <a:r>
                  <a:rPr lang="en-GB" sz="1800" dirty="0">
                    <a:cs typeface="Arial" panose="020B0604020202020204" pitchFamily="34" charset="0"/>
                  </a:rPr>
                  <a:t> </a:t>
                </a:r>
                <a14:m>
                  <m:oMath xmlns:m="http://schemas.openxmlformats.org/officeDocument/2006/math">
                    <m:sSubSup>
                      <m:sSubSupPr>
                        <m:ctrlPr>
                          <a:rPr lang="en-GB" sz="1800" i="1">
                            <a:latin typeface="Cambria Math" panose="02040503050406030204" pitchFamily="18" charset="0"/>
                            <a:cs typeface="Arial" panose="020B0604020202020204" pitchFamily="34" charset="0"/>
                          </a:rPr>
                        </m:ctrlPr>
                      </m:sSubSupPr>
                      <m:e>
                        <m:r>
                          <a:rPr lang="en-GB" sz="1800" i="1">
                            <a:latin typeface="Cambria Math" panose="02040503050406030204" pitchFamily="18" charset="0"/>
                            <a:cs typeface="Arial" panose="020B0604020202020204" pitchFamily="34" charset="0"/>
                          </a:rPr>
                          <m:t>𝑎</m:t>
                        </m:r>
                      </m:e>
                      <m:sub>
                        <m:r>
                          <a:rPr lang="en-GB" sz="1800" i="1">
                            <a:latin typeface="Cambria Math" panose="02040503050406030204" pitchFamily="18" charset="0"/>
                            <a:cs typeface="Arial" panose="020B0604020202020204" pitchFamily="34" charset="0"/>
                          </a:rPr>
                          <m:t>𝑊</m:t>
                        </m:r>
                      </m:sub>
                      <m:sup>
                        <m:r>
                          <a:rPr lang="en-GB" sz="1800" i="1">
                            <a:latin typeface="Cambria Math" panose="02040503050406030204" pitchFamily="18" charset="0"/>
                            <a:cs typeface="Arial" panose="020B0604020202020204" pitchFamily="34" charset="0"/>
                          </a:rPr>
                          <m:t>𝑃𝑂𝑅</m:t>
                        </m:r>
                      </m:sup>
                    </m:sSubSup>
                  </m:oMath>
                </a14:m>
                <a:endParaRPr kumimoji="0" lang="nl-NL" sz="1800" b="0" i="0" u="none" strike="noStrike" cap="none" spc="0" normalizeH="0" baseline="0" dirty="0">
                  <a:ln>
                    <a:noFill/>
                  </a:ln>
                  <a:solidFill>
                    <a:srgbClr val="000000"/>
                  </a:solidFill>
                  <a:effectLst/>
                  <a:uFillTx/>
                  <a:latin typeface="Arial"/>
                  <a:ea typeface="Arial"/>
                  <a:cs typeface="Arial"/>
                  <a:sym typeface="Arial"/>
                </a:endParaRPr>
              </a:p>
            </p:txBody>
          </p:sp>
        </mc:Choice>
        <mc:Fallback xmlns="">
          <p:sp>
            <p:nvSpPr>
              <p:cNvPr id="4" name="Speech Bubble: Rectangle 3">
                <a:extLst>
                  <a:ext uri="{FF2B5EF4-FFF2-40B4-BE49-F238E27FC236}">
                    <a16:creationId xmlns:a16="http://schemas.microsoft.com/office/drawing/2014/main" id="{D8C41698-3921-6D63-AB38-F817843AC24A}"/>
                  </a:ext>
                </a:extLst>
              </p:cNvPr>
              <p:cNvSpPr>
                <a:spLocks noRot="1" noChangeAspect="1" noMove="1" noResize="1" noEditPoints="1" noAdjustHandles="1" noChangeArrowheads="1" noChangeShapeType="1" noTextEdit="1"/>
              </p:cNvSpPr>
              <p:nvPr/>
            </p:nvSpPr>
            <p:spPr>
              <a:xfrm>
                <a:off x="5835574" y="2962478"/>
                <a:ext cx="1437039" cy="377987"/>
              </a:xfrm>
              <a:prstGeom prst="wedgeRectCallout">
                <a:avLst>
                  <a:gd name="adj1" fmla="val 37638"/>
                  <a:gd name="adj2" fmla="val 97425"/>
                </a:avLst>
              </a:prstGeom>
              <a:blipFill>
                <a:blip r:embed="rId6"/>
                <a:stretch>
                  <a:fillRect l="-2101" t="-2105"/>
                </a:stretch>
              </a:blipFill>
              <a:ln w="12700" cap="flat">
                <a:solidFill>
                  <a:srgbClr val="009B77"/>
                </a:solidFill>
                <a:prstDash val="solid"/>
                <a:miter lim="800000"/>
              </a:ln>
              <a:effectLst/>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5" name="Speech Bubble: Rectangle 4">
                <a:extLst>
                  <a:ext uri="{FF2B5EF4-FFF2-40B4-BE49-F238E27FC236}">
                    <a16:creationId xmlns:a16="http://schemas.microsoft.com/office/drawing/2014/main" id="{9C34818B-D943-56B3-0C30-D9A7800D2A62}"/>
                  </a:ext>
                </a:extLst>
              </p:cNvPr>
              <p:cNvSpPr/>
              <p:nvPr/>
            </p:nvSpPr>
            <p:spPr>
              <a:xfrm>
                <a:off x="10122859" y="6408822"/>
                <a:ext cx="1437039" cy="380102"/>
              </a:xfrm>
              <a:prstGeom prst="wedgeRectCallout">
                <a:avLst>
                  <a:gd name="adj1" fmla="val -63850"/>
                  <a:gd name="adj2" fmla="val -146188"/>
                </a:avLst>
              </a:prstGeom>
              <a:solidFill>
                <a:srgbClr val="58A882">
                  <a:alpha val="50000"/>
                </a:srgbClr>
              </a:solidFill>
              <a:ln w="12700" cap="flat">
                <a:solidFill>
                  <a:srgbClr val="009B77"/>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14:m>
                  <m:oMath xmlns:m="http://schemas.openxmlformats.org/officeDocument/2006/math">
                    <m:sSup>
                      <m:sSupPr>
                        <m:ctrlPr>
                          <a:rPr lang="en-GB" i="1" smtClean="0">
                            <a:latin typeface="Cambria Math" panose="02040503050406030204" pitchFamily="18" charset="0"/>
                            <a:cs typeface="Arial" panose="020B0604020202020204" pitchFamily="34" charset="0"/>
                          </a:rPr>
                        </m:ctrlPr>
                      </m:sSupPr>
                      <m:e>
                        <m:r>
                          <a:rPr lang="en-GB" i="1">
                            <a:latin typeface="Cambria Math" panose="02040503050406030204" pitchFamily="18" charset="0"/>
                            <a:cs typeface="Arial" panose="020B0604020202020204" pitchFamily="34" charset="0"/>
                          </a:rPr>
                          <m:t>𝐿</m:t>
                        </m:r>
                      </m:e>
                      <m:sup>
                        <m:r>
                          <a:rPr lang="en-GB" i="1">
                            <a:latin typeface="Cambria Math" panose="02040503050406030204" pitchFamily="18" charset="0"/>
                            <a:cs typeface="Arial" panose="020B0604020202020204" pitchFamily="34" charset="0"/>
                          </a:rPr>
                          <m:t>𝑃𝑂𝑅</m:t>
                        </m:r>
                      </m:sup>
                    </m:sSup>
                    <m:r>
                      <a:rPr lang="en-GB" i="1">
                        <a:latin typeface="Cambria Math" panose="02040503050406030204" pitchFamily="18" charset="0"/>
                        <a:cs typeface="Arial" panose="020B0604020202020204" pitchFamily="34" charset="0"/>
                      </a:rPr>
                      <m:t> </m:t>
                    </m:r>
                  </m:oMath>
                </a14:m>
                <a:r>
                  <a:rPr lang="en-GB" dirty="0">
                    <a:latin typeface="Arial" panose="020B0604020202020204" pitchFamily="34" charset="0"/>
                    <a:cs typeface="Arial" panose="020B0604020202020204" pitchFamily="34" charset="0"/>
                  </a:rPr>
                  <a:t>/</a:t>
                </a:r>
                <a:r>
                  <a:rPr lang="en-GB" dirty="0">
                    <a:cs typeface="Arial" panose="020B0604020202020204" pitchFamily="34" charset="0"/>
                  </a:rPr>
                  <a:t> </a:t>
                </a:r>
                <a14:m>
                  <m:oMath xmlns:m="http://schemas.openxmlformats.org/officeDocument/2006/math">
                    <m:sSubSup>
                      <m:sSubSupPr>
                        <m:ctrlPr>
                          <a:rPr lang="en-GB" i="1">
                            <a:latin typeface="Cambria Math" panose="02040503050406030204" pitchFamily="18" charset="0"/>
                            <a:cs typeface="Arial" panose="020B0604020202020204" pitchFamily="34" charset="0"/>
                          </a:rPr>
                        </m:ctrlPr>
                      </m:sSubSupPr>
                      <m:e>
                        <m:r>
                          <a:rPr lang="en-GB" i="1">
                            <a:latin typeface="Cambria Math" panose="02040503050406030204" pitchFamily="18" charset="0"/>
                            <a:cs typeface="Arial" panose="020B0604020202020204" pitchFamily="34" charset="0"/>
                          </a:rPr>
                          <m:t>𝑎</m:t>
                        </m:r>
                      </m:e>
                      <m:sub>
                        <m:r>
                          <a:rPr lang="en-GB" i="1">
                            <a:latin typeface="Cambria Math" panose="02040503050406030204" pitchFamily="18" charset="0"/>
                            <a:cs typeface="Arial" panose="020B0604020202020204" pitchFamily="34" charset="0"/>
                          </a:rPr>
                          <m:t>𝐶</m:t>
                        </m:r>
                      </m:sub>
                      <m:sup>
                        <m:r>
                          <a:rPr lang="en-GB" b="0" i="1" smtClean="0">
                            <a:latin typeface="Cambria Math" panose="02040503050406030204" pitchFamily="18" charset="0"/>
                            <a:cs typeface="Arial" panose="020B0604020202020204" pitchFamily="34" charset="0"/>
                          </a:rPr>
                          <m:t>𝑃</m:t>
                        </m:r>
                        <m:r>
                          <a:rPr lang="en-GB" i="1">
                            <a:latin typeface="Cambria Math" panose="02040503050406030204" pitchFamily="18" charset="0"/>
                            <a:cs typeface="Arial" panose="020B0604020202020204" pitchFamily="34" charset="0"/>
                          </a:rPr>
                          <m:t>𝑂𝑅</m:t>
                        </m:r>
                      </m:sup>
                    </m:sSubSup>
                  </m:oMath>
                </a14:m>
                <a:endParaRPr kumimoji="0" lang="nl-NL" sz="1800" b="0" i="0" u="none" strike="noStrike" cap="none" spc="0" normalizeH="0" baseline="0" dirty="0">
                  <a:ln>
                    <a:noFill/>
                  </a:ln>
                  <a:solidFill>
                    <a:srgbClr val="000000"/>
                  </a:solidFill>
                  <a:effectLst/>
                  <a:uFillTx/>
                  <a:latin typeface="Arial"/>
                  <a:ea typeface="Arial"/>
                  <a:cs typeface="Arial"/>
                  <a:sym typeface="Arial"/>
                </a:endParaRPr>
              </a:p>
            </p:txBody>
          </p:sp>
        </mc:Choice>
        <mc:Fallback xmlns="">
          <p:sp>
            <p:nvSpPr>
              <p:cNvPr id="5" name="Speech Bubble: Rectangle 4">
                <a:extLst>
                  <a:ext uri="{FF2B5EF4-FFF2-40B4-BE49-F238E27FC236}">
                    <a16:creationId xmlns:a16="http://schemas.microsoft.com/office/drawing/2014/main" id="{9C34818B-D943-56B3-0C30-D9A7800D2A62}"/>
                  </a:ext>
                </a:extLst>
              </p:cNvPr>
              <p:cNvSpPr>
                <a:spLocks noRot="1" noChangeAspect="1" noMove="1" noResize="1" noEditPoints="1" noAdjustHandles="1" noChangeArrowheads="1" noChangeShapeType="1" noTextEdit="1"/>
              </p:cNvSpPr>
              <p:nvPr/>
            </p:nvSpPr>
            <p:spPr>
              <a:xfrm>
                <a:off x="10122859" y="6408822"/>
                <a:ext cx="1437039" cy="380102"/>
              </a:xfrm>
              <a:prstGeom prst="wedgeRectCallout">
                <a:avLst>
                  <a:gd name="adj1" fmla="val -63850"/>
                  <a:gd name="adj2" fmla="val -146188"/>
                </a:avLst>
              </a:prstGeom>
              <a:blipFill>
                <a:blip r:embed="rId7"/>
                <a:stretch>
                  <a:fillRect b="-11628"/>
                </a:stretch>
              </a:blipFill>
              <a:ln w="12700" cap="flat">
                <a:solidFill>
                  <a:srgbClr val="009B77"/>
                </a:solidFill>
                <a:prstDash val="solid"/>
                <a:miter lim="800000"/>
              </a:ln>
              <a:effectLst/>
            </p:spPr>
            <p:txBody>
              <a:bodyPr/>
              <a:lstStyle/>
              <a:p>
                <a:r>
                  <a:rPr lang="nl-NL">
                    <a:noFill/>
                  </a:rPr>
                  <a:t> </a:t>
                </a:r>
              </a:p>
            </p:txBody>
          </p:sp>
        </mc:Fallback>
      </mc:AlternateContent>
    </p:spTree>
    <p:extLst>
      <p:ext uri="{BB962C8B-B14F-4D97-AF65-F5344CB8AC3E}">
        <p14:creationId xmlns:p14="http://schemas.microsoft.com/office/powerpoint/2010/main" val="3964832986"/>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500"/>
                                        <p:tgtEl>
                                          <p:spTgt spid="13"/>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arn(inVertical)">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9" grpId="0" animBg="1"/>
      <p:bldP spid="13" grpId="0" animBg="1"/>
      <p:bldP spid="14" grpId="0" animBg="1"/>
      <p:bldP spid="4"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846669"/>
          </a:xfrm>
          <a:prstGeom prst="rect">
            <a:avLst/>
          </a:prstGeom>
        </p:spPr>
        <p:txBody>
          <a:bodyPr>
            <a:normAutofit fontScale="90000"/>
          </a:bodyPr>
          <a:lstStyle>
            <a:lvl1pPr defTabSz="850391">
              <a:tabLst>
                <a:tab pos="1155700" algn="l"/>
              </a:tabLst>
              <a:defRPr sz="2976"/>
            </a:lvl1pPr>
          </a:lstStyle>
          <a:p>
            <a:pPr marL="531813" indent="-531813">
              <a:tabLst>
                <a:tab pos="531813" algn="l"/>
                <a:tab pos="1155700" algn="l"/>
              </a:tabLst>
            </a:pPr>
            <a:r>
              <a:rPr lang="en-GB" sz="3600" dirty="0">
                <a:solidFill>
                  <a:schemeClr val="accent2"/>
                </a:solidFill>
              </a:rPr>
              <a:t>4. 	The Ricardian model of trade</a:t>
            </a:r>
            <a:br>
              <a:rPr lang="en-GB" sz="3600" dirty="0">
                <a:solidFill>
                  <a:schemeClr val="accent2"/>
                </a:solidFill>
              </a:rPr>
            </a:br>
            <a:r>
              <a:rPr lang="en-GB" sz="2700" dirty="0">
                <a:solidFill>
                  <a:srgbClr val="004872"/>
                </a:solidFill>
              </a:rPr>
              <a:t>Full employment, PPF and opportunity costs</a:t>
            </a:r>
          </a:p>
        </p:txBody>
      </p:sp>
      <p:sp>
        <p:nvSpPr>
          <p:cNvPr id="2" name="Textplatzhalter 3">
            <a:extLst>
              <a:ext uri="{FF2B5EF4-FFF2-40B4-BE49-F238E27FC236}">
                <a16:creationId xmlns:a16="http://schemas.microsoft.com/office/drawing/2014/main" id="{5B952ABC-C012-D770-858E-E97780930D31}"/>
              </a:ext>
            </a:extLst>
          </p:cNvPr>
          <p:cNvSpPr txBox="1">
            <a:spLocks/>
          </p:cNvSpPr>
          <p:nvPr/>
        </p:nvSpPr>
        <p:spPr>
          <a:xfrm>
            <a:off x="515249" y="1536483"/>
            <a:ext cx="8438746" cy="4545299"/>
          </a:xfrm>
          <a:prstGeom prst="rect">
            <a:avLst/>
          </a:prstGeom>
        </p:spPr>
        <p:txBody>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363538" indent="-363538">
              <a:lnSpc>
                <a:spcPct val="105000"/>
              </a:lnSpc>
              <a:spcBef>
                <a:spcPts val="200"/>
              </a:spcBef>
              <a:spcAft>
                <a:spcPts val="400"/>
              </a:spcAft>
              <a:tabLst>
                <a:tab pos="982663" algn="l"/>
              </a:tabLst>
            </a:pPr>
            <a:endParaRPr lang="en-US" dirty="0"/>
          </a:p>
        </p:txBody>
      </p:sp>
      <p:graphicFrame>
        <p:nvGraphicFramePr>
          <p:cNvPr id="6" name="Diagramm 5">
            <a:extLst>
              <a:ext uri="{FF2B5EF4-FFF2-40B4-BE49-F238E27FC236}">
                <a16:creationId xmlns:a16="http://schemas.microsoft.com/office/drawing/2014/main" id="{00000000-0008-0000-0000-000006000000}"/>
              </a:ext>
            </a:extLst>
          </p:cNvPr>
          <p:cNvGraphicFramePr>
            <a:graphicFrameLocks/>
          </p:cNvGraphicFramePr>
          <p:nvPr>
            <p:extLst>
              <p:ext uri="{D42A27DB-BD31-4B8C-83A1-F6EECF244321}">
                <p14:modId xmlns:p14="http://schemas.microsoft.com/office/powerpoint/2010/main" val="2743224444"/>
              </p:ext>
            </p:extLst>
          </p:nvPr>
        </p:nvGraphicFramePr>
        <p:xfrm>
          <a:off x="5905096" y="2710192"/>
          <a:ext cx="5396400" cy="3747600"/>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7" name="Tijdelijke aanduiding voor verticale tekst 10">
                <a:extLst>
                  <a:ext uri="{FF2B5EF4-FFF2-40B4-BE49-F238E27FC236}">
                    <a16:creationId xmlns:a16="http://schemas.microsoft.com/office/drawing/2014/main" id="{7BEA558B-5A04-8E5D-3AA6-6742CF2FBE01}"/>
                  </a:ext>
                </a:extLst>
              </p:cNvPr>
              <p:cNvSpPr txBox="1">
                <a:spLocks/>
              </p:cNvSpPr>
              <p:nvPr/>
            </p:nvSpPr>
            <p:spPr>
              <a:xfrm>
                <a:off x="698500" y="2383152"/>
                <a:ext cx="5396400" cy="4398381"/>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0" tIns="0" rIns="0" bIns="0">
                <a:normAutofit/>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rPr>
                  <a:t>The limits of production are hence defined by the technologies and the labour supply of countries</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rPr>
                  <a:t>Portugal: </a:t>
                </a:r>
                <a14:m>
                  <m:oMath xmlns:m="http://schemas.openxmlformats.org/officeDocument/2006/math">
                    <m:sSubSup>
                      <m:sSubSupPr>
                        <m:ctrlPr>
                          <a:rPr lang="en-GB" sz="1800" i="1">
                            <a:latin typeface="Cambria Math" panose="02040503050406030204" pitchFamily="18" charset="0"/>
                            <a:cs typeface="Arial" panose="020B0604020202020204" pitchFamily="34" charset="0"/>
                          </a:rPr>
                        </m:ctrlPr>
                      </m:sSubSupPr>
                      <m:e>
                        <m:r>
                          <a:rPr lang="en-GB" sz="1800">
                            <a:latin typeface="Cambria Math" panose="02040503050406030204" pitchFamily="18" charset="0"/>
                            <a:cs typeface="Arial" panose="020B0604020202020204" pitchFamily="34" charset="0"/>
                          </a:rPr>
                          <m:t>𝑎</m:t>
                        </m:r>
                      </m:e>
                      <m:sub>
                        <m:r>
                          <a:rPr lang="en-GB" sz="1800">
                            <a:latin typeface="Cambria Math" panose="02040503050406030204" pitchFamily="18" charset="0"/>
                            <a:cs typeface="Arial" panose="020B0604020202020204" pitchFamily="34" charset="0"/>
                          </a:rPr>
                          <m:t>𝑊</m:t>
                        </m:r>
                      </m:sub>
                      <m:sup>
                        <m:r>
                          <a:rPr lang="en-GB" sz="1800">
                            <a:latin typeface="Cambria Math" panose="02040503050406030204" pitchFamily="18" charset="0"/>
                            <a:cs typeface="Arial" panose="020B0604020202020204" pitchFamily="34" charset="0"/>
                          </a:rPr>
                          <m:t>𝑃𝑂𝑅</m:t>
                        </m:r>
                      </m:sup>
                    </m:sSubSup>
                    <m:r>
                      <a:rPr lang="en-GB" sz="1800">
                        <a:latin typeface="Cambria Math" panose="02040503050406030204" pitchFamily="18" charset="0"/>
                        <a:cs typeface="Arial" panose="020B0604020202020204" pitchFamily="34" charset="0"/>
                      </a:rPr>
                      <m:t> ∙ </m:t>
                    </m:r>
                    <m:sSubSup>
                      <m:sSubSupPr>
                        <m:ctrlPr>
                          <a:rPr lang="en-GB" sz="1800" i="1">
                            <a:latin typeface="Cambria Math" panose="02040503050406030204" pitchFamily="18" charset="0"/>
                            <a:cs typeface="Arial" panose="020B0604020202020204" pitchFamily="34" charset="0"/>
                          </a:rPr>
                        </m:ctrlPr>
                      </m:sSubSupPr>
                      <m:e>
                        <m:r>
                          <a:rPr lang="en-GB" sz="1800">
                            <a:latin typeface="Cambria Math" panose="02040503050406030204" pitchFamily="18" charset="0"/>
                            <a:cs typeface="Arial" panose="020B0604020202020204" pitchFamily="34" charset="0"/>
                          </a:rPr>
                          <m:t>𝑄</m:t>
                        </m:r>
                      </m:e>
                      <m:sub>
                        <m:r>
                          <a:rPr lang="en-GB" sz="1800">
                            <a:latin typeface="Cambria Math" panose="02040503050406030204" pitchFamily="18" charset="0"/>
                            <a:cs typeface="Arial" panose="020B0604020202020204" pitchFamily="34" charset="0"/>
                          </a:rPr>
                          <m:t>𝑊</m:t>
                        </m:r>
                      </m:sub>
                      <m:sup>
                        <m:r>
                          <a:rPr lang="en-GB" sz="1800">
                            <a:latin typeface="Cambria Math" panose="02040503050406030204" pitchFamily="18" charset="0"/>
                            <a:cs typeface="Arial" panose="020B0604020202020204" pitchFamily="34" charset="0"/>
                          </a:rPr>
                          <m:t>𝑃𝑂𝑅</m:t>
                        </m:r>
                      </m:sup>
                    </m:sSubSup>
                    <m:r>
                      <a:rPr lang="en-GB" sz="1800">
                        <a:latin typeface="Cambria Math" panose="02040503050406030204" pitchFamily="18" charset="0"/>
                        <a:cs typeface="Arial" panose="020B0604020202020204" pitchFamily="34" charset="0"/>
                      </a:rPr>
                      <m:t>+</m:t>
                    </m:r>
                  </m:oMath>
                </a14:m>
                <a:r>
                  <a:rPr lang="en-GB" sz="1800" dirty="0">
                    <a:latin typeface="Arial" panose="020B0604020202020204" pitchFamily="34" charset="0"/>
                    <a:cs typeface="Arial" panose="020B0604020202020204" pitchFamily="34" charset="0"/>
                  </a:rPr>
                  <a:t> </a:t>
                </a:r>
                <a14:m>
                  <m:oMath xmlns:m="http://schemas.openxmlformats.org/officeDocument/2006/math">
                    <m:sSubSup>
                      <m:sSubSupPr>
                        <m:ctrlPr>
                          <a:rPr lang="en-GB" sz="1800" i="1">
                            <a:latin typeface="Cambria Math" panose="02040503050406030204" pitchFamily="18" charset="0"/>
                            <a:cs typeface="Arial" panose="020B0604020202020204" pitchFamily="34" charset="0"/>
                          </a:rPr>
                        </m:ctrlPr>
                      </m:sSubSupPr>
                      <m:e>
                        <m:r>
                          <a:rPr lang="en-GB" sz="1800">
                            <a:latin typeface="Cambria Math" panose="02040503050406030204" pitchFamily="18" charset="0"/>
                            <a:cs typeface="Arial" panose="020B0604020202020204" pitchFamily="34" charset="0"/>
                          </a:rPr>
                          <m:t>𝑎</m:t>
                        </m:r>
                      </m:e>
                      <m:sub>
                        <m:r>
                          <a:rPr lang="en-GB" sz="1800">
                            <a:latin typeface="Cambria Math" panose="02040503050406030204" pitchFamily="18" charset="0"/>
                            <a:cs typeface="Arial" panose="020B0604020202020204" pitchFamily="34" charset="0"/>
                          </a:rPr>
                          <m:t>𝐶</m:t>
                        </m:r>
                      </m:sub>
                      <m:sup>
                        <m:r>
                          <a:rPr lang="en-GB" sz="1800">
                            <a:latin typeface="Cambria Math" panose="02040503050406030204" pitchFamily="18" charset="0"/>
                            <a:cs typeface="Arial" panose="020B0604020202020204" pitchFamily="34" charset="0"/>
                          </a:rPr>
                          <m:t>𝑃𝑂𝑅</m:t>
                        </m:r>
                      </m:sup>
                    </m:sSubSup>
                    <m:r>
                      <a:rPr lang="en-GB" sz="1800">
                        <a:latin typeface="Cambria Math" panose="02040503050406030204" pitchFamily="18" charset="0"/>
                        <a:cs typeface="Arial" panose="020B0604020202020204" pitchFamily="34" charset="0"/>
                      </a:rPr>
                      <m:t> ∙ </m:t>
                    </m:r>
                    <m:sSubSup>
                      <m:sSubSupPr>
                        <m:ctrlPr>
                          <a:rPr lang="en-GB" sz="1800" i="1">
                            <a:latin typeface="Cambria Math" panose="02040503050406030204" pitchFamily="18" charset="0"/>
                            <a:cs typeface="Arial" panose="020B0604020202020204" pitchFamily="34" charset="0"/>
                          </a:rPr>
                        </m:ctrlPr>
                      </m:sSubSupPr>
                      <m:e>
                        <m:r>
                          <a:rPr lang="en-GB" sz="1800">
                            <a:latin typeface="Cambria Math" panose="02040503050406030204" pitchFamily="18" charset="0"/>
                            <a:cs typeface="Arial" panose="020B0604020202020204" pitchFamily="34" charset="0"/>
                          </a:rPr>
                          <m:t>𝑄</m:t>
                        </m:r>
                      </m:e>
                      <m:sub>
                        <m:r>
                          <a:rPr lang="en-GB" sz="1800">
                            <a:latin typeface="Cambria Math" panose="02040503050406030204" pitchFamily="18" charset="0"/>
                            <a:cs typeface="Arial" panose="020B0604020202020204" pitchFamily="34" charset="0"/>
                          </a:rPr>
                          <m:t>𝐶</m:t>
                        </m:r>
                      </m:sub>
                      <m:sup>
                        <m:r>
                          <a:rPr lang="en-GB" sz="1800">
                            <a:latin typeface="Cambria Math" panose="02040503050406030204" pitchFamily="18" charset="0"/>
                            <a:cs typeface="Arial" panose="020B0604020202020204" pitchFamily="34" charset="0"/>
                          </a:rPr>
                          <m:t>𝑃𝑂𝑅</m:t>
                        </m:r>
                      </m:sup>
                    </m:sSubSup>
                    <m:r>
                      <a:rPr lang="en-GB" sz="1800" i="1" smtClean="0">
                        <a:latin typeface="Cambria Math" panose="02040503050406030204" pitchFamily="18" charset="0"/>
                        <a:ea typeface="Cambria Math" panose="02040503050406030204" pitchFamily="18" charset="0"/>
                        <a:cs typeface="Arial" panose="020B0604020202020204" pitchFamily="34" charset="0"/>
                      </a:rPr>
                      <m:t>≤</m:t>
                    </m:r>
                    <m:sSup>
                      <m:sSupPr>
                        <m:ctrlPr>
                          <a:rPr lang="en-GB" sz="1800" i="1">
                            <a:latin typeface="Cambria Math" panose="02040503050406030204" pitchFamily="18" charset="0"/>
                            <a:cs typeface="Arial" panose="020B0604020202020204" pitchFamily="34" charset="0"/>
                          </a:rPr>
                        </m:ctrlPr>
                      </m:sSupPr>
                      <m:e>
                        <m:r>
                          <a:rPr lang="en-GB" sz="1800">
                            <a:latin typeface="Cambria Math" panose="02040503050406030204" pitchFamily="18" charset="0"/>
                            <a:cs typeface="Arial" panose="020B0604020202020204" pitchFamily="34" charset="0"/>
                          </a:rPr>
                          <m:t>𝐿</m:t>
                        </m:r>
                      </m:e>
                      <m:sup>
                        <m:r>
                          <a:rPr lang="en-GB" sz="1800">
                            <a:latin typeface="Cambria Math" panose="02040503050406030204" pitchFamily="18" charset="0"/>
                            <a:cs typeface="Arial" panose="020B0604020202020204" pitchFamily="34" charset="0"/>
                          </a:rPr>
                          <m:t>𝑃𝑂𝑅</m:t>
                        </m:r>
                      </m:sup>
                    </m:sSup>
                  </m:oMath>
                </a14:m>
                <a:endParaRPr lang="en-GB" sz="1800" dirty="0">
                  <a:latin typeface="Arial" panose="020B0604020202020204" pitchFamily="34" charset="0"/>
                  <a:cs typeface="Arial" panose="020B0604020202020204" pitchFamily="34" charset="0"/>
                </a:endParaRP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rPr>
                  <a:t>England: </a:t>
                </a:r>
                <a14:m>
                  <m:oMath xmlns:m="http://schemas.openxmlformats.org/officeDocument/2006/math">
                    <m:sSubSup>
                      <m:sSubSupPr>
                        <m:ctrlPr>
                          <a:rPr lang="en-GB" sz="1800" i="1">
                            <a:latin typeface="Cambria Math" panose="02040503050406030204" pitchFamily="18" charset="0"/>
                            <a:cs typeface="Arial" panose="020B0604020202020204" pitchFamily="34" charset="0"/>
                          </a:rPr>
                        </m:ctrlPr>
                      </m:sSubSupPr>
                      <m:e>
                        <m:r>
                          <a:rPr lang="en-GB" sz="1800">
                            <a:latin typeface="Cambria Math" panose="02040503050406030204" pitchFamily="18" charset="0"/>
                            <a:cs typeface="Arial" panose="020B0604020202020204" pitchFamily="34" charset="0"/>
                          </a:rPr>
                          <m:t>𝑎</m:t>
                        </m:r>
                      </m:e>
                      <m:sub>
                        <m:r>
                          <a:rPr lang="en-GB" sz="1800">
                            <a:latin typeface="Cambria Math" panose="02040503050406030204" pitchFamily="18" charset="0"/>
                            <a:cs typeface="Arial" panose="020B0604020202020204" pitchFamily="34" charset="0"/>
                          </a:rPr>
                          <m:t>𝑊</m:t>
                        </m:r>
                      </m:sub>
                      <m:sup>
                        <m:r>
                          <a:rPr lang="en-GB" sz="1800">
                            <a:latin typeface="Cambria Math" panose="02040503050406030204" pitchFamily="18" charset="0"/>
                            <a:cs typeface="Arial" panose="020B0604020202020204" pitchFamily="34" charset="0"/>
                          </a:rPr>
                          <m:t>𝐸𝑁𝐺</m:t>
                        </m:r>
                      </m:sup>
                    </m:sSubSup>
                    <m:r>
                      <a:rPr lang="en-GB" sz="1800">
                        <a:latin typeface="Cambria Math" panose="02040503050406030204" pitchFamily="18" charset="0"/>
                        <a:cs typeface="Arial" panose="020B0604020202020204" pitchFamily="34" charset="0"/>
                      </a:rPr>
                      <m:t> ∙ </m:t>
                    </m:r>
                    <m:sSubSup>
                      <m:sSubSupPr>
                        <m:ctrlPr>
                          <a:rPr lang="en-GB" sz="1800" i="1">
                            <a:latin typeface="Cambria Math" panose="02040503050406030204" pitchFamily="18" charset="0"/>
                            <a:cs typeface="Arial" panose="020B0604020202020204" pitchFamily="34" charset="0"/>
                          </a:rPr>
                        </m:ctrlPr>
                      </m:sSubSupPr>
                      <m:e>
                        <m:r>
                          <a:rPr lang="en-GB" sz="1800">
                            <a:latin typeface="Cambria Math" panose="02040503050406030204" pitchFamily="18" charset="0"/>
                            <a:cs typeface="Arial" panose="020B0604020202020204" pitchFamily="34" charset="0"/>
                          </a:rPr>
                          <m:t>𝑄</m:t>
                        </m:r>
                      </m:e>
                      <m:sub>
                        <m:r>
                          <a:rPr lang="en-GB" sz="1800">
                            <a:latin typeface="Cambria Math" panose="02040503050406030204" pitchFamily="18" charset="0"/>
                            <a:cs typeface="Arial" panose="020B0604020202020204" pitchFamily="34" charset="0"/>
                          </a:rPr>
                          <m:t>𝑊</m:t>
                        </m:r>
                      </m:sub>
                      <m:sup>
                        <m:r>
                          <a:rPr lang="en-GB" sz="1800">
                            <a:latin typeface="Cambria Math" panose="02040503050406030204" pitchFamily="18" charset="0"/>
                            <a:cs typeface="Arial" panose="020B0604020202020204" pitchFamily="34" charset="0"/>
                          </a:rPr>
                          <m:t>𝐸𝑁𝐺</m:t>
                        </m:r>
                      </m:sup>
                    </m:sSubSup>
                    <m:r>
                      <a:rPr lang="en-GB" sz="1800">
                        <a:latin typeface="Cambria Math" panose="02040503050406030204" pitchFamily="18" charset="0"/>
                        <a:cs typeface="Arial" panose="020B0604020202020204" pitchFamily="34" charset="0"/>
                      </a:rPr>
                      <m:t>+</m:t>
                    </m:r>
                  </m:oMath>
                </a14:m>
                <a:r>
                  <a:rPr lang="en-GB" sz="1800" dirty="0">
                    <a:latin typeface="Arial" panose="020B0604020202020204" pitchFamily="34" charset="0"/>
                    <a:cs typeface="Arial" panose="020B0604020202020204" pitchFamily="34" charset="0"/>
                  </a:rPr>
                  <a:t> </a:t>
                </a:r>
                <a14:m>
                  <m:oMath xmlns:m="http://schemas.openxmlformats.org/officeDocument/2006/math">
                    <m:sSubSup>
                      <m:sSubSupPr>
                        <m:ctrlPr>
                          <a:rPr lang="en-GB" sz="1800" i="1">
                            <a:latin typeface="Cambria Math" panose="02040503050406030204" pitchFamily="18" charset="0"/>
                            <a:cs typeface="Arial" panose="020B0604020202020204" pitchFamily="34" charset="0"/>
                          </a:rPr>
                        </m:ctrlPr>
                      </m:sSubSupPr>
                      <m:e>
                        <m:r>
                          <a:rPr lang="en-GB" sz="1800">
                            <a:latin typeface="Cambria Math" panose="02040503050406030204" pitchFamily="18" charset="0"/>
                            <a:cs typeface="Arial" panose="020B0604020202020204" pitchFamily="34" charset="0"/>
                          </a:rPr>
                          <m:t>𝑎</m:t>
                        </m:r>
                      </m:e>
                      <m:sub>
                        <m:r>
                          <a:rPr lang="en-GB" sz="1800">
                            <a:latin typeface="Cambria Math" panose="02040503050406030204" pitchFamily="18" charset="0"/>
                            <a:cs typeface="Arial" panose="020B0604020202020204" pitchFamily="34" charset="0"/>
                          </a:rPr>
                          <m:t>𝐶</m:t>
                        </m:r>
                      </m:sub>
                      <m:sup>
                        <m:r>
                          <a:rPr lang="en-GB" sz="1800">
                            <a:latin typeface="Cambria Math" panose="02040503050406030204" pitchFamily="18" charset="0"/>
                            <a:cs typeface="Arial" panose="020B0604020202020204" pitchFamily="34" charset="0"/>
                          </a:rPr>
                          <m:t>𝐸𝑁𝐺</m:t>
                        </m:r>
                      </m:sup>
                    </m:sSubSup>
                    <m:r>
                      <a:rPr lang="en-GB" sz="1800">
                        <a:latin typeface="Cambria Math" panose="02040503050406030204" pitchFamily="18" charset="0"/>
                        <a:cs typeface="Arial" panose="020B0604020202020204" pitchFamily="34" charset="0"/>
                      </a:rPr>
                      <m:t> ∙ </m:t>
                    </m:r>
                    <m:sSubSup>
                      <m:sSubSupPr>
                        <m:ctrlPr>
                          <a:rPr lang="en-GB" sz="1800" i="1">
                            <a:latin typeface="Cambria Math" panose="02040503050406030204" pitchFamily="18" charset="0"/>
                            <a:cs typeface="Arial" panose="020B0604020202020204" pitchFamily="34" charset="0"/>
                          </a:rPr>
                        </m:ctrlPr>
                      </m:sSubSupPr>
                      <m:e>
                        <m:r>
                          <a:rPr lang="en-GB" sz="1800">
                            <a:latin typeface="Cambria Math" panose="02040503050406030204" pitchFamily="18" charset="0"/>
                            <a:cs typeface="Arial" panose="020B0604020202020204" pitchFamily="34" charset="0"/>
                          </a:rPr>
                          <m:t>𝑄</m:t>
                        </m:r>
                      </m:e>
                      <m:sub>
                        <m:r>
                          <a:rPr lang="en-GB" sz="1800">
                            <a:latin typeface="Cambria Math" panose="02040503050406030204" pitchFamily="18" charset="0"/>
                            <a:cs typeface="Arial" panose="020B0604020202020204" pitchFamily="34" charset="0"/>
                          </a:rPr>
                          <m:t>𝐶</m:t>
                        </m:r>
                      </m:sub>
                      <m:sup>
                        <m:r>
                          <a:rPr lang="en-GB" sz="1800">
                            <a:latin typeface="Cambria Math" panose="02040503050406030204" pitchFamily="18" charset="0"/>
                            <a:cs typeface="Arial" panose="020B0604020202020204" pitchFamily="34" charset="0"/>
                          </a:rPr>
                          <m:t>𝐸𝑁𝐺</m:t>
                        </m:r>
                      </m:sup>
                    </m:sSubSup>
                    <m:r>
                      <a:rPr lang="en-GB" sz="1800" i="1">
                        <a:latin typeface="Cambria Math" panose="02040503050406030204" pitchFamily="18" charset="0"/>
                        <a:ea typeface="Cambria Math" panose="02040503050406030204" pitchFamily="18" charset="0"/>
                        <a:cs typeface="Arial" panose="020B0604020202020204" pitchFamily="34" charset="0"/>
                      </a:rPr>
                      <m:t>≤</m:t>
                    </m:r>
                    <m:sSup>
                      <m:sSupPr>
                        <m:ctrlPr>
                          <a:rPr lang="en-GB" sz="1800" i="1">
                            <a:latin typeface="Cambria Math" panose="02040503050406030204" pitchFamily="18" charset="0"/>
                            <a:cs typeface="Arial" panose="020B0604020202020204" pitchFamily="34" charset="0"/>
                          </a:rPr>
                        </m:ctrlPr>
                      </m:sSupPr>
                      <m:e>
                        <m:r>
                          <a:rPr lang="en-GB" sz="1800">
                            <a:latin typeface="Cambria Math" panose="02040503050406030204" pitchFamily="18" charset="0"/>
                            <a:cs typeface="Arial" panose="020B0604020202020204" pitchFamily="34" charset="0"/>
                          </a:rPr>
                          <m:t>𝐿</m:t>
                        </m:r>
                      </m:e>
                      <m:sup>
                        <m:r>
                          <m:rPr>
                            <m:sty m:val="p"/>
                          </m:rPr>
                          <a:rPr lang="en-GB" sz="1800" b="0" i="0" smtClean="0">
                            <a:latin typeface="Cambria Math" panose="02040503050406030204" pitchFamily="18" charset="0"/>
                            <a:cs typeface="Arial" panose="020B0604020202020204" pitchFamily="34" charset="0"/>
                          </a:rPr>
                          <m:t>ENG</m:t>
                        </m:r>
                      </m:sup>
                    </m:sSup>
                  </m:oMath>
                </a14:m>
                <a:endParaRPr lang="en-US" sz="1800" dirty="0">
                  <a:latin typeface="Arial" panose="020B0604020202020204" pitchFamily="34" charset="0"/>
                  <a:cs typeface="Arial" panose="020B0604020202020204" pitchFamily="34" charset="0"/>
                </a:endParaRPr>
              </a:p>
              <a:p>
                <a:pPr marL="285750" lvl="2" indent="-285750">
                  <a:lnSpc>
                    <a:spcPct val="110000"/>
                  </a:lnSpc>
                  <a:spcBef>
                    <a:spcPts val="800"/>
                  </a:spcBef>
                  <a:buClr>
                    <a:srgbClr val="004872"/>
                  </a:buClr>
                  <a:buSzPct val="140000"/>
                  <a:buFont typeface="Wingdings" panose="05000000000000000000" pitchFamily="2" charset="2"/>
                  <a:buChar char="§"/>
                </a:pPr>
                <a:r>
                  <a:rPr lang="en-US" sz="1800" dirty="0">
                    <a:latin typeface="Arial" panose="020B0604020202020204" pitchFamily="34" charset="0"/>
                    <a:cs typeface="Arial" panose="020B0604020202020204" pitchFamily="34" charset="0"/>
                  </a:rPr>
                  <a:t>Let’s use the English PPF to derive the reconsider the opportunity costs. </a:t>
                </a:r>
              </a:p>
              <a:p>
                <a:pPr marL="285750" lvl="2" indent="-285750">
                  <a:lnSpc>
                    <a:spcPct val="110000"/>
                  </a:lnSpc>
                  <a:spcBef>
                    <a:spcPts val="800"/>
                  </a:spcBef>
                  <a:buClr>
                    <a:srgbClr val="004872"/>
                  </a:buClr>
                  <a:buSzPct val="140000"/>
                  <a:buFont typeface="Wingdings" panose="05000000000000000000" pitchFamily="2" charset="2"/>
                  <a:buChar char="§"/>
                </a:pPr>
                <a:r>
                  <a:rPr lang="en-US" sz="1800" dirty="0">
                    <a:latin typeface="Arial" panose="020B0604020202020204" pitchFamily="34" charset="0"/>
                    <a:cs typeface="Arial" panose="020B0604020202020204" pitchFamily="34" charset="0"/>
                  </a:rPr>
                  <a:t>The </a:t>
                </a:r>
                <a:r>
                  <a:rPr lang="en-US" sz="1800" b="1" dirty="0">
                    <a:solidFill>
                      <a:schemeClr val="accent2"/>
                    </a:solidFill>
                    <a:latin typeface="Arial" panose="020B0604020202020204" pitchFamily="34" charset="0"/>
                    <a:cs typeface="Arial" panose="020B0604020202020204" pitchFamily="34" charset="0"/>
                  </a:rPr>
                  <a:t>opportunity cost</a:t>
                </a:r>
                <a:r>
                  <a:rPr lang="en-US" sz="1800" dirty="0">
                    <a:solidFill>
                      <a:schemeClr val="accent2"/>
                    </a:solidFill>
                    <a:latin typeface="Arial" panose="020B0604020202020204" pitchFamily="34" charset="0"/>
                    <a:cs typeface="Arial" panose="020B0604020202020204" pitchFamily="34" charset="0"/>
                  </a:rPr>
                  <a:t> </a:t>
                </a:r>
                <a:r>
                  <a:rPr lang="en-US" sz="1800" b="1" dirty="0">
                    <a:solidFill>
                      <a:schemeClr val="accent2"/>
                    </a:solidFill>
                    <a:latin typeface="Arial" panose="020B0604020202020204" pitchFamily="34" charset="0"/>
                    <a:cs typeface="Arial" panose="020B0604020202020204" pitchFamily="34" charset="0"/>
                  </a:rPr>
                  <a:t>of producing 1 yard of cloth </a:t>
                </a:r>
                <a:r>
                  <a:rPr lang="en-US" sz="1800" dirty="0">
                    <a:latin typeface="Arial" panose="020B0604020202020204" pitchFamily="34" charset="0"/>
                    <a:cs typeface="Arial" panose="020B0604020202020204" pitchFamily="34" charset="0"/>
                  </a:rPr>
                  <a:t>is 10 gallons of wine. This opportunity cost of cloth (more generally of the good on the x-axis) can be read off directly from the graph: it is the </a:t>
                </a:r>
                <a:r>
                  <a:rPr lang="en-US" sz="1800" b="1" dirty="0">
                    <a:solidFill>
                      <a:schemeClr val="accent2"/>
                    </a:solidFill>
                    <a:latin typeface="Arial" panose="020B0604020202020204" pitchFamily="34" charset="0"/>
                    <a:cs typeface="Arial" panose="020B0604020202020204" pitchFamily="34" charset="0"/>
                  </a:rPr>
                  <a:t>absolute value of the slope of the PPF</a:t>
                </a:r>
                <a:r>
                  <a:rPr lang="en-US" sz="1800" dirty="0">
                    <a:latin typeface="Arial" panose="020B0604020202020204" pitchFamily="34" charset="0"/>
                    <a:cs typeface="Arial" panose="020B0604020202020204" pitchFamily="34" charset="0"/>
                  </a:rPr>
                  <a:t>.</a:t>
                </a:r>
              </a:p>
              <a:p>
                <a:pPr marL="285750" lvl="2" indent="-285750">
                  <a:lnSpc>
                    <a:spcPct val="110000"/>
                  </a:lnSpc>
                  <a:spcBef>
                    <a:spcPts val="800"/>
                  </a:spcBef>
                  <a:buClr>
                    <a:srgbClr val="004872"/>
                  </a:buClr>
                  <a:buSzPct val="140000"/>
                  <a:buFont typeface="Wingdings" panose="05000000000000000000" pitchFamily="2" charset="2"/>
                  <a:buChar char="§"/>
                </a:pPr>
                <a:endParaRPr lang="en-US" sz="1800" dirty="0">
                  <a:latin typeface="Arial" panose="020B0604020202020204" pitchFamily="34" charset="0"/>
                  <a:cs typeface="Arial" panose="020B0604020202020204" pitchFamily="34" charset="0"/>
                </a:endParaRPr>
              </a:p>
              <a:p>
                <a:pPr lvl="2">
                  <a:lnSpc>
                    <a:spcPct val="120000"/>
                  </a:lnSpc>
                  <a:spcBef>
                    <a:spcPts val="0"/>
                  </a:spcBef>
                  <a:buSzPct val="125000"/>
                </a:pPr>
                <a:endParaRPr lang="en-GB" sz="1800" dirty="0">
                  <a:latin typeface="Arial" panose="020B0604020202020204" pitchFamily="34" charset="0"/>
                  <a:cs typeface="Arial" panose="020B0604020202020204" pitchFamily="34" charset="0"/>
                  <a:sym typeface="Roboto Slab Regular Regular"/>
                </a:endParaRPr>
              </a:p>
            </p:txBody>
          </p:sp>
        </mc:Choice>
        <mc:Fallback xmlns="">
          <p:sp>
            <p:nvSpPr>
              <p:cNvPr id="7" name="Tijdelijke aanduiding voor verticale tekst 10">
                <a:extLst>
                  <a:ext uri="{FF2B5EF4-FFF2-40B4-BE49-F238E27FC236}">
                    <a16:creationId xmlns:a16="http://schemas.microsoft.com/office/drawing/2014/main" id="{7BEA558B-5A04-8E5D-3AA6-6742CF2FBE01}"/>
                  </a:ext>
                </a:extLst>
              </p:cNvPr>
              <p:cNvSpPr txBox="1">
                <a:spLocks noRot="1" noChangeAspect="1" noMove="1" noResize="1" noEditPoints="1" noAdjustHandles="1" noChangeArrowheads="1" noChangeShapeType="1" noTextEdit="1"/>
              </p:cNvSpPr>
              <p:nvPr/>
            </p:nvSpPr>
            <p:spPr>
              <a:xfrm>
                <a:off x="698500" y="2383152"/>
                <a:ext cx="5396400" cy="4398381"/>
              </a:xfrm>
              <a:prstGeom prst="rect">
                <a:avLst/>
              </a:prstGeom>
              <a:blipFill>
                <a:blip r:embed="rId4"/>
                <a:stretch>
                  <a:fillRect l="-3390" t="-3606" r="-3051"/>
                </a:stretch>
              </a:blip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nl-NL">
                    <a:noFill/>
                  </a:rPr>
                  <a:t> </a:t>
                </a:r>
              </a:p>
            </p:txBody>
          </p:sp>
        </mc:Fallback>
      </mc:AlternateContent>
      <p:sp>
        <p:nvSpPr>
          <p:cNvPr id="3" name="Tijdelijke aanduiding voor verticale tekst 10">
            <a:extLst>
              <a:ext uri="{FF2B5EF4-FFF2-40B4-BE49-F238E27FC236}">
                <a16:creationId xmlns:a16="http://schemas.microsoft.com/office/drawing/2014/main" id="{9F51DAEB-B735-A106-7B63-6EB12B8B28C9}"/>
              </a:ext>
            </a:extLst>
          </p:cNvPr>
          <p:cNvSpPr txBox="1">
            <a:spLocks noGrp="1"/>
          </p:cNvSpPr>
          <p:nvPr>
            <p:ph type="body" idx="1"/>
          </p:nvPr>
        </p:nvSpPr>
        <p:spPr>
          <a:xfrm>
            <a:off x="698498" y="1863523"/>
            <a:ext cx="10413197" cy="519629"/>
          </a:xfrm>
          <a:prstGeom prst="rect">
            <a:avLst/>
          </a:prstGeom>
        </p:spPr>
        <p:txBody>
          <a:bodyPr>
            <a:normAutofit/>
          </a:bodyPr>
          <a:lstStyle/>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rPr>
              <a:t>An analogous line of reasoning yields the PPF for England (check if can derive it yourself)</a:t>
            </a:r>
            <a:endParaRPr lang="en-GB" sz="1800" dirty="0">
              <a:latin typeface="Arial" panose="020B0604020202020204" pitchFamily="34" charset="0"/>
              <a:cs typeface="Arial" panose="020B0604020202020204" pitchFamily="34" charset="0"/>
              <a:sym typeface="Roboto Slab Regular Regular"/>
            </a:endParaRPr>
          </a:p>
        </p:txBody>
      </p:sp>
    </p:spTree>
    <p:extLst>
      <p:ext uri="{BB962C8B-B14F-4D97-AF65-F5344CB8AC3E}">
        <p14:creationId xmlns:p14="http://schemas.microsoft.com/office/powerpoint/2010/main" val="3511953936"/>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1838244-D220-4CFB-710E-4C9C916165FC}"/>
              </a:ext>
            </a:extLst>
          </p:cNvPr>
          <p:cNvSpPr/>
          <p:nvPr/>
        </p:nvSpPr>
        <p:spPr>
          <a:xfrm>
            <a:off x="427256" y="5567423"/>
            <a:ext cx="2134766" cy="1111169"/>
          </a:xfrm>
          <a:prstGeom prst="rect">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nl-NL" sz="1800" b="0" i="0" u="none" strike="noStrike" cap="none" spc="0" normalizeH="0" baseline="0">
              <a:ln>
                <a:noFill/>
              </a:ln>
              <a:solidFill>
                <a:srgbClr val="000000"/>
              </a:solidFill>
              <a:effectLst/>
              <a:uFillTx/>
              <a:latin typeface="Arial"/>
              <a:ea typeface="Arial"/>
              <a:cs typeface="Arial"/>
              <a:sym typeface="Arial"/>
            </a:endParaRPr>
          </a:p>
        </p:txBody>
      </p:sp>
      <p:sp>
        <p:nvSpPr>
          <p:cNvPr id="3157" name="Titel 9"/>
          <p:cNvSpPr txBox="1">
            <a:spLocks noGrp="1"/>
          </p:cNvSpPr>
          <p:nvPr>
            <p:ph type="title"/>
          </p:nvPr>
        </p:nvSpPr>
        <p:spPr>
          <a:xfrm>
            <a:off x="698499" y="741499"/>
            <a:ext cx="10775072" cy="846669"/>
          </a:xfrm>
          <a:prstGeom prst="rect">
            <a:avLst/>
          </a:prstGeom>
        </p:spPr>
        <p:txBody>
          <a:bodyPr>
            <a:normAutofit fontScale="90000"/>
          </a:bodyPr>
          <a:lstStyle>
            <a:lvl1pPr defTabSz="850391">
              <a:tabLst>
                <a:tab pos="1155700" algn="l"/>
              </a:tabLst>
              <a:defRPr sz="2976"/>
            </a:lvl1pPr>
          </a:lstStyle>
          <a:p>
            <a:pPr marL="531813" indent="-531813">
              <a:tabLst>
                <a:tab pos="531813" algn="l"/>
                <a:tab pos="1155700" algn="l"/>
              </a:tabLst>
            </a:pPr>
            <a:r>
              <a:rPr lang="en-GB" sz="3600" dirty="0">
                <a:solidFill>
                  <a:schemeClr val="accent2"/>
                </a:solidFill>
              </a:rPr>
              <a:t>4. 	The Ricardian model of trade</a:t>
            </a:r>
            <a:br>
              <a:rPr lang="en-GB" sz="3600" dirty="0">
                <a:solidFill>
                  <a:schemeClr val="accent2"/>
                </a:solidFill>
              </a:rPr>
            </a:br>
            <a:r>
              <a:rPr lang="en-GB" sz="2700" dirty="0">
                <a:solidFill>
                  <a:srgbClr val="004872"/>
                </a:solidFill>
              </a:rPr>
              <a:t>Production in autarky – An example</a:t>
            </a:r>
          </a:p>
        </p:txBody>
      </p:sp>
      <p:sp>
        <p:nvSpPr>
          <p:cNvPr id="2" name="Textplatzhalter 3">
            <a:extLst>
              <a:ext uri="{FF2B5EF4-FFF2-40B4-BE49-F238E27FC236}">
                <a16:creationId xmlns:a16="http://schemas.microsoft.com/office/drawing/2014/main" id="{5B952ABC-C012-D770-858E-E97780930D31}"/>
              </a:ext>
            </a:extLst>
          </p:cNvPr>
          <p:cNvSpPr txBox="1">
            <a:spLocks/>
          </p:cNvSpPr>
          <p:nvPr/>
        </p:nvSpPr>
        <p:spPr>
          <a:xfrm>
            <a:off x="515249" y="1536483"/>
            <a:ext cx="8438746" cy="4545299"/>
          </a:xfrm>
          <a:prstGeom prst="rect">
            <a:avLst/>
          </a:prstGeom>
        </p:spPr>
        <p:txBody>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363538" indent="-363538">
              <a:lnSpc>
                <a:spcPct val="105000"/>
              </a:lnSpc>
              <a:spcBef>
                <a:spcPts val="200"/>
              </a:spcBef>
              <a:spcAft>
                <a:spcPts val="400"/>
              </a:spcAft>
              <a:tabLst>
                <a:tab pos="982663" algn="l"/>
              </a:tabLst>
            </a:pPr>
            <a:endParaRPr lang="en-US" dirty="0"/>
          </a:p>
        </p:txBody>
      </p:sp>
      <mc:AlternateContent xmlns:mc="http://schemas.openxmlformats.org/markup-compatibility/2006" xmlns:a14="http://schemas.microsoft.com/office/drawing/2010/main">
        <mc:Choice Requires="a14">
          <p:sp>
            <p:nvSpPr>
              <p:cNvPr id="3" name="Tijdelijke aanduiding voor verticale tekst 10">
                <a:extLst>
                  <a:ext uri="{FF2B5EF4-FFF2-40B4-BE49-F238E27FC236}">
                    <a16:creationId xmlns:a16="http://schemas.microsoft.com/office/drawing/2014/main" id="{9F51DAEB-B735-A106-7B63-6EB12B8B28C9}"/>
                  </a:ext>
                </a:extLst>
              </p:cNvPr>
              <p:cNvSpPr txBox="1">
                <a:spLocks noGrp="1"/>
              </p:cNvSpPr>
              <p:nvPr>
                <p:ph type="body" idx="1"/>
              </p:nvPr>
            </p:nvSpPr>
            <p:spPr>
              <a:xfrm>
                <a:off x="698498" y="1863523"/>
                <a:ext cx="10690991" cy="1565477"/>
              </a:xfrm>
              <a:prstGeom prst="rect">
                <a:avLst/>
              </a:prstGeom>
            </p:spPr>
            <p:txBody>
              <a:bodyPr>
                <a:normAutofit fontScale="92500" lnSpcReduction="10000"/>
              </a:bodyPr>
              <a:lstStyle/>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Full employment implies that the employment condition holds with equality (the country is on its PPF).</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In autarky, the PPF of Portugal and England define the production possibilities independently. Since in autarky consumption is equal to production, it also defines consumption and welfare.</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If we assume, for example, that England and Portugal use their labour supply in equal amounts to produce wine and cloth, we obtain as equilibria  </a:t>
                </a:r>
                <a14:m>
                  <m:oMath xmlns:m="http://schemas.openxmlformats.org/officeDocument/2006/math">
                    <m:sSubSup>
                      <m:sSubSupPr>
                        <m:ctrlPr>
                          <a:rPr lang="en-GB" sz="1800" i="1" dirty="0" smtClean="0">
                            <a:latin typeface="Cambria Math" panose="02040503050406030204" pitchFamily="18" charset="0"/>
                            <a:cs typeface="Arial" panose="020B0604020202020204" pitchFamily="34" charset="0"/>
                            <a:sym typeface="Roboto Slab Regular Regular"/>
                          </a:rPr>
                        </m:ctrlPr>
                      </m:sSubSupPr>
                      <m:e>
                        <m:r>
                          <a:rPr lang="en-GB" sz="1800" b="0" i="1" dirty="0" smtClean="0">
                            <a:latin typeface="Cambria Math" panose="02040503050406030204" pitchFamily="18" charset="0"/>
                            <a:cs typeface="Arial" panose="020B0604020202020204" pitchFamily="34" charset="0"/>
                            <a:sym typeface="Roboto Slab Regular Regular"/>
                          </a:rPr>
                          <m:t>𝑄</m:t>
                        </m:r>
                      </m:e>
                      <m:sub>
                        <m:r>
                          <a:rPr lang="en-GB" sz="1800" b="0" i="1" dirty="0" smtClean="0">
                            <a:latin typeface="Cambria Math" panose="02040503050406030204" pitchFamily="18" charset="0"/>
                            <a:cs typeface="Arial" panose="020B0604020202020204" pitchFamily="34" charset="0"/>
                            <a:sym typeface="Roboto Slab Regular Regular"/>
                          </a:rPr>
                          <m:t>𝐴</m:t>
                        </m:r>
                      </m:sub>
                      <m:sup>
                        <m:r>
                          <a:rPr lang="en-GB" sz="1800" b="0" i="1" dirty="0" smtClean="0">
                            <a:latin typeface="Cambria Math" panose="02040503050406030204" pitchFamily="18" charset="0"/>
                            <a:cs typeface="Arial" panose="020B0604020202020204" pitchFamily="34" charset="0"/>
                            <a:sym typeface="Roboto Slab Regular Regular"/>
                          </a:rPr>
                          <m:t>𝑃𝑂𝑅</m:t>
                        </m:r>
                      </m:sup>
                    </m:sSubSup>
                    <m:r>
                      <a:rPr lang="en-GB" sz="1800" i="1" dirty="0" smtClean="0">
                        <a:latin typeface="Cambria Math" panose="02040503050406030204" pitchFamily="18" charset="0"/>
                        <a:cs typeface="Arial" panose="020B0604020202020204" pitchFamily="34" charset="0"/>
                        <a:sym typeface="Roboto Slab Regular Regular"/>
                      </a:rPr>
                      <m:t>=(</m:t>
                    </m:r>
                    <m:r>
                      <a:rPr lang="en-GB" sz="1800" b="0" i="1" dirty="0" smtClean="0">
                        <a:latin typeface="Cambria Math" panose="02040503050406030204" pitchFamily="18" charset="0"/>
                        <a:cs typeface="Arial" panose="020B0604020202020204" pitchFamily="34" charset="0"/>
                        <a:sym typeface="Roboto Slab Regular Regular"/>
                      </a:rPr>
                      <m:t>10,150)</m:t>
                    </m:r>
                  </m:oMath>
                </a14:m>
                <a:r>
                  <a:rPr lang="en-GB" sz="1800" dirty="0">
                    <a:latin typeface="Arial" panose="020B0604020202020204" pitchFamily="34" charset="0"/>
                    <a:cs typeface="Arial" panose="020B0604020202020204" pitchFamily="34" charset="0"/>
                    <a:sym typeface="Roboto Slab Regular Regular"/>
                  </a:rPr>
                  <a:t> and </a:t>
                </a:r>
                <a14:m>
                  <m:oMath xmlns:m="http://schemas.openxmlformats.org/officeDocument/2006/math">
                    <m:sSubSup>
                      <m:sSubSupPr>
                        <m:ctrlPr>
                          <a:rPr lang="en-GB" sz="1800" i="1" dirty="0">
                            <a:latin typeface="Cambria Math" panose="02040503050406030204" pitchFamily="18" charset="0"/>
                            <a:cs typeface="Arial" panose="020B0604020202020204" pitchFamily="34" charset="0"/>
                            <a:sym typeface="Roboto Slab Regular Regular"/>
                          </a:rPr>
                        </m:ctrlPr>
                      </m:sSubSupPr>
                      <m:e>
                        <m:r>
                          <a:rPr lang="en-GB" sz="1800" b="0" i="1" dirty="0" smtClean="0">
                            <a:latin typeface="Cambria Math" panose="02040503050406030204" pitchFamily="18" charset="0"/>
                            <a:cs typeface="Arial" panose="020B0604020202020204" pitchFamily="34" charset="0"/>
                            <a:sym typeface="Roboto Slab Regular Regular"/>
                          </a:rPr>
                          <m:t>𝑄</m:t>
                        </m:r>
                      </m:e>
                      <m:sub>
                        <m:r>
                          <a:rPr lang="en-GB" sz="1800" i="1" dirty="0">
                            <a:latin typeface="Cambria Math" panose="02040503050406030204" pitchFamily="18" charset="0"/>
                            <a:cs typeface="Arial" panose="020B0604020202020204" pitchFamily="34" charset="0"/>
                            <a:sym typeface="Roboto Slab Regular Regular"/>
                          </a:rPr>
                          <m:t>𝐴</m:t>
                        </m:r>
                      </m:sub>
                      <m:sup>
                        <m:r>
                          <a:rPr lang="en-GB" sz="1800" b="0" i="1" dirty="0" smtClean="0">
                            <a:latin typeface="Cambria Math" panose="02040503050406030204" pitchFamily="18" charset="0"/>
                            <a:cs typeface="Arial" panose="020B0604020202020204" pitchFamily="34" charset="0"/>
                            <a:sym typeface="Roboto Slab Regular Regular"/>
                          </a:rPr>
                          <m:t>𝐸𝑁𝐺</m:t>
                        </m:r>
                      </m:sup>
                    </m:sSubSup>
                    <m:r>
                      <a:rPr lang="en-GB" sz="1800" i="1" dirty="0">
                        <a:latin typeface="Cambria Math" panose="02040503050406030204" pitchFamily="18" charset="0"/>
                        <a:cs typeface="Arial" panose="020B0604020202020204" pitchFamily="34" charset="0"/>
                        <a:sym typeface="Roboto Slab Regular Regular"/>
                      </a:rPr>
                      <m:t>=(</m:t>
                    </m:r>
                    <m:r>
                      <a:rPr lang="en-GB" sz="1800" b="0" i="1" dirty="0" smtClean="0">
                        <a:latin typeface="Cambria Math" panose="02040503050406030204" pitchFamily="18" charset="0"/>
                        <a:cs typeface="Arial" panose="020B0604020202020204" pitchFamily="34" charset="0"/>
                        <a:sym typeface="Roboto Slab Regular Regular"/>
                      </a:rPr>
                      <m:t>5</m:t>
                    </m:r>
                    <m:r>
                      <a:rPr lang="en-GB" sz="1800" i="1" dirty="0">
                        <a:latin typeface="Cambria Math" panose="02040503050406030204" pitchFamily="18" charset="0"/>
                        <a:cs typeface="Arial" panose="020B0604020202020204" pitchFamily="34" charset="0"/>
                        <a:sym typeface="Roboto Slab Regular Regular"/>
                      </a:rPr>
                      <m:t>,50)</m:t>
                    </m:r>
                  </m:oMath>
                </a14:m>
                <a:r>
                  <a:rPr lang="en-GB" sz="1800" dirty="0">
                    <a:latin typeface="Arial" panose="020B0604020202020204" pitchFamily="34" charset="0"/>
                    <a:cs typeface="Arial" panose="020B0604020202020204" pitchFamily="34" charset="0"/>
                    <a:sym typeface="Roboto Slab Regular Regular"/>
                  </a:rPr>
                  <a:t>. </a:t>
                </a:r>
              </a:p>
            </p:txBody>
          </p:sp>
        </mc:Choice>
        <mc:Fallback xmlns="">
          <p:sp>
            <p:nvSpPr>
              <p:cNvPr id="3" name="Tijdelijke aanduiding voor verticale tekst 10">
                <a:extLst>
                  <a:ext uri="{FF2B5EF4-FFF2-40B4-BE49-F238E27FC236}">
                    <a16:creationId xmlns:a16="http://schemas.microsoft.com/office/drawing/2014/main" id="{9F51DAEB-B735-A106-7B63-6EB12B8B28C9}"/>
                  </a:ext>
                </a:extLst>
              </p:cNvPr>
              <p:cNvSpPr txBox="1">
                <a:spLocks noGrp="1" noRot="1" noChangeAspect="1" noMove="1" noResize="1" noEditPoints="1" noAdjustHandles="1" noChangeArrowheads="1" noChangeShapeType="1" noTextEdit="1"/>
              </p:cNvSpPr>
              <p:nvPr>
                <p:ph type="body" idx="1"/>
              </p:nvPr>
            </p:nvSpPr>
            <p:spPr>
              <a:xfrm>
                <a:off x="698498" y="1863523"/>
                <a:ext cx="10690991" cy="1565477"/>
              </a:xfrm>
              <a:prstGeom prst="rect">
                <a:avLst/>
              </a:prstGeom>
              <a:blipFill>
                <a:blip r:embed="rId3"/>
                <a:stretch>
                  <a:fillRect l="-1654" t="-10117" b="-4280"/>
                </a:stretch>
              </a:blipFill>
            </p:spPr>
            <p:txBody>
              <a:bodyPr/>
              <a:lstStyle/>
              <a:p>
                <a:r>
                  <a:rPr lang="nl-NL">
                    <a:noFill/>
                  </a:rPr>
                  <a:t> </a:t>
                </a:r>
              </a:p>
            </p:txBody>
          </p:sp>
        </mc:Fallback>
      </mc:AlternateContent>
      <p:grpSp>
        <p:nvGrpSpPr>
          <p:cNvPr id="13" name="Group 12">
            <a:extLst>
              <a:ext uri="{FF2B5EF4-FFF2-40B4-BE49-F238E27FC236}">
                <a16:creationId xmlns:a16="http://schemas.microsoft.com/office/drawing/2014/main" id="{C17EB55B-8603-AD5E-B4FC-C6181D6CCFE8}"/>
              </a:ext>
            </a:extLst>
          </p:cNvPr>
          <p:cNvGrpSpPr/>
          <p:nvPr/>
        </p:nvGrpSpPr>
        <p:grpSpPr>
          <a:xfrm>
            <a:off x="515249" y="3286661"/>
            <a:ext cx="10786247" cy="3775305"/>
            <a:chOff x="515249" y="3286661"/>
            <a:chExt cx="10786247" cy="3775305"/>
          </a:xfrm>
        </p:grpSpPr>
        <p:grpSp>
          <p:nvGrpSpPr>
            <p:cNvPr id="8" name="Group 7">
              <a:extLst>
                <a:ext uri="{FF2B5EF4-FFF2-40B4-BE49-F238E27FC236}">
                  <a16:creationId xmlns:a16="http://schemas.microsoft.com/office/drawing/2014/main" id="{619A7874-0E35-2842-6A92-DBBBCB507F3B}"/>
                </a:ext>
              </a:extLst>
            </p:cNvPr>
            <p:cNvGrpSpPr/>
            <p:nvPr/>
          </p:nvGrpSpPr>
          <p:grpSpPr>
            <a:xfrm>
              <a:off x="515249" y="3286661"/>
              <a:ext cx="10786247" cy="3775305"/>
              <a:chOff x="515249" y="3101461"/>
              <a:chExt cx="10786247" cy="3775305"/>
            </a:xfrm>
          </p:grpSpPr>
          <p:graphicFrame>
            <p:nvGraphicFramePr>
              <p:cNvPr id="6" name="Diagramm 5">
                <a:extLst>
                  <a:ext uri="{FF2B5EF4-FFF2-40B4-BE49-F238E27FC236}">
                    <a16:creationId xmlns:a16="http://schemas.microsoft.com/office/drawing/2014/main" id="{00000000-0008-0000-0000-000006000000}"/>
                  </a:ext>
                </a:extLst>
              </p:cNvPr>
              <p:cNvGraphicFramePr>
                <a:graphicFrameLocks/>
              </p:cNvGraphicFramePr>
              <p:nvPr>
                <p:extLst>
                  <p:ext uri="{D42A27DB-BD31-4B8C-83A1-F6EECF244321}">
                    <p14:modId xmlns:p14="http://schemas.microsoft.com/office/powerpoint/2010/main" val="2836325355"/>
                  </p:ext>
                </p:extLst>
              </p:nvPr>
            </p:nvGraphicFramePr>
            <p:xfrm>
              <a:off x="5905096" y="3101461"/>
              <a:ext cx="5396400" cy="37476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Diagramm 4">
                <a:extLst>
                  <a:ext uri="{FF2B5EF4-FFF2-40B4-BE49-F238E27FC236}">
                    <a16:creationId xmlns:a16="http://schemas.microsoft.com/office/drawing/2014/main" id="{0F0541DF-7BC1-7E4E-5BED-D8401A886A39}"/>
                  </a:ext>
                </a:extLst>
              </p:cNvPr>
              <p:cNvGraphicFramePr>
                <a:graphicFrameLocks/>
              </p:cNvGraphicFramePr>
              <p:nvPr>
                <p:extLst>
                  <p:ext uri="{D42A27DB-BD31-4B8C-83A1-F6EECF244321}">
                    <p14:modId xmlns:p14="http://schemas.microsoft.com/office/powerpoint/2010/main" val="2933956335"/>
                  </p:ext>
                </p:extLst>
              </p:nvPr>
            </p:nvGraphicFramePr>
            <p:xfrm>
              <a:off x="515249" y="3130545"/>
              <a:ext cx="5397502" cy="3746221"/>
            </p:xfrm>
            <a:graphic>
              <a:graphicData uri="http://schemas.openxmlformats.org/drawingml/2006/chart">
                <c:chart xmlns:c="http://schemas.openxmlformats.org/drawingml/2006/chart" xmlns:r="http://schemas.openxmlformats.org/officeDocument/2006/relationships" r:id="rId5"/>
              </a:graphicData>
            </a:graphic>
          </p:graphicFrame>
        </p:grpSp>
        <p:sp>
          <p:nvSpPr>
            <p:cNvPr id="9" name="Ellipse 13">
              <a:extLst>
                <a:ext uri="{FF2B5EF4-FFF2-40B4-BE49-F238E27FC236}">
                  <a16:creationId xmlns:a16="http://schemas.microsoft.com/office/drawing/2014/main" id="{5FCA9EF1-FB69-97AC-2412-84893D435C48}"/>
                </a:ext>
              </a:extLst>
            </p:cNvPr>
            <p:cNvSpPr>
              <a:spLocks noChangeAspect="1"/>
            </p:cNvSpPr>
            <p:nvPr/>
          </p:nvSpPr>
          <p:spPr>
            <a:xfrm>
              <a:off x="2777452" y="4950652"/>
              <a:ext cx="172800" cy="172800"/>
            </a:xfrm>
            <a:prstGeom prst="ellipse">
              <a:avLst/>
            </a:prstGeom>
            <a:solidFill>
              <a:srgbClr val="33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16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7892C0F9-1008-6AFE-15EC-6D46A4B7E698}"/>
                </a:ext>
              </a:extLst>
            </p:cNvPr>
            <p:cNvSpPr txBox="1"/>
            <p:nvPr/>
          </p:nvSpPr>
          <p:spPr>
            <a:xfrm>
              <a:off x="2919259" y="4563547"/>
              <a:ext cx="81985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sz="1400" dirty="0"/>
                <a:t>(10,150)</a:t>
              </a:r>
              <a:endParaRPr kumimoji="0" lang="nl-NL" sz="1400" i="0" u="none" strike="noStrike" cap="none" spc="0" normalizeH="0" baseline="0" dirty="0">
                <a:ln>
                  <a:noFill/>
                </a:ln>
                <a:solidFill>
                  <a:srgbClr val="000000"/>
                </a:solidFill>
                <a:effectLst/>
                <a:uFillTx/>
                <a:latin typeface="Arial"/>
                <a:ea typeface="Arial"/>
                <a:cs typeface="Arial"/>
                <a:sym typeface="Arial"/>
              </a:endParaRPr>
            </a:p>
          </p:txBody>
        </p:sp>
        <p:sp>
          <p:nvSpPr>
            <p:cNvPr id="11" name="Ellipse 13">
              <a:extLst>
                <a:ext uri="{FF2B5EF4-FFF2-40B4-BE49-F238E27FC236}">
                  <a16:creationId xmlns:a16="http://schemas.microsoft.com/office/drawing/2014/main" id="{8C41ECE2-25F9-06B3-76A7-DCE07D47827B}"/>
                </a:ext>
              </a:extLst>
            </p:cNvPr>
            <p:cNvSpPr>
              <a:spLocks noChangeAspect="1"/>
            </p:cNvSpPr>
            <p:nvPr/>
          </p:nvSpPr>
          <p:spPr>
            <a:xfrm>
              <a:off x="7467129" y="5718120"/>
              <a:ext cx="172800" cy="172800"/>
            </a:xfrm>
            <a:prstGeom prst="ellipse">
              <a:avLst/>
            </a:prstGeom>
            <a:solidFill>
              <a:srgbClr val="33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16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19C7A5B1-5A52-A1FB-6470-33434EEC1139}"/>
                </a:ext>
              </a:extLst>
            </p:cNvPr>
            <p:cNvSpPr txBox="1"/>
            <p:nvPr/>
          </p:nvSpPr>
          <p:spPr>
            <a:xfrm>
              <a:off x="7574211" y="5388890"/>
              <a:ext cx="60909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sz="1400" dirty="0"/>
                <a:t>(5,50)</a:t>
              </a:r>
              <a:endParaRPr kumimoji="0" lang="nl-NL" sz="1400" i="0" u="none" strike="noStrike" cap="none" spc="0" normalizeH="0" baseline="0" dirty="0">
                <a:ln>
                  <a:noFill/>
                </a:ln>
                <a:solidFill>
                  <a:srgbClr val="000000"/>
                </a:solidFill>
                <a:effectLst/>
                <a:uFillTx/>
                <a:latin typeface="Arial"/>
                <a:ea typeface="Arial"/>
                <a:cs typeface="Arial"/>
                <a:sym typeface="Arial"/>
              </a:endParaRPr>
            </a:p>
          </p:txBody>
        </p:sp>
      </p:grpSp>
    </p:spTree>
    <p:extLst>
      <p:ext uri="{BB962C8B-B14F-4D97-AF65-F5344CB8AC3E}">
        <p14:creationId xmlns:p14="http://schemas.microsoft.com/office/powerpoint/2010/main" val="1015038234"/>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F40B9EE-C9C8-6037-BD3A-B3FA6975CA87}"/>
              </a:ext>
            </a:extLst>
          </p:cNvPr>
          <p:cNvSpPr/>
          <p:nvPr/>
        </p:nvSpPr>
        <p:spPr>
          <a:xfrm>
            <a:off x="515249" y="5868365"/>
            <a:ext cx="1788113" cy="846669"/>
          </a:xfrm>
          <a:prstGeom prst="rect">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nl-NL" sz="1800" b="0" i="0" u="none" strike="noStrike" cap="none" spc="0" normalizeH="0" baseline="0">
              <a:ln>
                <a:noFill/>
              </a:ln>
              <a:solidFill>
                <a:srgbClr val="000000"/>
              </a:solidFill>
              <a:effectLst/>
              <a:uFillTx/>
              <a:latin typeface="Arial"/>
              <a:ea typeface="Arial"/>
              <a:cs typeface="Arial"/>
              <a:sym typeface="Arial"/>
            </a:endParaRPr>
          </a:p>
        </p:txBody>
      </p:sp>
      <p:sp>
        <p:nvSpPr>
          <p:cNvPr id="3157" name="Titel 9"/>
          <p:cNvSpPr txBox="1">
            <a:spLocks noGrp="1"/>
          </p:cNvSpPr>
          <p:nvPr>
            <p:ph type="title"/>
          </p:nvPr>
        </p:nvSpPr>
        <p:spPr>
          <a:xfrm>
            <a:off x="698499" y="741499"/>
            <a:ext cx="10775072" cy="846669"/>
          </a:xfrm>
          <a:prstGeom prst="rect">
            <a:avLst/>
          </a:prstGeom>
        </p:spPr>
        <p:txBody>
          <a:bodyPr>
            <a:normAutofit fontScale="90000"/>
          </a:bodyPr>
          <a:lstStyle>
            <a:lvl1pPr defTabSz="850391">
              <a:tabLst>
                <a:tab pos="1155700" algn="l"/>
              </a:tabLst>
              <a:defRPr sz="2976"/>
            </a:lvl1pPr>
          </a:lstStyle>
          <a:p>
            <a:pPr marL="531813" indent="-531813">
              <a:tabLst>
                <a:tab pos="531813" algn="l"/>
                <a:tab pos="1155700" algn="l"/>
              </a:tabLst>
            </a:pPr>
            <a:r>
              <a:rPr lang="en-GB" sz="3600" dirty="0">
                <a:solidFill>
                  <a:schemeClr val="accent2"/>
                </a:solidFill>
              </a:rPr>
              <a:t>4. 	The Ricardian model of trade</a:t>
            </a:r>
            <a:br>
              <a:rPr lang="en-GB" sz="3600" dirty="0">
                <a:solidFill>
                  <a:schemeClr val="accent2"/>
                </a:solidFill>
              </a:rPr>
            </a:br>
            <a:r>
              <a:rPr lang="en-GB" sz="2700" dirty="0">
                <a:solidFill>
                  <a:srgbClr val="004872"/>
                </a:solidFill>
              </a:rPr>
              <a:t>Production choices: wages, prices and technology – Portugal</a:t>
            </a:r>
          </a:p>
        </p:txBody>
      </p:sp>
      <p:sp>
        <p:nvSpPr>
          <p:cNvPr id="2" name="Textplatzhalter 3">
            <a:extLst>
              <a:ext uri="{FF2B5EF4-FFF2-40B4-BE49-F238E27FC236}">
                <a16:creationId xmlns:a16="http://schemas.microsoft.com/office/drawing/2014/main" id="{5B952ABC-C012-D770-858E-E97780930D31}"/>
              </a:ext>
            </a:extLst>
          </p:cNvPr>
          <p:cNvSpPr txBox="1">
            <a:spLocks/>
          </p:cNvSpPr>
          <p:nvPr/>
        </p:nvSpPr>
        <p:spPr>
          <a:xfrm>
            <a:off x="515249" y="1536483"/>
            <a:ext cx="8438746" cy="4545299"/>
          </a:xfrm>
          <a:prstGeom prst="rect">
            <a:avLst/>
          </a:prstGeom>
        </p:spPr>
        <p:txBody>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363538" indent="-363538">
              <a:lnSpc>
                <a:spcPct val="105000"/>
              </a:lnSpc>
              <a:spcBef>
                <a:spcPts val="200"/>
              </a:spcBef>
              <a:spcAft>
                <a:spcPts val="400"/>
              </a:spcAft>
              <a:tabLst>
                <a:tab pos="982663" algn="l"/>
              </a:tabLst>
            </a:pPr>
            <a:endParaRPr lang="en-US" dirty="0"/>
          </a:p>
        </p:txBody>
      </p:sp>
      <mc:AlternateContent xmlns:mc="http://schemas.openxmlformats.org/markup-compatibility/2006" xmlns:a14="http://schemas.microsoft.com/office/drawing/2010/main">
        <mc:Choice Requires="a14">
          <p:sp>
            <p:nvSpPr>
              <p:cNvPr id="3" name="Tijdelijke aanduiding voor verticale tekst 10">
                <a:extLst>
                  <a:ext uri="{FF2B5EF4-FFF2-40B4-BE49-F238E27FC236}">
                    <a16:creationId xmlns:a16="http://schemas.microsoft.com/office/drawing/2014/main" id="{9F51DAEB-B735-A106-7B63-6EB12B8B28C9}"/>
                  </a:ext>
                </a:extLst>
              </p:cNvPr>
              <p:cNvSpPr txBox="1">
                <a:spLocks noGrp="1"/>
              </p:cNvSpPr>
              <p:nvPr>
                <p:ph type="body" idx="1"/>
              </p:nvPr>
            </p:nvSpPr>
            <p:spPr>
              <a:xfrm>
                <a:off x="698498" y="1667499"/>
                <a:ext cx="11066246" cy="5047536"/>
              </a:xfrm>
              <a:prstGeom prst="rect">
                <a:avLst/>
              </a:prstGeom>
              <a:ln>
                <a:noFill/>
              </a:ln>
            </p:spPr>
            <p:txBody>
              <a:bodyPr>
                <a:normAutofit lnSpcReduction="10000"/>
              </a:bodyPr>
              <a:lstStyle/>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In the simple one-factor economy, the production choices are driven by wages to be earned when producing wine (in Portugal </a:t>
                </a:r>
                <a14:m>
                  <m:oMath xmlns:m="http://schemas.openxmlformats.org/officeDocument/2006/math">
                    <m:sSubSup>
                      <m:sSubSupPr>
                        <m:ctrlPr>
                          <a:rPr lang="en-GB" sz="1800" i="1" dirty="0">
                            <a:latin typeface="Cambria Math" panose="02040503050406030204" pitchFamily="18" charset="0"/>
                            <a:cs typeface="Arial" panose="020B0604020202020204" pitchFamily="34" charset="0"/>
                            <a:sym typeface="Roboto Slab Regular Regular"/>
                          </a:rPr>
                        </m:ctrlPr>
                      </m:sSubSupPr>
                      <m:e>
                        <m:r>
                          <a:rPr lang="en-GB" sz="1800" i="1" dirty="0">
                            <a:latin typeface="Cambria Math" panose="02040503050406030204" pitchFamily="18" charset="0"/>
                            <a:cs typeface="Arial" panose="020B0604020202020204" pitchFamily="34" charset="0"/>
                            <a:sym typeface="Roboto Slab Regular Regular"/>
                          </a:rPr>
                          <m:t>𝑤</m:t>
                        </m:r>
                      </m:e>
                      <m:sub>
                        <m:r>
                          <a:rPr lang="en-GB" sz="1800" i="1" dirty="0">
                            <a:latin typeface="Cambria Math" panose="02040503050406030204" pitchFamily="18" charset="0"/>
                            <a:cs typeface="Arial" panose="020B0604020202020204" pitchFamily="34" charset="0"/>
                            <a:sym typeface="Roboto Slab Regular Regular"/>
                          </a:rPr>
                          <m:t>𝑊</m:t>
                        </m:r>
                      </m:sub>
                      <m:sup>
                        <m:r>
                          <a:rPr lang="en-GB" sz="1800" i="1" dirty="0">
                            <a:latin typeface="Cambria Math" panose="02040503050406030204" pitchFamily="18" charset="0"/>
                            <a:cs typeface="Arial" panose="020B0604020202020204" pitchFamily="34" charset="0"/>
                            <a:sym typeface="Roboto Slab Regular Regular"/>
                          </a:rPr>
                          <m:t>𝑃𝑂𝑅</m:t>
                        </m:r>
                      </m:sup>
                    </m:sSubSup>
                  </m:oMath>
                </a14:m>
                <a:r>
                  <a:rPr lang="en-GB" sz="1800" dirty="0">
                    <a:latin typeface="Arial" panose="020B0604020202020204" pitchFamily="34" charset="0"/>
                    <a:cs typeface="Arial" panose="020B0604020202020204" pitchFamily="34" charset="0"/>
                    <a:sym typeface="Roboto Slab Regular Regular"/>
                  </a:rPr>
                  <a:t>) compared to the wage earned when producing cloth (in Portugal </a:t>
                </a:r>
                <a14:m>
                  <m:oMath xmlns:m="http://schemas.openxmlformats.org/officeDocument/2006/math">
                    <m:sSubSup>
                      <m:sSubSupPr>
                        <m:ctrlPr>
                          <a:rPr lang="en-GB" sz="1800" i="1" dirty="0">
                            <a:latin typeface="Cambria Math" panose="02040503050406030204" pitchFamily="18" charset="0"/>
                            <a:cs typeface="Arial" panose="020B0604020202020204" pitchFamily="34" charset="0"/>
                            <a:sym typeface="Roboto Slab Regular Regular"/>
                          </a:rPr>
                        </m:ctrlPr>
                      </m:sSubSupPr>
                      <m:e>
                        <m:r>
                          <a:rPr lang="en-GB" sz="1800" i="1" dirty="0">
                            <a:latin typeface="Cambria Math" panose="02040503050406030204" pitchFamily="18" charset="0"/>
                            <a:cs typeface="Arial" panose="020B0604020202020204" pitchFamily="34" charset="0"/>
                            <a:sym typeface="Roboto Slab Regular Regular"/>
                          </a:rPr>
                          <m:t>𝑤</m:t>
                        </m:r>
                      </m:e>
                      <m:sub>
                        <m:r>
                          <a:rPr lang="en-GB" sz="1800" b="0" i="1" dirty="0" smtClean="0">
                            <a:latin typeface="Cambria Math" panose="02040503050406030204" pitchFamily="18" charset="0"/>
                            <a:cs typeface="Arial" panose="020B0604020202020204" pitchFamily="34" charset="0"/>
                            <a:sym typeface="Roboto Slab Regular Regular"/>
                          </a:rPr>
                          <m:t>𝐶</m:t>
                        </m:r>
                      </m:sub>
                      <m:sup>
                        <m:r>
                          <a:rPr lang="en-GB" sz="1800" i="1" dirty="0">
                            <a:latin typeface="Cambria Math" panose="02040503050406030204" pitchFamily="18" charset="0"/>
                            <a:cs typeface="Arial" panose="020B0604020202020204" pitchFamily="34" charset="0"/>
                            <a:sym typeface="Roboto Slab Regular Regular"/>
                          </a:rPr>
                          <m:t>𝑃𝑂𝑅</m:t>
                        </m:r>
                      </m:sup>
                    </m:sSubSup>
                  </m:oMath>
                </a14:m>
                <a:r>
                  <a:rPr lang="en-GB" sz="1800" dirty="0">
                    <a:latin typeface="Arial" panose="020B0604020202020204" pitchFamily="34" charset="0"/>
                    <a:cs typeface="Arial" panose="020B0604020202020204" pitchFamily="34" charset="0"/>
                    <a:sym typeface="Roboto Slab Regular Regular"/>
                  </a:rPr>
                  <a:t>). </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Portuguese workers will prefer to produce wine if </a:t>
                </a:r>
                <a14:m>
                  <m:oMath xmlns:m="http://schemas.openxmlformats.org/officeDocument/2006/math">
                    <m:sSubSup>
                      <m:sSubSupPr>
                        <m:ctrlPr>
                          <a:rPr lang="en-GB" sz="1800" i="1" dirty="0" smtClean="0">
                            <a:latin typeface="Cambria Math" panose="02040503050406030204" pitchFamily="18" charset="0"/>
                            <a:cs typeface="Arial" panose="020B0604020202020204" pitchFamily="34" charset="0"/>
                            <a:sym typeface="Roboto Slab Regular Regular"/>
                          </a:rPr>
                        </m:ctrlPr>
                      </m:sSubSupPr>
                      <m:e>
                        <m:r>
                          <a:rPr lang="en-GB" sz="1800" i="1" dirty="0">
                            <a:latin typeface="Cambria Math" panose="02040503050406030204" pitchFamily="18" charset="0"/>
                            <a:cs typeface="Arial" panose="020B0604020202020204" pitchFamily="34" charset="0"/>
                            <a:sym typeface="Roboto Slab Regular Regular"/>
                          </a:rPr>
                          <m:t>𝑤</m:t>
                        </m:r>
                      </m:e>
                      <m:sub>
                        <m:r>
                          <a:rPr lang="en-GB" sz="1800" i="1" dirty="0">
                            <a:latin typeface="Cambria Math" panose="02040503050406030204" pitchFamily="18" charset="0"/>
                            <a:cs typeface="Arial" panose="020B0604020202020204" pitchFamily="34" charset="0"/>
                            <a:sym typeface="Roboto Slab Regular Regular"/>
                          </a:rPr>
                          <m:t>𝑊</m:t>
                        </m:r>
                      </m:sub>
                      <m:sup>
                        <m:r>
                          <a:rPr lang="en-GB" sz="1800" i="1" dirty="0">
                            <a:latin typeface="Cambria Math" panose="02040503050406030204" pitchFamily="18" charset="0"/>
                            <a:cs typeface="Arial" panose="020B0604020202020204" pitchFamily="34" charset="0"/>
                            <a:sym typeface="Roboto Slab Regular Regular"/>
                          </a:rPr>
                          <m:t>𝑃𝑂𝑅</m:t>
                        </m:r>
                      </m:sup>
                    </m:sSubSup>
                    <m:r>
                      <a:rPr lang="en-GB" sz="1800" b="0" i="1" dirty="0" smtClean="0">
                        <a:latin typeface="Cambria Math" panose="02040503050406030204" pitchFamily="18" charset="0"/>
                        <a:cs typeface="Arial" panose="020B0604020202020204" pitchFamily="34" charset="0"/>
                        <a:sym typeface="Roboto Slab Regular Regular"/>
                      </a:rPr>
                      <m:t>&gt;</m:t>
                    </m:r>
                    <m:sSubSup>
                      <m:sSubSupPr>
                        <m:ctrlPr>
                          <a:rPr lang="en-GB" sz="1800" i="1" dirty="0">
                            <a:latin typeface="Cambria Math" panose="02040503050406030204" pitchFamily="18" charset="0"/>
                            <a:cs typeface="Arial" panose="020B0604020202020204" pitchFamily="34" charset="0"/>
                            <a:sym typeface="Roboto Slab Regular Regular"/>
                          </a:rPr>
                        </m:ctrlPr>
                      </m:sSubSupPr>
                      <m:e>
                        <m:r>
                          <a:rPr lang="en-GB" sz="1800" i="1" dirty="0">
                            <a:latin typeface="Cambria Math" panose="02040503050406030204" pitchFamily="18" charset="0"/>
                            <a:cs typeface="Arial" panose="020B0604020202020204" pitchFamily="34" charset="0"/>
                            <a:sym typeface="Roboto Slab Regular Regular"/>
                          </a:rPr>
                          <m:t>𝑤</m:t>
                        </m:r>
                      </m:e>
                      <m:sub>
                        <m:r>
                          <a:rPr lang="en-GB" sz="1800" b="0" i="1" dirty="0" smtClean="0">
                            <a:latin typeface="Cambria Math" panose="02040503050406030204" pitchFamily="18" charset="0"/>
                            <a:cs typeface="Arial" panose="020B0604020202020204" pitchFamily="34" charset="0"/>
                            <a:sym typeface="Roboto Slab Regular Regular"/>
                          </a:rPr>
                          <m:t>𝐶</m:t>
                        </m:r>
                      </m:sub>
                      <m:sup>
                        <m:r>
                          <a:rPr lang="en-GB" sz="1800" i="1" dirty="0">
                            <a:latin typeface="Cambria Math" panose="02040503050406030204" pitchFamily="18" charset="0"/>
                            <a:cs typeface="Arial" panose="020B0604020202020204" pitchFamily="34" charset="0"/>
                            <a:sym typeface="Roboto Slab Regular Regular"/>
                          </a:rPr>
                          <m:t>𝑃𝑂𝑅</m:t>
                        </m:r>
                      </m:sup>
                    </m:sSubSup>
                  </m:oMath>
                </a14:m>
                <a:r>
                  <a:rPr lang="en-GB" sz="1800" dirty="0">
                    <a:latin typeface="Arial" panose="020B0604020202020204" pitchFamily="34" charset="0"/>
                    <a:cs typeface="Arial" panose="020B0604020202020204" pitchFamily="34" charset="0"/>
                    <a:sym typeface="Roboto Slab Regular Regular"/>
                  </a:rPr>
                  <a:t> and cloth if </a:t>
                </a:r>
                <a14:m>
                  <m:oMath xmlns:m="http://schemas.openxmlformats.org/officeDocument/2006/math">
                    <m:sSubSup>
                      <m:sSubSupPr>
                        <m:ctrlPr>
                          <a:rPr lang="en-GB" sz="1800" i="1" dirty="0">
                            <a:latin typeface="Cambria Math" panose="02040503050406030204" pitchFamily="18" charset="0"/>
                            <a:cs typeface="Arial" panose="020B0604020202020204" pitchFamily="34" charset="0"/>
                            <a:sym typeface="Roboto Slab Regular Regular"/>
                          </a:rPr>
                        </m:ctrlPr>
                      </m:sSubSupPr>
                      <m:e>
                        <m:r>
                          <a:rPr lang="en-GB" sz="1800" i="1" dirty="0">
                            <a:latin typeface="Cambria Math" panose="02040503050406030204" pitchFamily="18" charset="0"/>
                            <a:cs typeface="Arial" panose="020B0604020202020204" pitchFamily="34" charset="0"/>
                            <a:sym typeface="Roboto Slab Regular Regular"/>
                          </a:rPr>
                          <m:t>𝑤</m:t>
                        </m:r>
                      </m:e>
                      <m:sub>
                        <m:r>
                          <a:rPr lang="en-GB" sz="1800" i="1" dirty="0">
                            <a:latin typeface="Cambria Math" panose="02040503050406030204" pitchFamily="18" charset="0"/>
                            <a:cs typeface="Arial" panose="020B0604020202020204" pitchFamily="34" charset="0"/>
                            <a:sym typeface="Roboto Slab Regular Regular"/>
                          </a:rPr>
                          <m:t>𝑊</m:t>
                        </m:r>
                      </m:sub>
                      <m:sup>
                        <m:r>
                          <a:rPr lang="en-GB" sz="1800" i="1" dirty="0">
                            <a:latin typeface="Cambria Math" panose="02040503050406030204" pitchFamily="18" charset="0"/>
                            <a:cs typeface="Arial" panose="020B0604020202020204" pitchFamily="34" charset="0"/>
                            <a:sym typeface="Roboto Slab Regular Regular"/>
                          </a:rPr>
                          <m:t>𝑃𝑂𝑅</m:t>
                        </m:r>
                      </m:sup>
                    </m:sSubSup>
                    <m:r>
                      <a:rPr lang="en-GB" sz="1800" b="0" i="1" dirty="0" smtClean="0">
                        <a:latin typeface="Cambria Math" panose="02040503050406030204" pitchFamily="18" charset="0"/>
                        <a:cs typeface="Arial" panose="020B0604020202020204" pitchFamily="34" charset="0"/>
                        <a:sym typeface="Roboto Slab Regular Regular"/>
                      </a:rPr>
                      <m:t>&lt;</m:t>
                    </m:r>
                    <m:sSubSup>
                      <m:sSubSupPr>
                        <m:ctrlPr>
                          <a:rPr lang="en-GB" sz="1800" i="1" dirty="0">
                            <a:latin typeface="Cambria Math" panose="02040503050406030204" pitchFamily="18" charset="0"/>
                            <a:cs typeface="Arial" panose="020B0604020202020204" pitchFamily="34" charset="0"/>
                            <a:sym typeface="Roboto Slab Regular Regular"/>
                          </a:rPr>
                        </m:ctrlPr>
                      </m:sSubSupPr>
                      <m:e>
                        <m:r>
                          <a:rPr lang="en-GB" sz="1800" i="1" dirty="0">
                            <a:latin typeface="Cambria Math" panose="02040503050406030204" pitchFamily="18" charset="0"/>
                            <a:cs typeface="Arial" panose="020B0604020202020204" pitchFamily="34" charset="0"/>
                            <a:sym typeface="Roboto Slab Regular Regular"/>
                          </a:rPr>
                          <m:t>𝑤</m:t>
                        </m:r>
                      </m:e>
                      <m:sub>
                        <m:r>
                          <a:rPr lang="en-GB" sz="1800" i="1" dirty="0">
                            <a:latin typeface="Cambria Math" panose="02040503050406030204" pitchFamily="18" charset="0"/>
                            <a:cs typeface="Arial" panose="020B0604020202020204" pitchFamily="34" charset="0"/>
                            <a:sym typeface="Roboto Slab Regular Regular"/>
                          </a:rPr>
                          <m:t>𝐶</m:t>
                        </m:r>
                      </m:sub>
                      <m:sup>
                        <m:r>
                          <a:rPr lang="en-GB" sz="1800" i="1" dirty="0">
                            <a:latin typeface="Cambria Math" panose="02040503050406030204" pitchFamily="18" charset="0"/>
                            <a:cs typeface="Arial" panose="020B0604020202020204" pitchFamily="34" charset="0"/>
                            <a:sym typeface="Roboto Slab Regular Regular"/>
                          </a:rPr>
                          <m:t>𝑃𝑂𝑅</m:t>
                        </m:r>
                      </m:sup>
                    </m:sSubSup>
                  </m:oMath>
                </a14:m>
                <a:r>
                  <a:rPr lang="en-GB" sz="1800" dirty="0">
                    <a:latin typeface="Arial" panose="020B0604020202020204" pitchFamily="34" charset="0"/>
                    <a:cs typeface="Arial" panose="020B0604020202020204" pitchFamily="34" charset="0"/>
                    <a:sym typeface="Roboto Slab Regular Regular"/>
                  </a:rPr>
                  <a:t>.</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The </a:t>
                </a:r>
                <a:r>
                  <a:rPr lang="en-GB" sz="1800" b="1" dirty="0">
                    <a:solidFill>
                      <a:schemeClr val="accent2"/>
                    </a:solidFill>
                    <a:latin typeface="Arial" panose="020B0604020202020204" pitchFamily="34" charset="0"/>
                    <a:cs typeface="Arial" panose="020B0604020202020204" pitchFamily="34" charset="0"/>
                    <a:sym typeface="Roboto Slab Regular Regular"/>
                  </a:rPr>
                  <a:t>wages</a:t>
                </a:r>
                <a:r>
                  <a:rPr lang="en-GB" sz="1800" dirty="0">
                    <a:latin typeface="Arial" panose="020B0604020202020204" pitchFamily="34" charset="0"/>
                    <a:cs typeface="Arial" panose="020B0604020202020204" pitchFamily="34" charset="0"/>
                    <a:sym typeface="Roboto Slab Regular Regular"/>
                  </a:rPr>
                  <a:t> in turn are determined by labour input requirements and prices:</a:t>
                </a:r>
              </a:p>
              <a:p>
                <a:pPr lvl="2" algn="ctr">
                  <a:lnSpc>
                    <a:spcPct val="110000"/>
                  </a:lnSpc>
                  <a:spcBef>
                    <a:spcPts val="800"/>
                  </a:spcBef>
                  <a:buClr>
                    <a:srgbClr val="004872"/>
                  </a:buClr>
                  <a:buSzPct val="140000"/>
                </a:pPr>
                <a14:m>
                  <m:oMath xmlns:m="http://schemas.openxmlformats.org/officeDocument/2006/math">
                    <m:sSubSup>
                      <m:sSubSupPr>
                        <m:ctrlPr>
                          <a:rPr lang="en-GB" sz="1800" i="1" dirty="0" smtClean="0">
                            <a:solidFill>
                              <a:srgbClr val="004872"/>
                            </a:solidFill>
                            <a:latin typeface="Cambria Math" panose="02040503050406030204" pitchFamily="18" charset="0"/>
                            <a:cs typeface="Arial" panose="020B0604020202020204" pitchFamily="34" charset="0"/>
                            <a:sym typeface="Roboto Slab Regular Regular"/>
                          </a:rPr>
                        </m:ctrlPr>
                      </m:sSubSupPr>
                      <m:e>
                        <m:r>
                          <a:rPr lang="en-GB" sz="1800" i="1" dirty="0">
                            <a:solidFill>
                              <a:srgbClr val="004872"/>
                            </a:solidFill>
                            <a:latin typeface="Cambria Math" panose="02040503050406030204" pitchFamily="18" charset="0"/>
                            <a:cs typeface="Arial" panose="020B0604020202020204" pitchFamily="34" charset="0"/>
                            <a:sym typeface="Roboto Slab Regular Regular"/>
                          </a:rPr>
                          <m:t>𝑤</m:t>
                        </m:r>
                      </m:e>
                      <m:sub>
                        <m:r>
                          <a:rPr lang="en-GB" sz="1800" i="1" dirty="0">
                            <a:solidFill>
                              <a:srgbClr val="004872"/>
                            </a:solidFill>
                            <a:latin typeface="Cambria Math" panose="02040503050406030204" pitchFamily="18" charset="0"/>
                            <a:cs typeface="Arial" panose="020B0604020202020204" pitchFamily="34" charset="0"/>
                            <a:sym typeface="Roboto Slab Regular Regular"/>
                          </a:rPr>
                          <m:t>𝑊</m:t>
                        </m:r>
                      </m:sub>
                      <m:sup>
                        <m:r>
                          <a:rPr lang="en-GB" sz="1800" i="1" dirty="0">
                            <a:solidFill>
                              <a:srgbClr val="004872"/>
                            </a:solidFill>
                            <a:latin typeface="Cambria Math" panose="02040503050406030204" pitchFamily="18" charset="0"/>
                            <a:cs typeface="Arial" panose="020B0604020202020204" pitchFamily="34" charset="0"/>
                            <a:sym typeface="Roboto Slab Regular Regular"/>
                          </a:rPr>
                          <m:t>𝑃𝑂𝑅</m:t>
                        </m:r>
                      </m:sup>
                    </m:sSubSup>
                    <m:r>
                      <a:rPr lang="en-GB" sz="1800" i="1" dirty="0">
                        <a:solidFill>
                          <a:srgbClr val="004872"/>
                        </a:solidFill>
                        <a:latin typeface="Cambria Math" panose="02040503050406030204" pitchFamily="18" charset="0"/>
                        <a:cs typeface="Arial" panose="020B0604020202020204" pitchFamily="34" charset="0"/>
                        <a:sym typeface="Roboto Slab Regular Regular"/>
                      </a:rPr>
                      <m:t>=</m:t>
                    </m:r>
                    <m:f>
                      <m:fPr>
                        <m:type m:val="lin"/>
                        <m:ctrlPr>
                          <a:rPr lang="en-GB" sz="1800" i="1" dirty="0">
                            <a:solidFill>
                              <a:srgbClr val="004872"/>
                            </a:solidFill>
                            <a:latin typeface="Cambria Math" panose="02040503050406030204" pitchFamily="18" charset="0"/>
                            <a:cs typeface="Arial" panose="020B0604020202020204" pitchFamily="34" charset="0"/>
                            <a:sym typeface="Roboto Slab Regular Regular"/>
                          </a:rPr>
                        </m:ctrlPr>
                      </m:fPr>
                      <m:num>
                        <m:sSubSup>
                          <m:sSubSupPr>
                            <m:ctrlPr>
                              <a:rPr lang="en-GB" sz="1800" i="1">
                                <a:solidFill>
                                  <a:srgbClr val="004872"/>
                                </a:solidFill>
                                <a:latin typeface="Cambria Math" panose="02040503050406030204" pitchFamily="18" charset="0"/>
                                <a:cs typeface="Arial" panose="020B0604020202020204" pitchFamily="34" charset="0"/>
                              </a:rPr>
                            </m:ctrlPr>
                          </m:sSubSupPr>
                          <m:e>
                            <m:r>
                              <a:rPr lang="en-GB" sz="1800" i="1">
                                <a:solidFill>
                                  <a:srgbClr val="004872"/>
                                </a:solidFill>
                                <a:latin typeface="Cambria Math" panose="02040503050406030204" pitchFamily="18" charset="0"/>
                                <a:cs typeface="Arial" panose="020B0604020202020204" pitchFamily="34" charset="0"/>
                              </a:rPr>
                              <m:t>𝑃</m:t>
                            </m:r>
                          </m:e>
                          <m:sub>
                            <m:r>
                              <a:rPr lang="en-GB" sz="1800" i="1">
                                <a:solidFill>
                                  <a:srgbClr val="004872"/>
                                </a:solidFill>
                                <a:latin typeface="Cambria Math" panose="02040503050406030204" pitchFamily="18" charset="0"/>
                                <a:cs typeface="Arial" panose="020B0604020202020204" pitchFamily="34" charset="0"/>
                              </a:rPr>
                              <m:t>𝑊</m:t>
                            </m:r>
                          </m:sub>
                          <m:sup>
                            <m:r>
                              <a:rPr lang="en-GB" sz="1800" i="1">
                                <a:solidFill>
                                  <a:srgbClr val="004872"/>
                                </a:solidFill>
                                <a:latin typeface="Cambria Math" panose="02040503050406030204" pitchFamily="18" charset="0"/>
                                <a:cs typeface="Arial" panose="020B0604020202020204" pitchFamily="34" charset="0"/>
                              </a:rPr>
                              <m:t>𝑃𝑂𝑅</m:t>
                            </m:r>
                          </m:sup>
                        </m:sSubSup>
                      </m:num>
                      <m:den>
                        <m:sSubSup>
                          <m:sSubSupPr>
                            <m:ctrlPr>
                              <a:rPr lang="en-GB" sz="1800" i="1">
                                <a:solidFill>
                                  <a:srgbClr val="004872"/>
                                </a:solidFill>
                                <a:latin typeface="Cambria Math" panose="02040503050406030204" pitchFamily="18" charset="0"/>
                                <a:cs typeface="Arial" panose="020B0604020202020204" pitchFamily="34" charset="0"/>
                              </a:rPr>
                            </m:ctrlPr>
                          </m:sSubSupPr>
                          <m:e>
                            <m:r>
                              <a:rPr lang="en-GB" sz="1800" i="1">
                                <a:solidFill>
                                  <a:srgbClr val="004872"/>
                                </a:solidFill>
                                <a:latin typeface="Cambria Math" panose="02040503050406030204" pitchFamily="18" charset="0"/>
                                <a:cs typeface="Arial" panose="020B0604020202020204" pitchFamily="34" charset="0"/>
                              </a:rPr>
                              <m:t>𝑎</m:t>
                            </m:r>
                          </m:e>
                          <m:sub>
                            <m:r>
                              <a:rPr lang="en-GB" sz="1800" i="1">
                                <a:solidFill>
                                  <a:srgbClr val="004872"/>
                                </a:solidFill>
                                <a:latin typeface="Cambria Math" panose="02040503050406030204" pitchFamily="18" charset="0"/>
                                <a:cs typeface="Arial" panose="020B0604020202020204" pitchFamily="34" charset="0"/>
                              </a:rPr>
                              <m:t>𝑊</m:t>
                            </m:r>
                          </m:sub>
                          <m:sup>
                            <m:r>
                              <a:rPr lang="en-GB" sz="1800" i="1">
                                <a:solidFill>
                                  <a:srgbClr val="004872"/>
                                </a:solidFill>
                                <a:latin typeface="Cambria Math" panose="02040503050406030204" pitchFamily="18" charset="0"/>
                                <a:cs typeface="Arial" panose="020B0604020202020204" pitchFamily="34" charset="0"/>
                              </a:rPr>
                              <m:t>𝑃𝑂𝑅</m:t>
                            </m:r>
                          </m:sup>
                        </m:sSubSup>
                      </m:den>
                    </m:f>
                  </m:oMath>
                </a14:m>
                <a:r>
                  <a:rPr lang="en-GB" sz="1800" dirty="0">
                    <a:solidFill>
                      <a:srgbClr val="004872"/>
                    </a:solidFill>
                    <a:latin typeface="Arial" panose="020B0604020202020204" pitchFamily="34" charset="0"/>
                    <a:cs typeface="Arial" panose="020B0604020202020204" pitchFamily="34" charset="0"/>
                    <a:sym typeface="Roboto Slab Regular Regular"/>
                  </a:rPr>
                  <a:t>     and   </a:t>
                </a:r>
                <a:r>
                  <a:rPr lang="en-GB" sz="1800" i="1" dirty="0">
                    <a:solidFill>
                      <a:srgbClr val="004872"/>
                    </a:solidFill>
                    <a:latin typeface="Cambria Math" panose="02040503050406030204" pitchFamily="18" charset="0"/>
                    <a:cs typeface="Arial" panose="020B0604020202020204" pitchFamily="34" charset="0"/>
                    <a:sym typeface="Roboto Slab Regular Regular"/>
                  </a:rPr>
                  <a:t>  </a:t>
                </a:r>
                <a14:m>
                  <m:oMath xmlns:m="http://schemas.openxmlformats.org/officeDocument/2006/math">
                    <m:sSubSup>
                      <m:sSubSupPr>
                        <m:ctrlPr>
                          <a:rPr lang="en-GB" sz="1800" i="1" dirty="0">
                            <a:solidFill>
                              <a:srgbClr val="004872"/>
                            </a:solidFill>
                            <a:latin typeface="Cambria Math" panose="02040503050406030204" pitchFamily="18" charset="0"/>
                            <a:cs typeface="Arial" panose="020B0604020202020204" pitchFamily="34" charset="0"/>
                            <a:sym typeface="Roboto Slab Regular Regular"/>
                          </a:rPr>
                        </m:ctrlPr>
                      </m:sSubSupPr>
                      <m:e>
                        <m:r>
                          <a:rPr lang="en-GB" sz="1800" i="1" dirty="0">
                            <a:solidFill>
                              <a:srgbClr val="004872"/>
                            </a:solidFill>
                            <a:latin typeface="Cambria Math" panose="02040503050406030204" pitchFamily="18" charset="0"/>
                            <a:cs typeface="Arial" panose="020B0604020202020204" pitchFamily="34" charset="0"/>
                            <a:sym typeface="Roboto Slab Regular Regular"/>
                          </a:rPr>
                          <m:t>𝑤</m:t>
                        </m:r>
                      </m:e>
                      <m:sub>
                        <m:r>
                          <a:rPr lang="en-GB" sz="1800" i="1" dirty="0">
                            <a:solidFill>
                              <a:srgbClr val="004872"/>
                            </a:solidFill>
                            <a:latin typeface="Cambria Math" panose="02040503050406030204" pitchFamily="18" charset="0"/>
                            <a:cs typeface="Arial" panose="020B0604020202020204" pitchFamily="34" charset="0"/>
                            <a:sym typeface="Roboto Slab Regular Regular"/>
                          </a:rPr>
                          <m:t>𝐶</m:t>
                        </m:r>
                      </m:sub>
                      <m:sup>
                        <m:r>
                          <a:rPr lang="en-GB" sz="1800" i="1" dirty="0">
                            <a:solidFill>
                              <a:srgbClr val="004872"/>
                            </a:solidFill>
                            <a:latin typeface="Cambria Math" panose="02040503050406030204" pitchFamily="18" charset="0"/>
                            <a:cs typeface="Arial" panose="020B0604020202020204" pitchFamily="34" charset="0"/>
                            <a:sym typeface="Roboto Slab Regular Regular"/>
                          </a:rPr>
                          <m:t>𝑃𝑂𝑅</m:t>
                        </m:r>
                      </m:sup>
                    </m:sSubSup>
                    <m:r>
                      <a:rPr lang="en-GB" sz="1800" i="1" dirty="0">
                        <a:solidFill>
                          <a:srgbClr val="004872"/>
                        </a:solidFill>
                        <a:latin typeface="Cambria Math" panose="02040503050406030204" pitchFamily="18" charset="0"/>
                        <a:cs typeface="Arial" panose="020B0604020202020204" pitchFamily="34" charset="0"/>
                        <a:sym typeface="Roboto Slab Regular Regular"/>
                      </a:rPr>
                      <m:t>=</m:t>
                    </m:r>
                    <m:f>
                      <m:fPr>
                        <m:type m:val="lin"/>
                        <m:ctrlPr>
                          <a:rPr lang="en-GB" sz="1800" i="1" dirty="0">
                            <a:solidFill>
                              <a:srgbClr val="004872"/>
                            </a:solidFill>
                            <a:latin typeface="Cambria Math" panose="02040503050406030204" pitchFamily="18" charset="0"/>
                            <a:cs typeface="Arial" panose="020B0604020202020204" pitchFamily="34" charset="0"/>
                            <a:sym typeface="Roboto Slab Regular Regular"/>
                          </a:rPr>
                        </m:ctrlPr>
                      </m:fPr>
                      <m:num>
                        <m:sSubSup>
                          <m:sSubSupPr>
                            <m:ctrlPr>
                              <a:rPr lang="en-GB" sz="1800" i="1">
                                <a:solidFill>
                                  <a:srgbClr val="004872"/>
                                </a:solidFill>
                                <a:latin typeface="Cambria Math" panose="02040503050406030204" pitchFamily="18" charset="0"/>
                                <a:cs typeface="Arial" panose="020B0604020202020204" pitchFamily="34" charset="0"/>
                              </a:rPr>
                            </m:ctrlPr>
                          </m:sSubSupPr>
                          <m:e>
                            <m:r>
                              <a:rPr lang="en-GB" sz="1800" i="1">
                                <a:solidFill>
                                  <a:srgbClr val="004872"/>
                                </a:solidFill>
                                <a:latin typeface="Cambria Math" panose="02040503050406030204" pitchFamily="18" charset="0"/>
                                <a:cs typeface="Arial" panose="020B0604020202020204" pitchFamily="34" charset="0"/>
                              </a:rPr>
                              <m:t>𝑃</m:t>
                            </m:r>
                          </m:e>
                          <m:sub>
                            <m:r>
                              <a:rPr lang="en-GB" sz="1800" i="1">
                                <a:solidFill>
                                  <a:srgbClr val="004872"/>
                                </a:solidFill>
                                <a:latin typeface="Cambria Math" panose="02040503050406030204" pitchFamily="18" charset="0"/>
                                <a:cs typeface="Arial" panose="020B0604020202020204" pitchFamily="34" charset="0"/>
                              </a:rPr>
                              <m:t>𝐶</m:t>
                            </m:r>
                          </m:sub>
                          <m:sup>
                            <m:r>
                              <a:rPr lang="en-GB" sz="1800" i="1">
                                <a:solidFill>
                                  <a:srgbClr val="004872"/>
                                </a:solidFill>
                                <a:latin typeface="Cambria Math" panose="02040503050406030204" pitchFamily="18" charset="0"/>
                                <a:cs typeface="Arial" panose="020B0604020202020204" pitchFamily="34" charset="0"/>
                              </a:rPr>
                              <m:t>𝑃𝑂𝑅</m:t>
                            </m:r>
                          </m:sup>
                        </m:sSubSup>
                      </m:num>
                      <m:den>
                        <m:sSubSup>
                          <m:sSubSupPr>
                            <m:ctrlPr>
                              <a:rPr lang="en-GB" sz="1800" i="1">
                                <a:solidFill>
                                  <a:srgbClr val="004872"/>
                                </a:solidFill>
                                <a:latin typeface="Cambria Math" panose="02040503050406030204" pitchFamily="18" charset="0"/>
                                <a:cs typeface="Arial" panose="020B0604020202020204" pitchFamily="34" charset="0"/>
                              </a:rPr>
                            </m:ctrlPr>
                          </m:sSubSupPr>
                          <m:e>
                            <m:r>
                              <a:rPr lang="en-GB" sz="1800" i="1">
                                <a:solidFill>
                                  <a:srgbClr val="004872"/>
                                </a:solidFill>
                                <a:latin typeface="Cambria Math" panose="02040503050406030204" pitchFamily="18" charset="0"/>
                                <a:cs typeface="Arial" panose="020B0604020202020204" pitchFamily="34" charset="0"/>
                              </a:rPr>
                              <m:t>𝑎</m:t>
                            </m:r>
                          </m:e>
                          <m:sub>
                            <m:r>
                              <a:rPr lang="en-GB" sz="1800" i="1">
                                <a:solidFill>
                                  <a:srgbClr val="004872"/>
                                </a:solidFill>
                                <a:latin typeface="Cambria Math" panose="02040503050406030204" pitchFamily="18" charset="0"/>
                                <a:cs typeface="Arial" panose="020B0604020202020204" pitchFamily="34" charset="0"/>
                              </a:rPr>
                              <m:t>𝐶</m:t>
                            </m:r>
                          </m:sub>
                          <m:sup>
                            <m:r>
                              <a:rPr lang="en-GB" sz="1800" i="1">
                                <a:solidFill>
                                  <a:srgbClr val="004872"/>
                                </a:solidFill>
                                <a:latin typeface="Cambria Math" panose="02040503050406030204" pitchFamily="18" charset="0"/>
                                <a:cs typeface="Arial" panose="020B0604020202020204" pitchFamily="34" charset="0"/>
                              </a:rPr>
                              <m:t>𝑃𝑂𝑅</m:t>
                            </m:r>
                          </m:sup>
                        </m:sSubSup>
                      </m:den>
                    </m:f>
                  </m:oMath>
                </a14:m>
                <a:endParaRPr lang="en-GB" sz="1800" i="1" dirty="0">
                  <a:solidFill>
                    <a:schemeClr val="tx1"/>
                  </a:solidFill>
                  <a:latin typeface="Cambria Math" panose="02040503050406030204" pitchFamily="18" charset="0"/>
                  <a:cs typeface="Arial" panose="020B0604020202020204" pitchFamily="34" charset="0"/>
                  <a:sym typeface="Roboto Slab Regular Regular"/>
                </a:endParaRP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Hence, Portuguese workers will prefer to </a:t>
                </a:r>
                <a:r>
                  <a:rPr lang="en-GB" sz="1800" b="1" dirty="0">
                    <a:solidFill>
                      <a:schemeClr val="accent2"/>
                    </a:solidFill>
                    <a:latin typeface="Arial" panose="020B0604020202020204" pitchFamily="34" charset="0"/>
                    <a:cs typeface="Arial" panose="020B0604020202020204" pitchFamily="34" charset="0"/>
                    <a:sym typeface="Roboto Slab Regular Regular"/>
                  </a:rPr>
                  <a:t>produce wine if </a:t>
                </a:r>
                <a14:m>
                  <m:oMath xmlns:m="http://schemas.openxmlformats.org/officeDocument/2006/math">
                    <m:f>
                      <m:fPr>
                        <m:type m:val="lin"/>
                        <m:ctrlPr>
                          <a:rPr lang="en-GB" sz="1800" b="1" i="1" dirty="0">
                            <a:solidFill>
                              <a:schemeClr val="accent2"/>
                            </a:solidFill>
                            <a:latin typeface="Cambria Math" panose="02040503050406030204" pitchFamily="18" charset="0"/>
                            <a:cs typeface="Arial" panose="020B0604020202020204" pitchFamily="34" charset="0"/>
                            <a:sym typeface="Roboto Slab Regular Regular"/>
                          </a:rPr>
                        </m:ctrlPr>
                      </m:fPr>
                      <m:num>
                        <m:sSubSup>
                          <m:sSubSupPr>
                            <m:ctrlPr>
                              <a:rPr lang="en-GB" sz="1800" b="1" i="1">
                                <a:solidFill>
                                  <a:schemeClr val="accent2"/>
                                </a:solidFill>
                                <a:latin typeface="Cambria Math" panose="02040503050406030204" pitchFamily="18" charset="0"/>
                                <a:cs typeface="Arial" panose="020B0604020202020204" pitchFamily="34" charset="0"/>
                              </a:rPr>
                            </m:ctrlPr>
                          </m:sSubSupPr>
                          <m:e>
                            <m:r>
                              <a:rPr lang="en-GB" sz="1800" b="1" i="1">
                                <a:solidFill>
                                  <a:schemeClr val="accent2"/>
                                </a:solidFill>
                                <a:latin typeface="Cambria Math" panose="02040503050406030204" pitchFamily="18" charset="0"/>
                                <a:cs typeface="Arial" panose="020B0604020202020204" pitchFamily="34" charset="0"/>
                              </a:rPr>
                              <m:t>𝑷</m:t>
                            </m:r>
                          </m:e>
                          <m:sub>
                            <m:r>
                              <a:rPr lang="en-GB" sz="1800" b="1" i="1">
                                <a:solidFill>
                                  <a:schemeClr val="accent2"/>
                                </a:solidFill>
                                <a:latin typeface="Cambria Math" panose="02040503050406030204" pitchFamily="18" charset="0"/>
                                <a:cs typeface="Arial" panose="020B0604020202020204" pitchFamily="34" charset="0"/>
                              </a:rPr>
                              <m:t>𝑾</m:t>
                            </m:r>
                          </m:sub>
                          <m:sup>
                            <m:r>
                              <a:rPr lang="en-GB" sz="1800" b="1" i="1">
                                <a:solidFill>
                                  <a:schemeClr val="accent2"/>
                                </a:solidFill>
                                <a:latin typeface="Cambria Math" panose="02040503050406030204" pitchFamily="18" charset="0"/>
                                <a:cs typeface="Arial" panose="020B0604020202020204" pitchFamily="34" charset="0"/>
                              </a:rPr>
                              <m:t>𝑷𝑶𝑹</m:t>
                            </m:r>
                          </m:sup>
                        </m:sSubSup>
                      </m:num>
                      <m:den>
                        <m:sSubSup>
                          <m:sSubSupPr>
                            <m:ctrlPr>
                              <a:rPr lang="en-GB" sz="1800" b="1" i="1">
                                <a:solidFill>
                                  <a:schemeClr val="accent2"/>
                                </a:solidFill>
                                <a:latin typeface="Cambria Math" panose="02040503050406030204" pitchFamily="18" charset="0"/>
                                <a:cs typeface="Arial" panose="020B0604020202020204" pitchFamily="34" charset="0"/>
                              </a:rPr>
                            </m:ctrlPr>
                          </m:sSubSupPr>
                          <m:e>
                            <m:r>
                              <a:rPr lang="en-GB" sz="1800" b="1" i="1">
                                <a:solidFill>
                                  <a:schemeClr val="accent2"/>
                                </a:solidFill>
                                <a:latin typeface="Cambria Math" panose="02040503050406030204" pitchFamily="18" charset="0"/>
                                <a:cs typeface="Arial" panose="020B0604020202020204" pitchFamily="34" charset="0"/>
                              </a:rPr>
                              <m:t>𝒂</m:t>
                            </m:r>
                          </m:e>
                          <m:sub>
                            <m:r>
                              <a:rPr lang="en-GB" sz="1800" b="1" i="1">
                                <a:solidFill>
                                  <a:schemeClr val="accent2"/>
                                </a:solidFill>
                                <a:latin typeface="Cambria Math" panose="02040503050406030204" pitchFamily="18" charset="0"/>
                                <a:cs typeface="Arial" panose="020B0604020202020204" pitchFamily="34" charset="0"/>
                              </a:rPr>
                              <m:t>𝑾</m:t>
                            </m:r>
                          </m:sub>
                          <m:sup>
                            <m:r>
                              <a:rPr lang="en-GB" sz="1800" b="1" i="1">
                                <a:solidFill>
                                  <a:schemeClr val="accent2"/>
                                </a:solidFill>
                                <a:latin typeface="Cambria Math" panose="02040503050406030204" pitchFamily="18" charset="0"/>
                                <a:cs typeface="Arial" panose="020B0604020202020204" pitchFamily="34" charset="0"/>
                              </a:rPr>
                              <m:t>𝑷𝑶𝑹</m:t>
                            </m:r>
                          </m:sup>
                        </m:sSubSup>
                      </m:den>
                    </m:f>
                    <m:r>
                      <a:rPr lang="en-GB" sz="1800" b="1" dirty="0">
                        <a:solidFill>
                          <a:schemeClr val="accent2"/>
                        </a:solidFill>
                        <a:latin typeface="Cambria Math" panose="02040503050406030204" pitchFamily="18" charset="0"/>
                        <a:cs typeface="Arial" panose="020B0604020202020204" pitchFamily="34" charset="0"/>
                        <a:sym typeface="Roboto Slab Regular Regular"/>
                      </a:rPr>
                      <m:t>&gt;</m:t>
                    </m:r>
                    <m:f>
                      <m:fPr>
                        <m:type m:val="lin"/>
                        <m:ctrlPr>
                          <a:rPr lang="en-GB" sz="1800" b="1" i="1" dirty="0">
                            <a:solidFill>
                              <a:schemeClr val="accent2"/>
                            </a:solidFill>
                            <a:latin typeface="Cambria Math" panose="02040503050406030204" pitchFamily="18" charset="0"/>
                            <a:cs typeface="Arial" panose="020B0604020202020204" pitchFamily="34" charset="0"/>
                            <a:sym typeface="Roboto Slab Regular Regular"/>
                          </a:rPr>
                        </m:ctrlPr>
                      </m:fPr>
                      <m:num>
                        <m:sSubSup>
                          <m:sSubSupPr>
                            <m:ctrlPr>
                              <a:rPr lang="en-GB" sz="1800" b="1" i="1">
                                <a:solidFill>
                                  <a:schemeClr val="accent2"/>
                                </a:solidFill>
                                <a:latin typeface="Cambria Math" panose="02040503050406030204" pitchFamily="18" charset="0"/>
                                <a:cs typeface="Arial" panose="020B0604020202020204" pitchFamily="34" charset="0"/>
                              </a:rPr>
                            </m:ctrlPr>
                          </m:sSubSupPr>
                          <m:e>
                            <m:r>
                              <a:rPr lang="en-GB" sz="1800" b="1" i="1">
                                <a:solidFill>
                                  <a:schemeClr val="accent2"/>
                                </a:solidFill>
                                <a:latin typeface="Cambria Math" panose="02040503050406030204" pitchFamily="18" charset="0"/>
                                <a:cs typeface="Arial" panose="020B0604020202020204" pitchFamily="34" charset="0"/>
                              </a:rPr>
                              <m:t>𝑷</m:t>
                            </m:r>
                          </m:e>
                          <m:sub>
                            <m:r>
                              <a:rPr lang="en-GB" sz="1800" b="1" i="1">
                                <a:solidFill>
                                  <a:schemeClr val="accent2"/>
                                </a:solidFill>
                                <a:latin typeface="Cambria Math" panose="02040503050406030204" pitchFamily="18" charset="0"/>
                                <a:cs typeface="Arial" panose="020B0604020202020204" pitchFamily="34" charset="0"/>
                              </a:rPr>
                              <m:t>𝑪</m:t>
                            </m:r>
                          </m:sub>
                          <m:sup>
                            <m:r>
                              <a:rPr lang="en-GB" sz="1800" b="1" i="1">
                                <a:solidFill>
                                  <a:schemeClr val="accent2"/>
                                </a:solidFill>
                                <a:latin typeface="Cambria Math" panose="02040503050406030204" pitchFamily="18" charset="0"/>
                                <a:cs typeface="Arial" panose="020B0604020202020204" pitchFamily="34" charset="0"/>
                              </a:rPr>
                              <m:t>𝑷𝑶𝑹</m:t>
                            </m:r>
                          </m:sup>
                        </m:sSubSup>
                      </m:num>
                      <m:den>
                        <m:sSubSup>
                          <m:sSubSupPr>
                            <m:ctrlPr>
                              <a:rPr lang="en-GB" sz="1800" b="1" i="1">
                                <a:solidFill>
                                  <a:schemeClr val="accent2"/>
                                </a:solidFill>
                                <a:latin typeface="Cambria Math" panose="02040503050406030204" pitchFamily="18" charset="0"/>
                                <a:cs typeface="Arial" panose="020B0604020202020204" pitchFamily="34" charset="0"/>
                              </a:rPr>
                            </m:ctrlPr>
                          </m:sSubSupPr>
                          <m:e>
                            <m:r>
                              <a:rPr lang="en-GB" sz="1800" b="1" i="1">
                                <a:solidFill>
                                  <a:schemeClr val="accent2"/>
                                </a:solidFill>
                                <a:latin typeface="Cambria Math" panose="02040503050406030204" pitchFamily="18" charset="0"/>
                                <a:cs typeface="Arial" panose="020B0604020202020204" pitchFamily="34" charset="0"/>
                              </a:rPr>
                              <m:t>𝒂</m:t>
                            </m:r>
                          </m:e>
                          <m:sub>
                            <m:r>
                              <a:rPr lang="en-GB" sz="1800" b="1" i="1">
                                <a:solidFill>
                                  <a:schemeClr val="accent2"/>
                                </a:solidFill>
                                <a:latin typeface="Cambria Math" panose="02040503050406030204" pitchFamily="18" charset="0"/>
                                <a:cs typeface="Arial" panose="020B0604020202020204" pitchFamily="34" charset="0"/>
                              </a:rPr>
                              <m:t>𝑪</m:t>
                            </m:r>
                          </m:sub>
                          <m:sup>
                            <m:r>
                              <a:rPr lang="en-GB" sz="1800" b="1" i="1">
                                <a:solidFill>
                                  <a:schemeClr val="accent2"/>
                                </a:solidFill>
                                <a:latin typeface="Cambria Math" panose="02040503050406030204" pitchFamily="18" charset="0"/>
                                <a:cs typeface="Arial" panose="020B0604020202020204" pitchFamily="34" charset="0"/>
                              </a:rPr>
                              <m:t>𝑷𝑶𝑹</m:t>
                            </m:r>
                          </m:sup>
                        </m:sSubSup>
                      </m:den>
                    </m:f>
                  </m:oMath>
                </a14:m>
                <a:r>
                  <a:rPr lang="en-GB" sz="1800" dirty="0">
                    <a:latin typeface="Arial" panose="020B0604020202020204" pitchFamily="34" charset="0"/>
                    <a:cs typeface="Arial" panose="020B0604020202020204" pitchFamily="34" charset="0"/>
                    <a:sym typeface="Roboto Slab Regular Regular"/>
                  </a:rPr>
                  <a:t> and prefer to produce </a:t>
                </a:r>
                <a:r>
                  <a:rPr lang="en-GB" sz="1800" b="1" dirty="0">
                    <a:solidFill>
                      <a:schemeClr val="accent2"/>
                    </a:solidFill>
                    <a:latin typeface="Arial" panose="020B0604020202020204" pitchFamily="34" charset="0"/>
                    <a:cs typeface="Arial" panose="020B0604020202020204" pitchFamily="34" charset="0"/>
                    <a:sym typeface="Roboto Slab Regular Regular"/>
                  </a:rPr>
                  <a:t>cloth if </a:t>
                </a:r>
                <a14:m>
                  <m:oMath xmlns:m="http://schemas.openxmlformats.org/officeDocument/2006/math">
                    <m:f>
                      <m:fPr>
                        <m:type m:val="lin"/>
                        <m:ctrlPr>
                          <a:rPr lang="en-GB" sz="1800" b="1" i="1" dirty="0">
                            <a:solidFill>
                              <a:schemeClr val="accent2"/>
                            </a:solidFill>
                            <a:latin typeface="Cambria Math" panose="02040503050406030204" pitchFamily="18" charset="0"/>
                            <a:cs typeface="Arial" panose="020B0604020202020204" pitchFamily="34" charset="0"/>
                            <a:sym typeface="Roboto Slab Regular Regular"/>
                          </a:rPr>
                        </m:ctrlPr>
                      </m:fPr>
                      <m:num>
                        <m:sSubSup>
                          <m:sSubSupPr>
                            <m:ctrlPr>
                              <a:rPr lang="en-GB" sz="1800" b="1" i="1">
                                <a:solidFill>
                                  <a:schemeClr val="accent2"/>
                                </a:solidFill>
                                <a:latin typeface="Cambria Math" panose="02040503050406030204" pitchFamily="18" charset="0"/>
                                <a:cs typeface="Arial" panose="020B0604020202020204" pitchFamily="34" charset="0"/>
                              </a:rPr>
                            </m:ctrlPr>
                          </m:sSubSupPr>
                          <m:e>
                            <m:r>
                              <a:rPr lang="en-GB" sz="1800" b="1" i="1">
                                <a:solidFill>
                                  <a:schemeClr val="accent2"/>
                                </a:solidFill>
                                <a:latin typeface="Cambria Math" panose="02040503050406030204" pitchFamily="18" charset="0"/>
                                <a:cs typeface="Arial" panose="020B0604020202020204" pitchFamily="34" charset="0"/>
                              </a:rPr>
                              <m:t>𝑷</m:t>
                            </m:r>
                          </m:e>
                          <m:sub>
                            <m:r>
                              <a:rPr lang="en-GB" sz="1800" b="1" i="1" smtClean="0">
                                <a:solidFill>
                                  <a:schemeClr val="accent2"/>
                                </a:solidFill>
                                <a:latin typeface="Cambria Math" panose="02040503050406030204" pitchFamily="18" charset="0"/>
                                <a:cs typeface="Arial" panose="020B0604020202020204" pitchFamily="34" charset="0"/>
                              </a:rPr>
                              <m:t>𝑪</m:t>
                            </m:r>
                          </m:sub>
                          <m:sup>
                            <m:r>
                              <a:rPr lang="en-GB" sz="1800" b="1" i="1">
                                <a:solidFill>
                                  <a:schemeClr val="accent2"/>
                                </a:solidFill>
                                <a:latin typeface="Cambria Math" panose="02040503050406030204" pitchFamily="18" charset="0"/>
                                <a:cs typeface="Arial" panose="020B0604020202020204" pitchFamily="34" charset="0"/>
                              </a:rPr>
                              <m:t>𝑷𝑶𝑹</m:t>
                            </m:r>
                          </m:sup>
                        </m:sSubSup>
                      </m:num>
                      <m:den>
                        <m:sSubSup>
                          <m:sSubSupPr>
                            <m:ctrlPr>
                              <a:rPr lang="en-GB" sz="1800" b="1" i="1">
                                <a:solidFill>
                                  <a:schemeClr val="accent2"/>
                                </a:solidFill>
                                <a:latin typeface="Cambria Math" panose="02040503050406030204" pitchFamily="18" charset="0"/>
                                <a:cs typeface="Arial" panose="020B0604020202020204" pitchFamily="34" charset="0"/>
                              </a:rPr>
                            </m:ctrlPr>
                          </m:sSubSupPr>
                          <m:e>
                            <m:r>
                              <a:rPr lang="en-GB" sz="1800" b="1" i="1">
                                <a:solidFill>
                                  <a:schemeClr val="accent2"/>
                                </a:solidFill>
                                <a:latin typeface="Cambria Math" panose="02040503050406030204" pitchFamily="18" charset="0"/>
                                <a:cs typeface="Arial" panose="020B0604020202020204" pitchFamily="34" charset="0"/>
                              </a:rPr>
                              <m:t>𝒂</m:t>
                            </m:r>
                          </m:e>
                          <m:sub>
                            <m:r>
                              <a:rPr lang="en-GB" sz="1800" b="1" i="1" smtClean="0">
                                <a:solidFill>
                                  <a:schemeClr val="accent2"/>
                                </a:solidFill>
                                <a:latin typeface="Cambria Math" panose="02040503050406030204" pitchFamily="18" charset="0"/>
                                <a:cs typeface="Arial" panose="020B0604020202020204" pitchFamily="34" charset="0"/>
                              </a:rPr>
                              <m:t>𝑪</m:t>
                            </m:r>
                          </m:sub>
                          <m:sup>
                            <m:r>
                              <a:rPr lang="en-GB" sz="1800" b="1" i="1">
                                <a:solidFill>
                                  <a:schemeClr val="accent2"/>
                                </a:solidFill>
                                <a:latin typeface="Cambria Math" panose="02040503050406030204" pitchFamily="18" charset="0"/>
                                <a:cs typeface="Arial" panose="020B0604020202020204" pitchFamily="34" charset="0"/>
                              </a:rPr>
                              <m:t>𝑷𝑶𝑹</m:t>
                            </m:r>
                          </m:sup>
                        </m:sSubSup>
                      </m:den>
                    </m:f>
                    <m:r>
                      <a:rPr lang="en-GB" sz="1800" b="1" dirty="0">
                        <a:solidFill>
                          <a:schemeClr val="accent2"/>
                        </a:solidFill>
                        <a:latin typeface="Cambria Math" panose="02040503050406030204" pitchFamily="18" charset="0"/>
                        <a:cs typeface="Arial" panose="020B0604020202020204" pitchFamily="34" charset="0"/>
                        <a:sym typeface="Roboto Slab Regular Regular"/>
                      </a:rPr>
                      <m:t>&gt;</m:t>
                    </m:r>
                    <m:f>
                      <m:fPr>
                        <m:type m:val="lin"/>
                        <m:ctrlPr>
                          <a:rPr lang="en-GB" sz="1800" b="1" i="1" dirty="0">
                            <a:solidFill>
                              <a:schemeClr val="accent2"/>
                            </a:solidFill>
                            <a:latin typeface="Cambria Math" panose="02040503050406030204" pitchFamily="18" charset="0"/>
                            <a:cs typeface="Arial" panose="020B0604020202020204" pitchFamily="34" charset="0"/>
                            <a:sym typeface="Roboto Slab Regular Regular"/>
                          </a:rPr>
                        </m:ctrlPr>
                      </m:fPr>
                      <m:num>
                        <m:sSubSup>
                          <m:sSubSupPr>
                            <m:ctrlPr>
                              <a:rPr lang="en-GB" sz="1800" b="1" i="1">
                                <a:solidFill>
                                  <a:schemeClr val="accent2"/>
                                </a:solidFill>
                                <a:latin typeface="Cambria Math" panose="02040503050406030204" pitchFamily="18" charset="0"/>
                                <a:cs typeface="Arial" panose="020B0604020202020204" pitchFamily="34" charset="0"/>
                              </a:rPr>
                            </m:ctrlPr>
                          </m:sSubSupPr>
                          <m:e>
                            <m:r>
                              <a:rPr lang="en-GB" sz="1800" b="1" i="1">
                                <a:solidFill>
                                  <a:schemeClr val="accent2"/>
                                </a:solidFill>
                                <a:latin typeface="Cambria Math" panose="02040503050406030204" pitchFamily="18" charset="0"/>
                                <a:cs typeface="Arial" panose="020B0604020202020204" pitchFamily="34" charset="0"/>
                              </a:rPr>
                              <m:t>𝑷</m:t>
                            </m:r>
                          </m:e>
                          <m:sub>
                            <m:r>
                              <a:rPr lang="en-GB" sz="1800" b="1" i="1" smtClean="0">
                                <a:solidFill>
                                  <a:schemeClr val="accent2"/>
                                </a:solidFill>
                                <a:latin typeface="Cambria Math" panose="02040503050406030204" pitchFamily="18" charset="0"/>
                                <a:cs typeface="Arial" panose="020B0604020202020204" pitchFamily="34" charset="0"/>
                              </a:rPr>
                              <m:t>𝑾</m:t>
                            </m:r>
                          </m:sub>
                          <m:sup>
                            <m:r>
                              <a:rPr lang="en-GB" sz="1800" b="1" i="1">
                                <a:solidFill>
                                  <a:schemeClr val="accent2"/>
                                </a:solidFill>
                                <a:latin typeface="Cambria Math" panose="02040503050406030204" pitchFamily="18" charset="0"/>
                                <a:cs typeface="Arial" panose="020B0604020202020204" pitchFamily="34" charset="0"/>
                              </a:rPr>
                              <m:t>𝑷𝑶𝑹</m:t>
                            </m:r>
                          </m:sup>
                        </m:sSubSup>
                      </m:num>
                      <m:den>
                        <m:sSubSup>
                          <m:sSubSupPr>
                            <m:ctrlPr>
                              <a:rPr lang="en-GB" sz="1800" b="1" i="1">
                                <a:solidFill>
                                  <a:schemeClr val="accent2"/>
                                </a:solidFill>
                                <a:latin typeface="Cambria Math" panose="02040503050406030204" pitchFamily="18" charset="0"/>
                                <a:cs typeface="Arial" panose="020B0604020202020204" pitchFamily="34" charset="0"/>
                              </a:rPr>
                            </m:ctrlPr>
                          </m:sSubSupPr>
                          <m:e>
                            <m:r>
                              <a:rPr lang="en-GB" sz="1800" b="1" i="1">
                                <a:solidFill>
                                  <a:schemeClr val="accent2"/>
                                </a:solidFill>
                                <a:latin typeface="Cambria Math" panose="02040503050406030204" pitchFamily="18" charset="0"/>
                                <a:cs typeface="Arial" panose="020B0604020202020204" pitchFamily="34" charset="0"/>
                              </a:rPr>
                              <m:t>𝒂</m:t>
                            </m:r>
                          </m:e>
                          <m:sub>
                            <m:r>
                              <a:rPr lang="en-GB" sz="1800" b="1" i="1" smtClean="0">
                                <a:solidFill>
                                  <a:schemeClr val="accent2"/>
                                </a:solidFill>
                                <a:latin typeface="Cambria Math" panose="02040503050406030204" pitchFamily="18" charset="0"/>
                                <a:cs typeface="Arial" panose="020B0604020202020204" pitchFamily="34" charset="0"/>
                              </a:rPr>
                              <m:t>𝑾</m:t>
                            </m:r>
                          </m:sub>
                          <m:sup>
                            <m:r>
                              <a:rPr lang="en-GB" sz="1800" b="1" i="1">
                                <a:solidFill>
                                  <a:schemeClr val="accent2"/>
                                </a:solidFill>
                                <a:latin typeface="Cambria Math" panose="02040503050406030204" pitchFamily="18" charset="0"/>
                                <a:cs typeface="Arial" panose="020B0604020202020204" pitchFamily="34" charset="0"/>
                              </a:rPr>
                              <m:t>𝑷𝑶𝑹</m:t>
                            </m:r>
                          </m:sup>
                        </m:sSubSup>
                      </m:den>
                    </m:f>
                  </m:oMath>
                </a14:m>
                <a:r>
                  <a:rPr lang="en-GB" sz="1800" dirty="0">
                    <a:latin typeface="Arial" panose="020B0604020202020204" pitchFamily="34" charset="0"/>
                    <a:cs typeface="Arial" panose="020B0604020202020204" pitchFamily="34" charset="0"/>
                    <a:sym typeface="Roboto Slab Regular Regular"/>
                  </a:rPr>
                  <a:t>.</a:t>
                </a:r>
              </a:p>
              <a:p>
                <a:pPr marL="285750" lvl="2" indent="-285750">
                  <a:lnSpc>
                    <a:spcPct val="110000"/>
                  </a:lnSpc>
                  <a:spcBef>
                    <a:spcPts val="800"/>
                  </a:spcBef>
                  <a:buClr>
                    <a:srgbClr val="004872"/>
                  </a:buClr>
                  <a:buSzPct val="140000"/>
                  <a:buFont typeface="Wingdings" panose="05000000000000000000" pitchFamily="2" charset="2"/>
                  <a:buChar char="§"/>
                </a:pPr>
                <a:r>
                  <a:rPr lang="en-GB" sz="1800" b="1" dirty="0">
                    <a:solidFill>
                      <a:schemeClr val="accent2"/>
                    </a:solidFill>
                    <a:latin typeface="Arial" panose="020B0604020202020204" pitchFamily="34" charset="0"/>
                    <a:cs typeface="Arial" panose="020B0604020202020204" pitchFamily="34" charset="0"/>
                    <a:sym typeface="Roboto Slab Regular Regular"/>
                  </a:rPr>
                  <a:t>Producing both goods</a:t>
                </a:r>
                <a:r>
                  <a:rPr lang="en-GB" sz="1800" dirty="0">
                    <a:latin typeface="Arial" panose="020B0604020202020204" pitchFamily="34" charset="0"/>
                    <a:cs typeface="Arial" panose="020B0604020202020204" pitchFamily="34" charset="0"/>
                    <a:sym typeface="Roboto Slab Regular Regular"/>
                  </a:rPr>
                  <a:t> requires that the wage are the same in both goods: </a:t>
                </a:r>
                <a14:m>
                  <m:oMath xmlns:m="http://schemas.openxmlformats.org/officeDocument/2006/math">
                    <m:f>
                      <m:fPr>
                        <m:type m:val="lin"/>
                        <m:ctrlPr>
                          <a:rPr lang="en-GB" sz="1800" i="1" dirty="0" smtClean="0">
                            <a:solidFill>
                              <a:schemeClr val="tx1"/>
                            </a:solidFill>
                            <a:latin typeface="Cambria Math" panose="02040503050406030204" pitchFamily="18" charset="0"/>
                            <a:cs typeface="Arial" panose="020B0604020202020204" pitchFamily="34" charset="0"/>
                            <a:sym typeface="Roboto Slab Regular Regular"/>
                          </a:rPr>
                        </m:ctrlPr>
                      </m:fPr>
                      <m:num>
                        <m:sSubSup>
                          <m:sSubSupPr>
                            <m:ctrlPr>
                              <a:rPr lang="en-GB" sz="1800" i="1">
                                <a:solidFill>
                                  <a:schemeClr val="tx1"/>
                                </a:solidFill>
                                <a:latin typeface="Cambria Math" panose="02040503050406030204" pitchFamily="18" charset="0"/>
                                <a:cs typeface="Arial" panose="020B0604020202020204" pitchFamily="34" charset="0"/>
                              </a:rPr>
                            </m:ctrlPr>
                          </m:sSubSupPr>
                          <m:e>
                            <m:r>
                              <a:rPr lang="en-GB" sz="1800" b="0" i="1">
                                <a:solidFill>
                                  <a:schemeClr val="tx1"/>
                                </a:solidFill>
                                <a:latin typeface="Cambria Math" panose="02040503050406030204" pitchFamily="18" charset="0"/>
                                <a:cs typeface="Arial" panose="020B0604020202020204" pitchFamily="34" charset="0"/>
                              </a:rPr>
                              <m:t>𝑃</m:t>
                            </m:r>
                          </m:e>
                          <m:sub>
                            <m:r>
                              <a:rPr lang="en-GB" sz="1800" b="0" i="1">
                                <a:solidFill>
                                  <a:schemeClr val="tx1"/>
                                </a:solidFill>
                                <a:latin typeface="Cambria Math" panose="02040503050406030204" pitchFamily="18" charset="0"/>
                                <a:cs typeface="Arial" panose="020B0604020202020204" pitchFamily="34" charset="0"/>
                              </a:rPr>
                              <m:t>𝑊</m:t>
                            </m:r>
                          </m:sub>
                          <m:sup>
                            <m:r>
                              <a:rPr lang="en-GB" sz="1800" b="0" i="1">
                                <a:solidFill>
                                  <a:schemeClr val="tx1"/>
                                </a:solidFill>
                                <a:latin typeface="Cambria Math" panose="02040503050406030204" pitchFamily="18" charset="0"/>
                                <a:cs typeface="Arial" panose="020B0604020202020204" pitchFamily="34" charset="0"/>
                              </a:rPr>
                              <m:t>𝑃𝑂𝑅</m:t>
                            </m:r>
                          </m:sup>
                        </m:sSubSup>
                      </m:num>
                      <m:den>
                        <m:sSubSup>
                          <m:sSubSupPr>
                            <m:ctrlPr>
                              <a:rPr lang="en-GB" sz="1800" i="1">
                                <a:solidFill>
                                  <a:schemeClr val="tx1"/>
                                </a:solidFill>
                                <a:latin typeface="Cambria Math" panose="02040503050406030204" pitchFamily="18" charset="0"/>
                                <a:cs typeface="Arial" panose="020B0604020202020204" pitchFamily="34" charset="0"/>
                              </a:rPr>
                            </m:ctrlPr>
                          </m:sSubSupPr>
                          <m:e>
                            <m:r>
                              <a:rPr lang="en-GB" sz="1800" b="0" i="1">
                                <a:solidFill>
                                  <a:schemeClr val="tx1"/>
                                </a:solidFill>
                                <a:latin typeface="Cambria Math" panose="02040503050406030204" pitchFamily="18" charset="0"/>
                                <a:cs typeface="Arial" panose="020B0604020202020204" pitchFamily="34" charset="0"/>
                              </a:rPr>
                              <m:t>𝑎</m:t>
                            </m:r>
                          </m:e>
                          <m:sub>
                            <m:r>
                              <a:rPr lang="en-GB" sz="1800" b="0" i="1">
                                <a:solidFill>
                                  <a:schemeClr val="tx1"/>
                                </a:solidFill>
                                <a:latin typeface="Cambria Math" panose="02040503050406030204" pitchFamily="18" charset="0"/>
                                <a:cs typeface="Arial" panose="020B0604020202020204" pitchFamily="34" charset="0"/>
                              </a:rPr>
                              <m:t>𝑊</m:t>
                            </m:r>
                          </m:sub>
                          <m:sup>
                            <m:r>
                              <a:rPr lang="en-GB" sz="1800" b="0" i="1">
                                <a:solidFill>
                                  <a:schemeClr val="tx1"/>
                                </a:solidFill>
                                <a:latin typeface="Cambria Math" panose="02040503050406030204" pitchFamily="18" charset="0"/>
                                <a:cs typeface="Arial" panose="020B0604020202020204" pitchFamily="34" charset="0"/>
                              </a:rPr>
                              <m:t>𝑃𝑂𝑅</m:t>
                            </m:r>
                          </m:sup>
                        </m:sSubSup>
                      </m:den>
                    </m:f>
                    <m:r>
                      <a:rPr lang="en-GB" sz="1800" b="0" i="0" dirty="0" smtClean="0">
                        <a:solidFill>
                          <a:schemeClr val="tx1"/>
                        </a:solidFill>
                        <a:latin typeface="Cambria Math" panose="02040503050406030204" pitchFamily="18" charset="0"/>
                        <a:cs typeface="Arial" panose="020B0604020202020204" pitchFamily="34" charset="0"/>
                        <a:sym typeface="Roboto Slab Regular Regular"/>
                      </a:rPr>
                      <m:t>=</m:t>
                    </m:r>
                    <m:f>
                      <m:fPr>
                        <m:type m:val="lin"/>
                        <m:ctrlPr>
                          <a:rPr lang="en-GB" sz="1800" i="1" dirty="0">
                            <a:solidFill>
                              <a:schemeClr val="tx1"/>
                            </a:solidFill>
                            <a:latin typeface="Cambria Math" panose="02040503050406030204" pitchFamily="18" charset="0"/>
                            <a:cs typeface="Arial" panose="020B0604020202020204" pitchFamily="34" charset="0"/>
                            <a:sym typeface="Roboto Slab Regular Regular"/>
                          </a:rPr>
                        </m:ctrlPr>
                      </m:fPr>
                      <m:num>
                        <m:sSubSup>
                          <m:sSubSupPr>
                            <m:ctrlPr>
                              <a:rPr lang="en-GB" sz="1800" i="1">
                                <a:solidFill>
                                  <a:schemeClr val="tx1"/>
                                </a:solidFill>
                                <a:latin typeface="Cambria Math" panose="02040503050406030204" pitchFamily="18" charset="0"/>
                                <a:cs typeface="Arial" panose="020B0604020202020204" pitchFamily="34" charset="0"/>
                              </a:rPr>
                            </m:ctrlPr>
                          </m:sSubSupPr>
                          <m:e>
                            <m:r>
                              <a:rPr lang="en-GB" sz="1800" b="0" i="1">
                                <a:solidFill>
                                  <a:schemeClr val="tx1"/>
                                </a:solidFill>
                                <a:latin typeface="Cambria Math" panose="02040503050406030204" pitchFamily="18" charset="0"/>
                                <a:cs typeface="Arial" panose="020B0604020202020204" pitchFamily="34" charset="0"/>
                              </a:rPr>
                              <m:t>𝑃</m:t>
                            </m:r>
                          </m:e>
                          <m:sub>
                            <m:r>
                              <a:rPr lang="en-GB" sz="1800" b="0" i="1">
                                <a:solidFill>
                                  <a:schemeClr val="tx1"/>
                                </a:solidFill>
                                <a:latin typeface="Cambria Math" panose="02040503050406030204" pitchFamily="18" charset="0"/>
                                <a:cs typeface="Arial" panose="020B0604020202020204" pitchFamily="34" charset="0"/>
                              </a:rPr>
                              <m:t>𝐶</m:t>
                            </m:r>
                          </m:sub>
                          <m:sup>
                            <m:r>
                              <a:rPr lang="en-GB" sz="1800" b="0" i="1">
                                <a:solidFill>
                                  <a:schemeClr val="tx1"/>
                                </a:solidFill>
                                <a:latin typeface="Cambria Math" panose="02040503050406030204" pitchFamily="18" charset="0"/>
                                <a:cs typeface="Arial" panose="020B0604020202020204" pitchFamily="34" charset="0"/>
                              </a:rPr>
                              <m:t>𝑃𝑂𝑅</m:t>
                            </m:r>
                          </m:sup>
                        </m:sSubSup>
                      </m:num>
                      <m:den>
                        <m:sSubSup>
                          <m:sSubSupPr>
                            <m:ctrlPr>
                              <a:rPr lang="en-GB" sz="1800" i="1">
                                <a:solidFill>
                                  <a:schemeClr val="tx1"/>
                                </a:solidFill>
                                <a:latin typeface="Cambria Math" panose="02040503050406030204" pitchFamily="18" charset="0"/>
                                <a:cs typeface="Arial" panose="020B0604020202020204" pitchFamily="34" charset="0"/>
                              </a:rPr>
                            </m:ctrlPr>
                          </m:sSubSupPr>
                          <m:e>
                            <m:r>
                              <a:rPr lang="en-GB" sz="1800" b="0" i="1">
                                <a:solidFill>
                                  <a:schemeClr val="tx1"/>
                                </a:solidFill>
                                <a:latin typeface="Cambria Math" panose="02040503050406030204" pitchFamily="18" charset="0"/>
                                <a:cs typeface="Arial" panose="020B0604020202020204" pitchFamily="34" charset="0"/>
                              </a:rPr>
                              <m:t>𝑎</m:t>
                            </m:r>
                          </m:e>
                          <m:sub>
                            <m:r>
                              <a:rPr lang="en-GB" sz="1800" b="0" i="1">
                                <a:solidFill>
                                  <a:schemeClr val="tx1"/>
                                </a:solidFill>
                                <a:latin typeface="Cambria Math" panose="02040503050406030204" pitchFamily="18" charset="0"/>
                                <a:cs typeface="Arial" panose="020B0604020202020204" pitchFamily="34" charset="0"/>
                              </a:rPr>
                              <m:t>𝐶</m:t>
                            </m:r>
                          </m:sub>
                          <m:sup>
                            <m:r>
                              <a:rPr lang="en-GB" sz="1800" b="0" i="1">
                                <a:solidFill>
                                  <a:schemeClr val="tx1"/>
                                </a:solidFill>
                                <a:latin typeface="Cambria Math" panose="02040503050406030204" pitchFamily="18" charset="0"/>
                                <a:cs typeface="Arial" panose="020B0604020202020204" pitchFamily="34" charset="0"/>
                              </a:rPr>
                              <m:t>𝑃𝑂𝑅</m:t>
                            </m:r>
                          </m:sup>
                        </m:sSubSup>
                      </m:den>
                    </m:f>
                  </m:oMath>
                </a14:m>
                <a:r>
                  <a:rPr lang="en-GB" sz="1800" dirty="0">
                    <a:latin typeface="Arial" panose="020B0604020202020204" pitchFamily="34" charset="0"/>
                    <a:cs typeface="Arial" panose="020B0604020202020204" pitchFamily="34" charset="0"/>
                    <a:sym typeface="Roboto Slab Regular Regular"/>
                  </a:rPr>
                  <a:t>   or</a:t>
                </a:r>
              </a:p>
              <a:p>
                <a:pPr lvl="2">
                  <a:lnSpc>
                    <a:spcPct val="110000"/>
                  </a:lnSpc>
                  <a:spcBef>
                    <a:spcPts val="800"/>
                  </a:spcBef>
                  <a:buClr>
                    <a:srgbClr val="004872"/>
                  </a:buClr>
                  <a:buSzPct val="140000"/>
                </a:pPr>
                <a14:m>
                  <m:oMathPara xmlns:m="http://schemas.openxmlformats.org/officeDocument/2006/math">
                    <m:oMathParaPr>
                      <m:jc m:val="centerGroup"/>
                    </m:oMathParaPr>
                    <m:oMath xmlns:m="http://schemas.openxmlformats.org/officeDocument/2006/math">
                      <m:f>
                        <m:fPr>
                          <m:ctrlPr>
                            <a:rPr lang="en-GB" sz="1800" i="1" smtClean="0">
                              <a:solidFill>
                                <a:srgbClr val="004872"/>
                              </a:solidFill>
                              <a:latin typeface="Cambria Math" panose="02040503050406030204" pitchFamily="18" charset="0"/>
                              <a:cs typeface="Arial" panose="020B0604020202020204" pitchFamily="34" charset="0"/>
                            </a:rPr>
                          </m:ctrlPr>
                        </m:fPr>
                        <m:num>
                          <m:sSubSup>
                            <m:sSubSupPr>
                              <m:ctrlPr>
                                <a:rPr lang="en-GB" sz="1800" i="1">
                                  <a:solidFill>
                                    <a:srgbClr val="004872"/>
                                  </a:solidFill>
                                  <a:latin typeface="Cambria Math" panose="02040503050406030204" pitchFamily="18" charset="0"/>
                                  <a:cs typeface="Arial" panose="020B0604020202020204" pitchFamily="34" charset="0"/>
                                </a:rPr>
                              </m:ctrlPr>
                            </m:sSubSupPr>
                            <m:e>
                              <m:r>
                                <a:rPr lang="en-GB" sz="1800" b="0" i="1" smtClean="0">
                                  <a:solidFill>
                                    <a:srgbClr val="004872"/>
                                  </a:solidFill>
                                  <a:latin typeface="Cambria Math" panose="02040503050406030204" pitchFamily="18" charset="0"/>
                                  <a:cs typeface="Arial" panose="020B0604020202020204" pitchFamily="34" charset="0"/>
                                </a:rPr>
                                <m:t>𝑃</m:t>
                              </m:r>
                            </m:e>
                            <m:sub>
                              <m:r>
                                <a:rPr lang="en-GB" sz="1800" i="1">
                                  <a:solidFill>
                                    <a:srgbClr val="004872"/>
                                  </a:solidFill>
                                  <a:latin typeface="Cambria Math" panose="02040503050406030204" pitchFamily="18" charset="0"/>
                                  <a:cs typeface="Arial" panose="020B0604020202020204" pitchFamily="34" charset="0"/>
                                </a:rPr>
                                <m:t>𝑊</m:t>
                              </m:r>
                            </m:sub>
                            <m:sup>
                              <m:r>
                                <a:rPr lang="en-GB" sz="1800" i="1">
                                  <a:solidFill>
                                    <a:srgbClr val="004872"/>
                                  </a:solidFill>
                                  <a:latin typeface="Cambria Math" panose="02040503050406030204" pitchFamily="18" charset="0"/>
                                  <a:cs typeface="Arial" panose="020B0604020202020204" pitchFamily="34" charset="0"/>
                                </a:rPr>
                                <m:t>𝑃𝑂𝑅</m:t>
                              </m:r>
                            </m:sup>
                          </m:sSubSup>
                        </m:num>
                        <m:den>
                          <m:sSubSup>
                            <m:sSubSupPr>
                              <m:ctrlPr>
                                <a:rPr lang="en-GB" sz="1800" i="1">
                                  <a:solidFill>
                                    <a:srgbClr val="004872"/>
                                  </a:solidFill>
                                  <a:latin typeface="Cambria Math" panose="02040503050406030204" pitchFamily="18" charset="0"/>
                                  <a:cs typeface="Arial" panose="020B0604020202020204" pitchFamily="34" charset="0"/>
                                </a:rPr>
                              </m:ctrlPr>
                            </m:sSubSupPr>
                            <m:e>
                              <m:r>
                                <a:rPr lang="en-GB" sz="1800" b="0" i="1" smtClean="0">
                                  <a:solidFill>
                                    <a:srgbClr val="004872"/>
                                  </a:solidFill>
                                  <a:latin typeface="Cambria Math" panose="02040503050406030204" pitchFamily="18" charset="0"/>
                                  <a:cs typeface="Arial" panose="020B0604020202020204" pitchFamily="34" charset="0"/>
                                </a:rPr>
                                <m:t>𝑃</m:t>
                              </m:r>
                            </m:e>
                            <m:sub>
                              <m:r>
                                <a:rPr lang="en-GB" sz="1800" i="1">
                                  <a:solidFill>
                                    <a:srgbClr val="004872"/>
                                  </a:solidFill>
                                  <a:latin typeface="Cambria Math" panose="02040503050406030204" pitchFamily="18" charset="0"/>
                                  <a:cs typeface="Arial" panose="020B0604020202020204" pitchFamily="34" charset="0"/>
                                </a:rPr>
                                <m:t>𝐶</m:t>
                              </m:r>
                            </m:sub>
                            <m:sup>
                              <m:r>
                                <a:rPr lang="en-GB" sz="1800" i="1">
                                  <a:solidFill>
                                    <a:srgbClr val="004872"/>
                                  </a:solidFill>
                                  <a:latin typeface="Cambria Math" panose="02040503050406030204" pitchFamily="18" charset="0"/>
                                  <a:cs typeface="Arial" panose="020B0604020202020204" pitchFamily="34" charset="0"/>
                                </a:rPr>
                                <m:t>𝑃𝑂𝑅</m:t>
                              </m:r>
                            </m:sup>
                          </m:sSubSup>
                        </m:den>
                      </m:f>
                      <m:r>
                        <a:rPr lang="en-GB" sz="1800" b="0" i="0" dirty="0" smtClean="0">
                          <a:solidFill>
                            <a:srgbClr val="004872"/>
                          </a:solidFill>
                          <a:latin typeface="Cambria Math" panose="02040503050406030204" pitchFamily="18" charset="0"/>
                          <a:cs typeface="Arial" panose="020B0604020202020204" pitchFamily="34" charset="0"/>
                          <a:sym typeface="Roboto Slab Regular Regular"/>
                        </a:rPr>
                        <m:t>=</m:t>
                      </m:r>
                      <m:f>
                        <m:fPr>
                          <m:ctrlPr>
                            <a:rPr lang="en-GB" sz="1800" i="1">
                              <a:solidFill>
                                <a:srgbClr val="004872"/>
                              </a:solidFill>
                              <a:latin typeface="Cambria Math" panose="02040503050406030204" pitchFamily="18" charset="0"/>
                              <a:cs typeface="Arial" panose="020B0604020202020204" pitchFamily="34" charset="0"/>
                            </a:rPr>
                          </m:ctrlPr>
                        </m:fPr>
                        <m:num>
                          <m:sSubSup>
                            <m:sSubSupPr>
                              <m:ctrlPr>
                                <a:rPr lang="en-GB" sz="1800" i="1">
                                  <a:solidFill>
                                    <a:srgbClr val="004872"/>
                                  </a:solidFill>
                                  <a:latin typeface="Cambria Math" panose="02040503050406030204" pitchFamily="18" charset="0"/>
                                  <a:cs typeface="Arial" panose="020B0604020202020204" pitchFamily="34" charset="0"/>
                                </a:rPr>
                              </m:ctrlPr>
                            </m:sSubSupPr>
                            <m:e>
                              <m:r>
                                <a:rPr lang="en-GB" sz="1800" i="1">
                                  <a:solidFill>
                                    <a:srgbClr val="004872"/>
                                  </a:solidFill>
                                  <a:latin typeface="Cambria Math" panose="02040503050406030204" pitchFamily="18" charset="0"/>
                                  <a:cs typeface="Arial" panose="020B0604020202020204" pitchFamily="34" charset="0"/>
                                </a:rPr>
                                <m:t>𝑎</m:t>
                              </m:r>
                            </m:e>
                            <m:sub>
                              <m:r>
                                <a:rPr lang="en-GB" sz="1800" b="0" i="1" smtClean="0">
                                  <a:solidFill>
                                    <a:srgbClr val="004872"/>
                                  </a:solidFill>
                                  <a:latin typeface="Cambria Math" panose="02040503050406030204" pitchFamily="18" charset="0"/>
                                  <a:cs typeface="Arial" panose="020B0604020202020204" pitchFamily="34" charset="0"/>
                                </a:rPr>
                                <m:t>𝑊</m:t>
                              </m:r>
                            </m:sub>
                            <m:sup>
                              <m:r>
                                <a:rPr lang="en-GB" sz="1800" i="1">
                                  <a:solidFill>
                                    <a:srgbClr val="004872"/>
                                  </a:solidFill>
                                  <a:latin typeface="Cambria Math" panose="02040503050406030204" pitchFamily="18" charset="0"/>
                                  <a:cs typeface="Arial" panose="020B0604020202020204" pitchFamily="34" charset="0"/>
                                </a:rPr>
                                <m:t>𝑃𝑂𝑅</m:t>
                              </m:r>
                            </m:sup>
                          </m:sSubSup>
                        </m:num>
                        <m:den>
                          <m:sSubSup>
                            <m:sSubSupPr>
                              <m:ctrlPr>
                                <a:rPr lang="en-GB" sz="1800" i="1">
                                  <a:solidFill>
                                    <a:srgbClr val="004872"/>
                                  </a:solidFill>
                                  <a:latin typeface="Cambria Math" panose="02040503050406030204" pitchFamily="18" charset="0"/>
                                  <a:cs typeface="Arial" panose="020B0604020202020204" pitchFamily="34" charset="0"/>
                                </a:rPr>
                              </m:ctrlPr>
                            </m:sSubSupPr>
                            <m:e>
                              <m:r>
                                <a:rPr lang="en-GB" sz="1800" i="1">
                                  <a:solidFill>
                                    <a:srgbClr val="004872"/>
                                  </a:solidFill>
                                  <a:latin typeface="Cambria Math" panose="02040503050406030204" pitchFamily="18" charset="0"/>
                                  <a:cs typeface="Arial" panose="020B0604020202020204" pitchFamily="34" charset="0"/>
                                </a:rPr>
                                <m:t>𝑎</m:t>
                              </m:r>
                            </m:e>
                            <m:sub>
                              <m:r>
                                <a:rPr lang="en-GB" sz="1800" b="0" i="1" smtClean="0">
                                  <a:solidFill>
                                    <a:srgbClr val="004872"/>
                                  </a:solidFill>
                                  <a:latin typeface="Cambria Math" panose="02040503050406030204" pitchFamily="18" charset="0"/>
                                  <a:cs typeface="Arial" panose="020B0604020202020204" pitchFamily="34" charset="0"/>
                                </a:rPr>
                                <m:t>𝐶</m:t>
                              </m:r>
                            </m:sub>
                            <m:sup>
                              <m:r>
                                <a:rPr lang="en-GB" sz="1800" i="1">
                                  <a:solidFill>
                                    <a:srgbClr val="004872"/>
                                  </a:solidFill>
                                  <a:latin typeface="Cambria Math" panose="02040503050406030204" pitchFamily="18" charset="0"/>
                                  <a:cs typeface="Arial" panose="020B0604020202020204" pitchFamily="34" charset="0"/>
                                </a:rPr>
                                <m:t>𝑃𝑂𝑅</m:t>
                              </m:r>
                            </m:sup>
                          </m:sSubSup>
                        </m:den>
                      </m:f>
                      <m:r>
                        <a:rPr lang="en-GB" sz="1800" b="0" i="1" smtClean="0">
                          <a:solidFill>
                            <a:srgbClr val="004872"/>
                          </a:solidFill>
                          <a:latin typeface="Cambria Math" panose="02040503050406030204" pitchFamily="18" charset="0"/>
                          <a:cs typeface="Arial" panose="020B0604020202020204" pitchFamily="34" charset="0"/>
                        </a:rPr>
                        <m:t>  </m:t>
                      </m:r>
                      <m:r>
                        <a:rPr lang="en-GB" sz="1800" b="0" i="1" smtClean="0">
                          <a:solidFill>
                            <a:srgbClr val="004872"/>
                          </a:solidFill>
                          <a:latin typeface="Cambria Math" panose="02040503050406030204" pitchFamily="18" charset="0"/>
                          <a:ea typeface="Cambria Math" panose="02040503050406030204" pitchFamily="18" charset="0"/>
                          <a:cs typeface="Arial" panose="020B0604020202020204" pitchFamily="34" charset="0"/>
                        </a:rPr>
                        <m:t>⇔ </m:t>
                      </m:r>
                      <m:f>
                        <m:fPr>
                          <m:ctrlPr>
                            <a:rPr lang="en-GB" sz="1800" i="1">
                              <a:solidFill>
                                <a:srgbClr val="004872"/>
                              </a:solidFill>
                              <a:latin typeface="Cambria Math" panose="02040503050406030204" pitchFamily="18" charset="0"/>
                              <a:cs typeface="Arial" panose="020B0604020202020204" pitchFamily="34" charset="0"/>
                            </a:rPr>
                          </m:ctrlPr>
                        </m:fPr>
                        <m:num>
                          <m:sSubSup>
                            <m:sSubSupPr>
                              <m:ctrlPr>
                                <a:rPr lang="en-GB" sz="1800" i="1">
                                  <a:solidFill>
                                    <a:srgbClr val="004872"/>
                                  </a:solidFill>
                                  <a:latin typeface="Cambria Math" panose="02040503050406030204" pitchFamily="18" charset="0"/>
                                  <a:cs typeface="Arial" panose="020B0604020202020204" pitchFamily="34" charset="0"/>
                                </a:rPr>
                              </m:ctrlPr>
                            </m:sSubSupPr>
                            <m:e>
                              <m:r>
                                <a:rPr lang="en-GB" sz="1800" i="1">
                                  <a:solidFill>
                                    <a:srgbClr val="004872"/>
                                  </a:solidFill>
                                  <a:latin typeface="Cambria Math" panose="02040503050406030204" pitchFamily="18" charset="0"/>
                                  <a:cs typeface="Arial" panose="020B0604020202020204" pitchFamily="34" charset="0"/>
                                </a:rPr>
                                <m:t>𝑃</m:t>
                              </m:r>
                            </m:e>
                            <m:sub>
                              <m:r>
                                <a:rPr lang="en-GB" sz="1800" b="0" i="1" smtClean="0">
                                  <a:solidFill>
                                    <a:srgbClr val="004872"/>
                                  </a:solidFill>
                                  <a:latin typeface="Cambria Math" panose="02040503050406030204" pitchFamily="18" charset="0"/>
                                  <a:cs typeface="Arial" panose="020B0604020202020204" pitchFamily="34" charset="0"/>
                                </a:rPr>
                                <m:t>𝐶</m:t>
                              </m:r>
                            </m:sub>
                            <m:sup>
                              <m:r>
                                <a:rPr lang="en-GB" sz="1800" i="1">
                                  <a:solidFill>
                                    <a:srgbClr val="004872"/>
                                  </a:solidFill>
                                  <a:latin typeface="Cambria Math" panose="02040503050406030204" pitchFamily="18" charset="0"/>
                                  <a:cs typeface="Arial" panose="020B0604020202020204" pitchFamily="34" charset="0"/>
                                </a:rPr>
                                <m:t>𝑃𝑂𝑅</m:t>
                              </m:r>
                            </m:sup>
                          </m:sSubSup>
                        </m:num>
                        <m:den>
                          <m:sSubSup>
                            <m:sSubSupPr>
                              <m:ctrlPr>
                                <a:rPr lang="en-GB" sz="1800" i="1">
                                  <a:solidFill>
                                    <a:srgbClr val="004872"/>
                                  </a:solidFill>
                                  <a:latin typeface="Cambria Math" panose="02040503050406030204" pitchFamily="18" charset="0"/>
                                  <a:cs typeface="Arial" panose="020B0604020202020204" pitchFamily="34" charset="0"/>
                                </a:rPr>
                              </m:ctrlPr>
                            </m:sSubSupPr>
                            <m:e>
                              <m:r>
                                <a:rPr lang="en-GB" sz="1800" i="1">
                                  <a:solidFill>
                                    <a:srgbClr val="004872"/>
                                  </a:solidFill>
                                  <a:latin typeface="Cambria Math" panose="02040503050406030204" pitchFamily="18" charset="0"/>
                                  <a:cs typeface="Arial" panose="020B0604020202020204" pitchFamily="34" charset="0"/>
                                </a:rPr>
                                <m:t>𝑃</m:t>
                              </m:r>
                            </m:e>
                            <m:sub>
                              <m:r>
                                <a:rPr lang="en-GB" sz="1800" b="0" i="1" smtClean="0">
                                  <a:solidFill>
                                    <a:srgbClr val="004872"/>
                                  </a:solidFill>
                                  <a:latin typeface="Cambria Math" panose="02040503050406030204" pitchFamily="18" charset="0"/>
                                  <a:cs typeface="Arial" panose="020B0604020202020204" pitchFamily="34" charset="0"/>
                                </a:rPr>
                                <m:t>𝑊</m:t>
                              </m:r>
                            </m:sub>
                            <m:sup>
                              <m:r>
                                <a:rPr lang="en-GB" sz="1800" i="1">
                                  <a:solidFill>
                                    <a:srgbClr val="004872"/>
                                  </a:solidFill>
                                  <a:latin typeface="Cambria Math" panose="02040503050406030204" pitchFamily="18" charset="0"/>
                                  <a:cs typeface="Arial" panose="020B0604020202020204" pitchFamily="34" charset="0"/>
                                </a:rPr>
                                <m:t>𝑃𝑂𝑅</m:t>
                              </m:r>
                            </m:sup>
                          </m:sSubSup>
                        </m:den>
                      </m:f>
                      <m:r>
                        <a:rPr lang="en-GB" sz="1800" dirty="0">
                          <a:solidFill>
                            <a:srgbClr val="004872"/>
                          </a:solidFill>
                          <a:latin typeface="Cambria Math" panose="02040503050406030204" pitchFamily="18" charset="0"/>
                          <a:cs typeface="Arial" panose="020B0604020202020204" pitchFamily="34" charset="0"/>
                          <a:sym typeface="Roboto Slab Regular Regular"/>
                        </a:rPr>
                        <m:t>=</m:t>
                      </m:r>
                      <m:f>
                        <m:fPr>
                          <m:ctrlPr>
                            <a:rPr lang="en-GB" sz="1800" i="1">
                              <a:solidFill>
                                <a:srgbClr val="004872"/>
                              </a:solidFill>
                              <a:latin typeface="Cambria Math" panose="02040503050406030204" pitchFamily="18" charset="0"/>
                              <a:cs typeface="Arial" panose="020B0604020202020204" pitchFamily="34" charset="0"/>
                            </a:rPr>
                          </m:ctrlPr>
                        </m:fPr>
                        <m:num>
                          <m:sSubSup>
                            <m:sSubSupPr>
                              <m:ctrlPr>
                                <a:rPr lang="en-GB" sz="1800" i="1">
                                  <a:solidFill>
                                    <a:srgbClr val="004872"/>
                                  </a:solidFill>
                                  <a:latin typeface="Cambria Math" panose="02040503050406030204" pitchFamily="18" charset="0"/>
                                  <a:cs typeface="Arial" panose="020B0604020202020204" pitchFamily="34" charset="0"/>
                                </a:rPr>
                              </m:ctrlPr>
                            </m:sSubSupPr>
                            <m:e>
                              <m:r>
                                <a:rPr lang="en-GB" sz="1800" i="1">
                                  <a:solidFill>
                                    <a:srgbClr val="004872"/>
                                  </a:solidFill>
                                  <a:latin typeface="Cambria Math" panose="02040503050406030204" pitchFamily="18" charset="0"/>
                                  <a:cs typeface="Arial" panose="020B0604020202020204" pitchFamily="34" charset="0"/>
                                </a:rPr>
                                <m:t>𝑎</m:t>
                              </m:r>
                            </m:e>
                            <m:sub>
                              <m:r>
                                <a:rPr lang="en-GB" sz="1800" b="0" i="1" smtClean="0">
                                  <a:solidFill>
                                    <a:srgbClr val="004872"/>
                                  </a:solidFill>
                                  <a:latin typeface="Cambria Math" panose="02040503050406030204" pitchFamily="18" charset="0"/>
                                  <a:cs typeface="Arial" panose="020B0604020202020204" pitchFamily="34" charset="0"/>
                                </a:rPr>
                                <m:t>𝐶</m:t>
                              </m:r>
                            </m:sub>
                            <m:sup>
                              <m:r>
                                <a:rPr lang="en-GB" sz="1800" i="1">
                                  <a:solidFill>
                                    <a:srgbClr val="004872"/>
                                  </a:solidFill>
                                  <a:latin typeface="Cambria Math" panose="02040503050406030204" pitchFamily="18" charset="0"/>
                                  <a:cs typeface="Arial" panose="020B0604020202020204" pitchFamily="34" charset="0"/>
                                </a:rPr>
                                <m:t>𝑃𝑂𝑅</m:t>
                              </m:r>
                            </m:sup>
                          </m:sSubSup>
                        </m:num>
                        <m:den>
                          <m:sSubSup>
                            <m:sSubSupPr>
                              <m:ctrlPr>
                                <a:rPr lang="en-GB" sz="1800" i="1">
                                  <a:solidFill>
                                    <a:srgbClr val="004872"/>
                                  </a:solidFill>
                                  <a:latin typeface="Cambria Math" panose="02040503050406030204" pitchFamily="18" charset="0"/>
                                  <a:cs typeface="Arial" panose="020B0604020202020204" pitchFamily="34" charset="0"/>
                                </a:rPr>
                              </m:ctrlPr>
                            </m:sSubSupPr>
                            <m:e>
                              <m:r>
                                <a:rPr lang="en-GB" sz="1800" i="1">
                                  <a:solidFill>
                                    <a:srgbClr val="004872"/>
                                  </a:solidFill>
                                  <a:latin typeface="Cambria Math" panose="02040503050406030204" pitchFamily="18" charset="0"/>
                                  <a:cs typeface="Arial" panose="020B0604020202020204" pitchFamily="34" charset="0"/>
                                </a:rPr>
                                <m:t>𝑎</m:t>
                              </m:r>
                            </m:e>
                            <m:sub>
                              <m:r>
                                <a:rPr lang="en-GB" sz="1800" b="0" i="1" smtClean="0">
                                  <a:solidFill>
                                    <a:srgbClr val="004872"/>
                                  </a:solidFill>
                                  <a:latin typeface="Cambria Math" panose="02040503050406030204" pitchFamily="18" charset="0"/>
                                  <a:cs typeface="Arial" panose="020B0604020202020204" pitchFamily="34" charset="0"/>
                                </a:rPr>
                                <m:t>𝑊</m:t>
                              </m:r>
                            </m:sub>
                            <m:sup>
                              <m:r>
                                <a:rPr lang="en-GB" sz="1800" i="1">
                                  <a:solidFill>
                                    <a:srgbClr val="004872"/>
                                  </a:solidFill>
                                  <a:latin typeface="Cambria Math" panose="02040503050406030204" pitchFamily="18" charset="0"/>
                                  <a:cs typeface="Arial" panose="020B0604020202020204" pitchFamily="34" charset="0"/>
                                </a:rPr>
                                <m:t>𝑃𝑂𝑅</m:t>
                              </m:r>
                            </m:sup>
                          </m:sSubSup>
                        </m:den>
                      </m:f>
                    </m:oMath>
                  </m:oMathPara>
                </a14:m>
                <a:endParaRPr lang="en-GB" sz="1800" dirty="0">
                  <a:solidFill>
                    <a:schemeClr val="tx1"/>
                  </a:solidFill>
                  <a:latin typeface="Arial" panose="020B0604020202020204" pitchFamily="34" charset="0"/>
                  <a:cs typeface="Arial" panose="020B0604020202020204" pitchFamily="34" charset="0"/>
                </a:endParaRP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The latter relationship is crucial: it says that </a:t>
                </a:r>
                <a:r>
                  <a:rPr lang="en-GB" sz="1800" b="1" dirty="0">
                    <a:solidFill>
                      <a:schemeClr val="accent2"/>
                    </a:solidFill>
                    <a:latin typeface="Arial" panose="020B0604020202020204" pitchFamily="34" charset="0"/>
                    <a:cs typeface="Arial" panose="020B0604020202020204" pitchFamily="34" charset="0"/>
                    <a:sym typeface="Roboto Slab Regular Regular"/>
                  </a:rPr>
                  <a:t>producing both goods requires that relative product prices are equal to the relative labour input requirements</a:t>
                </a:r>
                <a:r>
                  <a:rPr lang="en-GB" sz="1800" dirty="0">
                    <a:latin typeface="Arial" panose="020B0604020202020204" pitchFamily="34" charset="0"/>
                    <a:cs typeface="Arial" panose="020B0604020202020204" pitchFamily="34" charset="0"/>
                    <a:sym typeface="Roboto Slab Regular Regular"/>
                  </a:rPr>
                  <a:t>. </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Hence, in a situation without trade between the two countries (autarky) the relative price of goods is determined by the domestic cost structures.</a:t>
                </a:r>
              </a:p>
              <a:p>
                <a:pPr lvl="4" indent="0">
                  <a:lnSpc>
                    <a:spcPct val="110000"/>
                  </a:lnSpc>
                  <a:spcBef>
                    <a:spcPts val="800"/>
                  </a:spcBef>
                  <a:buClr>
                    <a:srgbClr val="004872"/>
                  </a:buClr>
                  <a:buSzPct val="140000"/>
                  <a:buNone/>
                </a:pPr>
                <a:endParaRPr lang="en-GB" sz="1800" dirty="0">
                  <a:latin typeface="Arial" panose="020B0604020202020204" pitchFamily="34" charset="0"/>
                  <a:cs typeface="Arial" panose="020B0604020202020204" pitchFamily="34" charset="0"/>
                  <a:sym typeface="Roboto Slab Regular Regular"/>
                </a:endParaRPr>
              </a:p>
              <a:p>
                <a:pPr lvl="4" indent="0">
                  <a:lnSpc>
                    <a:spcPct val="110000"/>
                  </a:lnSpc>
                  <a:spcBef>
                    <a:spcPts val="800"/>
                  </a:spcBef>
                  <a:buClr>
                    <a:srgbClr val="004872"/>
                  </a:buClr>
                  <a:buSzPct val="140000"/>
                  <a:buNone/>
                </a:pPr>
                <a:endParaRPr lang="en-GB" sz="1800" dirty="0">
                  <a:latin typeface="Arial" panose="020B0604020202020204" pitchFamily="34" charset="0"/>
                  <a:cs typeface="Arial" panose="020B0604020202020204" pitchFamily="34" charset="0"/>
                  <a:sym typeface="Roboto Slab Regular Regular"/>
                </a:endParaRPr>
              </a:p>
              <a:p>
                <a:pPr lvl="4" indent="0">
                  <a:lnSpc>
                    <a:spcPct val="110000"/>
                  </a:lnSpc>
                  <a:spcBef>
                    <a:spcPts val="800"/>
                  </a:spcBef>
                  <a:buClr>
                    <a:srgbClr val="004872"/>
                  </a:buClr>
                  <a:buSzPct val="140000"/>
                  <a:buNone/>
                </a:pPr>
                <a:endParaRPr lang="en-GB" sz="1800" dirty="0">
                  <a:latin typeface="Arial" panose="020B0604020202020204" pitchFamily="34" charset="0"/>
                  <a:cs typeface="Arial" panose="020B0604020202020204" pitchFamily="34" charset="0"/>
                  <a:sym typeface="Roboto Slab Regular Regular"/>
                </a:endParaRPr>
              </a:p>
              <a:p>
                <a:pPr marL="549275" lvl="4" indent="-285750">
                  <a:lnSpc>
                    <a:spcPct val="110000"/>
                  </a:lnSpc>
                  <a:spcBef>
                    <a:spcPts val="800"/>
                  </a:spcBef>
                  <a:buClr>
                    <a:srgbClr val="004872"/>
                  </a:buClr>
                  <a:buSzPct val="140000"/>
                  <a:buFont typeface="Courier New" panose="02070309020205020404" pitchFamily="49" charset="0"/>
                  <a:buChar char="o"/>
                </a:pPr>
                <a:endParaRPr lang="en-GB" sz="1800" dirty="0">
                  <a:latin typeface="Arial" panose="020B0604020202020204" pitchFamily="34" charset="0"/>
                  <a:cs typeface="Arial" panose="020B0604020202020204" pitchFamily="34" charset="0"/>
                  <a:sym typeface="Roboto Slab Regular Regular"/>
                </a:endParaRPr>
              </a:p>
            </p:txBody>
          </p:sp>
        </mc:Choice>
        <mc:Fallback xmlns="">
          <p:sp>
            <p:nvSpPr>
              <p:cNvPr id="3" name="Tijdelijke aanduiding voor verticale tekst 10">
                <a:extLst>
                  <a:ext uri="{FF2B5EF4-FFF2-40B4-BE49-F238E27FC236}">
                    <a16:creationId xmlns:a16="http://schemas.microsoft.com/office/drawing/2014/main" id="{9F51DAEB-B735-A106-7B63-6EB12B8B28C9}"/>
                  </a:ext>
                </a:extLst>
              </p:cNvPr>
              <p:cNvSpPr txBox="1">
                <a:spLocks noGrp="1" noRot="1" noChangeAspect="1" noMove="1" noResize="1" noEditPoints="1" noAdjustHandles="1" noChangeArrowheads="1" noChangeShapeType="1" noTextEdit="1"/>
              </p:cNvSpPr>
              <p:nvPr>
                <p:ph type="body" idx="1"/>
              </p:nvPr>
            </p:nvSpPr>
            <p:spPr>
              <a:xfrm>
                <a:off x="698498" y="1667499"/>
                <a:ext cx="11066246" cy="5047536"/>
              </a:xfrm>
              <a:prstGeom prst="rect">
                <a:avLst/>
              </a:prstGeom>
              <a:blipFill>
                <a:blip r:embed="rId3"/>
                <a:stretch>
                  <a:fillRect l="-1653" t="-3382" r="-1708"/>
                </a:stretch>
              </a:blipFill>
              <a:ln>
                <a:noFill/>
              </a:ln>
            </p:spPr>
            <p:txBody>
              <a:bodyPr/>
              <a:lstStyle/>
              <a:p>
                <a:r>
                  <a:rPr lang="nl-NL">
                    <a:noFill/>
                  </a:rPr>
                  <a:t> </a:t>
                </a:r>
              </a:p>
            </p:txBody>
          </p:sp>
        </mc:Fallback>
      </mc:AlternateContent>
    </p:spTree>
    <p:extLst>
      <p:ext uri="{BB962C8B-B14F-4D97-AF65-F5344CB8AC3E}">
        <p14:creationId xmlns:p14="http://schemas.microsoft.com/office/powerpoint/2010/main" val="161178953"/>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extplatzhalter 3">
            <a:extLst>
              <a:ext uri="{FF2B5EF4-FFF2-40B4-BE49-F238E27FC236}">
                <a16:creationId xmlns:a16="http://schemas.microsoft.com/office/drawing/2014/main" id="{03190EEB-FAC7-F327-F23B-839C669A1D0E}"/>
              </a:ext>
            </a:extLst>
          </p:cNvPr>
          <p:cNvGraphicFramePr/>
          <p:nvPr>
            <p:extLst>
              <p:ext uri="{D42A27DB-BD31-4B8C-83A1-F6EECF244321}">
                <p14:modId xmlns:p14="http://schemas.microsoft.com/office/powerpoint/2010/main" val="3975375577"/>
              </p:ext>
            </p:extLst>
          </p:nvPr>
        </p:nvGraphicFramePr>
        <p:xfrm>
          <a:off x="236961" y="1748334"/>
          <a:ext cx="11698147" cy="46054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157" name="Titel 9"/>
          <p:cNvSpPr txBox="1">
            <a:spLocks noGrp="1"/>
          </p:cNvSpPr>
          <p:nvPr>
            <p:ph type="title"/>
          </p:nvPr>
        </p:nvSpPr>
        <p:spPr>
          <a:xfrm>
            <a:off x="698499" y="741499"/>
            <a:ext cx="10775072" cy="846669"/>
          </a:xfrm>
          <a:prstGeom prst="rect">
            <a:avLst/>
          </a:prstGeom>
        </p:spPr>
        <p:txBody>
          <a:bodyPr>
            <a:normAutofit/>
          </a:bodyPr>
          <a:lstStyle>
            <a:lvl1pPr defTabSz="850391">
              <a:tabLst>
                <a:tab pos="1155700" algn="l"/>
              </a:tabLst>
              <a:defRPr sz="2976"/>
            </a:lvl1pPr>
          </a:lstStyle>
          <a:p>
            <a:pPr defTabSz="711200">
              <a:lnSpc>
                <a:spcPct val="100000"/>
              </a:lnSpc>
              <a:spcBef>
                <a:spcPct val="0"/>
              </a:spcBef>
              <a:spcAft>
                <a:spcPts val="600"/>
              </a:spcAft>
              <a:tabLst>
                <a:tab pos="630238" algn="l"/>
              </a:tabLst>
            </a:pPr>
            <a:r>
              <a:rPr lang="nl-NL" sz="3200" dirty="0">
                <a:solidFill>
                  <a:schemeClr val="accent2"/>
                </a:solidFill>
              </a:rPr>
              <a:t>Content</a:t>
            </a:r>
            <a:r>
              <a:rPr lang="nl-NL" sz="3600" kern="1200" dirty="0">
                <a:solidFill>
                  <a:srgbClr val="017188"/>
                </a:solidFill>
                <a:ea typeface="Roboto Slab" pitchFamily="2" charset="0"/>
                <a:cs typeface="Roboto Slab" pitchFamily="2" charset="0"/>
              </a:rPr>
              <a:t> </a:t>
            </a:r>
          </a:p>
        </p:txBody>
      </p:sp>
      <p:sp>
        <p:nvSpPr>
          <p:cNvPr id="3159" name="Tijdelijke aanduiding voor datum 3"/>
          <p:cNvSpPr txBox="1"/>
          <p:nvPr/>
        </p:nvSpPr>
        <p:spPr>
          <a:xfrm>
            <a:off x="9789848" y="6240205"/>
            <a:ext cx="1181101"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rPr lang="de-DE" dirty="0"/>
              <a:t>14-09-2023</a:t>
            </a:r>
            <a:endParaRPr dirty="0"/>
          </a:p>
        </p:txBody>
      </p:sp>
      <p:sp>
        <p:nvSpPr>
          <p:cNvPr id="2" name="Rectangle 1">
            <a:extLst>
              <a:ext uri="{FF2B5EF4-FFF2-40B4-BE49-F238E27FC236}">
                <a16:creationId xmlns:a16="http://schemas.microsoft.com/office/drawing/2014/main" id="{320C5368-4544-272A-8602-A53005797452}"/>
              </a:ext>
            </a:extLst>
          </p:cNvPr>
          <p:cNvSpPr/>
          <p:nvPr/>
        </p:nvSpPr>
        <p:spPr>
          <a:xfrm>
            <a:off x="2274480" y="2873380"/>
            <a:ext cx="454289" cy="1184498"/>
          </a:xfrm>
          <a:prstGeom prst="rect">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nl-NL" sz="1800" b="0" i="0" u="none" strike="noStrike" cap="none" spc="0" normalizeH="0" baseline="0" dirty="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2349813286"/>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verticale tekst 10">
            <a:extLst>
              <a:ext uri="{FF2B5EF4-FFF2-40B4-BE49-F238E27FC236}">
                <a16:creationId xmlns:a16="http://schemas.microsoft.com/office/drawing/2014/main" id="{9F51DAEB-B735-A106-7B63-6EB12B8B28C9}"/>
              </a:ext>
            </a:extLst>
          </p:cNvPr>
          <p:cNvSpPr txBox="1">
            <a:spLocks noGrp="1"/>
          </p:cNvSpPr>
          <p:nvPr>
            <p:ph type="body" idx="1"/>
          </p:nvPr>
        </p:nvSpPr>
        <p:spPr>
          <a:xfrm>
            <a:off x="698498" y="1863524"/>
            <a:ext cx="10413197" cy="2141318"/>
          </a:xfrm>
          <a:prstGeom prst="rect">
            <a:avLst/>
          </a:prstGeom>
        </p:spPr>
        <p:txBody>
          <a:bodyPr>
            <a:normAutofit fontScale="85000" lnSpcReduction="10000"/>
          </a:bodyPr>
          <a:lstStyle/>
          <a:p>
            <a:pPr marL="285750" lvl="2" indent="-285750">
              <a:lnSpc>
                <a:spcPct val="110000"/>
              </a:lnSpc>
              <a:spcBef>
                <a:spcPts val="800"/>
              </a:spcBef>
              <a:buClr>
                <a:srgbClr val="004872"/>
              </a:buClr>
              <a:buSzPct val="140000"/>
              <a:buFont typeface="Wingdings" panose="05000000000000000000" pitchFamily="2" charset="2"/>
              <a:buChar char="§"/>
            </a:pPr>
            <a:r>
              <a:rPr lang="en-GB" sz="1800" dirty="0"/>
              <a:t>The opening up to trade entails a number of consequences and raises the following questions: </a:t>
            </a:r>
            <a:endParaRPr lang="en-GB" sz="1800" dirty="0">
              <a:latin typeface="Arial" panose="020B0604020202020204" pitchFamily="34" charset="0"/>
              <a:cs typeface="Arial" panose="020B0604020202020204" pitchFamily="34" charset="0"/>
            </a:endParaRPr>
          </a:p>
          <a:p>
            <a:pPr marL="549275" lvl="4" indent="-285750">
              <a:lnSpc>
                <a:spcPct val="110000"/>
              </a:lnSpc>
              <a:spcBef>
                <a:spcPts val="800"/>
              </a:spcBef>
              <a:buClr>
                <a:srgbClr val="004872"/>
              </a:buClr>
              <a:buSzPct val="140000"/>
              <a:buFont typeface="Courier New" panose="02070309020205020404" pitchFamily="49" charset="0"/>
              <a:buChar char="o"/>
            </a:pPr>
            <a:r>
              <a:rPr lang="en-GB" sz="1800" dirty="0">
                <a:latin typeface="Arial" panose="020B0604020202020204" pitchFamily="34" charset="0"/>
                <a:cs typeface="Arial" panose="020B0604020202020204" pitchFamily="34" charset="0"/>
              </a:rPr>
              <a:t>Which trade patterns will emerge? (and how will the associated production and consumption structures look like) </a:t>
            </a:r>
          </a:p>
          <a:p>
            <a:pPr marL="549275" lvl="4" indent="-285750">
              <a:lnSpc>
                <a:spcPct val="110000"/>
              </a:lnSpc>
              <a:spcBef>
                <a:spcPts val="800"/>
              </a:spcBef>
              <a:buClr>
                <a:srgbClr val="004872"/>
              </a:buClr>
              <a:buSzPct val="140000"/>
              <a:buFont typeface="Courier New" panose="02070309020205020404" pitchFamily="49" charset="0"/>
              <a:buChar char="o"/>
            </a:pPr>
            <a:r>
              <a:rPr lang="en-GB" sz="1800" dirty="0">
                <a:latin typeface="Arial" panose="020B0604020202020204" pitchFamily="34" charset="0"/>
                <a:cs typeface="Arial" panose="020B0604020202020204" pitchFamily="34" charset="0"/>
              </a:rPr>
              <a:t>How will (relative) prices change?</a:t>
            </a:r>
          </a:p>
          <a:p>
            <a:pPr lvl="4" indent="0">
              <a:lnSpc>
                <a:spcPct val="110000"/>
              </a:lnSpc>
              <a:spcBef>
                <a:spcPts val="800"/>
              </a:spcBef>
              <a:buClr>
                <a:srgbClr val="004872"/>
              </a:buClr>
              <a:buSzPct val="140000"/>
              <a:buNone/>
              <a:tabLst>
                <a:tab pos="533400" algn="l"/>
              </a:tabLst>
            </a:pPr>
            <a:r>
              <a:rPr lang="en-GB" sz="1800" dirty="0">
                <a:latin typeface="Arial" panose="020B0604020202020204" pitchFamily="34" charset="0"/>
                <a:cs typeface="Arial" panose="020B0604020202020204" pitchFamily="34" charset="0"/>
              </a:rPr>
              <a:t>	(and which form of specialisation will</a:t>
            </a:r>
            <a:br>
              <a:rPr lang="en-GB" sz="1800" dirty="0">
                <a:latin typeface="Arial" panose="020B0604020202020204" pitchFamily="34" charset="0"/>
                <a:cs typeface="Arial" panose="020B0604020202020204" pitchFamily="34" charset="0"/>
              </a:rPr>
            </a:br>
            <a:r>
              <a:rPr lang="en-GB" sz="1800" dirty="0">
                <a:latin typeface="Arial" panose="020B0604020202020204" pitchFamily="34" charset="0"/>
                <a:cs typeface="Arial" panose="020B0604020202020204" pitchFamily="34" charset="0"/>
              </a:rPr>
              <a:t>	 result from that)</a:t>
            </a:r>
          </a:p>
          <a:p>
            <a:pPr marL="549275" lvl="4" indent="-285750">
              <a:lnSpc>
                <a:spcPct val="110000"/>
              </a:lnSpc>
              <a:spcBef>
                <a:spcPts val="800"/>
              </a:spcBef>
              <a:buClr>
                <a:srgbClr val="004872"/>
              </a:buClr>
              <a:buSzPct val="140000"/>
              <a:buFont typeface="Courier New" panose="02070309020205020404" pitchFamily="49" charset="0"/>
              <a:buChar char="o"/>
            </a:pPr>
            <a:r>
              <a:rPr lang="en-GB" sz="1800" dirty="0">
                <a:latin typeface="Arial" panose="020B0604020202020204" pitchFamily="34" charset="0"/>
                <a:cs typeface="Arial" panose="020B0604020202020204" pitchFamily="34" charset="0"/>
              </a:rPr>
              <a:t>Will there be gains from trade? </a:t>
            </a:r>
            <a:br>
              <a:rPr lang="en-GB" sz="1800" dirty="0">
                <a:latin typeface="Arial" panose="020B0604020202020204" pitchFamily="34" charset="0"/>
                <a:cs typeface="Arial" panose="020B0604020202020204" pitchFamily="34" charset="0"/>
              </a:rPr>
            </a:br>
            <a:r>
              <a:rPr lang="en-GB" sz="1800" dirty="0">
                <a:latin typeface="Arial" panose="020B0604020202020204" pitchFamily="34" charset="0"/>
                <a:cs typeface="Arial" panose="020B0604020202020204" pitchFamily="34" charset="0"/>
              </a:rPr>
              <a:t>(and which country will reap them?)</a:t>
            </a:r>
            <a:endParaRPr lang="en-GB" sz="1800" dirty="0">
              <a:latin typeface="Arial" panose="020B0604020202020204" pitchFamily="34" charset="0"/>
              <a:cs typeface="Arial" panose="020B0604020202020204" pitchFamily="34" charset="0"/>
              <a:sym typeface="Roboto Slab Regular Regular"/>
            </a:endParaRPr>
          </a:p>
        </p:txBody>
      </p:sp>
      <p:sp>
        <p:nvSpPr>
          <p:cNvPr id="3157" name="Titel 9"/>
          <p:cNvSpPr txBox="1">
            <a:spLocks noGrp="1"/>
          </p:cNvSpPr>
          <p:nvPr>
            <p:ph type="title"/>
          </p:nvPr>
        </p:nvSpPr>
        <p:spPr>
          <a:xfrm>
            <a:off x="698499" y="741499"/>
            <a:ext cx="10775072" cy="846669"/>
          </a:xfrm>
          <a:prstGeom prst="rect">
            <a:avLst/>
          </a:prstGeom>
        </p:spPr>
        <p:txBody>
          <a:bodyPr>
            <a:normAutofit fontScale="90000"/>
          </a:bodyPr>
          <a:lstStyle>
            <a:lvl1pPr defTabSz="850391">
              <a:tabLst>
                <a:tab pos="1155700" algn="l"/>
              </a:tabLst>
              <a:defRPr sz="2976"/>
            </a:lvl1pPr>
          </a:lstStyle>
          <a:p>
            <a:pPr marL="531813" indent="-531813">
              <a:tabLst>
                <a:tab pos="531813" algn="l"/>
                <a:tab pos="1155700" algn="l"/>
              </a:tabLst>
            </a:pPr>
            <a:r>
              <a:rPr lang="en-GB" sz="3600" dirty="0">
                <a:solidFill>
                  <a:schemeClr val="accent2"/>
                </a:solidFill>
              </a:rPr>
              <a:t>4. 	The Ricardian model of trade</a:t>
            </a:r>
            <a:br>
              <a:rPr lang="en-GB" sz="3600" dirty="0">
                <a:solidFill>
                  <a:schemeClr val="accent2"/>
                </a:solidFill>
              </a:rPr>
            </a:br>
            <a:r>
              <a:rPr lang="en-GB" sz="2700" dirty="0">
                <a:solidFill>
                  <a:srgbClr val="004872"/>
                </a:solidFill>
              </a:rPr>
              <a:t>Opening to trade</a:t>
            </a:r>
          </a:p>
        </p:txBody>
      </p:sp>
      <p:sp>
        <p:nvSpPr>
          <p:cNvPr id="2" name="Textplatzhalter 3">
            <a:extLst>
              <a:ext uri="{FF2B5EF4-FFF2-40B4-BE49-F238E27FC236}">
                <a16:creationId xmlns:a16="http://schemas.microsoft.com/office/drawing/2014/main" id="{5B952ABC-C012-D770-858E-E97780930D31}"/>
              </a:ext>
            </a:extLst>
          </p:cNvPr>
          <p:cNvSpPr txBox="1">
            <a:spLocks/>
          </p:cNvSpPr>
          <p:nvPr/>
        </p:nvSpPr>
        <p:spPr>
          <a:xfrm>
            <a:off x="515249" y="1536483"/>
            <a:ext cx="8438746" cy="4545299"/>
          </a:xfrm>
          <a:prstGeom prst="rect">
            <a:avLst/>
          </a:prstGeom>
        </p:spPr>
        <p:txBody>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363538" indent="-363538">
              <a:lnSpc>
                <a:spcPct val="105000"/>
              </a:lnSpc>
              <a:spcBef>
                <a:spcPts val="200"/>
              </a:spcBef>
              <a:spcAft>
                <a:spcPts val="400"/>
              </a:spcAft>
              <a:tabLst>
                <a:tab pos="982663" algn="l"/>
              </a:tabLst>
            </a:pPr>
            <a:endParaRPr lang="en-US" dirty="0"/>
          </a:p>
        </p:txBody>
      </p:sp>
      <p:grpSp>
        <p:nvGrpSpPr>
          <p:cNvPr id="8" name="Group 7">
            <a:extLst>
              <a:ext uri="{FF2B5EF4-FFF2-40B4-BE49-F238E27FC236}">
                <a16:creationId xmlns:a16="http://schemas.microsoft.com/office/drawing/2014/main" id="{4B242BB9-A5C6-0998-11AE-41783A00F1B7}"/>
              </a:ext>
            </a:extLst>
          </p:cNvPr>
          <p:cNvGrpSpPr/>
          <p:nvPr/>
        </p:nvGrpSpPr>
        <p:grpSpPr>
          <a:xfrm>
            <a:off x="5159578" y="2613360"/>
            <a:ext cx="6094070" cy="4186765"/>
            <a:chOff x="5379501" y="2659660"/>
            <a:chExt cx="6094070" cy="4186765"/>
          </a:xfrm>
        </p:grpSpPr>
        <p:pic>
          <p:nvPicPr>
            <p:cNvPr id="5" name="Picture 4">
              <a:extLst>
                <a:ext uri="{FF2B5EF4-FFF2-40B4-BE49-F238E27FC236}">
                  <a16:creationId xmlns:a16="http://schemas.microsoft.com/office/drawing/2014/main" id="{1695B9F4-9BF8-D552-DBD6-AF66F11863DF}"/>
                </a:ext>
              </a:extLst>
            </p:cNvPr>
            <p:cNvPicPr>
              <a:picLocks noChangeAspect="1"/>
            </p:cNvPicPr>
            <p:nvPr/>
          </p:nvPicPr>
          <p:blipFill>
            <a:blip r:embed="rId3"/>
            <a:stretch>
              <a:fillRect/>
            </a:stretch>
          </p:blipFill>
          <p:spPr>
            <a:xfrm>
              <a:off x="5379501" y="2659660"/>
              <a:ext cx="6094070" cy="4186765"/>
            </a:xfrm>
            <a:prstGeom prst="rect">
              <a:avLst/>
            </a:prstGeom>
            <a:ln w="19050" cmpd="dbl">
              <a:solidFill>
                <a:schemeClr val="tx2">
                  <a:lumMod val="50000"/>
                </a:schemeClr>
              </a:solidFill>
            </a:ln>
          </p:spPr>
        </p:pic>
        <p:sp>
          <p:nvSpPr>
            <p:cNvPr id="7" name="TextBox 6">
              <a:extLst>
                <a:ext uri="{FF2B5EF4-FFF2-40B4-BE49-F238E27FC236}">
                  <a16:creationId xmlns:a16="http://schemas.microsoft.com/office/drawing/2014/main" id="{2A7B68DC-4D08-B86E-0655-8E8E7EDF34C1}"/>
                </a:ext>
              </a:extLst>
            </p:cNvPr>
            <p:cNvSpPr txBox="1"/>
            <p:nvPr/>
          </p:nvSpPr>
          <p:spPr>
            <a:xfrm>
              <a:off x="9109276" y="6427380"/>
              <a:ext cx="2352720" cy="400110"/>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000" b="1" dirty="0"/>
                <a:t>Ancient Phoenician traders in port</a:t>
              </a:r>
            </a:p>
            <a:p>
              <a:r>
                <a:rPr lang="en-US" sz="1000" dirty="0">
                  <a:effectLst/>
                </a:rPr>
                <a:t>© North Wind Picture Archives</a:t>
              </a:r>
            </a:p>
          </p:txBody>
        </p:sp>
      </p:grpSp>
    </p:spTree>
    <p:extLst>
      <p:ext uri="{BB962C8B-B14F-4D97-AF65-F5344CB8AC3E}">
        <p14:creationId xmlns:p14="http://schemas.microsoft.com/office/powerpoint/2010/main" val="1835692825"/>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846669"/>
          </a:xfrm>
          <a:prstGeom prst="rect">
            <a:avLst/>
          </a:prstGeom>
        </p:spPr>
        <p:txBody>
          <a:bodyPr>
            <a:normAutofit fontScale="90000"/>
          </a:bodyPr>
          <a:lstStyle>
            <a:lvl1pPr defTabSz="850391">
              <a:tabLst>
                <a:tab pos="1155700" algn="l"/>
              </a:tabLst>
              <a:defRPr sz="2976"/>
            </a:lvl1pPr>
          </a:lstStyle>
          <a:p>
            <a:pPr marL="531813" indent="-531813">
              <a:tabLst>
                <a:tab pos="531813" algn="l"/>
                <a:tab pos="1155700" algn="l"/>
              </a:tabLst>
            </a:pPr>
            <a:r>
              <a:rPr lang="en-GB" sz="3600" dirty="0">
                <a:solidFill>
                  <a:schemeClr val="accent2"/>
                </a:solidFill>
              </a:rPr>
              <a:t>4. 	The Ricardian model of trade</a:t>
            </a:r>
            <a:br>
              <a:rPr lang="en-GB" sz="3600" dirty="0">
                <a:solidFill>
                  <a:schemeClr val="accent2"/>
                </a:solidFill>
              </a:rPr>
            </a:br>
            <a:r>
              <a:rPr lang="en-GB" sz="2700" dirty="0">
                <a:solidFill>
                  <a:srgbClr val="004872"/>
                </a:solidFill>
              </a:rPr>
              <a:t>Trade patterns (1)</a:t>
            </a:r>
          </a:p>
        </p:txBody>
      </p:sp>
      <p:sp>
        <p:nvSpPr>
          <p:cNvPr id="2" name="Textplatzhalter 3">
            <a:extLst>
              <a:ext uri="{FF2B5EF4-FFF2-40B4-BE49-F238E27FC236}">
                <a16:creationId xmlns:a16="http://schemas.microsoft.com/office/drawing/2014/main" id="{5B952ABC-C012-D770-858E-E97780930D31}"/>
              </a:ext>
            </a:extLst>
          </p:cNvPr>
          <p:cNvSpPr txBox="1">
            <a:spLocks/>
          </p:cNvSpPr>
          <p:nvPr/>
        </p:nvSpPr>
        <p:spPr>
          <a:xfrm>
            <a:off x="515249" y="1536483"/>
            <a:ext cx="8438746" cy="4545299"/>
          </a:xfrm>
          <a:prstGeom prst="rect">
            <a:avLst/>
          </a:prstGeom>
        </p:spPr>
        <p:txBody>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363538" indent="-363538">
              <a:lnSpc>
                <a:spcPct val="105000"/>
              </a:lnSpc>
              <a:spcBef>
                <a:spcPts val="200"/>
              </a:spcBef>
              <a:spcAft>
                <a:spcPts val="400"/>
              </a:spcAft>
              <a:tabLst>
                <a:tab pos="982663" algn="l"/>
              </a:tabLst>
            </a:pPr>
            <a:endParaRPr lang="en-US" dirty="0"/>
          </a:p>
        </p:txBody>
      </p:sp>
      <mc:AlternateContent xmlns:mc="http://schemas.openxmlformats.org/markup-compatibility/2006" xmlns:a14="http://schemas.microsoft.com/office/drawing/2010/main">
        <mc:Choice Requires="a14">
          <p:sp>
            <p:nvSpPr>
              <p:cNvPr id="3" name="Tijdelijke aanduiding voor verticale tekst 10">
                <a:extLst>
                  <a:ext uri="{FF2B5EF4-FFF2-40B4-BE49-F238E27FC236}">
                    <a16:creationId xmlns:a16="http://schemas.microsoft.com/office/drawing/2014/main" id="{9F51DAEB-B735-A106-7B63-6EB12B8B28C9}"/>
                  </a:ext>
                </a:extLst>
              </p:cNvPr>
              <p:cNvSpPr txBox="1">
                <a:spLocks noGrp="1"/>
              </p:cNvSpPr>
              <p:nvPr>
                <p:ph type="body" idx="1"/>
              </p:nvPr>
            </p:nvSpPr>
            <p:spPr>
              <a:xfrm>
                <a:off x="698498" y="1667499"/>
                <a:ext cx="11066246" cy="4744876"/>
              </a:xfrm>
              <a:prstGeom prst="rect">
                <a:avLst/>
              </a:prstGeom>
              <a:ln>
                <a:noFill/>
              </a:ln>
            </p:spPr>
            <p:txBody>
              <a:bodyPr>
                <a:normAutofit/>
              </a:bodyPr>
              <a:lstStyle/>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When Portugal and England open up to trade, they can export and import wine and cloth </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We can evoke the concept of comparative advantage to predict which country will export wine and which country will export cloth (</a:t>
                </a:r>
                <a:r>
                  <a:rPr lang="en-GB" sz="1800" i="1" u="sng" dirty="0">
                    <a:latin typeface="Arial" panose="020B0604020202020204" pitchFamily="34" charset="0"/>
                    <a:cs typeface="Arial" panose="020B0604020202020204" pitchFamily="34" charset="0"/>
                    <a:sym typeface="Roboto Slab Regular Regular"/>
                  </a:rPr>
                  <a:t>Note:</a:t>
                </a:r>
                <a:r>
                  <a:rPr lang="en-GB" sz="1800" dirty="0">
                    <a:latin typeface="Arial" panose="020B0604020202020204" pitchFamily="34" charset="0"/>
                    <a:cs typeface="Arial" panose="020B0604020202020204" pitchFamily="34" charset="0"/>
                    <a:sym typeface="Roboto Slab Regular Regular"/>
                  </a:rPr>
                  <a:t> Portuguese exports of, say wine, are equal to imports of wine by England).</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More specifically, England will export cloth, if it has comparative advantage in producing cloth. This is the case if England’s labour input requirements for producing cloth relative to those for producing wine are lower than in Portugal:</a:t>
                </a:r>
              </a:p>
              <a:p>
                <a:pPr lvl="2">
                  <a:lnSpc>
                    <a:spcPct val="110000"/>
                  </a:lnSpc>
                  <a:spcBef>
                    <a:spcPts val="800"/>
                  </a:spcBef>
                  <a:buClr>
                    <a:srgbClr val="004872"/>
                  </a:buClr>
                  <a:buSzPct val="140000"/>
                </a:pPr>
                <a14:m>
                  <m:oMathPara xmlns:m="http://schemas.openxmlformats.org/officeDocument/2006/math">
                    <m:oMathParaPr>
                      <m:jc m:val="centerGroup"/>
                    </m:oMathParaPr>
                    <m:oMath xmlns:m="http://schemas.openxmlformats.org/officeDocument/2006/math">
                      <m:f>
                        <m:fPr>
                          <m:ctrlPr>
                            <a:rPr lang="en-GB" sz="1800" i="1">
                              <a:solidFill>
                                <a:srgbClr val="004872"/>
                              </a:solidFill>
                              <a:latin typeface="Cambria Math" panose="02040503050406030204" pitchFamily="18" charset="0"/>
                              <a:cs typeface="Arial" panose="020B0604020202020204" pitchFamily="34" charset="0"/>
                            </a:rPr>
                          </m:ctrlPr>
                        </m:fPr>
                        <m:num>
                          <m:sSubSup>
                            <m:sSubSupPr>
                              <m:ctrlPr>
                                <a:rPr lang="en-GB" sz="1800" i="1">
                                  <a:solidFill>
                                    <a:srgbClr val="004872"/>
                                  </a:solidFill>
                                  <a:latin typeface="Cambria Math" panose="02040503050406030204" pitchFamily="18" charset="0"/>
                                  <a:cs typeface="Arial" panose="020B0604020202020204" pitchFamily="34" charset="0"/>
                                </a:rPr>
                              </m:ctrlPr>
                            </m:sSubSupPr>
                            <m:e>
                              <m:r>
                                <a:rPr lang="en-GB" sz="1800" i="1">
                                  <a:solidFill>
                                    <a:srgbClr val="004872"/>
                                  </a:solidFill>
                                  <a:latin typeface="Cambria Math" panose="02040503050406030204" pitchFamily="18" charset="0"/>
                                  <a:cs typeface="Arial" panose="020B0604020202020204" pitchFamily="34" charset="0"/>
                                </a:rPr>
                                <m:t>𝑎</m:t>
                              </m:r>
                            </m:e>
                            <m:sub>
                              <m:r>
                                <a:rPr lang="en-GB" sz="1800" b="0" i="1" smtClean="0">
                                  <a:solidFill>
                                    <a:srgbClr val="004872"/>
                                  </a:solidFill>
                                  <a:latin typeface="Cambria Math" panose="02040503050406030204" pitchFamily="18" charset="0"/>
                                  <a:cs typeface="Arial" panose="020B0604020202020204" pitchFamily="34" charset="0"/>
                                </a:rPr>
                                <m:t>𝐶</m:t>
                              </m:r>
                            </m:sub>
                            <m:sup>
                              <m:r>
                                <a:rPr lang="en-GB" sz="1800" b="0" i="1" smtClean="0">
                                  <a:solidFill>
                                    <a:srgbClr val="004872"/>
                                  </a:solidFill>
                                  <a:latin typeface="Cambria Math" panose="02040503050406030204" pitchFamily="18" charset="0"/>
                                  <a:cs typeface="Arial" panose="020B0604020202020204" pitchFamily="34" charset="0"/>
                                </a:rPr>
                                <m:t>𝐸𝑁𝐺</m:t>
                              </m:r>
                            </m:sup>
                          </m:sSubSup>
                        </m:num>
                        <m:den>
                          <m:sSubSup>
                            <m:sSubSupPr>
                              <m:ctrlPr>
                                <a:rPr lang="en-GB" sz="1800" i="1">
                                  <a:solidFill>
                                    <a:srgbClr val="004872"/>
                                  </a:solidFill>
                                  <a:latin typeface="Cambria Math" panose="02040503050406030204" pitchFamily="18" charset="0"/>
                                  <a:cs typeface="Arial" panose="020B0604020202020204" pitchFamily="34" charset="0"/>
                                </a:rPr>
                              </m:ctrlPr>
                            </m:sSubSupPr>
                            <m:e>
                              <m:r>
                                <a:rPr lang="en-GB" sz="1800" i="1">
                                  <a:solidFill>
                                    <a:srgbClr val="004872"/>
                                  </a:solidFill>
                                  <a:latin typeface="Cambria Math" panose="02040503050406030204" pitchFamily="18" charset="0"/>
                                  <a:cs typeface="Arial" panose="020B0604020202020204" pitchFamily="34" charset="0"/>
                                </a:rPr>
                                <m:t>𝑎</m:t>
                              </m:r>
                            </m:e>
                            <m:sub>
                              <m:r>
                                <a:rPr lang="en-GB" sz="1800" b="0" i="1" smtClean="0">
                                  <a:solidFill>
                                    <a:srgbClr val="004872"/>
                                  </a:solidFill>
                                  <a:latin typeface="Cambria Math" panose="02040503050406030204" pitchFamily="18" charset="0"/>
                                  <a:cs typeface="Arial" panose="020B0604020202020204" pitchFamily="34" charset="0"/>
                                </a:rPr>
                                <m:t>𝑊</m:t>
                              </m:r>
                            </m:sub>
                            <m:sup>
                              <m:r>
                                <a:rPr lang="en-GB" sz="1800" b="0" i="1" smtClean="0">
                                  <a:solidFill>
                                    <a:srgbClr val="004872"/>
                                  </a:solidFill>
                                  <a:latin typeface="Cambria Math" panose="02040503050406030204" pitchFamily="18" charset="0"/>
                                  <a:cs typeface="Arial" panose="020B0604020202020204" pitchFamily="34" charset="0"/>
                                </a:rPr>
                                <m:t>𝐸𝑁𝐺</m:t>
                              </m:r>
                            </m:sup>
                          </m:sSubSup>
                        </m:den>
                      </m:f>
                      <m:r>
                        <a:rPr lang="en-GB" sz="1800" b="0" i="1" smtClean="0">
                          <a:solidFill>
                            <a:srgbClr val="004872"/>
                          </a:solidFill>
                          <a:latin typeface="Cambria Math" panose="02040503050406030204" pitchFamily="18" charset="0"/>
                          <a:cs typeface="Arial" panose="020B0604020202020204" pitchFamily="34" charset="0"/>
                        </a:rPr>
                        <m:t>&lt;</m:t>
                      </m:r>
                      <m:f>
                        <m:fPr>
                          <m:ctrlPr>
                            <a:rPr lang="en-GB" sz="1800" i="1">
                              <a:solidFill>
                                <a:srgbClr val="004872"/>
                              </a:solidFill>
                              <a:latin typeface="Cambria Math" panose="02040503050406030204" pitchFamily="18" charset="0"/>
                              <a:cs typeface="Arial" panose="020B0604020202020204" pitchFamily="34" charset="0"/>
                            </a:rPr>
                          </m:ctrlPr>
                        </m:fPr>
                        <m:num>
                          <m:sSubSup>
                            <m:sSubSupPr>
                              <m:ctrlPr>
                                <a:rPr lang="en-GB" sz="1800" i="1">
                                  <a:solidFill>
                                    <a:srgbClr val="004872"/>
                                  </a:solidFill>
                                  <a:latin typeface="Cambria Math" panose="02040503050406030204" pitchFamily="18" charset="0"/>
                                  <a:cs typeface="Arial" panose="020B0604020202020204" pitchFamily="34" charset="0"/>
                                </a:rPr>
                              </m:ctrlPr>
                            </m:sSubSupPr>
                            <m:e>
                              <m:r>
                                <a:rPr lang="en-GB" sz="1800" i="1">
                                  <a:solidFill>
                                    <a:srgbClr val="004872"/>
                                  </a:solidFill>
                                  <a:latin typeface="Cambria Math" panose="02040503050406030204" pitchFamily="18" charset="0"/>
                                  <a:cs typeface="Arial" panose="020B0604020202020204" pitchFamily="34" charset="0"/>
                                </a:rPr>
                                <m:t>𝑎</m:t>
                              </m:r>
                            </m:e>
                            <m:sub>
                              <m:r>
                                <a:rPr lang="en-GB" sz="1800" b="0" i="1" smtClean="0">
                                  <a:solidFill>
                                    <a:srgbClr val="004872"/>
                                  </a:solidFill>
                                  <a:latin typeface="Cambria Math" panose="02040503050406030204" pitchFamily="18" charset="0"/>
                                  <a:cs typeface="Arial" panose="020B0604020202020204" pitchFamily="34" charset="0"/>
                                </a:rPr>
                                <m:t>𝐶</m:t>
                              </m:r>
                            </m:sub>
                            <m:sup>
                              <m:r>
                                <a:rPr lang="en-GB" sz="1800" i="1">
                                  <a:solidFill>
                                    <a:srgbClr val="004872"/>
                                  </a:solidFill>
                                  <a:latin typeface="Cambria Math" panose="02040503050406030204" pitchFamily="18" charset="0"/>
                                  <a:cs typeface="Arial" panose="020B0604020202020204" pitchFamily="34" charset="0"/>
                                </a:rPr>
                                <m:t>𝑃𝑂𝑅</m:t>
                              </m:r>
                            </m:sup>
                          </m:sSubSup>
                        </m:num>
                        <m:den>
                          <m:sSubSup>
                            <m:sSubSupPr>
                              <m:ctrlPr>
                                <a:rPr lang="en-GB" sz="1800" i="1">
                                  <a:solidFill>
                                    <a:srgbClr val="004872"/>
                                  </a:solidFill>
                                  <a:latin typeface="Cambria Math" panose="02040503050406030204" pitchFamily="18" charset="0"/>
                                  <a:cs typeface="Arial" panose="020B0604020202020204" pitchFamily="34" charset="0"/>
                                </a:rPr>
                              </m:ctrlPr>
                            </m:sSubSupPr>
                            <m:e>
                              <m:r>
                                <a:rPr lang="en-GB" sz="1800" i="1">
                                  <a:solidFill>
                                    <a:srgbClr val="004872"/>
                                  </a:solidFill>
                                  <a:latin typeface="Cambria Math" panose="02040503050406030204" pitchFamily="18" charset="0"/>
                                  <a:cs typeface="Arial" panose="020B0604020202020204" pitchFamily="34" charset="0"/>
                                </a:rPr>
                                <m:t>𝑎</m:t>
                              </m:r>
                            </m:e>
                            <m:sub>
                              <m:r>
                                <a:rPr lang="en-GB" sz="1800" b="0" i="1" smtClean="0">
                                  <a:solidFill>
                                    <a:srgbClr val="004872"/>
                                  </a:solidFill>
                                  <a:latin typeface="Cambria Math" panose="02040503050406030204" pitchFamily="18" charset="0"/>
                                  <a:cs typeface="Arial" panose="020B0604020202020204" pitchFamily="34" charset="0"/>
                                </a:rPr>
                                <m:t>𝑊</m:t>
                              </m:r>
                            </m:sub>
                            <m:sup>
                              <m:r>
                                <a:rPr lang="en-GB" sz="1800" i="1">
                                  <a:solidFill>
                                    <a:srgbClr val="004872"/>
                                  </a:solidFill>
                                  <a:latin typeface="Cambria Math" panose="02040503050406030204" pitchFamily="18" charset="0"/>
                                  <a:cs typeface="Arial" panose="020B0604020202020204" pitchFamily="34" charset="0"/>
                                </a:rPr>
                                <m:t>𝑃𝑂𝑅</m:t>
                              </m:r>
                            </m:sup>
                          </m:sSubSup>
                        </m:den>
                      </m:f>
                    </m:oMath>
                  </m:oMathPara>
                </a14:m>
                <a:endParaRPr lang="en-GB" sz="1800" dirty="0">
                  <a:solidFill>
                    <a:schemeClr val="tx1"/>
                  </a:solidFill>
                  <a:latin typeface="Arial" panose="020B0604020202020204" pitchFamily="34" charset="0"/>
                  <a:cs typeface="Arial" panose="020B0604020202020204" pitchFamily="34" charset="0"/>
                </a:endParaRP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The intuition is that if the relative labour input requirements of cloth are lower in England, then the opportunity costs of cloth are lower (that is the amount of wine foregone) than in Portugal.</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If countries ‘specialise’ in production according to comparative advantage, the joint production of the two countries exceeds that of the sum of the individual production possibilities in autarky.  </a:t>
                </a:r>
              </a:p>
              <a:p>
                <a:pPr lvl="4" indent="0">
                  <a:lnSpc>
                    <a:spcPct val="110000"/>
                  </a:lnSpc>
                  <a:spcBef>
                    <a:spcPts val="800"/>
                  </a:spcBef>
                  <a:buClr>
                    <a:srgbClr val="004872"/>
                  </a:buClr>
                  <a:buSzPct val="140000"/>
                  <a:buNone/>
                </a:pPr>
                <a:endParaRPr lang="en-GB" sz="1800" dirty="0">
                  <a:latin typeface="Arial" panose="020B0604020202020204" pitchFamily="34" charset="0"/>
                  <a:cs typeface="Arial" panose="020B0604020202020204" pitchFamily="34" charset="0"/>
                  <a:sym typeface="Roboto Slab Regular Regular"/>
                </a:endParaRPr>
              </a:p>
              <a:p>
                <a:pPr lvl="4" indent="0">
                  <a:lnSpc>
                    <a:spcPct val="110000"/>
                  </a:lnSpc>
                  <a:spcBef>
                    <a:spcPts val="800"/>
                  </a:spcBef>
                  <a:buClr>
                    <a:srgbClr val="004872"/>
                  </a:buClr>
                  <a:buSzPct val="140000"/>
                  <a:buNone/>
                </a:pPr>
                <a:endParaRPr lang="en-GB" sz="1800" dirty="0">
                  <a:latin typeface="Arial" panose="020B0604020202020204" pitchFamily="34" charset="0"/>
                  <a:cs typeface="Arial" panose="020B0604020202020204" pitchFamily="34" charset="0"/>
                  <a:sym typeface="Roboto Slab Regular Regular"/>
                </a:endParaRPr>
              </a:p>
              <a:p>
                <a:pPr lvl="4" indent="0">
                  <a:lnSpc>
                    <a:spcPct val="110000"/>
                  </a:lnSpc>
                  <a:spcBef>
                    <a:spcPts val="800"/>
                  </a:spcBef>
                  <a:buClr>
                    <a:srgbClr val="004872"/>
                  </a:buClr>
                  <a:buSzPct val="140000"/>
                  <a:buNone/>
                </a:pPr>
                <a:endParaRPr lang="en-GB" sz="1800" dirty="0">
                  <a:latin typeface="Arial" panose="020B0604020202020204" pitchFamily="34" charset="0"/>
                  <a:cs typeface="Arial" panose="020B0604020202020204" pitchFamily="34" charset="0"/>
                  <a:sym typeface="Roboto Slab Regular Regular"/>
                </a:endParaRPr>
              </a:p>
              <a:p>
                <a:pPr marL="549275" lvl="4" indent="-285750">
                  <a:lnSpc>
                    <a:spcPct val="110000"/>
                  </a:lnSpc>
                  <a:spcBef>
                    <a:spcPts val="800"/>
                  </a:spcBef>
                  <a:buClr>
                    <a:srgbClr val="004872"/>
                  </a:buClr>
                  <a:buSzPct val="140000"/>
                  <a:buFont typeface="Courier New" panose="02070309020205020404" pitchFamily="49" charset="0"/>
                  <a:buChar char="o"/>
                </a:pPr>
                <a:endParaRPr lang="en-GB" sz="1800" dirty="0">
                  <a:latin typeface="Arial" panose="020B0604020202020204" pitchFamily="34" charset="0"/>
                  <a:cs typeface="Arial" panose="020B0604020202020204" pitchFamily="34" charset="0"/>
                  <a:sym typeface="Roboto Slab Regular Regular"/>
                </a:endParaRPr>
              </a:p>
            </p:txBody>
          </p:sp>
        </mc:Choice>
        <mc:Fallback xmlns="">
          <p:sp>
            <p:nvSpPr>
              <p:cNvPr id="3" name="Tijdelijke aanduiding voor verticale tekst 10">
                <a:extLst>
                  <a:ext uri="{FF2B5EF4-FFF2-40B4-BE49-F238E27FC236}">
                    <a16:creationId xmlns:a16="http://schemas.microsoft.com/office/drawing/2014/main" id="{9F51DAEB-B735-A106-7B63-6EB12B8B28C9}"/>
                  </a:ext>
                </a:extLst>
              </p:cNvPr>
              <p:cNvSpPr txBox="1">
                <a:spLocks noGrp="1" noRot="1" noChangeAspect="1" noMove="1" noResize="1" noEditPoints="1" noAdjustHandles="1" noChangeArrowheads="1" noChangeShapeType="1" noTextEdit="1"/>
              </p:cNvSpPr>
              <p:nvPr>
                <p:ph type="body" idx="1"/>
              </p:nvPr>
            </p:nvSpPr>
            <p:spPr>
              <a:xfrm>
                <a:off x="698498" y="1667499"/>
                <a:ext cx="11066246" cy="4744876"/>
              </a:xfrm>
              <a:prstGeom prst="rect">
                <a:avLst/>
              </a:prstGeom>
              <a:blipFill>
                <a:blip r:embed="rId3"/>
                <a:stretch>
                  <a:fillRect l="-1653" t="-3470" r="-331"/>
                </a:stretch>
              </a:blipFill>
              <a:ln>
                <a:noFill/>
              </a:ln>
            </p:spPr>
            <p:txBody>
              <a:bodyPr/>
              <a:lstStyle/>
              <a:p>
                <a:r>
                  <a:rPr lang="nl-NL">
                    <a:noFill/>
                  </a:rPr>
                  <a:t> </a:t>
                </a:r>
              </a:p>
            </p:txBody>
          </p:sp>
        </mc:Fallback>
      </mc:AlternateContent>
    </p:spTree>
    <p:extLst>
      <p:ext uri="{BB962C8B-B14F-4D97-AF65-F5344CB8AC3E}">
        <p14:creationId xmlns:p14="http://schemas.microsoft.com/office/powerpoint/2010/main" val="23805685"/>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846669"/>
          </a:xfrm>
          <a:prstGeom prst="rect">
            <a:avLst/>
          </a:prstGeom>
        </p:spPr>
        <p:txBody>
          <a:bodyPr>
            <a:normAutofit fontScale="90000"/>
          </a:bodyPr>
          <a:lstStyle>
            <a:lvl1pPr defTabSz="850391">
              <a:tabLst>
                <a:tab pos="1155700" algn="l"/>
              </a:tabLst>
              <a:defRPr sz="2976"/>
            </a:lvl1pPr>
          </a:lstStyle>
          <a:p>
            <a:pPr marL="531813" indent="-531813">
              <a:tabLst>
                <a:tab pos="531813" algn="l"/>
                <a:tab pos="1155700" algn="l"/>
              </a:tabLst>
            </a:pPr>
            <a:r>
              <a:rPr lang="en-GB" sz="3600" dirty="0">
                <a:solidFill>
                  <a:schemeClr val="accent2"/>
                </a:solidFill>
              </a:rPr>
              <a:t>4. 	The Ricardian model of trade</a:t>
            </a:r>
            <a:br>
              <a:rPr lang="en-GB" sz="3600" dirty="0">
                <a:solidFill>
                  <a:schemeClr val="accent2"/>
                </a:solidFill>
              </a:rPr>
            </a:br>
            <a:r>
              <a:rPr lang="en-GB" sz="2700" dirty="0">
                <a:solidFill>
                  <a:srgbClr val="004872"/>
                </a:solidFill>
              </a:rPr>
              <a:t>Trade patterns (2)</a:t>
            </a:r>
          </a:p>
        </p:txBody>
      </p:sp>
      <p:sp>
        <p:nvSpPr>
          <p:cNvPr id="2" name="Textplatzhalter 3">
            <a:extLst>
              <a:ext uri="{FF2B5EF4-FFF2-40B4-BE49-F238E27FC236}">
                <a16:creationId xmlns:a16="http://schemas.microsoft.com/office/drawing/2014/main" id="{5B952ABC-C012-D770-858E-E97780930D31}"/>
              </a:ext>
            </a:extLst>
          </p:cNvPr>
          <p:cNvSpPr txBox="1">
            <a:spLocks/>
          </p:cNvSpPr>
          <p:nvPr/>
        </p:nvSpPr>
        <p:spPr>
          <a:xfrm>
            <a:off x="515249" y="1536483"/>
            <a:ext cx="8438746" cy="4545299"/>
          </a:xfrm>
          <a:prstGeom prst="rect">
            <a:avLst/>
          </a:prstGeom>
        </p:spPr>
        <p:txBody>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363538" indent="-363538">
              <a:lnSpc>
                <a:spcPct val="105000"/>
              </a:lnSpc>
              <a:spcBef>
                <a:spcPts val="200"/>
              </a:spcBef>
              <a:spcAft>
                <a:spcPts val="400"/>
              </a:spcAft>
              <a:tabLst>
                <a:tab pos="982663" algn="l"/>
              </a:tabLst>
            </a:pPr>
            <a:endParaRPr lang="en-US" dirty="0"/>
          </a:p>
        </p:txBody>
      </p:sp>
      <p:sp>
        <p:nvSpPr>
          <p:cNvPr id="3" name="Tijdelijke aanduiding voor verticale tekst 10">
            <a:extLst>
              <a:ext uri="{FF2B5EF4-FFF2-40B4-BE49-F238E27FC236}">
                <a16:creationId xmlns:a16="http://schemas.microsoft.com/office/drawing/2014/main" id="{9F51DAEB-B735-A106-7B63-6EB12B8B28C9}"/>
              </a:ext>
            </a:extLst>
          </p:cNvPr>
          <p:cNvSpPr txBox="1">
            <a:spLocks noGrp="1"/>
          </p:cNvSpPr>
          <p:nvPr>
            <p:ph type="body" idx="1"/>
          </p:nvPr>
        </p:nvSpPr>
        <p:spPr>
          <a:xfrm>
            <a:off x="698498" y="1667499"/>
            <a:ext cx="11066246" cy="1503964"/>
          </a:xfrm>
          <a:prstGeom prst="rect">
            <a:avLst/>
          </a:prstGeom>
          <a:ln>
            <a:noFill/>
          </a:ln>
        </p:spPr>
        <p:txBody>
          <a:bodyPr>
            <a:normAutofit/>
          </a:bodyPr>
          <a:lstStyle/>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If England specialises to produce and exports cloth, then it must be that Portugal exports wine.</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This is because a country cannot have comparative advantage in all goods.</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Let’s calculate the relative labour input requirements, that is, the opportunity costs of the two countries and the resulting comparative advantage.</a:t>
            </a:r>
          </a:p>
          <a:p>
            <a:pPr lvl="2">
              <a:lnSpc>
                <a:spcPct val="110000"/>
              </a:lnSpc>
              <a:spcBef>
                <a:spcPts val="800"/>
              </a:spcBef>
              <a:buClr>
                <a:srgbClr val="004872"/>
              </a:buClr>
              <a:buSzPct val="140000"/>
            </a:pPr>
            <a:endParaRPr lang="en-GB" sz="1800" dirty="0">
              <a:solidFill>
                <a:schemeClr val="tx1"/>
              </a:solidFill>
              <a:latin typeface="Arial" panose="020B0604020202020204" pitchFamily="34" charset="0"/>
              <a:cs typeface="Arial" panose="020B0604020202020204" pitchFamily="34" charset="0"/>
            </a:endParaRPr>
          </a:p>
          <a:p>
            <a:pPr lvl="4" indent="0">
              <a:lnSpc>
                <a:spcPct val="110000"/>
              </a:lnSpc>
              <a:spcBef>
                <a:spcPts val="800"/>
              </a:spcBef>
              <a:buClr>
                <a:srgbClr val="004872"/>
              </a:buClr>
              <a:buSzPct val="140000"/>
              <a:buNone/>
            </a:pPr>
            <a:endParaRPr lang="en-GB" sz="1800" dirty="0">
              <a:latin typeface="Arial" panose="020B0604020202020204" pitchFamily="34" charset="0"/>
              <a:cs typeface="Arial" panose="020B0604020202020204" pitchFamily="34" charset="0"/>
              <a:sym typeface="Roboto Slab Regular Regular"/>
            </a:endParaRPr>
          </a:p>
          <a:p>
            <a:pPr lvl="4" indent="0">
              <a:lnSpc>
                <a:spcPct val="110000"/>
              </a:lnSpc>
              <a:spcBef>
                <a:spcPts val="800"/>
              </a:spcBef>
              <a:buClr>
                <a:srgbClr val="004872"/>
              </a:buClr>
              <a:buSzPct val="140000"/>
              <a:buNone/>
            </a:pPr>
            <a:endParaRPr lang="en-GB" sz="1800" dirty="0">
              <a:latin typeface="Arial" panose="020B0604020202020204" pitchFamily="34" charset="0"/>
              <a:cs typeface="Arial" panose="020B0604020202020204" pitchFamily="34" charset="0"/>
              <a:sym typeface="Roboto Slab Regular Regular"/>
            </a:endParaRPr>
          </a:p>
          <a:p>
            <a:pPr marL="549275" lvl="4" indent="-285750">
              <a:lnSpc>
                <a:spcPct val="110000"/>
              </a:lnSpc>
              <a:spcBef>
                <a:spcPts val="800"/>
              </a:spcBef>
              <a:buClr>
                <a:srgbClr val="004872"/>
              </a:buClr>
              <a:buSzPct val="140000"/>
              <a:buFont typeface="Courier New" panose="02070309020205020404" pitchFamily="49" charset="0"/>
              <a:buChar char="o"/>
            </a:pPr>
            <a:endParaRPr lang="en-GB" sz="1800" dirty="0">
              <a:latin typeface="Arial" panose="020B0604020202020204" pitchFamily="34" charset="0"/>
              <a:cs typeface="Arial" panose="020B0604020202020204" pitchFamily="34" charset="0"/>
              <a:sym typeface="Roboto Slab Regular Regular"/>
            </a:endParaRPr>
          </a:p>
        </p:txBody>
      </p:sp>
      <p:graphicFrame>
        <p:nvGraphicFramePr>
          <p:cNvPr id="11" name="Object 10">
            <a:extLst>
              <a:ext uri="{FF2B5EF4-FFF2-40B4-BE49-F238E27FC236}">
                <a16:creationId xmlns:a16="http://schemas.microsoft.com/office/drawing/2014/main" id="{279F107D-A8A7-03B2-8945-A3FB2651E4AF}"/>
              </a:ext>
            </a:extLst>
          </p:cNvPr>
          <p:cNvGraphicFramePr>
            <a:graphicFrameLocks noChangeAspect="1"/>
          </p:cNvGraphicFramePr>
          <p:nvPr>
            <p:extLst>
              <p:ext uri="{D42A27DB-BD31-4B8C-83A1-F6EECF244321}">
                <p14:modId xmlns:p14="http://schemas.microsoft.com/office/powerpoint/2010/main" val="2103175424"/>
              </p:ext>
            </p:extLst>
          </p:nvPr>
        </p:nvGraphicFramePr>
        <p:xfrm>
          <a:off x="2301594" y="3429000"/>
          <a:ext cx="7756636" cy="2429885"/>
        </p:xfrm>
        <a:graphic>
          <a:graphicData uri="http://schemas.openxmlformats.org/presentationml/2006/ole">
            <mc:AlternateContent xmlns:mc="http://schemas.openxmlformats.org/markup-compatibility/2006">
              <mc:Choice xmlns:v="urn:schemas-microsoft-com:vml" Requires="v">
                <p:oleObj name="Worksheet" r:id="rId3" imgW="6223049" imgH="1949406" progId="Excel.Sheet.12">
                  <p:embed/>
                </p:oleObj>
              </mc:Choice>
              <mc:Fallback>
                <p:oleObj name="Worksheet" r:id="rId3" imgW="6223049" imgH="1949406" progId="Excel.Sheet.12">
                  <p:embed/>
                  <p:pic>
                    <p:nvPicPr>
                      <p:cNvPr id="11" name="Object 10">
                        <a:extLst>
                          <a:ext uri="{FF2B5EF4-FFF2-40B4-BE49-F238E27FC236}">
                            <a16:creationId xmlns:a16="http://schemas.microsoft.com/office/drawing/2014/main" id="{279F107D-A8A7-03B2-8945-A3FB2651E4AF}"/>
                          </a:ext>
                        </a:extLst>
                      </p:cNvPr>
                      <p:cNvPicPr/>
                      <p:nvPr/>
                    </p:nvPicPr>
                    <p:blipFill>
                      <a:blip r:embed="rId4"/>
                      <a:stretch>
                        <a:fillRect/>
                      </a:stretch>
                    </p:blipFill>
                    <p:spPr>
                      <a:xfrm>
                        <a:off x="2301594" y="3429000"/>
                        <a:ext cx="7756636" cy="2429885"/>
                      </a:xfrm>
                      <a:prstGeom prst="rect">
                        <a:avLst/>
                      </a:prstGeom>
                      <a:ln w="22225">
                        <a:solidFill>
                          <a:schemeClr val="accent2">
                            <a:lumMod val="50000"/>
                          </a:schemeClr>
                        </a:solidFill>
                      </a:ln>
                    </p:spPr>
                  </p:pic>
                </p:oleObj>
              </mc:Fallback>
            </mc:AlternateContent>
          </a:graphicData>
        </a:graphic>
      </p:graphicFrame>
    </p:spTree>
    <p:extLst>
      <p:ext uri="{BB962C8B-B14F-4D97-AF65-F5344CB8AC3E}">
        <p14:creationId xmlns:p14="http://schemas.microsoft.com/office/powerpoint/2010/main" val="1035010187"/>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846669"/>
          </a:xfrm>
          <a:prstGeom prst="rect">
            <a:avLst/>
          </a:prstGeom>
        </p:spPr>
        <p:txBody>
          <a:bodyPr>
            <a:normAutofit fontScale="90000"/>
          </a:bodyPr>
          <a:lstStyle>
            <a:lvl1pPr defTabSz="850391">
              <a:tabLst>
                <a:tab pos="1155700" algn="l"/>
              </a:tabLst>
              <a:defRPr sz="2976"/>
            </a:lvl1pPr>
          </a:lstStyle>
          <a:p>
            <a:pPr marL="531813" indent="-531813">
              <a:tabLst>
                <a:tab pos="531813" algn="l"/>
                <a:tab pos="1155700" algn="l"/>
              </a:tabLst>
            </a:pPr>
            <a:r>
              <a:rPr lang="en-GB" sz="3600" dirty="0">
                <a:solidFill>
                  <a:schemeClr val="accent2"/>
                </a:solidFill>
              </a:rPr>
              <a:t>4. 	The Ricardian model of trade</a:t>
            </a:r>
            <a:br>
              <a:rPr lang="en-GB" sz="3600" dirty="0">
                <a:solidFill>
                  <a:schemeClr val="accent2"/>
                </a:solidFill>
              </a:rPr>
            </a:br>
            <a:r>
              <a:rPr lang="en-GB" sz="2700" dirty="0">
                <a:solidFill>
                  <a:srgbClr val="004872"/>
                </a:solidFill>
              </a:rPr>
              <a:t>Trade patterns (2)</a:t>
            </a:r>
          </a:p>
        </p:txBody>
      </p:sp>
      <p:sp>
        <p:nvSpPr>
          <p:cNvPr id="2" name="Textplatzhalter 3">
            <a:extLst>
              <a:ext uri="{FF2B5EF4-FFF2-40B4-BE49-F238E27FC236}">
                <a16:creationId xmlns:a16="http://schemas.microsoft.com/office/drawing/2014/main" id="{5B952ABC-C012-D770-858E-E97780930D31}"/>
              </a:ext>
            </a:extLst>
          </p:cNvPr>
          <p:cNvSpPr txBox="1">
            <a:spLocks/>
          </p:cNvSpPr>
          <p:nvPr/>
        </p:nvSpPr>
        <p:spPr>
          <a:xfrm>
            <a:off x="515249" y="1536483"/>
            <a:ext cx="8438746" cy="4545299"/>
          </a:xfrm>
          <a:prstGeom prst="rect">
            <a:avLst/>
          </a:prstGeom>
        </p:spPr>
        <p:txBody>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363538" indent="-363538">
              <a:lnSpc>
                <a:spcPct val="105000"/>
              </a:lnSpc>
              <a:spcBef>
                <a:spcPts val="200"/>
              </a:spcBef>
              <a:spcAft>
                <a:spcPts val="400"/>
              </a:spcAft>
              <a:tabLst>
                <a:tab pos="982663" algn="l"/>
              </a:tabLst>
            </a:pPr>
            <a:endParaRPr lang="en-US" dirty="0"/>
          </a:p>
        </p:txBody>
      </p:sp>
      <p:sp>
        <p:nvSpPr>
          <p:cNvPr id="3" name="Tijdelijke aanduiding voor verticale tekst 10">
            <a:extLst>
              <a:ext uri="{FF2B5EF4-FFF2-40B4-BE49-F238E27FC236}">
                <a16:creationId xmlns:a16="http://schemas.microsoft.com/office/drawing/2014/main" id="{9F51DAEB-B735-A106-7B63-6EB12B8B28C9}"/>
              </a:ext>
            </a:extLst>
          </p:cNvPr>
          <p:cNvSpPr txBox="1">
            <a:spLocks noGrp="1"/>
          </p:cNvSpPr>
          <p:nvPr>
            <p:ph type="body" idx="1"/>
          </p:nvPr>
        </p:nvSpPr>
        <p:spPr>
          <a:xfrm>
            <a:off x="698498" y="1667499"/>
            <a:ext cx="11066246" cy="1503964"/>
          </a:xfrm>
          <a:prstGeom prst="rect">
            <a:avLst/>
          </a:prstGeom>
          <a:ln>
            <a:noFill/>
          </a:ln>
        </p:spPr>
        <p:txBody>
          <a:bodyPr>
            <a:normAutofit/>
          </a:bodyPr>
          <a:lstStyle/>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If England specialises to produce and exports cloth, then it must be that Portugal exports wine.</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This is because a country cannot have comparative advantage in all goods.</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Let’s calculate the relative labour input requirements, that is, the opportunity costs of the two countries and the resulting comparative advantage.</a:t>
            </a:r>
          </a:p>
          <a:p>
            <a:pPr lvl="2">
              <a:lnSpc>
                <a:spcPct val="110000"/>
              </a:lnSpc>
              <a:spcBef>
                <a:spcPts val="800"/>
              </a:spcBef>
              <a:buClr>
                <a:srgbClr val="004872"/>
              </a:buClr>
              <a:buSzPct val="140000"/>
            </a:pPr>
            <a:endParaRPr lang="en-GB" sz="1800" dirty="0">
              <a:solidFill>
                <a:schemeClr val="tx1"/>
              </a:solidFill>
              <a:latin typeface="Arial" panose="020B0604020202020204" pitchFamily="34" charset="0"/>
              <a:cs typeface="Arial" panose="020B0604020202020204" pitchFamily="34" charset="0"/>
            </a:endParaRPr>
          </a:p>
          <a:p>
            <a:pPr lvl="4" indent="0">
              <a:lnSpc>
                <a:spcPct val="110000"/>
              </a:lnSpc>
              <a:spcBef>
                <a:spcPts val="800"/>
              </a:spcBef>
              <a:buClr>
                <a:srgbClr val="004872"/>
              </a:buClr>
              <a:buSzPct val="140000"/>
              <a:buNone/>
            </a:pPr>
            <a:endParaRPr lang="en-GB" sz="1800" dirty="0">
              <a:latin typeface="Arial" panose="020B0604020202020204" pitchFamily="34" charset="0"/>
              <a:cs typeface="Arial" panose="020B0604020202020204" pitchFamily="34" charset="0"/>
              <a:sym typeface="Roboto Slab Regular Regular"/>
            </a:endParaRPr>
          </a:p>
          <a:p>
            <a:pPr lvl="4" indent="0">
              <a:lnSpc>
                <a:spcPct val="110000"/>
              </a:lnSpc>
              <a:spcBef>
                <a:spcPts val="800"/>
              </a:spcBef>
              <a:buClr>
                <a:srgbClr val="004872"/>
              </a:buClr>
              <a:buSzPct val="140000"/>
              <a:buNone/>
            </a:pPr>
            <a:endParaRPr lang="en-GB" sz="1800" dirty="0">
              <a:latin typeface="Arial" panose="020B0604020202020204" pitchFamily="34" charset="0"/>
              <a:cs typeface="Arial" panose="020B0604020202020204" pitchFamily="34" charset="0"/>
              <a:sym typeface="Roboto Slab Regular Regular"/>
            </a:endParaRPr>
          </a:p>
          <a:p>
            <a:pPr marL="549275" lvl="4" indent="-285750">
              <a:lnSpc>
                <a:spcPct val="110000"/>
              </a:lnSpc>
              <a:spcBef>
                <a:spcPts val="800"/>
              </a:spcBef>
              <a:buClr>
                <a:srgbClr val="004872"/>
              </a:buClr>
              <a:buSzPct val="140000"/>
              <a:buFont typeface="Courier New" panose="02070309020205020404" pitchFamily="49" charset="0"/>
              <a:buChar char="o"/>
            </a:pPr>
            <a:endParaRPr lang="en-GB" sz="1800" dirty="0">
              <a:latin typeface="Arial" panose="020B0604020202020204" pitchFamily="34" charset="0"/>
              <a:cs typeface="Arial" panose="020B0604020202020204" pitchFamily="34" charset="0"/>
              <a:sym typeface="Roboto Slab Regular Regular"/>
            </a:endParaRPr>
          </a:p>
        </p:txBody>
      </p:sp>
      <p:graphicFrame>
        <p:nvGraphicFramePr>
          <p:cNvPr id="11" name="Object 10">
            <a:extLst>
              <a:ext uri="{FF2B5EF4-FFF2-40B4-BE49-F238E27FC236}">
                <a16:creationId xmlns:a16="http://schemas.microsoft.com/office/drawing/2014/main" id="{279F107D-A8A7-03B2-8945-A3FB2651E4AF}"/>
              </a:ext>
            </a:extLst>
          </p:cNvPr>
          <p:cNvGraphicFramePr>
            <a:graphicFrameLocks noChangeAspect="1"/>
          </p:cNvGraphicFramePr>
          <p:nvPr>
            <p:extLst>
              <p:ext uri="{D42A27DB-BD31-4B8C-83A1-F6EECF244321}">
                <p14:modId xmlns:p14="http://schemas.microsoft.com/office/powerpoint/2010/main" val="2841469657"/>
              </p:ext>
            </p:extLst>
          </p:nvPr>
        </p:nvGraphicFramePr>
        <p:xfrm>
          <a:off x="2301594" y="3429000"/>
          <a:ext cx="7756636" cy="2429885"/>
        </p:xfrm>
        <a:graphic>
          <a:graphicData uri="http://schemas.openxmlformats.org/presentationml/2006/ole">
            <mc:AlternateContent xmlns:mc="http://schemas.openxmlformats.org/markup-compatibility/2006">
              <mc:Choice xmlns:v="urn:schemas-microsoft-com:vml" Requires="v">
                <p:oleObj name="Worksheet" r:id="rId3" imgW="6223049" imgH="1949406" progId="Excel.Sheet.12">
                  <p:embed/>
                </p:oleObj>
              </mc:Choice>
              <mc:Fallback>
                <p:oleObj name="Worksheet" r:id="rId3" imgW="6223049" imgH="1949406" progId="Excel.Sheet.12">
                  <p:embed/>
                  <p:pic>
                    <p:nvPicPr>
                      <p:cNvPr id="11" name="Object 10">
                        <a:extLst>
                          <a:ext uri="{FF2B5EF4-FFF2-40B4-BE49-F238E27FC236}">
                            <a16:creationId xmlns:a16="http://schemas.microsoft.com/office/drawing/2014/main" id="{279F107D-A8A7-03B2-8945-A3FB2651E4AF}"/>
                          </a:ext>
                        </a:extLst>
                      </p:cNvPr>
                      <p:cNvPicPr/>
                      <p:nvPr/>
                    </p:nvPicPr>
                    <p:blipFill>
                      <a:blip r:embed="rId4"/>
                      <a:stretch>
                        <a:fillRect/>
                      </a:stretch>
                    </p:blipFill>
                    <p:spPr>
                      <a:xfrm>
                        <a:off x="2301594" y="3429000"/>
                        <a:ext cx="7756636" cy="2429885"/>
                      </a:xfrm>
                      <a:prstGeom prst="rect">
                        <a:avLst/>
                      </a:prstGeom>
                      <a:ln w="22225">
                        <a:solidFill>
                          <a:schemeClr val="accent2">
                            <a:lumMod val="50000"/>
                          </a:schemeClr>
                        </a:solidFill>
                      </a:ln>
                    </p:spPr>
                  </p:pic>
                </p:oleObj>
              </mc:Fallback>
            </mc:AlternateContent>
          </a:graphicData>
        </a:graphic>
      </p:graphicFrame>
    </p:spTree>
    <p:extLst>
      <p:ext uri="{BB962C8B-B14F-4D97-AF65-F5344CB8AC3E}">
        <p14:creationId xmlns:p14="http://schemas.microsoft.com/office/powerpoint/2010/main" val="3039223560"/>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846669"/>
          </a:xfrm>
          <a:prstGeom prst="rect">
            <a:avLst/>
          </a:prstGeom>
        </p:spPr>
        <p:txBody>
          <a:bodyPr>
            <a:normAutofit fontScale="90000"/>
          </a:bodyPr>
          <a:lstStyle>
            <a:lvl1pPr defTabSz="850391">
              <a:tabLst>
                <a:tab pos="1155700" algn="l"/>
              </a:tabLst>
              <a:defRPr sz="2976"/>
            </a:lvl1pPr>
          </a:lstStyle>
          <a:p>
            <a:pPr marL="531813" indent="-531813">
              <a:tabLst>
                <a:tab pos="531813" algn="l"/>
                <a:tab pos="1155700" algn="l"/>
              </a:tabLst>
            </a:pPr>
            <a:r>
              <a:rPr lang="en-GB" sz="3600" dirty="0">
                <a:solidFill>
                  <a:schemeClr val="accent2"/>
                </a:solidFill>
              </a:rPr>
              <a:t>4. 	The Ricardian model of trade</a:t>
            </a:r>
            <a:br>
              <a:rPr lang="en-GB" sz="3600" dirty="0">
                <a:solidFill>
                  <a:schemeClr val="accent2"/>
                </a:solidFill>
              </a:rPr>
            </a:br>
            <a:r>
              <a:rPr lang="en-GB" sz="2700" dirty="0">
                <a:solidFill>
                  <a:srgbClr val="004872"/>
                </a:solidFill>
              </a:rPr>
              <a:t>Trade patterns (2)</a:t>
            </a:r>
          </a:p>
        </p:txBody>
      </p:sp>
      <p:sp>
        <p:nvSpPr>
          <p:cNvPr id="2" name="Textplatzhalter 3">
            <a:extLst>
              <a:ext uri="{FF2B5EF4-FFF2-40B4-BE49-F238E27FC236}">
                <a16:creationId xmlns:a16="http://schemas.microsoft.com/office/drawing/2014/main" id="{5B952ABC-C012-D770-858E-E97780930D31}"/>
              </a:ext>
            </a:extLst>
          </p:cNvPr>
          <p:cNvSpPr txBox="1">
            <a:spLocks/>
          </p:cNvSpPr>
          <p:nvPr/>
        </p:nvSpPr>
        <p:spPr>
          <a:xfrm>
            <a:off x="515249" y="1536483"/>
            <a:ext cx="8438746" cy="4545299"/>
          </a:xfrm>
          <a:prstGeom prst="rect">
            <a:avLst/>
          </a:prstGeom>
        </p:spPr>
        <p:txBody>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363538" indent="-363538">
              <a:lnSpc>
                <a:spcPct val="105000"/>
              </a:lnSpc>
              <a:spcBef>
                <a:spcPts val="200"/>
              </a:spcBef>
              <a:spcAft>
                <a:spcPts val="400"/>
              </a:spcAft>
              <a:tabLst>
                <a:tab pos="982663" algn="l"/>
              </a:tabLst>
            </a:pPr>
            <a:endParaRPr lang="en-US" dirty="0"/>
          </a:p>
        </p:txBody>
      </p:sp>
      <p:sp>
        <p:nvSpPr>
          <p:cNvPr id="3" name="Tijdelijke aanduiding voor verticale tekst 10">
            <a:extLst>
              <a:ext uri="{FF2B5EF4-FFF2-40B4-BE49-F238E27FC236}">
                <a16:creationId xmlns:a16="http://schemas.microsoft.com/office/drawing/2014/main" id="{9F51DAEB-B735-A106-7B63-6EB12B8B28C9}"/>
              </a:ext>
            </a:extLst>
          </p:cNvPr>
          <p:cNvSpPr txBox="1">
            <a:spLocks noGrp="1"/>
          </p:cNvSpPr>
          <p:nvPr>
            <p:ph type="body" idx="1"/>
          </p:nvPr>
        </p:nvSpPr>
        <p:spPr>
          <a:xfrm>
            <a:off x="698498" y="1667499"/>
            <a:ext cx="11066246" cy="1503964"/>
          </a:xfrm>
          <a:prstGeom prst="rect">
            <a:avLst/>
          </a:prstGeom>
          <a:ln>
            <a:noFill/>
          </a:ln>
        </p:spPr>
        <p:txBody>
          <a:bodyPr>
            <a:normAutofit/>
          </a:bodyPr>
          <a:lstStyle/>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If England specialises to produce and exports cloth, then it must be that Portugal exports wine.</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This is because a country cannot have comparative advantage in all goods.</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Let’s calculate the relative labour input requirements, that is, the opportunity costs of the two countries and the resulting comparative advantage.</a:t>
            </a:r>
          </a:p>
          <a:p>
            <a:pPr lvl="2">
              <a:lnSpc>
                <a:spcPct val="110000"/>
              </a:lnSpc>
              <a:spcBef>
                <a:spcPts val="800"/>
              </a:spcBef>
              <a:buClr>
                <a:srgbClr val="004872"/>
              </a:buClr>
              <a:buSzPct val="140000"/>
            </a:pPr>
            <a:endParaRPr lang="en-GB" sz="1800" dirty="0">
              <a:solidFill>
                <a:schemeClr val="tx1"/>
              </a:solidFill>
              <a:latin typeface="Arial" panose="020B0604020202020204" pitchFamily="34" charset="0"/>
              <a:cs typeface="Arial" panose="020B0604020202020204" pitchFamily="34" charset="0"/>
            </a:endParaRPr>
          </a:p>
          <a:p>
            <a:pPr lvl="4" indent="0">
              <a:lnSpc>
                <a:spcPct val="110000"/>
              </a:lnSpc>
              <a:spcBef>
                <a:spcPts val="800"/>
              </a:spcBef>
              <a:buClr>
                <a:srgbClr val="004872"/>
              </a:buClr>
              <a:buSzPct val="140000"/>
              <a:buNone/>
            </a:pPr>
            <a:endParaRPr lang="en-GB" sz="1800" dirty="0">
              <a:latin typeface="Arial" panose="020B0604020202020204" pitchFamily="34" charset="0"/>
              <a:cs typeface="Arial" panose="020B0604020202020204" pitchFamily="34" charset="0"/>
              <a:sym typeface="Roboto Slab Regular Regular"/>
            </a:endParaRPr>
          </a:p>
          <a:p>
            <a:pPr lvl="4" indent="0">
              <a:lnSpc>
                <a:spcPct val="110000"/>
              </a:lnSpc>
              <a:spcBef>
                <a:spcPts val="800"/>
              </a:spcBef>
              <a:buClr>
                <a:srgbClr val="004872"/>
              </a:buClr>
              <a:buSzPct val="140000"/>
              <a:buNone/>
            </a:pPr>
            <a:endParaRPr lang="en-GB" sz="1800" dirty="0">
              <a:latin typeface="Arial" panose="020B0604020202020204" pitchFamily="34" charset="0"/>
              <a:cs typeface="Arial" panose="020B0604020202020204" pitchFamily="34" charset="0"/>
              <a:sym typeface="Roboto Slab Regular Regular"/>
            </a:endParaRPr>
          </a:p>
          <a:p>
            <a:pPr marL="549275" lvl="4" indent="-285750">
              <a:lnSpc>
                <a:spcPct val="110000"/>
              </a:lnSpc>
              <a:spcBef>
                <a:spcPts val="800"/>
              </a:spcBef>
              <a:buClr>
                <a:srgbClr val="004872"/>
              </a:buClr>
              <a:buSzPct val="140000"/>
              <a:buFont typeface="Courier New" panose="02070309020205020404" pitchFamily="49" charset="0"/>
              <a:buChar char="o"/>
            </a:pPr>
            <a:endParaRPr lang="en-GB" sz="1800" dirty="0">
              <a:latin typeface="Arial" panose="020B0604020202020204" pitchFamily="34" charset="0"/>
              <a:cs typeface="Arial" panose="020B0604020202020204" pitchFamily="34" charset="0"/>
              <a:sym typeface="Roboto Slab Regular Regular"/>
            </a:endParaRPr>
          </a:p>
        </p:txBody>
      </p:sp>
      <p:graphicFrame>
        <p:nvGraphicFramePr>
          <p:cNvPr id="11" name="Object 10">
            <a:extLst>
              <a:ext uri="{FF2B5EF4-FFF2-40B4-BE49-F238E27FC236}">
                <a16:creationId xmlns:a16="http://schemas.microsoft.com/office/drawing/2014/main" id="{279F107D-A8A7-03B2-8945-A3FB2651E4AF}"/>
              </a:ext>
            </a:extLst>
          </p:cNvPr>
          <p:cNvGraphicFramePr>
            <a:graphicFrameLocks noChangeAspect="1"/>
          </p:cNvGraphicFramePr>
          <p:nvPr/>
        </p:nvGraphicFramePr>
        <p:xfrm>
          <a:off x="2301594" y="3429000"/>
          <a:ext cx="7756636" cy="2429885"/>
        </p:xfrm>
        <a:graphic>
          <a:graphicData uri="http://schemas.openxmlformats.org/presentationml/2006/ole">
            <mc:AlternateContent xmlns:mc="http://schemas.openxmlformats.org/markup-compatibility/2006">
              <mc:Choice xmlns:v="urn:schemas-microsoft-com:vml" Requires="v">
                <p:oleObj name="Worksheet" r:id="rId3" imgW="6223049" imgH="1949406" progId="Excel.Sheet.12">
                  <p:embed/>
                </p:oleObj>
              </mc:Choice>
              <mc:Fallback>
                <p:oleObj name="Worksheet" r:id="rId3" imgW="6223049" imgH="1949406" progId="Excel.Sheet.12">
                  <p:embed/>
                  <p:pic>
                    <p:nvPicPr>
                      <p:cNvPr id="11" name="Object 10">
                        <a:extLst>
                          <a:ext uri="{FF2B5EF4-FFF2-40B4-BE49-F238E27FC236}">
                            <a16:creationId xmlns:a16="http://schemas.microsoft.com/office/drawing/2014/main" id="{279F107D-A8A7-03B2-8945-A3FB2651E4AF}"/>
                          </a:ext>
                        </a:extLst>
                      </p:cNvPr>
                      <p:cNvPicPr/>
                      <p:nvPr/>
                    </p:nvPicPr>
                    <p:blipFill>
                      <a:blip r:embed="rId4"/>
                      <a:stretch>
                        <a:fillRect/>
                      </a:stretch>
                    </p:blipFill>
                    <p:spPr>
                      <a:xfrm>
                        <a:off x="2301594" y="3429000"/>
                        <a:ext cx="7756636" cy="2429885"/>
                      </a:xfrm>
                      <a:prstGeom prst="rect">
                        <a:avLst/>
                      </a:prstGeom>
                      <a:ln w="22225">
                        <a:solidFill>
                          <a:schemeClr val="accent2">
                            <a:lumMod val="50000"/>
                          </a:schemeClr>
                        </a:solidFill>
                      </a:ln>
                    </p:spPr>
                  </p:pic>
                </p:oleObj>
              </mc:Fallback>
            </mc:AlternateContent>
          </a:graphicData>
        </a:graphic>
      </p:graphicFrame>
    </p:spTree>
    <p:extLst>
      <p:ext uri="{BB962C8B-B14F-4D97-AF65-F5344CB8AC3E}">
        <p14:creationId xmlns:p14="http://schemas.microsoft.com/office/powerpoint/2010/main" val="3955966480"/>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846669"/>
          </a:xfrm>
          <a:prstGeom prst="rect">
            <a:avLst/>
          </a:prstGeom>
        </p:spPr>
        <p:txBody>
          <a:bodyPr>
            <a:normAutofit fontScale="90000"/>
          </a:bodyPr>
          <a:lstStyle>
            <a:lvl1pPr defTabSz="850391">
              <a:tabLst>
                <a:tab pos="1155700" algn="l"/>
              </a:tabLst>
              <a:defRPr sz="2976"/>
            </a:lvl1pPr>
          </a:lstStyle>
          <a:p>
            <a:pPr marL="531813" indent="-531813">
              <a:tabLst>
                <a:tab pos="531813" algn="l"/>
                <a:tab pos="1155700" algn="l"/>
              </a:tabLst>
            </a:pPr>
            <a:r>
              <a:rPr lang="en-GB" sz="3600" dirty="0">
                <a:solidFill>
                  <a:schemeClr val="accent2"/>
                </a:solidFill>
              </a:rPr>
              <a:t>4. 	The Ricardian model of trade</a:t>
            </a:r>
            <a:br>
              <a:rPr lang="en-GB" sz="3600" dirty="0">
                <a:solidFill>
                  <a:schemeClr val="accent2"/>
                </a:solidFill>
              </a:rPr>
            </a:br>
            <a:r>
              <a:rPr lang="en-GB" sz="2700" dirty="0">
                <a:solidFill>
                  <a:srgbClr val="004872"/>
                </a:solidFill>
              </a:rPr>
              <a:t>Trade patterns (3)</a:t>
            </a:r>
          </a:p>
        </p:txBody>
      </p:sp>
      <p:sp>
        <p:nvSpPr>
          <p:cNvPr id="2" name="Textplatzhalter 3">
            <a:extLst>
              <a:ext uri="{FF2B5EF4-FFF2-40B4-BE49-F238E27FC236}">
                <a16:creationId xmlns:a16="http://schemas.microsoft.com/office/drawing/2014/main" id="{5B952ABC-C012-D770-858E-E97780930D31}"/>
              </a:ext>
            </a:extLst>
          </p:cNvPr>
          <p:cNvSpPr txBox="1">
            <a:spLocks/>
          </p:cNvSpPr>
          <p:nvPr/>
        </p:nvSpPr>
        <p:spPr>
          <a:xfrm>
            <a:off x="515249" y="1536483"/>
            <a:ext cx="8438746" cy="4545299"/>
          </a:xfrm>
          <a:prstGeom prst="rect">
            <a:avLst/>
          </a:prstGeom>
        </p:spPr>
        <p:txBody>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363538" indent="-363538">
              <a:lnSpc>
                <a:spcPct val="105000"/>
              </a:lnSpc>
              <a:spcBef>
                <a:spcPts val="200"/>
              </a:spcBef>
              <a:spcAft>
                <a:spcPts val="400"/>
              </a:spcAft>
              <a:tabLst>
                <a:tab pos="982663" algn="l"/>
              </a:tabLst>
            </a:pPr>
            <a:endParaRPr lang="en-US" dirty="0"/>
          </a:p>
        </p:txBody>
      </p:sp>
      <p:sp>
        <p:nvSpPr>
          <p:cNvPr id="3" name="Tijdelijke aanduiding voor verticale tekst 10">
            <a:extLst>
              <a:ext uri="{FF2B5EF4-FFF2-40B4-BE49-F238E27FC236}">
                <a16:creationId xmlns:a16="http://schemas.microsoft.com/office/drawing/2014/main" id="{9F51DAEB-B735-A106-7B63-6EB12B8B28C9}"/>
              </a:ext>
            </a:extLst>
          </p:cNvPr>
          <p:cNvSpPr txBox="1">
            <a:spLocks noGrp="1"/>
          </p:cNvSpPr>
          <p:nvPr>
            <p:ph type="body" idx="1"/>
          </p:nvPr>
        </p:nvSpPr>
        <p:spPr>
          <a:xfrm>
            <a:off x="698498" y="1909823"/>
            <a:ext cx="10505796" cy="2847372"/>
          </a:xfrm>
          <a:prstGeom prst="rect">
            <a:avLst/>
          </a:prstGeom>
          <a:ln>
            <a:noFill/>
          </a:ln>
        </p:spPr>
        <p:txBody>
          <a:bodyPr>
            <a:normAutofit/>
          </a:bodyPr>
          <a:lstStyle/>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Given the technology (labour inputs requirements) of the two countries, Portugal exports wine while England exports cloth in this example.  </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Note that this trade pattern results despite the fact that Portugal has absolute advantage in both goods.</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The exact amount of exports and imports and resulting production and consumption patterns depend on relative prices. </a:t>
            </a:r>
          </a:p>
          <a:p>
            <a:pPr lvl="4" indent="0">
              <a:lnSpc>
                <a:spcPct val="110000"/>
              </a:lnSpc>
              <a:spcBef>
                <a:spcPts val="800"/>
              </a:spcBef>
              <a:buClr>
                <a:srgbClr val="004872"/>
              </a:buClr>
              <a:buSzPct val="140000"/>
              <a:buNone/>
            </a:pPr>
            <a:endParaRPr lang="en-GB" sz="1800" dirty="0">
              <a:latin typeface="Arial" panose="020B0604020202020204" pitchFamily="34" charset="0"/>
              <a:cs typeface="Arial" panose="020B0604020202020204" pitchFamily="34" charset="0"/>
              <a:sym typeface="Roboto Slab Regular Regular"/>
            </a:endParaRPr>
          </a:p>
          <a:p>
            <a:pPr lvl="4" indent="0">
              <a:lnSpc>
                <a:spcPct val="110000"/>
              </a:lnSpc>
              <a:spcBef>
                <a:spcPts val="800"/>
              </a:spcBef>
              <a:buClr>
                <a:srgbClr val="004872"/>
              </a:buClr>
              <a:buSzPct val="140000"/>
              <a:buNone/>
            </a:pPr>
            <a:endParaRPr lang="en-GB" sz="1800" dirty="0">
              <a:latin typeface="Arial" panose="020B0604020202020204" pitchFamily="34" charset="0"/>
              <a:cs typeface="Arial" panose="020B0604020202020204" pitchFamily="34" charset="0"/>
              <a:sym typeface="Roboto Slab Regular Regular"/>
            </a:endParaRPr>
          </a:p>
          <a:p>
            <a:pPr lvl="4" indent="0">
              <a:lnSpc>
                <a:spcPct val="110000"/>
              </a:lnSpc>
              <a:spcBef>
                <a:spcPts val="800"/>
              </a:spcBef>
              <a:buClr>
                <a:srgbClr val="004872"/>
              </a:buClr>
              <a:buSzPct val="140000"/>
              <a:buNone/>
            </a:pPr>
            <a:endParaRPr lang="en-GB" sz="1800" dirty="0">
              <a:latin typeface="Arial" panose="020B0604020202020204" pitchFamily="34" charset="0"/>
              <a:cs typeface="Arial" panose="020B0604020202020204" pitchFamily="34" charset="0"/>
              <a:sym typeface="Roboto Slab Regular Regular"/>
            </a:endParaRPr>
          </a:p>
          <a:p>
            <a:pPr marL="549275" lvl="4" indent="-285750">
              <a:lnSpc>
                <a:spcPct val="110000"/>
              </a:lnSpc>
              <a:spcBef>
                <a:spcPts val="800"/>
              </a:spcBef>
              <a:buClr>
                <a:srgbClr val="004872"/>
              </a:buClr>
              <a:buSzPct val="140000"/>
              <a:buFont typeface="Courier New" panose="02070309020205020404" pitchFamily="49" charset="0"/>
              <a:buChar char="o"/>
            </a:pPr>
            <a:endParaRPr lang="en-GB" sz="1800" dirty="0">
              <a:latin typeface="Arial" panose="020B0604020202020204" pitchFamily="34" charset="0"/>
              <a:cs typeface="Arial" panose="020B0604020202020204" pitchFamily="34" charset="0"/>
              <a:sym typeface="Roboto Slab Regular Regular"/>
            </a:endParaRPr>
          </a:p>
        </p:txBody>
      </p:sp>
    </p:spTree>
    <p:extLst>
      <p:ext uri="{BB962C8B-B14F-4D97-AF65-F5344CB8AC3E}">
        <p14:creationId xmlns:p14="http://schemas.microsoft.com/office/powerpoint/2010/main" val="334867162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846669"/>
          </a:xfrm>
          <a:prstGeom prst="rect">
            <a:avLst/>
          </a:prstGeom>
        </p:spPr>
        <p:txBody>
          <a:bodyPr>
            <a:normAutofit fontScale="90000"/>
          </a:bodyPr>
          <a:lstStyle>
            <a:lvl1pPr defTabSz="850391">
              <a:tabLst>
                <a:tab pos="1155700" algn="l"/>
              </a:tabLst>
              <a:defRPr sz="2976"/>
            </a:lvl1pPr>
          </a:lstStyle>
          <a:p>
            <a:pPr marL="531813" indent="-531813">
              <a:tabLst>
                <a:tab pos="531813" algn="l"/>
                <a:tab pos="1155700" algn="l"/>
              </a:tabLst>
            </a:pPr>
            <a:r>
              <a:rPr lang="en-GB" sz="3600" dirty="0">
                <a:solidFill>
                  <a:schemeClr val="accent2"/>
                </a:solidFill>
              </a:rPr>
              <a:t>4. 	The Ricardian model of trade</a:t>
            </a:r>
            <a:br>
              <a:rPr lang="en-GB" sz="3600" dirty="0">
                <a:solidFill>
                  <a:schemeClr val="accent2"/>
                </a:solidFill>
              </a:rPr>
            </a:br>
            <a:r>
              <a:rPr lang="en-GB" sz="2700" dirty="0">
                <a:solidFill>
                  <a:srgbClr val="004872"/>
                </a:solidFill>
              </a:rPr>
              <a:t>Relative prices (1)</a:t>
            </a:r>
          </a:p>
        </p:txBody>
      </p:sp>
      <p:sp>
        <p:nvSpPr>
          <p:cNvPr id="2" name="Textplatzhalter 3">
            <a:extLst>
              <a:ext uri="{FF2B5EF4-FFF2-40B4-BE49-F238E27FC236}">
                <a16:creationId xmlns:a16="http://schemas.microsoft.com/office/drawing/2014/main" id="{5B952ABC-C012-D770-858E-E97780930D31}"/>
              </a:ext>
            </a:extLst>
          </p:cNvPr>
          <p:cNvSpPr txBox="1">
            <a:spLocks/>
          </p:cNvSpPr>
          <p:nvPr/>
        </p:nvSpPr>
        <p:spPr>
          <a:xfrm>
            <a:off x="515249" y="1536483"/>
            <a:ext cx="8438746" cy="4545299"/>
          </a:xfrm>
          <a:prstGeom prst="rect">
            <a:avLst/>
          </a:prstGeom>
        </p:spPr>
        <p:txBody>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363538" indent="-363538">
              <a:lnSpc>
                <a:spcPct val="105000"/>
              </a:lnSpc>
              <a:spcBef>
                <a:spcPts val="200"/>
              </a:spcBef>
              <a:spcAft>
                <a:spcPts val="400"/>
              </a:spcAft>
              <a:tabLst>
                <a:tab pos="982663" algn="l"/>
              </a:tabLst>
            </a:pPr>
            <a:endParaRPr lang="en-US" dirty="0"/>
          </a:p>
        </p:txBody>
      </p:sp>
      <p:sp>
        <p:nvSpPr>
          <p:cNvPr id="3" name="Tijdelijke aanduiding voor verticale tekst 10">
            <a:extLst>
              <a:ext uri="{FF2B5EF4-FFF2-40B4-BE49-F238E27FC236}">
                <a16:creationId xmlns:a16="http://schemas.microsoft.com/office/drawing/2014/main" id="{9F51DAEB-B735-A106-7B63-6EB12B8B28C9}"/>
              </a:ext>
            </a:extLst>
          </p:cNvPr>
          <p:cNvSpPr txBox="1">
            <a:spLocks noGrp="1"/>
          </p:cNvSpPr>
          <p:nvPr>
            <p:ph type="body" idx="1"/>
          </p:nvPr>
        </p:nvSpPr>
        <p:spPr>
          <a:xfrm>
            <a:off x="698498" y="2037144"/>
            <a:ext cx="10505796" cy="3761771"/>
          </a:xfrm>
          <a:prstGeom prst="rect">
            <a:avLst/>
          </a:prstGeom>
          <a:ln>
            <a:noFill/>
          </a:ln>
        </p:spPr>
        <p:txBody>
          <a:bodyPr>
            <a:normAutofit/>
          </a:bodyPr>
          <a:lstStyle/>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Assuming that in autarky (situation where economies are ‘closed’ to trade), both countries produce both goods, the prices are determined by domestic costs structures (technology) only. </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When international trade is allowed, the prices will be affected by global supply and global demand.</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That price determination is more complex with international trade is obvious, given that the price of each good ought to be the same in the two countries.</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Put differently, countries’ incentive to trade stems from the possibility to obtain goods at different – lower – prices than those associated with domestic cost structures. </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Given that we must keep track of both markets we will look at relative price, relative supply and relative demand for both goods.</a:t>
            </a:r>
          </a:p>
          <a:p>
            <a:pPr marL="285750" lvl="2" indent="-285750">
              <a:lnSpc>
                <a:spcPct val="110000"/>
              </a:lnSpc>
              <a:spcBef>
                <a:spcPts val="800"/>
              </a:spcBef>
              <a:buClr>
                <a:srgbClr val="004872"/>
              </a:buClr>
              <a:buSzPct val="140000"/>
              <a:buFont typeface="Wingdings" panose="05000000000000000000" pitchFamily="2" charset="2"/>
              <a:buChar char="§"/>
            </a:pPr>
            <a:r>
              <a:rPr lang="en-GB" sz="1800" u="sng" dirty="0">
                <a:latin typeface="Arial" panose="020B0604020202020204" pitchFamily="34" charset="0"/>
                <a:cs typeface="Arial" panose="020B0604020202020204" pitchFamily="34" charset="0"/>
                <a:sym typeface="Roboto Slab Regular Regular"/>
              </a:rPr>
              <a:t>Reminder:</a:t>
            </a:r>
            <a:r>
              <a:rPr lang="en-GB" sz="1800" dirty="0">
                <a:latin typeface="Arial" panose="020B0604020202020204" pitchFamily="34" charset="0"/>
                <a:cs typeface="Arial" panose="020B0604020202020204" pitchFamily="34" charset="0"/>
                <a:sym typeface="Roboto Slab Regular Regular"/>
              </a:rPr>
              <a:t> With international trade, production in any country can differ from consumption.</a:t>
            </a:r>
          </a:p>
          <a:p>
            <a:pPr lvl="4" indent="0">
              <a:lnSpc>
                <a:spcPct val="110000"/>
              </a:lnSpc>
              <a:spcBef>
                <a:spcPts val="800"/>
              </a:spcBef>
              <a:buClr>
                <a:srgbClr val="004872"/>
              </a:buClr>
              <a:buSzPct val="140000"/>
              <a:buNone/>
            </a:pPr>
            <a:endParaRPr lang="en-GB" sz="1800" dirty="0">
              <a:latin typeface="Arial" panose="020B0604020202020204" pitchFamily="34" charset="0"/>
              <a:cs typeface="Arial" panose="020B0604020202020204" pitchFamily="34" charset="0"/>
              <a:sym typeface="Roboto Slab Regular Regular"/>
            </a:endParaRPr>
          </a:p>
          <a:p>
            <a:pPr lvl="4" indent="0">
              <a:lnSpc>
                <a:spcPct val="110000"/>
              </a:lnSpc>
              <a:spcBef>
                <a:spcPts val="800"/>
              </a:spcBef>
              <a:buClr>
                <a:srgbClr val="004872"/>
              </a:buClr>
              <a:buSzPct val="140000"/>
              <a:buNone/>
            </a:pPr>
            <a:endParaRPr lang="en-GB" sz="1800" dirty="0">
              <a:latin typeface="Arial" panose="020B0604020202020204" pitchFamily="34" charset="0"/>
              <a:cs typeface="Arial" panose="020B0604020202020204" pitchFamily="34" charset="0"/>
              <a:sym typeface="Roboto Slab Regular Regular"/>
            </a:endParaRPr>
          </a:p>
          <a:p>
            <a:pPr lvl="4" indent="0">
              <a:lnSpc>
                <a:spcPct val="110000"/>
              </a:lnSpc>
              <a:spcBef>
                <a:spcPts val="800"/>
              </a:spcBef>
              <a:buClr>
                <a:srgbClr val="004872"/>
              </a:buClr>
              <a:buSzPct val="140000"/>
              <a:buNone/>
            </a:pPr>
            <a:endParaRPr lang="en-GB" sz="1800" dirty="0">
              <a:latin typeface="Arial" panose="020B0604020202020204" pitchFamily="34" charset="0"/>
              <a:cs typeface="Arial" panose="020B0604020202020204" pitchFamily="34" charset="0"/>
              <a:sym typeface="Roboto Slab Regular Regular"/>
            </a:endParaRPr>
          </a:p>
          <a:p>
            <a:pPr marL="549275" lvl="4" indent="-285750">
              <a:lnSpc>
                <a:spcPct val="110000"/>
              </a:lnSpc>
              <a:spcBef>
                <a:spcPts val="800"/>
              </a:spcBef>
              <a:buClr>
                <a:srgbClr val="004872"/>
              </a:buClr>
              <a:buSzPct val="140000"/>
              <a:buFont typeface="Courier New" panose="02070309020205020404" pitchFamily="49" charset="0"/>
              <a:buChar char="o"/>
            </a:pPr>
            <a:endParaRPr lang="en-GB" sz="1800" dirty="0">
              <a:latin typeface="Arial" panose="020B0604020202020204" pitchFamily="34" charset="0"/>
              <a:cs typeface="Arial" panose="020B0604020202020204" pitchFamily="34" charset="0"/>
              <a:sym typeface="Roboto Slab Regular Regular"/>
            </a:endParaRPr>
          </a:p>
        </p:txBody>
      </p:sp>
    </p:spTree>
    <p:extLst>
      <p:ext uri="{BB962C8B-B14F-4D97-AF65-F5344CB8AC3E}">
        <p14:creationId xmlns:p14="http://schemas.microsoft.com/office/powerpoint/2010/main" val="34408128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846669"/>
          </a:xfrm>
          <a:prstGeom prst="rect">
            <a:avLst/>
          </a:prstGeom>
        </p:spPr>
        <p:txBody>
          <a:bodyPr>
            <a:normAutofit fontScale="90000"/>
          </a:bodyPr>
          <a:lstStyle>
            <a:lvl1pPr defTabSz="850391">
              <a:tabLst>
                <a:tab pos="1155700" algn="l"/>
              </a:tabLst>
              <a:defRPr sz="2976"/>
            </a:lvl1pPr>
          </a:lstStyle>
          <a:p>
            <a:pPr marL="531813" indent="-531813">
              <a:tabLst>
                <a:tab pos="531813" algn="l"/>
                <a:tab pos="1155700" algn="l"/>
              </a:tabLst>
            </a:pPr>
            <a:r>
              <a:rPr lang="en-GB" sz="3600" dirty="0">
                <a:solidFill>
                  <a:schemeClr val="accent2"/>
                </a:solidFill>
              </a:rPr>
              <a:t>4. 	The Ricardian model of trade</a:t>
            </a:r>
            <a:br>
              <a:rPr lang="en-GB" sz="3600" dirty="0">
                <a:solidFill>
                  <a:schemeClr val="accent2"/>
                </a:solidFill>
              </a:rPr>
            </a:br>
            <a:r>
              <a:rPr lang="en-GB" sz="2700" dirty="0">
                <a:solidFill>
                  <a:srgbClr val="004872"/>
                </a:solidFill>
              </a:rPr>
              <a:t>Relative prices (2)</a:t>
            </a:r>
          </a:p>
        </p:txBody>
      </p:sp>
      <p:sp>
        <p:nvSpPr>
          <p:cNvPr id="2" name="Textplatzhalter 3">
            <a:extLst>
              <a:ext uri="{FF2B5EF4-FFF2-40B4-BE49-F238E27FC236}">
                <a16:creationId xmlns:a16="http://schemas.microsoft.com/office/drawing/2014/main" id="{5B952ABC-C012-D770-858E-E97780930D31}"/>
              </a:ext>
            </a:extLst>
          </p:cNvPr>
          <p:cNvSpPr txBox="1">
            <a:spLocks/>
          </p:cNvSpPr>
          <p:nvPr/>
        </p:nvSpPr>
        <p:spPr>
          <a:xfrm>
            <a:off x="515249" y="1536483"/>
            <a:ext cx="8438746" cy="4545299"/>
          </a:xfrm>
          <a:prstGeom prst="rect">
            <a:avLst/>
          </a:prstGeom>
        </p:spPr>
        <p:txBody>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363538" indent="-363538">
              <a:lnSpc>
                <a:spcPct val="105000"/>
              </a:lnSpc>
              <a:spcBef>
                <a:spcPts val="200"/>
              </a:spcBef>
              <a:spcAft>
                <a:spcPts val="400"/>
              </a:spcAft>
              <a:tabLst>
                <a:tab pos="982663" algn="l"/>
              </a:tabLst>
            </a:pPr>
            <a:endParaRPr lang="en-US" dirty="0"/>
          </a:p>
        </p:txBody>
      </p:sp>
      <mc:AlternateContent xmlns:mc="http://schemas.openxmlformats.org/markup-compatibility/2006" xmlns:a14="http://schemas.microsoft.com/office/drawing/2010/main">
        <mc:Choice Requires="a14">
          <p:sp>
            <p:nvSpPr>
              <p:cNvPr id="3" name="Tijdelijke aanduiding voor verticale tekst 10">
                <a:extLst>
                  <a:ext uri="{FF2B5EF4-FFF2-40B4-BE49-F238E27FC236}">
                    <a16:creationId xmlns:a16="http://schemas.microsoft.com/office/drawing/2014/main" id="{9F51DAEB-B735-A106-7B63-6EB12B8B28C9}"/>
                  </a:ext>
                </a:extLst>
              </p:cNvPr>
              <p:cNvSpPr txBox="1">
                <a:spLocks noGrp="1"/>
              </p:cNvSpPr>
              <p:nvPr>
                <p:ph type="body" idx="1"/>
              </p:nvPr>
            </p:nvSpPr>
            <p:spPr>
              <a:xfrm>
                <a:off x="698498" y="2037144"/>
                <a:ext cx="10505796" cy="3761771"/>
              </a:xfrm>
              <a:prstGeom prst="rect">
                <a:avLst/>
              </a:prstGeom>
              <a:ln>
                <a:noFill/>
              </a:ln>
            </p:spPr>
            <p:txBody>
              <a:bodyPr>
                <a:normAutofit fontScale="92500"/>
              </a:bodyPr>
              <a:lstStyle/>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The relative price of cloth is simply </a:t>
                </a:r>
                <a14:m>
                  <m:oMath xmlns:m="http://schemas.openxmlformats.org/officeDocument/2006/math">
                    <m:f>
                      <m:fPr>
                        <m:ctrlPr>
                          <a:rPr lang="en-GB" sz="2000" i="1">
                            <a:solidFill>
                              <a:srgbClr val="004872"/>
                            </a:solidFill>
                            <a:latin typeface="Cambria Math" panose="02040503050406030204" pitchFamily="18" charset="0"/>
                            <a:cs typeface="Arial" panose="020B0604020202020204" pitchFamily="34" charset="0"/>
                          </a:rPr>
                        </m:ctrlPr>
                      </m:fPr>
                      <m:num>
                        <m:sSub>
                          <m:sSubPr>
                            <m:ctrlPr>
                              <a:rPr lang="en-GB" sz="2000" i="1" smtClean="0">
                                <a:solidFill>
                                  <a:srgbClr val="004872"/>
                                </a:solidFill>
                                <a:latin typeface="Cambria Math" panose="02040503050406030204" pitchFamily="18" charset="0"/>
                                <a:cs typeface="Arial" panose="020B0604020202020204" pitchFamily="34" charset="0"/>
                              </a:rPr>
                            </m:ctrlPr>
                          </m:sSubPr>
                          <m:e>
                            <m:r>
                              <a:rPr lang="en-GB" sz="2000" b="0" i="1" smtClean="0">
                                <a:solidFill>
                                  <a:srgbClr val="004872"/>
                                </a:solidFill>
                                <a:latin typeface="Cambria Math" panose="02040503050406030204" pitchFamily="18" charset="0"/>
                                <a:cs typeface="Arial" panose="020B0604020202020204" pitchFamily="34" charset="0"/>
                              </a:rPr>
                              <m:t>𝑃</m:t>
                            </m:r>
                          </m:e>
                          <m:sub>
                            <m:r>
                              <a:rPr lang="en-GB" sz="2000" b="0" i="1" smtClean="0">
                                <a:solidFill>
                                  <a:srgbClr val="004872"/>
                                </a:solidFill>
                                <a:latin typeface="Cambria Math" panose="02040503050406030204" pitchFamily="18" charset="0"/>
                                <a:cs typeface="Arial" panose="020B0604020202020204" pitchFamily="34" charset="0"/>
                              </a:rPr>
                              <m:t>𝐶</m:t>
                            </m:r>
                          </m:sub>
                        </m:sSub>
                      </m:num>
                      <m:den>
                        <m:sSub>
                          <m:sSubPr>
                            <m:ctrlPr>
                              <a:rPr lang="en-GB" sz="2000" i="1">
                                <a:solidFill>
                                  <a:srgbClr val="004872"/>
                                </a:solidFill>
                                <a:latin typeface="Cambria Math" panose="02040503050406030204" pitchFamily="18" charset="0"/>
                                <a:cs typeface="Arial" panose="020B0604020202020204" pitchFamily="34" charset="0"/>
                              </a:rPr>
                            </m:ctrlPr>
                          </m:sSubPr>
                          <m:e>
                            <m:r>
                              <a:rPr lang="en-GB" sz="2000" i="1">
                                <a:solidFill>
                                  <a:srgbClr val="004872"/>
                                </a:solidFill>
                                <a:latin typeface="Cambria Math" panose="02040503050406030204" pitchFamily="18" charset="0"/>
                                <a:cs typeface="Arial" panose="020B0604020202020204" pitchFamily="34" charset="0"/>
                              </a:rPr>
                              <m:t>𝑃</m:t>
                            </m:r>
                          </m:e>
                          <m:sub>
                            <m:r>
                              <a:rPr lang="en-GB" sz="2000" b="0" i="1" smtClean="0">
                                <a:solidFill>
                                  <a:srgbClr val="004872"/>
                                </a:solidFill>
                                <a:latin typeface="Cambria Math" panose="02040503050406030204" pitchFamily="18" charset="0"/>
                                <a:cs typeface="Arial" panose="020B0604020202020204" pitchFamily="34" charset="0"/>
                              </a:rPr>
                              <m:t>𝑊</m:t>
                            </m:r>
                          </m:sub>
                        </m:sSub>
                      </m:den>
                    </m:f>
                  </m:oMath>
                </a14:m>
                <a:r>
                  <a:rPr lang="en-GB" sz="2000" dirty="0">
                    <a:latin typeface="Arial" panose="020B0604020202020204" pitchFamily="34" charset="0"/>
                    <a:cs typeface="Arial" panose="020B0604020202020204" pitchFamily="34" charset="0"/>
                    <a:sym typeface="Roboto Slab Regular Regular"/>
                  </a:rPr>
                  <a:t>.</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Relative world supply is </a:t>
                </a:r>
                <a14:m>
                  <m:oMath xmlns:m="http://schemas.openxmlformats.org/officeDocument/2006/math">
                    <m:f>
                      <m:fPr>
                        <m:ctrlPr>
                          <a:rPr lang="en-GB" sz="1800" i="1">
                            <a:solidFill>
                              <a:srgbClr val="004872"/>
                            </a:solidFill>
                            <a:latin typeface="Cambria Math" panose="02040503050406030204" pitchFamily="18" charset="0"/>
                            <a:cs typeface="Arial" panose="020B0604020202020204" pitchFamily="34" charset="0"/>
                          </a:rPr>
                        </m:ctrlPr>
                      </m:fPr>
                      <m:num>
                        <m:sSubSup>
                          <m:sSubSupPr>
                            <m:ctrlPr>
                              <a:rPr lang="en-GB" sz="1800" i="1">
                                <a:solidFill>
                                  <a:srgbClr val="004872"/>
                                </a:solidFill>
                                <a:latin typeface="Cambria Math" panose="02040503050406030204" pitchFamily="18" charset="0"/>
                                <a:cs typeface="Arial" panose="020B0604020202020204" pitchFamily="34" charset="0"/>
                              </a:rPr>
                            </m:ctrlPr>
                          </m:sSubSupPr>
                          <m:e>
                            <m:r>
                              <a:rPr lang="en-GB" sz="1800" b="0" i="1" smtClean="0">
                                <a:solidFill>
                                  <a:srgbClr val="004872"/>
                                </a:solidFill>
                                <a:latin typeface="Cambria Math" panose="02040503050406030204" pitchFamily="18" charset="0"/>
                                <a:cs typeface="Arial" panose="020B0604020202020204" pitchFamily="34" charset="0"/>
                              </a:rPr>
                              <m:t>𝑄</m:t>
                            </m:r>
                          </m:e>
                          <m:sub>
                            <m:r>
                              <a:rPr lang="en-GB" sz="1800" i="1">
                                <a:solidFill>
                                  <a:srgbClr val="004872"/>
                                </a:solidFill>
                                <a:latin typeface="Cambria Math" panose="02040503050406030204" pitchFamily="18" charset="0"/>
                                <a:cs typeface="Arial" panose="020B0604020202020204" pitchFamily="34" charset="0"/>
                              </a:rPr>
                              <m:t>𝐶</m:t>
                            </m:r>
                          </m:sub>
                          <m:sup>
                            <m:r>
                              <a:rPr lang="en-GB" sz="1800" b="0" i="1" smtClean="0">
                                <a:solidFill>
                                  <a:srgbClr val="004872"/>
                                </a:solidFill>
                                <a:latin typeface="Cambria Math" panose="02040503050406030204" pitchFamily="18" charset="0"/>
                                <a:cs typeface="Arial" panose="020B0604020202020204" pitchFamily="34" charset="0"/>
                              </a:rPr>
                              <m:t>𝑃𝑂𝑅</m:t>
                            </m:r>
                          </m:sup>
                        </m:sSubSup>
                        <m:r>
                          <a:rPr lang="en-GB" sz="1800" b="0" i="1" smtClean="0">
                            <a:solidFill>
                              <a:srgbClr val="004872"/>
                            </a:solidFill>
                            <a:latin typeface="Cambria Math" panose="02040503050406030204" pitchFamily="18" charset="0"/>
                            <a:cs typeface="Arial" panose="020B0604020202020204" pitchFamily="34" charset="0"/>
                          </a:rPr>
                          <m:t>+</m:t>
                        </m:r>
                        <m:sSubSup>
                          <m:sSubSupPr>
                            <m:ctrlPr>
                              <a:rPr lang="en-GB" sz="1800" i="1">
                                <a:solidFill>
                                  <a:srgbClr val="004872"/>
                                </a:solidFill>
                                <a:latin typeface="Cambria Math" panose="02040503050406030204" pitchFamily="18" charset="0"/>
                                <a:cs typeface="Arial" panose="020B0604020202020204" pitchFamily="34" charset="0"/>
                              </a:rPr>
                            </m:ctrlPr>
                          </m:sSubSupPr>
                          <m:e>
                            <m:r>
                              <a:rPr lang="en-GB" sz="1800" i="1">
                                <a:solidFill>
                                  <a:srgbClr val="004872"/>
                                </a:solidFill>
                                <a:latin typeface="Cambria Math" panose="02040503050406030204" pitchFamily="18" charset="0"/>
                                <a:cs typeface="Arial" panose="020B0604020202020204" pitchFamily="34" charset="0"/>
                              </a:rPr>
                              <m:t>𝑄</m:t>
                            </m:r>
                          </m:e>
                          <m:sub>
                            <m:r>
                              <a:rPr lang="en-GB" sz="1800" i="1">
                                <a:solidFill>
                                  <a:srgbClr val="004872"/>
                                </a:solidFill>
                                <a:latin typeface="Cambria Math" panose="02040503050406030204" pitchFamily="18" charset="0"/>
                                <a:cs typeface="Arial" panose="020B0604020202020204" pitchFamily="34" charset="0"/>
                              </a:rPr>
                              <m:t>𝐶</m:t>
                            </m:r>
                          </m:sub>
                          <m:sup>
                            <m:r>
                              <a:rPr lang="en-GB" sz="1800" i="1">
                                <a:solidFill>
                                  <a:srgbClr val="004872"/>
                                </a:solidFill>
                                <a:latin typeface="Cambria Math" panose="02040503050406030204" pitchFamily="18" charset="0"/>
                                <a:cs typeface="Arial" panose="020B0604020202020204" pitchFamily="34" charset="0"/>
                              </a:rPr>
                              <m:t>𝐸𝑁𝐺</m:t>
                            </m:r>
                          </m:sup>
                        </m:sSubSup>
                      </m:num>
                      <m:den>
                        <m:sSubSup>
                          <m:sSubSupPr>
                            <m:ctrlPr>
                              <a:rPr lang="en-GB" sz="1800" i="1">
                                <a:solidFill>
                                  <a:srgbClr val="004872"/>
                                </a:solidFill>
                                <a:latin typeface="Cambria Math" panose="02040503050406030204" pitchFamily="18" charset="0"/>
                                <a:cs typeface="Arial" panose="020B0604020202020204" pitchFamily="34" charset="0"/>
                              </a:rPr>
                            </m:ctrlPr>
                          </m:sSubSupPr>
                          <m:e>
                            <m:r>
                              <a:rPr lang="en-GB" sz="1800" i="1">
                                <a:solidFill>
                                  <a:srgbClr val="004872"/>
                                </a:solidFill>
                                <a:latin typeface="Cambria Math" panose="02040503050406030204" pitchFamily="18" charset="0"/>
                                <a:cs typeface="Arial" panose="020B0604020202020204" pitchFamily="34" charset="0"/>
                              </a:rPr>
                              <m:t>𝑄</m:t>
                            </m:r>
                          </m:e>
                          <m:sub>
                            <m:r>
                              <a:rPr lang="en-GB" sz="1800" b="0" i="1" smtClean="0">
                                <a:solidFill>
                                  <a:srgbClr val="004872"/>
                                </a:solidFill>
                                <a:latin typeface="Cambria Math" panose="02040503050406030204" pitchFamily="18" charset="0"/>
                                <a:cs typeface="Arial" panose="020B0604020202020204" pitchFamily="34" charset="0"/>
                              </a:rPr>
                              <m:t>𝑊</m:t>
                            </m:r>
                          </m:sub>
                          <m:sup>
                            <m:r>
                              <a:rPr lang="en-GB" sz="1800" i="1">
                                <a:solidFill>
                                  <a:srgbClr val="004872"/>
                                </a:solidFill>
                                <a:latin typeface="Cambria Math" panose="02040503050406030204" pitchFamily="18" charset="0"/>
                                <a:cs typeface="Arial" panose="020B0604020202020204" pitchFamily="34" charset="0"/>
                              </a:rPr>
                              <m:t>𝑃𝑂𝑅</m:t>
                            </m:r>
                          </m:sup>
                        </m:sSubSup>
                        <m:r>
                          <a:rPr lang="en-GB" sz="1800" i="1">
                            <a:solidFill>
                              <a:srgbClr val="004872"/>
                            </a:solidFill>
                            <a:latin typeface="Cambria Math" panose="02040503050406030204" pitchFamily="18" charset="0"/>
                            <a:cs typeface="Arial" panose="020B0604020202020204" pitchFamily="34" charset="0"/>
                          </a:rPr>
                          <m:t>+</m:t>
                        </m:r>
                        <m:sSubSup>
                          <m:sSubSupPr>
                            <m:ctrlPr>
                              <a:rPr lang="en-GB" sz="1800" i="1">
                                <a:solidFill>
                                  <a:srgbClr val="004872"/>
                                </a:solidFill>
                                <a:latin typeface="Cambria Math" panose="02040503050406030204" pitchFamily="18" charset="0"/>
                                <a:cs typeface="Arial" panose="020B0604020202020204" pitchFamily="34" charset="0"/>
                              </a:rPr>
                            </m:ctrlPr>
                          </m:sSubSupPr>
                          <m:e>
                            <m:r>
                              <a:rPr lang="en-GB" sz="1800" i="1">
                                <a:solidFill>
                                  <a:srgbClr val="004872"/>
                                </a:solidFill>
                                <a:latin typeface="Cambria Math" panose="02040503050406030204" pitchFamily="18" charset="0"/>
                                <a:cs typeface="Arial" panose="020B0604020202020204" pitchFamily="34" charset="0"/>
                              </a:rPr>
                              <m:t>𝑄</m:t>
                            </m:r>
                          </m:e>
                          <m:sub>
                            <m:r>
                              <a:rPr lang="en-GB" sz="1800" b="0" i="1" smtClean="0">
                                <a:solidFill>
                                  <a:srgbClr val="004872"/>
                                </a:solidFill>
                                <a:latin typeface="Cambria Math" panose="02040503050406030204" pitchFamily="18" charset="0"/>
                                <a:cs typeface="Arial" panose="020B0604020202020204" pitchFamily="34" charset="0"/>
                              </a:rPr>
                              <m:t>𝑊</m:t>
                            </m:r>
                          </m:sub>
                          <m:sup>
                            <m:r>
                              <a:rPr lang="en-GB" sz="1800" i="1">
                                <a:solidFill>
                                  <a:srgbClr val="004872"/>
                                </a:solidFill>
                                <a:latin typeface="Cambria Math" panose="02040503050406030204" pitchFamily="18" charset="0"/>
                                <a:cs typeface="Arial" panose="020B0604020202020204" pitchFamily="34" charset="0"/>
                              </a:rPr>
                              <m:t>𝐸𝑁𝐺</m:t>
                            </m:r>
                          </m:sup>
                        </m:sSubSup>
                      </m:den>
                    </m:f>
                    <m:r>
                      <a:rPr lang="en-GB" sz="1800" b="0" i="1" smtClean="0">
                        <a:solidFill>
                          <a:srgbClr val="004872"/>
                        </a:solidFill>
                        <a:latin typeface="Cambria Math" panose="02040503050406030204" pitchFamily="18" charset="0"/>
                        <a:cs typeface="Arial" panose="020B0604020202020204" pitchFamily="34" charset="0"/>
                      </a:rPr>
                      <m:t> </m:t>
                    </m:r>
                  </m:oMath>
                </a14:m>
                <a:r>
                  <a:rPr lang="en-GB" sz="1800" dirty="0">
                    <a:latin typeface="Arial" panose="020B0604020202020204" pitchFamily="34" charset="0"/>
                    <a:cs typeface="Arial" panose="020B0604020202020204" pitchFamily="34" charset="0"/>
                    <a:sym typeface="Roboto Slab Regular Regular"/>
                  </a:rPr>
                  <a:t>and will be denoted as </a:t>
                </a:r>
                <a:r>
                  <a:rPr lang="en-GB" sz="1800" i="1" dirty="0">
                    <a:latin typeface="Arial" panose="020B0604020202020204" pitchFamily="34" charset="0"/>
                    <a:cs typeface="Arial" panose="020B0604020202020204" pitchFamily="34" charset="0"/>
                    <a:sym typeface="Roboto Slab Regular Regular"/>
                  </a:rPr>
                  <a:t>RS</a:t>
                </a:r>
                <a:r>
                  <a:rPr lang="en-GB" sz="1800" dirty="0">
                    <a:latin typeface="Arial" panose="020B0604020202020204" pitchFamily="34" charset="0"/>
                    <a:cs typeface="Arial" panose="020B0604020202020204" pitchFamily="34" charset="0"/>
                    <a:sym typeface="Roboto Slab Regular Regular"/>
                  </a:rPr>
                  <a:t>.</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Note that the full employment condition also acts as a constraint for global supply:</a:t>
                </a:r>
              </a:p>
              <a:p>
                <a:pPr lvl="2">
                  <a:lnSpc>
                    <a:spcPct val="110000"/>
                  </a:lnSpc>
                  <a:spcBef>
                    <a:spcPts val="800"/>
                  </a:spcBef>
                  <a:buClr>
                    <a:srgbClr val="004872"/>
                  </a:buClr>
                  <a:buSzPct val="140000"/>
                </a:pPr>
                <a:r>
                  <a:rPr lang="en-GB" sz="1800" dirty="0">
                    <a:latin typeface="Arial" panose="020B0604020202020204" pitchFamily="34" charset="0"/>
                    <a:cs typeface="Arial" panose="020B0604020202020204" pitchFamily="34" charset="0"/>
                    <a:sym typeface="Roboto Slab Regular Regular"/>
                  </a:rPr>
                  <a:t>	</a:t>
                </a:r>
                <a:r>
                  <a:rPr lang="en-GB" sz="1800" dirty="0">
                    <a:solidFill>
                      <a:srgbClr val="004872"/>
                    </a:solidFill>
                    <a:cs typeface="Arial" panose="020B0604020202020204" pitchFamily="34" charset="0"/>
                  </a:rPr>
                  <a:t> </a:t>
                </a:r>
                <a14:m>
                  <m:oMath xmlns:m="http://schemas.openxmlformats.org/officeDocument/2006/math">
                    <m:d>
                      <m:dPr>
                        <m:ctrlPr>
                          <a:rPr lang="en-GB" sz="1800" i="1" smtClean="0">
                            <a:solidFill>
                              <a:srgbClr val="004872"/>
                            </a:solidFill>
                            <a:latin typeface="Cambria Math" panose="02040503050406030204" pitchFamily="18" charset="0"/>
                            <a:cs typeface="Arial" panose="020B0604020202020204" pitchFamily="34" charset="0"/>
                          </a:rPr>
                        </m:ctrlPr>
                      </m:dPr>
                      <m:e>
                        <m:sSubSup>
                          <m:sSubSupPr>
                            <m:ctrlPr>
                              <a:rPr lang="en-GB" sz="1800" i="1">
                                <a:solidFill>
                                  <a:srgbClr val="004872"/>
                                </a:solidFill>
                                <a:latin typeface="Cambria Math" panose="02040503050406030204" pitchFamily="18" charset="0"/>
                                <a:cs typeface="Arial" panose="020B0604020202020204" pitchFamily="34" charset="0"/>
                              </a:rPr>
                            </m:ctrlPr>
                          </m:sSubSupPr>
                          <m:e>
                            <m:sSubSup>
                              <m:sSubSupPr>
                                <m:ctrlPr>
                                  <a:rPr lang="en-GB" sz="1800" i="1">
                                    <a:solidFill>
                                      <a:srgbClr val="004872"/>
                                    </a:solidFill>
                                    <a:latin typeface="Cambria Math" panose="02040503050406030204" pitchFamily="18" charset="0"/>
                                    <a:cs typeface="Arial" panose="020B0604020202020204" pitchFamily="34" charset="0"/>
                                  </a:rPr>
                                </m:ctrlPr>
                              </m:sSubSupPr>
                              <m:e>
                                <m:r>
                                  <a:rPr lang="en-GB" sz="1800" i="1">
                                    <a:solidFill>
                                      <a:srgbClr val="004872"/>
                                    </a:solidFill>
                                    <a:latin typeface="Cambria Math" panose="02040503050406030204" pitchFamily="18" charset="0"/>
                                    <a:cs typeface="Arial" panose="020B0604020202020204" pitchFamily="34" charset="0"/>
                                  </a:rPr>
                                  <m:t>𝑎</m:t>
                                </m:r>
                              </m:e>
                              <m:sub>
                                <m:r>
                                  <a:rPr lang="en-GB" sz="1800" i="1">
                                    <a:solidFill>
                                      <a:srgbClr val="004872"/>
                                    </a:solidFill>
                                    <a:latin typeface="Cambria Math" panose="02040503050406030204" pitchFamily="18" charset="0"/>
                                    <a:cs typeface="Arial" panose="020B0604020202020204" pitchFamily="34" charset="0"/>
                                  </a:rPr>
                                  <m:t>𝐶</m:t>
                                </m:r>
                              </m:sub>
                              <m:sup>
                                <m:r>
                                  <a:rPr lang="en-GB" sz="1800" i="1">
                                    <a:solidFill>
                                      <a:srgbClr val="004872"/>
                                    </a:solidFill>
                                    <a:latin typeface="Cambria Math" panose="02040503050406030204" pitchFamily="18" charset="0"/>
                                    <a:cs typeface="Arial" panose="020B0604020202020204" pitchFamily="34" charset="0"/>
                                  </a:rPr>
                                  <m:t>𝑃𝑂𝑅</m:t>
                                </m:r>
                              </m:sup>
                            </m:sSubSup>
                            <m:r>
                              <a:rPr lang="en-GB" sz="1800" i="1">
                                <a:solidFill>
                                  <a:srgbClr val="004872"/>
                                </a:solidFill>
                                <a:latin typeface="Cambria Math" panose="02040503050406030204" pitchFamily="18" charset="0"/>
                                <a:ea typeface="Cambria Math" panose="02040503050406030204" pitchFamily="18" charset="0"/>
                                <a:cs typeface="Arial" panose="020B0604020202020204" pitchFamily="34" charset="0"/>
                              </a:rPr>
                              <m:t>∙</m:t>
                            </m:r>
                            <m:r>
                              <a:rPr lang="en-GB" sz="1800" i="1">
                                <a:solidFill>
                                  <a:srgbClr val="004872"/>
                                </a:solidFill>
                                <a:latin typeface="Cambria Math" panose="02040503050406030204" pitchFamily="18" charset="0"/>
                                <a:cs typeface="Arial" panose="020B0604020202020204" pitchFamily="34" charset="0"/>
                              </a:rPr>
                              <m:t>𝑄</m:t>
                            </m:r>
                          </m:e>
                          <m:sub>
                            <m:r>
                              <a:rPr lang="en-GB" sz="1800" i="1">
                                <a:solidFill>
                                  <a:srgbClr val="004872"/>
                                </a:solidFill>
                                <a:latin typeface="Cambria Math" panose="02040503050406030204" pitchFamily="18" charset="0"/>
                                <a:cs typeface="Arial" panose="020B0604020202020204" pitchFamily="34" charset="0"/>
                              </a:rPr>
                              <m:t>𝐶</m:t>
                            </m:r>
                          </m:sub>
                          <m:sup>
                            <m:r>
                              <a:rPr lang="en-GB" sz="1800" i="1">
                                <a:solidFill>
                                  <a:srgbClr val="004872"/>
                                </a:solidFill>
                                <a:latin typeface="Cambria Math" panose="02040503050406030204" pitchFamily="18" charset="0"/>
                                <a:cs typeface="Arial" panose="020B0604020202020204" pitchFamily="34" charset="0"/>
                              </a:rPr>
                              <m:t>𝑃𝑂𝑅</m:t>
                            </m:r>
                          </m:sup>
                        </m:sSubSup>
                        <m:r>
                          <a:rPr lang="en-GB" sz="1800" i="1">
                            <a:solidFill>
                              <a:srgbClr val="004872"/>
                            </a:solidFill>
                            <a:latin typeface="Cambria Math" panose="02040503050406030204" pitchFamily="18" charset="0"/>
                            <a:cs typeface="Arial" panose="020B0604020202020204" pitchFamily="34" charset="0"/>
                          </a:rPr>
                          <m:t>+</m:t>
                        </m:r>
                        <m:sSubSup>
                          <m:sSubSupPr>
                            <m:ctrlPr>
                              <a:rPr lang="en-GB" sz="1800" i="1">
                                <a:solidFill>
                                  <a:srgbClr val="004872"/>
                                </a:solidFill>
                                <a:latin typeface="Cambria Math" panose="02040503050406030204" pitchFamily="18" charset="0"/>
                                <a:cs typeface="Arial" panose="020B0604020202020204" pitchFamily="34" charset="0"/>
                              </a:rPr>
                            </m:ctrlPr>
                          </m:sSubSupPr>
                          <m:e>
                            <m:r>
                              <a:rPr lang="en-GB" sz="1800" i="1">
                                <a:solidFill>
                                  <a:srgbClr val="004872"/>
                                </a:solidFill>
                                <a:latin typeface="Cambria Math" panose="02040503050406030204" pitchFamily="18" charset="0"/>
                                <a:cs typeface="Arial" panose="020B0604020202020204" pitchFamily="34" charset="0"/>
                              </a:rPr>
                              <m:t>𝑎</m:t>
                            </m:r>
                          </m:e>
                          <m:sub>
                            <m:r>
                              <a:rPr lang="en-GB" sz="1800" i="1">
                                <a:solidFill>
                                  <a:srgbClr val="004872"/>
                                </a:solidFill>
                                <a:latin typeface="Cambria Math" panose="02040503050406030204" pitchFamily="18" charset="0"/>
                                <a:cs typeface="Arial" panose="020B0604020202020204" pitchFamily="34" charset="0"/>
                              </a:rPr>
                              <m:t>𝐶</m:t>
                            </m:r>
                          </m:sub>
                          <m:sup>
                            <m:r>
                              <a:rPr lang="en-GB" sz="1800" i="1">
                                <a:solidFill>
                                  <a:srgbClr val="004872"/>
                                </a:solidFill>
                                <a:latin typeface="Cambria Math" panose="02040503050406030204" pitchFamily="18" charset="0"/>
                                <a:cs typeface="Arial" panose="020B0604020202020204" pitchFamily="34" charset="0"/>
                              </a:rPr>
                              <m:t>𝐸𝑁𝐺</m:t>
                            </m:r>
                          </m:sup>
                        </m:sSubSup>
                        <m:sSubSup>
                          <m:sSubSupPr>
                            <m:ctrlPr>
                              <a:rPr lang="en-GB" sz="1800" i="1">
                                <a:solidFill>
                                  <a:srgbClr val="004872"/>
                                </a:solidFill>
                                <a:latin typeface="Cambria Math" panose="02040503050406030204" pitchFamily="18" charset="0"/>
                                <a:cs typeface="Arial" panose="020B0604020202020204" pitchFamily="34" charset="0"/>
                              </a:rPr>
                            </m:ctrlPr>
                          </m:sSubSupPr>
                          <m:e>
                            <m:r>
                              <a:rPr lang="en-GB" sz="1800" i="1">
                                <a:solidFill>
                                  <a:srgbClr val="004872"/>
                                </a:solidFill>
                                <a:latin typeface="Cambria Math" panose="02040503050406030204" pitchFamily="18" charset="0"/>
                                <a:cs typeface="Arial" panose="020B0604020202020204" pitchFamily="34" charset="0"/>
                              </a:rPr>
                              <m:t>𝑄</m:t>
                            </m:r>
                          </m:e>
                          <m:sub>
                            <m:r>
                              <a:rPr lang="en-GB" sz="1800" i="1">
                                <a:solidFill>
                                  <a:srgbClr val="004872"/>
                                </a:solidFill>
                                <a:latin typeface="Cambria Math" panose="02040503050406030204" pitchFamily="18" charset="0"/>
                                <a:cs typeface="Arial" panose="020B0604020202020204" pitchFamily="34" charset="0"/>
                              </a:rPr>
                              <m:t>𝐶</m:t>
                            </m:r>
                          </m:sub>
                          <m:sup>
                            <m:r>
                              <a:rPr lang="en-GB" sz="1800" i="1">
                                <a:solidFill>
                                  <a:srgbClr val="004872"/>
                                </a:solidFill>
                                <a:latin typeface="Cambria Math" panose="02040503050406030204" pitchFamily="18" charset="0"/>
                                <a:cs typeface="Arial" panose="020B0604020202020204" pitchFamily="34" charset="0"/>
                              </a:rPr>
                              <m:t>𝐸𝑁𝐺</m:t>
                            </m:r>
                          </m:sup>
                        </m:sSubSup>
                      </m:e>
                    </m:d>
                    <m:r>
                      <a:rPr lang="en-GB" sz="1800" b="0" i="1" smtClean="0">
                        <a:solidFill>
                          <a:srgbClr val="004872"/>
                        </a:solidFill>
                        <a:latin typeface="Cambria Math" panose="02040503050406030204" pitchFamily="18" charset="0"/>
                        <a:cs typeface="Arial" panose="020B0604020202020204" pitchFamily="34" charset="0"/>
                      </a:rPr>
                      <m:t>+</m:t>
                    </m:r>
                    <m:d>
                      <m:dPr>
                        <m:ctrlPr>
                          <a:rPr lang="en-GB" sz="1800" b="0" i="1" smtClean="0">
                            <a:solidFill>
                              <a:srgbClr val="004872"/>
                            </a:solidFill>
                            <a:latin typeface="Cambria Math" panose="02040503050406030204" pitchFamily="18" charset="0"/>
                            <a:cs typeface="Arial" panose="020B0604020202020204" pitchFamily="34" charset="0"/>
                          </a:rPr>
                        </m:ctrlPr>
                      </m:dPr>
                      <m:e>
                        <m:sSubSup>
                          <m:sSubSupPr>
                            <m:ctrlPr>
                              <a:rPr lang="en-GB" sz="1800" i="1">
                                <a:solidFill>
                                  <a:srgbClr val="004872"/>
                                </a:solidFill>
                                <a:latin typeface="Cambria Math" panose="02040503050406030204" pitchFamily="18" charset="0"/>
                                <a:cs typeface="Arial" panose="020B0604020202020204" pitchFamily="34" charset="0"/>
                              </a:rPr>
                            </m:ctrlPr>
                          </m:sSubSupPr>
                          <m:e>
                            <m:sSubSup>
                              <m:sSubSupPr>
                                <m:ctrlPr>
                                  <a:rPr lang="en-GB" sz="1800" i="1">
                                    <a:solidFill>
                                      <a:srgbClr val="004872"/>
                                    </a:solidFill>
                                    <a:latin typeface="Cambria Math" panose="02040503050406030204" pitchFamily="18" charset="0"/>
                                    <a:cs typeface="Arial" panose="020B0604020202020204" pitchFamily="34" charset="0"/>
                                  </a:rPr>
                                </m:ctrlPr>
                              </m:sSubSupPr>
                              <m:e>
                                <m:r>
                                  <a:rPr lang="en-GB" sz="1800" i="1">
                                    <a:solidFill>
                                      <a:srgbClr val="004872"/>
                                    </a:solidFill>
                                    <a:latin typeface="Cambria Math" panose="02040503050406030204" pitchFamily="18" charset="0"/>
                                    <a:cs typeface="Arial" panose="020B0604020202020204" pitchFamily="34" charset="0"/>
                                  </a:rPr>
                                  <m:t>𝑎</m:t>
                                </m:r>
                              </m:e>
                              <m:sub>
                                <m:r>
                                  <a:rPr lang="en-GB" sz="1800" b="0" i="1" smtClean="0">
                                    <a:solidFill>
                                      <a:srgbClr val="004872"/>
                                    </a:solidFill>
                                    <a:latin typeface="Cambria Math" panose="02040503050406030204" pitchFamily="18" charset="0"/>
                                    <a:cs typeface="Arial" panose="020B0604020202020204" pitchFamily="34" charset="0"/>
                                  </a:rPr>
                                  <m:t>𝑊</m:t>
                                </m:r>
                              </m:sub>
                              <m:sup>
                                <m:r>
                                  <a:rPr lang="en-GB" sz="1800" i="1">
                                    <a:solidFill>
                                      <a:srgbClr val="004872"/>
                                    </a:solidFill>
                                    <a:latin typeface="Cambria Math" panose="02040503050406030204" pitchFamily="18" charset="0"/>
                                    <a:cs typeface="Arial" panose="020B0604020202020204" pitchFamily="34" charset="0"/>
                                  </a:rPr>
                                  <m:t>𝑃𝑂𝑅</m:t>
                                </m:r>
                              </m:sup>
                            </m:sSubSup>
                            <m:r>
                              <a:rPr lang="en-GB" sz="1800" i="1">
                                <a:solidFill>
                                  <a:srgbClr val="004872"/>
                                </a:solidFill>
                                <a:latin typeface="Cambria Math" panose="02040503050406030204" pitchFamily="18" charset="0"/>
                                <a:ea typeface="Cambria Math" panose="02040503050406030204" pitchFamily="18" charset="0"/>
                                <a:cs typeface="Arial" panose="020B0604020202020204" pitchFamily="34" charset="0"/>
                              </a:rPr>
                              <m:t>∙</m:t>
                            </m:r>
                            <m:r>
                              <a:rPr lang="en-GB" sz="1800" i="1">
                                <a:solidFill>
                                  <a:srgbClr val="004872"/>
                                </a:solidFill>
                                <a:latin typeface="Cambria Math" panose="02040503050406030204" pitchFamily="18" charset="0"/>
                                <a:cs typeface="Arial" panose="020B0604020202020204" pitchFamily="34" charset="0"/>
                              </a:rPr>
                              <m:t>𝑄</m:t>
                            </m:r>
                          </m:e>
                          <m:sub>
                            <m:r>
                              <a:rPr lang="en-GB" sz="1800" i="1">
                                <a:solidFill>
                                  <a:srgbClr val="004872"/>
                                </a:solidFill>
                                <a:latin typeface="Cambria Math" panose="02040503050406030204" pitchFamily="18" charset="0"/>
                                <a:cs typeface="Arial" panose="020B0604020202020204" pitchFamily="34" charset="0"/>
                              </a:rPr>
                              <m:t>𝑊</m:t>
                            </m:r>
                          </m:sub>
                          <m:sup>
                            <m:r>
                              <a:rPr lang="en-GB" sz="1800" i="1">
                                <a:solidFill>
                                  <a:srgbClr val="004872"/>
                                </a:solidFill>
                                <a:latin typeface="Cambria Math" panose="02040503050406030204" pitchFamily="18" charset="0"/>
                                <a:cs typeface="Arial" panose="020B0604020202020204" pitchFamily="34" charset="0"/>
                              </a:rPr>
                              <m:t>𝑃𝑂𝑅</m:t>
                            </m:r>
                          </m:sup>
                        </m:sSubSup>
                        <m:r>
                          <a:rPr lang="en-GB" sz="1800" i="1">
                            <a:solidFill>
                              <a:srgbClr val="004872"/>
                            </a:solidFill>
                            <a:latin typeface="Cambria Math" panose="02040503050406030204" pitchFamily="18" charset="0"/>
                            <a:cs typeface="Arial" panose="020B0604020202020204" pitchFamily="34" charset="0"/>
                          </a:rPr>
                          <m:t>+</m:t>
                        </m:r>
                        <m:sSubSup>
                          <m:sSubSupPr>
                            <m:ctrlPr>
                              <a:rPr lang="en-GB" sz="1800" i="1">
                                <a:solidFill>
                                  <a:srgbClr val="004872"/>
                                </a:solidFill>
                                <a:latin typeface="Cambria Math" panose="02040503050406030204" pitchFamily="18" charset="0"/>
                                <a:cs typeface="Arial" panose="020B0604020202020204" pitchFamily="34" charset="0"/>
                              </a:rPr>
                            </m:ctrlPr>
                          </m:sSubSupPr>
                          <m:e>
                            <m:r>
                              <a:rPr lang="en-GB" sz="1800" i="1">
                                <a:solidFill>
                                  <a:srgbClr val="004872"/>
                                </a:solidFill>
                                <a:latin typeface="Cambria Math" panose="02040503050406030204" pitchFamily="18" charset="0"/>
                                <a:cs typeface="Arial" panose="020B0604020202020204" pitchFamily="34" charset="0"/>
                              </a:rPr>
                              <m:t>𝑎</m:t>
                            </m:r>
                          </m:e>
                          <m:sub>
                            <m:r>
                              <a:rPr lang="en-GB" sz="1800" b="0" i="1" smtClean="0">
                                <a:solidFill>
                                  <a:srgbClr val="004872"/>
                                </a:solidFill>
                                <a:latin typeface="Cambria Math" panose="02040503050406030204" pitchFamily="18" charset="0"/>
                                <a:cs typeface="Arial" panose="020B0604020202020204" pitchFamily="34" charset="0"/>
                              </a:rPr>
                              <m:t>𝑊</m:t>
                            </m:r>
                          </m:sub>
                          <m:sup>
                            <m:r>
                              <a:rPr lang="en-GB" sz="1800" b="0" i="1" smtClean="0">
                                <a:solidFill>
                                  <a:srgbClr val="004872"/>
                                </a:solidFill>
                                <a:latin typeface="Cambria Math" panose="02040503050406030204" pitchFamily="18" charset="0"/>
                                <a:cs typeface="Arial" panose="020B0604020202020204" pitchFamily="34" charset="0"/>
                              </a:rPr>
                              <m:t>𝐸𝑁𝐺</m:t>
                            </m:r>
                          </m:sup>
                        </m:sSubSup>
                        <m:r>
                          <a:rPr lang="en-GB" sz="1800" i="1">
                            <a:solidFill>
                              <a:srgbClr val="004872"/>
                            </a:solidFill>
                            <a:latin typeface="Cambria Math" panose="02040503050406030204" pitchFamily="18" charset="0"/>
                            <a:ea typeface="Cambria Math" panose="02040503050406030204" pitchFamily="18" charset="0"/>
                            <a:cs typeface="Arial" panose="020B0604020202020204" pitchFamily="34" charset="0"/>
                          </a:rPr>
                          <m:t>∙</m:t>
                        </m:r>
                        <m:sSubSup>
                          <m:sSubSupPr>
                            <m:ctrlPr>
                              <a:rPr lang="en-GB" sz="1800" i="1">
                                <a:solidFill>
                                  <a:srgbClr val="004872"/>
                                </a:solidFill>
                                <a:latin typeface="Cambria Math" panose="02040503050406030204" pitchFamily="18" charset="0"/>
                                <a:cs typeface="Arial" panose="020B0604020202020204" pitchFamily="34" charset="0"/>
                              </a:rPr>
                            </m:ctrlPr>
                          </m:sSubSupPr>
                          <m:e>
                            <m:r>
                              <a:rPr lang="en-GB" sz="1800" i="1">
                                <a:solidFill>
                                  <a:srgbClr val="004872"/>
                                </a:solidFill>
                                <a:latin typeface="Cambria Math" panose="02040503050406030204" pitchFamily="18" charset="0"/>
                                <a:cs typeface="Arial" panose="020B0604020202020204" pitchFamily="34" charset="0"/>
                              </a:rPr>
                              <m:t>𝑄</m:t>
                            </m:r>
                          </m:e>
                          <m:sub>
                            <m:r>
                              <a:rPr lang="en-GB" sz="1800" i="1">
                                <a:solidFill>
                                  <a:srgbClr val="004872"/>
                                </a:solidFill>
                                <a:latin typeface="Cambria Math" panose="02040503050406030204" pitchFamily="18" charset="0"/>
                                <a:cs typeface="Arial" panose="020B0604020202020204" pitchFamily="34" charset="0"/>
                              </a:rPr>
                              <m:t>𝑊</m:t>
                            </m:r>
                          </m:sub>
                          <m:sup>
                            <m:r>
                              <a:rPr lang="en-GB" sz="1800" i="1">
                                <a:solidFill>
                                  <a:srgbClr val="004872"/>
                                </a:solidFill>
                                <a:latin typeface="Cambria Math" panose="02040503050406030204" pitchFamily="18" charset="0"/>
                                <a:cs typeface="Arial" panose="020B0604020202020204" pitchFamily="34" charset="0"/>
                              </a:rPr>
                              <m:t>𝐸𝑁𝐺</m:t>
                            </m:r>
                          </m:sup>
                        </m:sSubSup>
                      </m:e>
                    </m:d>
                    <m:r>
                      <a:rPr lang="en-GB" sz="1800" b="0" i="1" smtClean="0">
                        <a:solidFill>
                          <a:srgbClr val="004872"/>
                        </a:solidFill>
                        <a:latin typeface="Cambria Math" panose="02040503050406030204" pitchFamily="18" charset="0"/>
                        <a:cs typeface="Arial" panose="020B0604020202020204" pitchFamily="34" charset="0"/>
                      </a:rPr>
                      <m:t>=</m:t>
                    </m:r>
                    <m:sSup>
                      <m:sSupPr>
                        <m:ctrlPr>
                          <a:rPr lang="en-GB" sz="1800" b="0" i="1" smtClean="0">
                            <a:solidFill>
                              <a:srgbClr val="004872"/>
                            </a:solidFill>
                            <a:latin typeface="Cambria Math" panose="02040503050406030204" pitchFamily="18" charset="0"/>
                            <a:cs typeface="Arial" panose="020B0604020202020204" pitchFamily="34" charset="0"/>
                          </a:rPr>
                        </m:ctrlPr>
                      </m:sSupPr>
                      <m:e>
                        <m:r>
                          <a:rPr lang="en-GB" sz="1800" b="0" i="1" smtClean="0">
                            <a:solidFill>
                              <a:srgbClr val="004872"/>
                            </a:solidFill>
                            <a:latin typeface="Cambria Math" panose="02040503050406030204" pitchFamily="18" charset="0"/>
                            <a:cs typeface="Arial" panose="020B0604020202020204" pitchFamily="34" charset="0"/>
                          </a:rPr>
                          <m:t>𝐿</m:t>
                        </m:r>
                      </m:e>
                      <m:sup>
                        <m:r>
                          <a:rPr lang="en-GB" sz="1800" b="0" i="1" smtClean="0">
                            <a:solidFill>
                              <a:srgbClr val="004872"/>
                            </a:solidFill>
                            <a:latin typeface="Cambria Math" panose="02040503050406030204" pitchFamily="18" charset="0"/>
                            <a:cs typeface="Arial" panose="020B0604020202020204" pitchFamily="34" charset="0"/>
                          </a:rPr>
                          <m:t>𝑃𝑂𝑅</m:t>
                        </m:r>
                      </m:sup>
                    </m:sSup>
                    <m:r>
                      <a:rPr lang="en-GB" sz="1800" b="0" i="1" smtClean="0">
                        <a:solidFill>
                          <a:srgbClr val="004872"/>
                        </a:solidFill>
                        <a:latin typeface="Cambria Math" panose="02040503050406030204" pitchFamily="18" charset="0"/>
                        <a:cs typeface="Arial" panose="020B0604020202020204" pitchFamily="34" charset="0"/>
                      </a:rPr>
                      <m:t>+</m:t>
                    </m:r>
                    <m:sSup>
                      <m:sSupPr>
                        <m:ctrlPr>
                          <a:rPr lang="en-GB" sz="1800" i="1">
                            <a:solidFill>
                              <a:srgbClr val="004872"/>
                            </a:solidFill>
                            <a:latin typeface="Cambria Math" panose="02040503050406030204" pitchFamily="18" charset="0"/>
                            <a:cs typeface="Arial" panose="020B0604020202020204" pitchFamily="34" charset="0"/>
                          </a:rPr>
                        </m:ctrlPr>
                      </m:sSupPr>
                      <m:e>
                        <m:r>
                          <a:rPr lang="en-GB" sz="1800" i="1">
                            <a:solidFill>
                              <a:srgbClr val="004872"/>
                            </a:solidFill>
                            <a:latin typeface="Cambria Math" panose="02040503050406030204" pitchFamily="18" charset="0"/>
                            <a:cs typeface="Arial" panose="020B0604020202020204" pitchFamily="34" charset="0"/>
                          </a:rPr>
                          <m:t>𝐿</m:t>
                        </m:r>
                      </m:e>
                      <m:sup>
                        <m:r>
                          <a:rPr lang="en-GB" sz="1800" b="0" i="1" smtClean="0">
                            <a:solidFill>
                              <a:srgbClr val="004872"/>
                            </a:solidFill>
                            <a:latin typeface="Cambria Math" panose="02040503050406030204" pitchFamily="18" charset="0"/>
                            <a:cs typeface="Arial" panose="020B0604020202020204" pitchFamily="34" charset="0"/>
                          </a:rPr>
                          <m:t>𝐸𝑁𝐺</m:t>
                        </m:r>
                      </m:sup>
                    </m:sSup>
                  </m:oMath>
                </a14:m>
                <a:endParaRPr lang="en-GB" sz="1800" dirty="0">
                  <a:latin typeface="Arial" panose="020B0604020202020204" pitchFamily="34" charset="0"/>
                  <a:cs typeface="Arial" panose="020B0604020202020204" pitchFamily="34" charset="0"/>
                  <a:sym typeface="Roboto Slab Regular Regular"/>
                </a:endParaRP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Relative world demand is </a:t>
                </a:r>
                <a14:m>
                  <m:oMath xmlns:m="http://schemas.openxmlformats.org/officeDocument/2006/math">
                    <m:f>
                      <m:fPr>
                        <m:ctrlPr>
                          <a:rPr lang="en-GB" sz="1800" i="1">
                            <a:solidFill>
                              <a:srgbClr val="004872"/>
                            </a:solidFill>
                            <a:latin typeface="Cambria Math" panose="02040503050406030204" pitchFamily="18" charset="0"/>
                            <a:cs typeface="Arial" panose="020B0604020202020204" pitchFamily="34" charset="0"/>
                          </a:rPr>
                        </m:ctrlPr>
                      </m:fPr>
                      <m:num>
                        <m:sSubSup>
                          <m:sSubSupPr>
                            <m:ctrlPr>
                              <a:rPr lang="en-GB" sz="1800" i="1">
                                <a:solidFill>
                                  <a:srgbClr val="004872"/>
                                </a:solidFill>
                                <a:latin typeface="Cambria Math" panose="02040503050406030204" pitchFamily="18" charset="0"/>
                                <a:cs typeface="Arial" panose="020B0604020202020204" pitchFamily="34" charset="0"/>
                              </a:rPr>
                            </m:ctrlPr>
                          </m:sSubSupPr>
                          <m:e>
                            <m:r>
                              <a:rPr lang="en-GB" sz="1800" b="0" i="1" smtClean="0">
                                <a:solidFill>
                                  <a:srgbClr val="004872"/>
                                </a:solidFill>
                                <a:latin typeface="Cambria Math" panose="02040503050406030204" pitchFamily="18" charset="0"/>
                                <a:cs typeface="Arial" panose="020B0604020202020204" pitchFamily="34" charset="0"/>
                              </a:rPr>
                              <m:t>𝐶</m:t>
                            </m:r>
                          </m:e>
                          <m:sub>
                            <m:r>
                              <a:rPr lang="en-GB" sz="1800" i="1">
                                <a:solidFill>
                                  <a:srgbClr val="004872"/>
                                </a:solidFill>
                                <a:latin typeface="Cambria Math" panose="02040503050406030204" pitchFamily="18" charset="0"/>
                                <a:cs typeface="Arial" panose="020B0604020202020204" pitchFamily="34" charset="0"/>
                              </a:rPr>
                              <m:t>𝐶</m:t>
                            </m:r>
                          </m:sub>
                          <m:sup>
                            <m:r>
                              <a:rPr lang="en-GB" sz="1800" i="1">
                                <a:solidFill>
                                  <a:srgbClr val="004872"/>
                                </a:solidFill>
                                <a:latin typeface="Cambria Math" panose="02040503050406030204" pitchFamily="18" charset="0"/>
                                <a:cs typeface="Arial" panose="020B0604020202020204" pitchFamily="34" charset="0"/>
                              </a:rPr>
                              <m:t>𝑃𝑂𝑅</m:t>
                            </m:r>
                          </m:sup>
                        </m:sSubSup>
                        <m:r>
                          <a:rPr lang="en-GB" sz="1800" i="1">
                            <a:solidFill>
                              <a:srgbClr val="004872"/>
                            </a:solidFill>
                            <a:latin typeface="Cambria Math" panose="02040503050406030204" pitchFamily="18" charset="0"/>
                            <a:cs typeface="Arial" panose="020B0604020202020204" pitchFamily="34" charset="0"/>
                          </a:rPr>
                          <m:t>+</m:t>
                        </m:r>
                        <m:sSubSup>
                          <m:sSubSupPr>
                            <m:ctrlPr>
                              <a:rPr lang="en-GB" sz="1800" i="1">
                                <a:solidFill>
                                  <a:srgbClr val="004872"/>
                                </a:solidFill>
                                <a:latin typeface="Cambria Math" panose="02040503050406030204" pitchFamily="18" charset="0"/>
                                <a:cs typeface="Arial" panose="020B0604020202020204" pitchFamily="34" charset="0"/>
                              </a:rPr>
                            </m:ctrlPr>
                          </m:sSubSupPr>
                          <m:e>
                            <m:r>
                              <a:rPr lang="en-GB" sz="1800" b="0" i="1" smtClean="0">
                                <a:solidFill>
                                  <a:srgbClr val="004872"/>
                                </a:solidFill>
                                <a:latin typeface="Cambria Math" panose="02040503050406030204" pitchFamily="18" charset="0"/>
                                <a:cs typeface="Arial" panose="020B0604020202020204" pitchFamily="34" charset="0"/>
                              </a:rPr>
                              <m:t>𝐶</m:t>
                            </m:r>
                          </m:e>
                          <m:sub>
                            <m:r>
                              <a:rPr lang="en-GB" sz="1800" i="1">
                                <a:solidFill>
                                  <a:srgbClr val="004872"/>
                                </a:solidFill>
                                <a:latin typeface="Cambria Math" panose="02040503050406030204" pitchFamily="18" charset="0"/>
                                <a:cs typeface="Arial" panose="020B0604020202020204" pitchFamily="34" charset="0"/>
                              </a:rPr>
                              <m:t>𝐶</m:t>
                            </m:r>
                          </m:sub>
                          <m:sup>
                            <m:r>
                              <a:rPr lang="en-GB" sz="1800" i="1">
                                <a:solidFill>
                                  <a:srgbClr val="004872"/>
                                </a:solidFill>
                                <a:latin typeface="Cambria Math" panose="02040503050406030204" pitchFamily="18" charset="0"/>
                                <a:cs typeface="Arial" panose="020B0604020202020204" pitchFamily="34" charset="0"/>
                              </a:rPr>
                              <m:t>𝐸𝑁𝐺</m:t>
                            </m:r>
                          </m:sup>
                        </m:sSubSup>
                      </m:num>
                      <m:den>
                        <m:sSubSup>
                          <m:sSubSupPr>
                            <m:ctrlPr>
                              <a:rPr lang="en-GB" sz="1800" i="1">
                                <a:solidFill>
                                  <a:srgbClr val="004872"/>
                                </a:solidFill>
                                <a:latin typeface="Cambria Math" panose="02040503050406030204" pitchFamily="18" charset="0"/>
                                <a:cs typeface="Arial" panose="020B0604020202020204" pitchFamily="34" charset="0"/>
                              </a:rPr>
                            </m:ctrlPr>
                          </m:sSubSupPr>
                          <m:e>
                            <m:r>
                              <a:rPr lang="en-GB" sz="1800" b="0" i="1" smtClean="0">
                                <a:solidFill>
                                  <a:srgbClr val="004872"/>
                                </a:solidFill>
                                <a:latin typeface="Cambria Math" panose="02040503050406030204" pitchFamily="18" charset="0"/>
                                <a:cs typeface="Arial" panose="020B0604020202020204" pitchFamily="34" charset="0"/>
                              </a:rPr>
                              <m:t>𝐶</m:t>
                            </m:r>
                          </m:e>
                          <m:sub>
                            <m:r>
                              <a:rPr lang="en-GB" sz="1800" i="1">
                                <a:solidFill>
                                  <a:srgbClr val="004872"/>
                                </a:solidFill>
                                <a:latin typeface="Cambria Math" panose="02040503050406030204" pitchFamily="18" charset="0"/>
                                <a:cs typeface="Arial" panose="020B0604020202020204" pitchFamily="34" charset="0"/>
                              </a:rPr>
                              <m:t>𝑊</m:t>
                            </m:r>
                          </m:sub>
                          <m:sup>
                            <m:r>
                              <a:rPr lang="en-GB" sz="1800" i="1">
                                <a:solidFill>
                                  <a:srgbClr val="004872"/>
                                </a:solidFill>
                                <a:latin typeface="Cambria Math" panose="02040503050406030204" pitchFamily="18" charset="0"/>
                                <a:cs typeface="Arial" panose="020B0604020202020204" pitchFamily="34" charset="0"/>
                              </a:rPr>
                              <m:t>𝑃𝑂𝑅</m:t>
                            </m:r>
                          </m:sup>
                        </m:sSubSup>
                        <m:r>
                          <a:rPr lang="en-GB" sz="1800" i="1">
                            <a:solidFill>
                              <a:srgbClr val="004872"/>
                            </a:solidFill>
                            <a:latin typeface="Cambria Math" panose="02040503050406030204" pitchFamily="18" charset="0"/>
                            <a:cs typeface="Arial" panose="020B0604020202020204" pitchFamily="34" charset="0"/>
                          </a:rPr>
                          <m:t>+</m:t>
                        </m:r>
                        <m:sSubSup>
                          <m:sSubSupPr>
                            <m:ctrlPr>
                              <a:rPr lang="en-GB" sz="1800" i="1">
                                <a:solidFill>
                                  <a:srgbClr val="004872"/>
                                </a:solidFill>
                                <a:latin typeface="Cambria Math" panose="02040503050406030204" pitchFamily="18" charset="0"/>
                                <a:cs typeface="Arial" panose="020B0604020202020204" pitchFamily="34" charset="0"/>
                              </a:rPr>
                            </m:ctrlPr>
                          </m:sSubSupPr>
                          <m:e>
                            <m:r>
                              <a:rPr lang="en-GB" sz="1800" b="0" i="1" smtClean="0">
                                <a:solidFill>
                                  <a:srgbClr val="004872"/>
                                </a:solidFill>
                                <a:latin typeface="Cambria Math" panose="02040503050406030204" pitchFamily="18" charset="0"/>
                                <a:cs typeface="Arial" panose="020B0604020202020204" pitchFamily="34" charset="0"/>
                              </a:rPr>
                              <m:t>𝐶</m:t>
                            </m:r>
                          </m:e>
                          <m:sub>
                            <m:r>
                              <a:rPr lang="en-GB" sz="1800" i="1">
                                <a:solidFill>
                                  <a:srgbClr val="004872"/>
                                </a:solidFill>
                                <a:latin typeface="Cambria Math" panose="02040503050406030204" pitchFamily="18" charset="0"/>
                                <a:cs typeface="Arial" panose="020B0604020202020204" pitchFamily="34" charset="0"/>
                              </a:rPr>
                              <m:t>𝑊</m:t>
                            </m:r>
                          </m:sub>
                          <m:sup>
                            <m:r>
                              <a:rPr lang="en-GB" sz="1800" i="1">
                                <a:solidFill>
                                  <a:srgbClr val="004872"/>
                                </a:solidFill>
                                <a:latin typeface="Cambria Math" panose="02040503050406030204" pitchFamily="18" charset="0"/>
                                <a:cs typeface="Arial" panose="020B0604020202020204" pitchFamily="34" charset="0"/>
                              </a:rPr>
                              <m:t>𝐸𝑁𝐺</m:t>
                            </m:r>
                          </m:sup>
                        </m:sSubSup>
                      </m:den>
                    </m:f>
                    <m:r>
                      <a:rPr lang="en-GB" sz="1800" i="1">
                        <a:solidFill>
                          <a:srgbClr val="004872"/>
                        </a:solidFill>
                        <a:latin typeface="Cambria Math" panose="02040503050406030204" pitchFamily="18" charset="0"/>
                        <a:cs typeface="Arial" panose="020B0604020202020204" pitchFamily="34" charset="0"/>
                      </a:rPr>
                      <m:t> </m:t>
                    </m:r>
                  </m:oMath>
                </a14:m>
                <a:r>
                  <a:rPr lang="en-GB" sz="1800" dirty="0">
                    <a:latin typeface="Arial" panose="020B0604020202020204" pitchFamily="34" charset="0"/>
                    <a:cs typeface="Arial" panose="020B0604020202020204" pitchFamily="34" charset="0"/>
                    <a:sym typeface="Roboto Slab Regular Regular"/>
                  </a:rPr>
                  <a:t>and will be denoted as </a:t>
                </a:r>
                <a:r>
                  <a:rPr lang="en-GB" sz="1800" i="1" dirty="0">
                    <a:latin typeface="Arial" panose="020B0604020202020204" pitchFamily="34" charset="0"/>
                    <a:cs typeface="Arial" panose="020B0604020202020204" pitchFamily="34" charset="0"/>
                    <a:sym typeface="Roboto Slab Regular Regular"/>
                  </a:rPr>
                  <a:t>RD</a:t>
                </a:r>
                <a:r>
                  <a:rPr lang="en-GB" sz="1800" dirty="0">
                    <a:latin typeface="Arial" panose="020B0604020202020204" pitchFamily="34" charset="0"/>
                    <a:cs typeface="Arial" panose="020B0604020202020204" pitchFamily="34" charset="0"/>
                    <a:sym typeface="Roboto Slab Regular Regular"/>
                  </a:rPr>
                  <a:t>. </a:t>
                </a:r>
                <a:br>
                  <a:rPr lang="en-GB" sz="1800" dirty="0">
                    <a:latin typeface="Arial" panose="020B0604020202020204" pitchFamily="34" charset="0"/>
                    <a:cs typeface="Arial" panose="020B0604020202020204" pitchFamily="34" charset="0"/>
                    <a:sym typeface="Roboto Slab Regular Regular"/>
                  </a:rPr>
                </a:br>
                <a:r>
                  <a:rPr lang="en-GB" sz="1800" u="sng" dirty="0">
                    <a:latin typeface="Arial" panose="020B0604020202020204" pitchFamily="34" charset="0"/>
                    <a:cs typeface="Arial" panose="020B0604020202020204" pitchFamily="34" charset="0"/>
                    <a:sym typeface="Roboto Slab Regular Regular"/>
                  </a:rPr>
                  <a:t>Note:</a:t>
                </a:r>
                <a:r>
                  <a:rPr lang="en-GB" sz="1800" dirty="0">
                    <a:latin typeface="Arial" panose="020B0604020202020204" pitchFamily="34" charset="0"/>
                    <a:cs typeface="Arial" panose="020B0604020202020204" pitchFamily="34" charset="0"/>
                    <a:sym typeface="Roboto Slab Regular Regular"/>
                  </a:rPr>
                  <a:t> for any country and good we have C = Q – NX where NX are ‘net exports’: exports - imports</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The demand for goods depend on the one hand on preferences but is also influenced by relative prices.</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Countries continue to specialise according to comparative advantage.  </a:t>
                </a:r>
              </a:p>
              <a:p>
                <a:pPr lvl="4" indent="0">
                  <a:lnSpc>
                    <a:spcPct val="110000"/>
                  </a:lnSpc>
                  <a:spcBef>
                    <a:spcPts val="800"/>
                  </a:spcBef>
                  <a:buClr>
                    <a:srgbClr val="004872"/>
                  </a:buClr>
                  <a:buSzPct val="140000"/>
                  <a:buNone/>
                </a:pPr>
                <a:endParaRPr lang="en-GB" sz="1800" dirty="0">
                  <a:latin typeface="Arial" panose="020B0604020202020204" pitchFamily="34" charset="0"/>
                  <a:cs typeface="Arial" panose="020B0604020202020204" pitchFamily="34" charset="0"/>
                  <a:sym typeface="Roboto Slab Regular Regular"/>
                </a:endParaRPr>
              </a:p>
              <a:p>
                <a:pPr marL="549275" lvl="4" indent="-285750">
                  <a:lnSpc>
                    <a:spcPct val="110000"/>
                  </a:lnSpc>
                  <a:spcBef>
                    <a:spcPts val="800"/>
                  </a:spcBef>
                  <a:buClr>
                    <a:srgbClr val="004872"/>
                  </a:buClr>
                  <a:buSzPct val="140000"/>
                  <a:buFont typeface="Courier New" panose="02070309020205020404" pitchFamily="49" charset="0"/>
                  <a:buChar char="o"/>
                </a:pPr>
                <a:endParaRPr lang="en-GB" sz="1800" dirty="0">
                  <a:latin typeface="Arial" panose="020B0604020202020204" pitchFamily="34" charset="0"/>
                  <a:cs typeface="Arial" panose="020B0604020202020204" pitchFamily="34" charset="0"/>
                  <a:sym typeface="Roboto Slab Regular Regular"/>
                </a:endParaRPr>
              </a:p>
            </p:txBody>
          </p:sp>
        </mc:Choice>
        <mc:Fallback xmlns="">
          <p:sp>
            <p:nvSpPr>
              <p:cNvPr id="3" name="Tijdelijke aanduiding voor verticale tekst 10">
                <a:extLst>
                  <a:ext uri="{FF2B5EF4-FFF2-40B4-BE49-F238E27FC236}">
                    <a16:creationId xmlns:a16="http://schemas.microsoft.com/office/drawing/2014/main" id="{9F51DAEB-B735-A106-7B63-6EB12B8B28C9}"/>
                  </a:ext>
                </a:extLst>
              </p:cNvPr>
              <p:cNvSpPr txBox="1">
                <a:spLocks noGrp="1" noRot="1" noChangeAspect="1" noMove="1" noResize="1" noEditPoints="1" noAdjustHandles="1" noChangeArrowheads="1" noChangeShapeType="1" noTextEdit="1"/>
              </p:cNvSpPr>
              <p:nvPr>
                <p:ph type="body" idx="1"/>
              </p:nvPr>
            </p:nvSpPr>
            <p:spPr>
              <a:xfrm>
                <a:off x="698498" y="2037144"/>
                <a:ext cx="10505796" cy="3761771"/>
              </a:xfrm>
              <a:prstGeom prst="rect">
                <a:avLst/>
              </a:prstGeom>
              <a:blipFill>
                <a:blip r:embed="rId3"/>
                <a:stretch>
                  <a:fillRect l="-1683" t="-648" b="-648"/>
                </a:stretch>
              </a:blipFill>
              <a:ln>
                <a:noFill/>
              </a:ln>
            </p:spPr>
            <p:txBody>
              <a:bodyPr/>
              <a:lstStyle/>
              <a:p>
                <a:r>
                  <a:rPr lang="nl-NL">
                    <a:noFill/>
                  </a:rPr>
                  <a:t> </a:t>
                </a:r>
              </a:p>
            </p:txBody>
          </p:sp>
        </mc:Fallback>
      </mc:AlternateContent>
    </p:spTree>
    <p:extLst>
      <p:ext uri="{BB962C8B-B14F-4D97-AF65-F5344CB8AC3E}">
        <p14:creationId xmlns:p14="http://schemas.microsoft.com/office/powerpoint/2010/main" val="184294926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846669"/>
          </a:xfrm>
          <a:prstGeom prst="rect">
            <a:avLst/>
          </a:prstGeom>
        </p:spPr>
        <p:txBody>
          <a:bodyPr>
            <a:normAutofit fontScale="90000"/>
          </a:bodyPr>
          <a:lstStyle>
            <a:lvl1pPr defTabSz="850391">
              <a:tabLst>
                <a:tab pos="1155700" algn="l"/>
              </a:tabLst>
              <a:defRPr sz="2976"/>
            </a:lvl1pPr>
          </a:lstStyle>
          <a:p>
            <a:pPr marL="531813" indent="-531813">
              <a:tabLst>
                <a:tab pos="531813" algn="l"/>
                <a:tab pos="1155700" algn="l"/>
              </a:tabLst>
            </a:pPr>
            <a:r>
              <a:rPr lang="en-GB" sz="3600" dirty="0">
                <a:solidFill>
                  <a:schemeClr val="accent2"/>
                </a:solidFill>
              </a:rPr>
              <a:t>4. 	The Ricardian model of trade</a:t>
            </a:r>
            <a:br>
              <a:rPr lang="en-GB" sz="3600" dirty="0">
                <a:solidFill>
                  <a:schemeClr val="accent2"/>
                </a:solidFill>
              </a:rPr>
            </a:br>
            <a:r>
              <a:rPr lang="en-GB" sz="2700" dirty="0">
                <a:solidFill>
                  <a:srgbClr val="004872"/>
                </a:solidFill>
              </a:rPr>
              <a:t>Trade patterns (3)</a:t>
            </a:r>
          </a:p>
        </p:txBody>
      </p:sp>
      <p:sp>
        <p:nvSpPr>
          <p:cNvPr id="2" name="Textplatzhalter 3">
            <a:extLst>
              <a:ext uri="{FF2B5EF4-FFF2-40B4-BE49-F238E27FC236}">
                <a16:creationId xmlns:a16="http://schemas.microsoft.com/office/drawing/2014/main" id="{5B952ABC-C012-D770-858E-E97780930D31}"/>
              </a:ext>
            </a:extLst>
          </p:cNvPr>
          <p:cNvSpPr txBox="1">
            <a:spLocks/>
          </p:cNvSpPr>
          <p:nvPr/>
        </p:nvSpPr>
        <p:spPr>
          <a:xfrm>
            <a:off x="515249" y="1536483"/>
            <a:ext cx="8438746" cy="4545299"/>
          </a:xfrm>
          <a:prstGeom prst="rect">
            <a:avLst/>
          </a:prstGeom>
        </p:spPr>
        <p:txBody>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363538" indent="-363538">
              <a:lnSpc>
                <a:spcPct val="105000"/>
              </a:lnSpc>
              <a:spcBef>
                <a:spcPts val="200"/>
              </a:spcBef>
              <a:spcAft>
                <a:spcPts val="400"/>
              </a:spcAft>
              <a:tabLst>
                <a:tab pos="982663" algn="l"/>
              </a:tabLst>
            </a:pPr>
            <a:endParaRPr lang="en-US" dirty="0"/>
          </a:p>
        </p:txBody>
      </p:sp>
      <mc:AlternateContent xmlns:mc="http://schemas.openxmlformats.org/markup-compatibility/2006" xmlns:a14="http://schemas.microsoft.com/office/drawing/2010/main">
        <mc:Choice Requires="a14">
          <p:sp>
            <p:nvSpPr>
              <p:cNvPr id="3" name="Tijdelijke aanduiding voor verticale tekst 10">
                <a:extLst>
                  <a:ext uri="{FF2B5EF4-FFF2-40B4-BE49-F238E27FC236}">
                    <a16:creationId xmlns:a16="http://schemas.microsoft.com/office/drawing/2014/main" id="{9F51DAEB-B735-A106-7B63-6EB12B8B28C9}"/>
                  </a:ext>
                </a:extLst>
              </p:cNvPr>
              <p:cNvSpPr txBox="1">
                <a:spLocks noGrp="1"/>
              </p:cNvSpPr>
              <p:nvPr>
                <p:ph type="body" idx="1"/>
              </p:nvPr>
            </p:nvSpPr>
            <p:spPr>
              <a:xfrm>
                <a:off x="698498" y="1770926"/>
                <a:ext cx="10505796" cy="706055"/>
              </a:xfrm>
              <a:prstGeom prst="rect">
                <a:avLst/>
              </a:prstGeom>
              <a:ln>
                <a:noFill/>
              </a:ln>
            </p:spPr>
            <p:txBody>
              <a:bodyPr>
                <a:normAutofit/>
              </a:bodyPr>
              <a:lstStyle/>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Trade will only happen at a price range between </a:t>
                </a:r>
                <a14:m>
                  <m:oMath xmlns:m="http://schemas.openxmlformats.org/officeDocument/2006/math">
                    <m:sSubSup>
                      <m:sSubSupPr>
                        <m:ctrlPr>
                          <a:rPr lang="en-GB" sz="1800" i="1">
                            <a:solidFill>
                              <a:srgbClr val="004872"/>
                            </a:solidFill>
                            <a:latin typeface="Cambria Math" panose="02040503050406030204" pitchFamily="18" charset="0"/>
                            <a:cs typeface="Arial" panose="020B0604020202020204" pitchFamily="34" charset="0"/>
                          </a:rPr>
                        </m:ctrlPr>
                      </m:sSubSupPr>
                      <m:e>
                        <m:r>
                          <a:rPr lang="en-GB" sz="1800" i="1">
                            <a:solidFill>
                              <a:srgbClr val="004872"/>
                            </a:solidFill>
                            <a:latin typeface="Cambria Math" panose="02040503050406030204" pitchFamily="18" charset="0"/>
                            <a:cs typeface="Arial" panose="020B0604020202020204" pitchFamily="34" charset="0"/>
                          </a:rPr>
                          <m:t>𝑎</m:t>
                        </m:r>
                      </m:e>
                      <m:sub>
                        <m:r>
                          <a:rPr lang="en-GB" sz="1800" i="1">
                            <a:solidFill>
                              <a:srgbClr val="004872"/>
                            </a:solidFill>
                            <a:latin typeface="Cambria Math" panose="02040503050406030204" pitchFamily="18" charset="0"/>
                            <a:cs typeface="Arial" panose="020B0604020202020204" pitchFamily="34" charset="0"/>
                          </a:rPr>
                          <m:t>𝐶</m:t>
                        </m:r>
                      </m:sub>
                      <m:sup>
                        <m:r>
                          <a:rPr lang="en-GB" sz="1800" i="1">
                            <a:solidFill>
                              <a:srgbClr val="004872"/>
                            </a:solidFill>
                            <a:latin typeface="Cambria Math" panose="02040503050406030204" pitchFamily="18" charset="0"/>
                            <a:cs typeface="Arial" panose="020B0604020202020204" pitchFamily="34" charset="0"/>
                          </a:rPr>
                          <m:t>𝐸𝑁𝐺</m:t>
                        </m:r>
                      </m:sup>
                    </m:sSubSup>
                    <m:r>
                      <a:rPr lang="en-GB" sz="1800" i="1">
                        <a:solidFill>
                          <a:srgbClr val="004872"/>
                        </a:solidFill>
                        <a:latin typeface="Cambria Math" panose="02040503050406030204" pitchFamily="18" charset="0"/>
                        <a:cs typeface="Arial" panose="020B0604020202020204" pitchFamily="34" charset="0"/>
                      </a:rPr>
                      <m:t>/</m:t>
                    </m:r>
                    <m:sSubSup>
                      <m:sSubSupPr>
                        <m:ctrlPr>
                          <a:rPr lang="en-GB" sz="1800" i="1">
                            <a:solidFill>
                              <a:srgbClr val="004872"/>
                            </a:solidFill>
                            <a:latin typeface="Cambria Math" panose="02040503050406030204" pitchFamily="18" charset="0"/>
                            <a:cs typeface="Arial" panose="020B0604020202020204" pitchFamily="34" charset="0"/>
                          </a:rPr>
                        </m:ctrlPr>
                      </m:sSubSupPr>
                      <m:e>
                        <m:r>
                          <a:rPr lang="en-GB" sz="1800" i="1">
                            <a:solidFill>
                              <a:srgbClr val="004872"/>
                            </a:solidFill>
                            <a:latin typeface="Cambria Math" panose="02040503050406030204" pitchFamily="18" charset="0"/>
                            <a:cs typeface="Arial" panose="020B0604020202020204" pitchFamily="34" charset="0"/>
                          </a:rPr>
                          <m:t>𝑎</m:t>
                        </m:r>
                      </m:e>
                      <m:sub>
                        <m:r>
                          <a:rPr lang="en-GB" sz="1800" i="1">
                            <a:solidFill>
                              <a:srgbClr val="004872"/>
                            </a:solidFill>
                            <a:latin typeface="Cambria Math" panose="02040503050406030204" pitchFamily="18" charset="0"/>
                            <a:cs typeface="Arial" panose="020B0604020202020204" pitchFamily="34" charset="0"/>
                          </a:rPr>
                          <m:t>𝑊</m:t>
                        </m:r>
                      </m:sub>
                      <m:sup>
                        <m:r>
                          <a:rPr lang="en-GB" sz="1800" i="1">
                            <a:solidFill>
                              <a:srgbClr val="004872"/>
                            </a:solidFill>
                            <a:latin typeface="Cambria Math" panose="02040503050406030204" pitchFamily="18" charset="0"/>
                            <a:cs typeface="Arial" panose="020B0604020202020204" pitchFamily="34" charset="0"/>
                          </a:rPr>
                          <m:t>𝐸𝑁𝐺</m:t>
                        </m:r>
                      </m:sup>
                    </m:sSubSup>
                    <m:r>
                      <a:rPr lang="en-GB" sz="1800" i="1">
                        <a:solidFill>
                          <a:srgbClr val="004872"/>
                        </a:solidFill>
                        <a:latin typeface="Cambria Math" panose="02040503050406030204" pitchFamily="18" charset="0"/>
                        <a:cs typeface="Arial" panose="020B0604020202020204" pitchFamily="34" charset="0"/>
                      </a:rPr>
                      <m:t> </m:t>
                    </m:r>
                  </m:oMath>
                </a14:m>
                <a:r>
                  <a:rPr lang="en-GB" sz="1800" dirty="0">
                    <a:latin typeface="Arial" panose="020B0604020202020204" pitchFamily="34" charset="0"/>
                    <a:cs typeface="Arial" panose="020B0604020202020204" pitchFamily="34" charset="0"/>
                    <a:sym typeface="Roboto Slab Regular Regular"/>
                  </a:rPr>
                  <a:t>and </a:t>
                </a:r>
                <a14:m>
                  <m:oMath xmlns:m="http://schemas.openxmlformats.org/officeDocument/2006/math">
                    <m:sSubSup>
                      <m:sSubSupPr>
                        <m:ctrlPr>
                          <a:rPr lang="en-GB" sz="1800" i="1">
                            <a:solidFill>
                              <a:srgbClr val="004872"/>
                            </a:solidFill>
                            <a:latin typeface="Cambria Math" panose="02040503050406030204" pitchFamily="18" charset="0"/>
                            <a:cs typeface="Arial" panose="020B0604020202020204" pitchFamily="34" charset="0"/>
                          </a:rPr>
                        </m:ctrlPr>
                      </m:sSubSupPr>
                      <m:e>
                        <m:r>
                          <a:rPr lang="en-GB" sz="1800" i="1">
                            <a:solidFill>
                              <a:srgbClr val="004872"/>
                            </a:solidFill>
                            <a:latin typeface="Cambria Math" panose="02040503050406030204" pitchFamily="18" charset="0"/>
                            <a:cs typeface="Arial" panose="020B0604020202020204" pitchFamily="34" charset="0"/>
                          </a:rPr>
                          <m:t>𝑎</m:t>
                        </m:r>
                      </m:e>
                      <m:sub>
                        <m:r>
                          <a:rPr lang="en-GB" sz="1800" i="1">
                            <a:solidFill>
                              <a:srgbClr val="004872"/>
                            </a:solidFill>
                            <a:latin typeface="Cambria Math" panose="02040503050406030204" pitchFamily="18" charset="0"/>
                            <a:cs typeface="Arial" panose="020B0604020202020204" pitchFamily="34" charset="0"/>
                          </a:rPr>
                          <m:t>𝐶</m:t>
                        </m:r>
                      </m:sub>
                      <m:sup>
                        <m:r>
                          <a:rPr lang="en-GB" sz="1800" i="1">
                            <a:solidFill>
                              <a:srgbClr val="004872"/>
                            </a:solidFill>
                            <a:latin typeface="Cambria Math" panose="02040503050406030204" pitchFamily="18" charset="0"/>
                            <a:cs typeface="Arial" panose="020B0604020202020204" pitchFamily="34" charset="0"/>
                          </a:rPr>
                          <m:t>𝑃𝑂𝑅</m:t>
                        </m:r>
                      </m:sup>
                    </m:sSubSup>
                    <m:r>
                      <a:rPr lang="en-GB" sz="1800" b="0" i="1" smtClean="0">
                        <a:solidFill>
                          <a:srgbClr val="004872"/>
                        </a:solidFill>
                        <a:latin typeface="Cambria Math" panose="02040503050406030204" pitchFamily="18" charset="0"/>
                        <a:cs typeface="Arial" panose="020B0604020202020204" pitchFamily="34" charset="0"/>
                      </a:rPr>
                      <m:t>/</m:t>
                    </m:r>
                    <m:sSubSup>
                      <m:sSubSupPr>
                        <m:ctrlPr>
                          <a:rPr lang="en-GB" sz="1800" i="1">
                            <a:solidFill>
                              <a:srgbClr val="004872"/>
                            </a:solidFill>
                            <a:latin typeface="Cambria Math" panose="02040503050406030204" pitchFamily="18" charset="0"/>
                            <a:cs typeface="Arial" panose="020B0604020202020204" pitchFamily="34" charset="0"/>
                          </a:rPr>
                        </m:ctrlPr>
                      </m:sSubSupPr>
                      <m:e>
                        <m:r>
                          <a:rPr lang="en-GB" sz="1800" i="1">
                            <a:solidFill>
                              <a:srgbClr val="004872"/>
                            </a:solidFill>
                            <a:latin typeface="Cambria Math" panose="02040503050406030204" pitchFamily="18" charset="0"/>
                            <a:cs typeface="Arial" panose="020B0604020202020204" pitchFamily="34" charset="0"/>
                          </a:rPr>
                          <m:t>𝑎</m:t>
                        </m:r>
                      </m:e>
                      <m:sub>
                        <m:r>
                          <a:rPr lang="en-GB" sz="1800" b="0" i="1" smtClean="0">
                            <a:solidFill>
                              <a:srgbClr val="004872"/>
                            </a:solidFill>
                            <a:latin typeface="Cambria Math" panose="02040503050406030204" pitchFamily="18" charset="0"/>
                            <a:cs typeface="Arial" panose="020B0604020202020204" pitchFamily="34" charset="0"/>
                          </a:rPr>
                          <m:t>𝑊</m:t>
                        </m:r>
                      </m:sub>
                      <m:sup>
                        <m:r>
                          <a:rPr lang="en-GB" sz="1800" i="1">
                            <a:solidFill>
                              <a:srgbClr val="004872"/>
                            </a:solidFill>
                            <a:latin typeface="Cambria Math" panose="02040503050406030204" pitchFamily="18" charset="0"/>
                            <a:cs typeface="Arial" panose="020B0604020202020204" pitchFamily="34" charset="0"/>
                          </a:rPr>
                          <m:t>𝑃𝑂𝑅</m:t>
                        </m:r>
                      </m:sup>
                    </m:sSubSup>
                  </m:oMath>
                </a14:m>
                <a:endParaRPr lang="en-GB" sz="1800" dirty="0">
                  <a:latin typeface="Arial" panose="020B0604020202020204" pitchFamily="34" charset="0"/>
                  <a:cs typeface="Arial" panose="020B0604020202020204" pitchFamily="34" charset="0"/>
                  <a:sym typeface="Roboto Slab Regular Regular"/>
                </a:endParaRPr>
              </a:p>
              <a:p>
                <a:pPr lvl="4" indent="0">
                  <a:lnSpc>
                    <a:spcPct val="110000"/>
                  </a:lnSpc>
                  <a:spcBef>
                    <a:spcPts val="800"/>
                  </a:spcBef>
                  <a:buClr>
                    <a:srgbClr val="004872"/>
                  </a:buClr>
                  <a:buSzPct val="140000"/>
                  <a:buNone/>
                </a:pPr>
                <a:endParaRPr lang="en-GB" sz="1800" dirty="0">
                  <a:latin typeface="Arial" panose="020B0604020202020204" pitchFamily="34" charset="0"/>
                  <a:cs typeface="Arial" panose="020B0604020202020204" pitchFamily="34" charset="0"/>
                  <a:sym typeface="Roboto Slab Regular Regular"/>
                </a:endParaRPr>
              </a:p>
              <a:p>
                <a:pPr lvl="4" indent="0">
                  <a:lnSpc>
                    <a:spcPct val="110000"/>
                  </a:lnSpc>
                  <a:spcBef>
                    <a:spcPts val="800"/>
                  </a:spcBef>
                  <a:buClr>
                    <a:srgbClr val="004872"/>
                  </a:buClr>
                  <a:buSzPct val="140000"/>
                  <a:buNone/>
                </a:pPr>
                <a:endParaRPr lang="en-GB" sz="1800" dirty="0">
                  <a:latin typeface="Arial" panose="020B0604020202020204" pitchFamily="34" charset="0"/>
                  <a:cs typeface="Arial" panose="020B0604020202020204" pitchFamily="34" charset="0"/>
                  <a:sym typeface="Roboto Slab Regular Regular"/>
                </a:endParaRPr>
              </a:p>
              <a:p>
                <a:pPr lvl="4" indent="0">
                  <a:lnSpc>
                    <a:spcPct val="110000"/>
                  </a:lnSpc>
                  <a:spcBef>
                    <a:spcPts val="800"/>
                  </a:spcBef>
                  <a:buClr>
                    <a:srgbClr val="004872"/>
                  </a:buClr>
                  <a:buSzPct val="140000"/>
                  <a:buNone/>
                </a:pPr>
                <a:endParaRPr lang="en-GB" sz="1800" dirty="0">
                  <a:latin typeface="Arial" panose="020B0604020202020204" pitchFamily="34" charset="0"/>
                  <a:cs typeface="Arial" panose="020B0604020202020204" pitchFamily="34" charset="0"/>
                  <a:sym typeface="Roboto Slab Regular Regular"/>
                </a:endParaRPr>
              </a:p>
              <a:p>
                <a:pPr marL="549275" lvl="4" indent="-285750">
                  <a:lnSpc>
                    <a:spcPct val="110000"/>
                  </a:lnSpc>
                  <a:spcBef>
                    <a:spcPts val="800"/>
                  </a:spcBef>
                  <a:buClr>
                    <a:srgbClr val="004872"/>
                  </a:buClr>
                  <a:buSzPct val="140000"/>
                  <a:buFont typeface="Courier New" panose="02070309020205020404" pitchFamily="49" charset="0"/>
                  <a:buChar char="o"/>
                </a:pPr>
                <a:endParaRPr lang="en-GB" sz="1800" dirty="0">
                  <a:latin typeface="Arial" panose="020B0604020202020204" pitchFamily="34" charset="0"/>
                  <a:cs typeface="Arial" panose="020B0604020202020204" pitchFamily="34" charset="0"/>
                  <a:sym typeface="Roboto Slab Regular Regular"/>
                </a:endParaRPr>
              </a:p>
            </p:txBody>
          </p:sp>
        </mc:Choice>
        <mc:Fallback xmlns="">
          <p:sp>
            <p:nvSpPr>
              <p:cNvPr id="3" name="Tijdelijke aanduiding voor verticale tekst 10">
                <a:extLst>
                  <a:ext uri="{FF2B5EF4-FFF2-40B4-BE49-F238E27FC236}">
                    <a16:creationId xmlns:a16="http://schemas.microsoft.com/office/drawing/2014/main" id="{9F51DAEB-B735-A106-7B63-6EB12B8B28C9}"/>
                  </a:ext>
                </a:extLst>
              </p:cNvPr>
              <p:cNvSpPr txBox="1">
                <a:spLocks noGrp="1" noRot="1" noChangeAspect="1" noMove="1" noResize="1" noEditPoints="1" noAdjustHandles="1" noChangeArrowheads="1" noChangeShapeType="1" noTextEdit="1"/>
              </p:cNvSpPr>
              <p:nvPr>
                <p:ph type="body" idx="1"/>
              </p:nvPr>
            </p:nvSpPr>
            <p:spPr>
              <a:xfrm>
                <a:off x="698498" y="1770926"/>
                <a:ext cx="10505796" cy="706055"/>
              </a:xfrm>
              <a:prstGeom prst="rect">
                <a:avLst/>
              </a:prstGeom>
              <a:blipFill>
                <a:blip r:embed="rId3"/>
                <a:stretch>
                  <a:fillRect l="-1741" t="-21739"/>
                </a:stretch>
              </a:blipFill>
              <a:ln>
                <a:noFill/>
              </a:ln>
            </p:spPr>
            <p:txBody>
              <a:bodyPr/>
              <a:lstStyle/>
              <a:p>
                <a:r>
                  <a:rPr lang="nl-NL">
                    <a:noFill/>
                  </a:rPr>
                  <a:t> </a:t>
                </a:r>
              </a:p>
            </p:txBody>
          </p:sp>
        </mc:Fallback>
      </mc:AlternateContent>
      <p:pic>
        <p:nvPicPr>
          <p:cNvPr id="36" name="Picture 35">
            <a:extLst>
              <a:ext uri="{FF2B5EF4-FFF2-40B4-BE49-F238E27FC236}">
                <a16:creationId xmlns:a16="http://schemas.microsoft.com/office/drawing/2014/main" id="{B8744B62-C232-B3D9-C601-55A9BADF8356}"/>
              </a:ext>
            </a:extLst>
          </p:cNvPr>
          <p:cNvPicPr>
            <a:picLocks noChangeAspect="1"/>
          </p:cNvPicPr>
          <p:nvPr/>
        </p:nvPicPr>
        <p:blipFill>
          <a:blip r:embed="rId4"/>
          <a:stretch>
            <a:fillRect/>
          </a:stretch>
        </p:blipFill>
        <p:spPr>
          <a:xfrm>
            <a:off x="2304638" y="2327536"/>
            <a:ext cx="7229264" cy="4549230"/>
          </a:xfrm>
          <a:prstGeom prst="rect">
            <a:avLst/>
          </a:prstGeom>
        </p:spPr>
      </p:pic>
    </p:spTree>
    <p:extLst>
      <p:ext uri="{BB962C8B-B14F-4D97-AF65-F5344CB8AC3E}">
        <p14:creationId xmlns:p14="http://schemas.microsoft.com/office/powerpoint/2010/main" val="1279633932"/>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846669"/>
          </a:xfrm>
          <a:prstGeom prst="rect">
            <a:avLst/>
          </a:prstGeom>
        </p:spPr>
        <p:txBody>
          <a:bodyPr>
            <a:normAutofit fontScale="90000"/>
          </a:bodyPr>
          <a:lstStyle>
            <a:lvl1pPr defTabSz="850391">
              <a:tabLst>
                <a:tab pos="1155700" algn="l"/>
              </a:tabLst>
              <a:defRPr sz="2976"/>
            </a:lvl1pPr>
          </a:lstStyle>
          <a:p>
            <a:pPr marL="531813" indent="-531813">
              <a:tabLst>
                <a:tab pos="531813" algn="l"/>
                <a:tab pos="1155700" algn="l"/>
              </a:tabLst>
            </a:pPr>
            <a:r>
              <a:rPr lang="en-GB" sz="3600" dirty="0">
                <a:solidFill>
                  <a:schemeClr val="accent2"/>
                </a:solidFill>
              </a:rPr>
              <a:t>4. 	The Ricardian model of trade</a:t>
            </a:r>
            <a:br>
              <a:rPr lang="en-GB" sz="3600" dirty="0">
                <a:solidFill>
                  <a:schemeClr val="accent2"/>
                </a:solidFill>
              </a:rPr>
            </a:br>
            <a:r>
              <a:rPr lang="en-GB" sz="2700" dirty="0">
                <a:solidFill>
                  <a:srgbClr val="004872"/>
                </a:solidFill>
              </a:rPr>
              <a:t>Trade patterns (3)</a:t>
            </a:r>
          </a:p>
        </p:txBody>
      </p:sp>
      <p:sp>
        <p:nvSpPr>
          <p:cNvPr id="2" name="Textplatzhalter 3">
            <a:extLst>
              <a:ext uri="{FF2B5EF4-FFF2-40B4-BE49-F238E27FC236}">
                <a16:creationId xmlns:a16="http://schemas.microsoft.com/office/drawing/2014/main" id="{5B952ABC-C012-D770-858E-E97780930D31}"/>
              </a:ext>
            </a:extLst>
          </p:cNvPr>
          <p:cNvSpPr txBox="1">
            <a:spLocks/>
          </p:cNvSpPr>
          <p:nvPr/>
        </p:nvSpPr>
        <p:spPr>
          <a:xfrm>
            <a:off x="515249" y="1536483"/>
            <a:ext cx="8438746" cy="4545299"/>
          </a:xfrm>
          <a:prstGeom prst="rect">
            <a:avLst/>
          </a:prstGeom>
        </p:spPr>
        <p:txBody>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363538" indent="-363538">
              <a:lnSpc>
                <a:spcPct val="105000"/>
              </a:lnSpc>
              <a:spcBef>
                <a:spcPts val="200"/>
              </a:spcBef>
              <a:spcAft>
                <a:spcPts val="400"/>
              </a:spcAft>
              <a:tabLst>
                <a:tab pos="982663" algn="l"/>
              </a:tabLst>
            </a:pPr>
            <a:endParaRPr lang="en-US" dirty="0"/>
          </a:p>
        </p:txBody>
      </p:sp>
      <mc:AlternateContent xmlns:mc="http://schemas.openxmlformats.org/markup-compatibility/2006" xmlns:a14="http://schemas.microsoft.com/office/drawing/2010/main">
        <mc:Choice Requires="a14">
          <p:sp>
            <p:nvSpPr>
              <p:cNvPr id="3" name="Tijdelijke aanduiding voor verticale tekst 10">
                <a:extLst>
                  <a:ext uri="{FF2B5EF4-FFF2-40B4-BE49-F238E27FC236}">
                    <a16:creationId xmlns:a16="http://schemas.microsoft.com/office/drawing/2014/main" id="{9F51DAEB-B735-A106-7B63-6EB12B8B28C9}"/>
                  </a:ext>
                </a:extLst>
              </p:cNvPr>
              <p:cNvSpPr txBox="1">
                <a:spLocks noGrp="1"/>
              </p:cNvSpPr>
              <p:nvPr>
                <p:ph type="body" idx="1"/>
              </p:nvPr>
            </p:nvSpPr>
            <p:spPr>
              <a:xfrm>
                <a:off x="698498" y="1770926"/>
                <a:ext cx="10505796" cy="706055"/>
              </a:xfrm>
              <a:prstGeom prst="rect">
                <a:avLst/>
              </a:prstGeom>
              <a:ln>
                <a:noFill/>
              </a:ln>
            </p:spPr>
            <p:txBody>
              <a:bodyPr>
                <a:normAutofit/>
              </a:bodyPr>
              <a:lstStyle/>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Trade will only happen at a price range between </a:t>
                </a:r>
                <a14:m>
                  <m:oMath xmlns:m="http://schemas.openxmlformats.org/officeDocument/2006/math">
                    <m:sSubSup>
                      <m:sSubSupPr>
                        <m:ctrlPr>
                          <a:rPr lang="en-GB" sz="1800" i="1">
                            <a:solidFill>
                              <a:srgbClr val="004872"/>
                            </a:solidFill>
                            <a:latin typeface="Cambria Math" panose="02040503050406030204" pitchFamily="18" charset="0"/>
                            <a:cs typeface="Arial" panose="020B0604020202020204" pitchFamily="34" charset="0"/>
                          </a:rPr>
                        </m:ctrlPr>
                      </m:sSubSupPr>
                      <m:e>
                        <m:r>
                          <a:rPr lang="en-GB" sz="1800" i="1">
                            <a:solidFill>
                              <a:srgbClr val="004872"/>
                            </a:solidFill>
                            <a:latin typeface="Cambria Math" panose="02040503050406030204" pitchFamily="18" charset="0"/>
                            <a:cs typeface="Arial" panose="020B0604020202020204" pitchFamily="34" charset="0"/>
                          </a:rPr>
                          <m:t>𝑎</m:t>
                        </m:r>
                      </m:e>
                      <m:sub>
                        <m:r>
                          <a:rPr lang="en-GB" sz="1800" i="1">
                            <a:solidFill>
                              <a:srgbClr val="004872"/>
                            </a:solidFill>
                            <a:latin typeface="Cambria Math" panose="02040503050406030204" pitchFamily="18" charset="0"/>
                            <a:cs typeface="Arial" panose="020B0604020202020204" pitchFamily="34" charset="0"/>
                          </a:rPr>
                          <m:t>𝐶</m:t>
                        </m:r>
                      </m:sub>
                      <m:sup>
                        <m:r>
                          <a:rPr lang="en-GB" sz="1800" i="1">
                            <a:solidFill>
                              <a:srgbClr val="004872"/>
                            </a:solidFill>
                            <a:latin typeface="Cambria Math" panose="02040503050406030204" pitchFamily="18" charset="0"/>
                            <a:cs typeface="Arial" panose="020B0604020202020204" pitchFamily="34" charset="0"/>
                          </a:rPr>
                          <m:t>𝐸𝑁𝐺</m:t>
                        </m:r>
                      </m:sup>
                    </m:sSubSup>
                    <m:r>
                      <a:rPr lang="en-GB" sz="1800" i="1">
                        <a:solidFill>
                          <a:srgbClr val="004872"/>
                        </a:solidFill>
                        <a:latin typeface="Cambria Math" panose="02040503050406030204" pitchFamily="18" charset="0"/>
                        <a:cs typeface="Arial" panose="020B0604020202020204" pitchFamily="34" charset="0"/>
                      </a:rPr>
                      <m:t>/</m:t>
                    </m:r>
                    <m:sSubSup>
                      <m:sSubSupPr>
                        <m:ctrlPr>
                          <a:rPr lang="en-GB" sz="1800" i="1">
                            <a:solidFill>
                              <a:srgbClr val="004872"/>
                            </a:solidFill>
                            <a:latin typeface="Cambria Math" panose="02040503050406030204" pitchFamily="18" charset="0"/>
                            <a:cs typeface="Arial" panose="020B0604020202020204" pitchFamily="34" charset="0"/>
                          </a:rPr>
                        </m:ctrlPr>
                      </m:sSubSupPr>
                      <m:e>
                        <m:r>
                          <a:rPr lang="en-GB" sz="1800" i="1">
                            <a:solidFill>
                              <a:srgbClr val="004872"/>
                            </a:solidFill>
                            <a:latin typeface="Cambria Math" panose="02040503050406030204" pitchFamily="18" charset="0"/>
                            <a:cs typeface="Arial" panose="020B0604020202020204" pitchFamily="34" charset="0"/>
                          </a:rPr>
                          <m:t>𝑎</m:t>
                        </m:r>
                      </m:e>
                      <m:sub>
                        <m:r>
                          <a:rPr lang="en-GB" sz="1800" i="1">
                            <a:solidFill>
                              <a:srgbClr val="004872"/>
                            </a:solidFill>
                            <a:latin typeface="Cambria Math" panose="02040503050406030204" pitchFamily="18" charset="0"/>
                            <a:cs typeface="Arial" panose="020B0604020202020204" pitchFamily="34" charset="0"/>
                          </a:rPr>
                          <m:t>𝑊</m:t>
                        </m:r>
                      </m:sub>
                      <m:sup>
                        <m:r>
                          <a:rPr lang="en-GB" sz="1800" i="1">
                            <a:solidFill>
                              <a:srgbClr val="004872"/>
                            </a:solidFill>
                            <a:latin typeface="Cambria Math" panose="02040503050406030204" pitchFamily="18" charset="0"/>
                            <a:cs typeface="Arial" panose="020B0604020202020204" pitchFamily="34" charset="0"/>
                          </a:rPr>
                          <m:t>𝐸𝑁𝐺</m:t>
                        </m:r>
                      </m:sup>
                    </m:sSubSup>
                    <m:r>
                      <a:rPr lang="en-GB" sz="1800" i="1">
                        <a:solidFill>
                          <a:srgbClr val="004872"/>
                        </a:solidFill>
                        <a:latin typeface="Cambria Math" panose="02040503050406030204" pitchFamily="18" charset="0"/>
                        <a:cs typeface="Arial" panose="020B0604020202020204" pitchFamily="34" charset="0"/>
                      </a:rPr>
                      <m:t> </m:t>
                    </m:r>
                  </m:oMath>
                </a14:m>
                <a:r>
                  <a:rPr lang="en-GB" sz="1800" dirty="0">
                    <a:latin typeface="Arial" panose="020B0604020202020204" pitchFamily="34" charset="0"/>
                    <a:cs typeface="Arial" panose="020B0604020202020204" pitchFamily="34" charset="0"/>
                    <a:sym typeface="Roboto Slab Regular Regular"/>
                  </a:rPr>
                  <a:t>and </a:t>
                </a:r>
                <a14:m>
                  <m:oMath xmlns:m="http://schemas.openxmlformats.org/officeDocument/2006/math">
                    <m:sSubSup>
                      <m:sSubSupPr>
                        <m:ctrlPr>
                          <a:rPr lang="en-GB" sz="1800" i="1">
                            <a:solidFill>
                              <a:srgbClr val="004872"/>
                            </a:solidFill>
                            <a:latin typeface="Cambria Math" panose="02040503050406030204" pitchFamily="18" charset="0"/>
                            <a:cs typeface="Arial" panose="020B0604020202020204" pitchFamily="34" charset="0"/>
                          </a:rPr>
                        </m:ctrlPr>
                      </m:sSubSupPr>
                      <m:e>
                        <m:r>
                          <a:rPr lang="en-GB" sz="1800" i="1">
                            <a:solidFill>
                              <a:srgbClr val="004872"/>
                            </a:solidFill>
                            <a:latin typeface="Cambria Math" panose="02040503050406030204" pitchFamily="18" charset="0"/>
                            <a:cs typeface="Arial" panose="020B0604020202020204" pitchFamily="34" charset="0"/>
                          </a:rPr>
                          <m:t>𝑎</m:t>
                        </m:r>
                      </m:e>
                      <m:sub>
                        <m:r>
                          <a:rPr lang="en-GB" sz="1800" i="1">
                            <a:solidFill>
                              <a:srgbClr val="004872"/>
                            </a:solidFill>
                            <a:latin typeface="Cambria Math" panose="02040503050406030204" pitchFamily="18" charset="0"/>
                            <a:cs typeface="Arial" panose="020B0604020202020204" pitchFamily="34" charset="0"/>
                          </a:rPr>
                          <m:t>𝐶</m:t>
                        </m:r>
                      </m:sub>
                      <m:sup>
                        <m:r>
                          <a:rPr lang="en-GB" sz="1800" i="1">
                            <a:solidFill>
                              <a:srgbClr val="004872"/>
                            </a:solidFill>
                            <a:latin typeface="Cambria Math" panose="02040503050406030204" pitchFamily="18" charset="0"/>
                            <a:cs typeface="Arial" panose="020B0604020202020204" pitchFamily="34" charset="0"/>
                          </a:rPr>
                          <m:t>𝑃𝑂𝑅</m:t>
                        </m:r>
                      </m:sup>
                    </m:sSubSup>
                    <m:r>
                      <a:rPr lang="en-GB" sz="1800" b="0" i="1" smtClean="0">
                        <a:solidFill>
                          <a:srgbClr val="004872"/>
                        </a:solidFill>
                        <a:latin typeface="Cambria Math" panose="02040503050406030204" pitchFamily="18" charset="0"/>
                        <a:cs typeface="Arial" panose="020B0604020202020204" pitchFamily="34" charset="0"/>
                      </a:rPr>
                      <m:t>/</m:t>
                    </m:r>
                    <m:sSubSup>
                      <m:sSubSupPr>
                        <m:ctrlPr>
                          <a:rPr lang="en-GB" sz="1800" i="1">
                            <a:solidFill>
                              <a:srgbClr val="004872"/>
                            </a:solidFill>
                            <a:latin typeface="Cambria Math" panose="02040503050406030204" pitchFamily="18" charset="0"/>
                            <a:cs typeface="Arial" panose="020B0604020202020204" pitchFamily="34" charset="0"/>
                          </a:rPr>
                        </m:ctrlPr>
                      </m:sSubSupPr>
                      <m:e>
                        <m:r>
                          <a:rPr lang="en-GB" sz="1800" i="1">
                            <a:solidFill>
                              <a:srgbClr val="004872"/>
                            </a:solidFill>
                            <a:latin typeface="Cambria Math" panose="02040503050406030204" pitchFamily="18" charset="0"/>
                            <a:cs typeface="Arial" panose="020B0604020202020204" pitchFamily="34" charset="0"/>
                          </a:rPr>
                          <m:t>𝑎</m:t>
                        </m:r>
                      </m:e>
                      <m:sub>
                        <m:r>
                          <a:rPr lang="en-GB" sz="1800" b="0" i="1" smtClean="0">
                            <a:solidFill>
                              <a:srgbClr val="004872"/>
                            </a:solidFill>
                            <a:latin typeface="Cambria Math" panose="02040503050406030204" pitchFamily="18" charset="0"/>
                            <a:cs typeface="Arial" panose="020B0604020202020204" pitchFamily="34" charset="0"/>
                          </a:rPr>
                          <m:t>𝑊</m:t>
                        </m:r>
                      </m:sub>
                      <m:sup>
                        <m:r>
                          <a:rPr lang="en-GB" sz="1800" i="1">
                            <a:solidFill>
                              <a:srgbClr val="004872"/>
                            </a:solidFill>
                            <a:latin typeface="Cambria Math" panose="02040503050406030204" pitchFamily="18" charset="0"/>
                            <a:cs typeface="Arial" panose="020B0604020202020204" pitchFamily="34" charset="0"/>
                          </a:rPr>
                          <m:t>𝑃𝑂𝑅</m:t>
                        </m:r>
                      </m:sup>
                    </m:sSubSup>
                  </m:oMath>
                </a14:m>
                <a:endParaRPr lang="en-GB" sz="1800" dirty="0">
                  <a:latin typeface="Arial" panose="020B0604020202020204" pitchFamily="34" charset="0"/>
                  <a:cs typeface="Arial" panose="020B0604020202020204" pitchFamily="34" charset="0"/>
                  <a:sym typeface="Roboto Slab Regular Regular"/>
                </a:endParaRPr>
              </a:p>
              <a:p>
                <a:pPr lvl="4" indent="0">
                  <a:lnSpc>
                    <a:spcPct val="110000"/>
                  </a:lnSpc>
                  <a:spcBef>
                    <a:spcPts val="800"/>
                  </a:spcBef>
                  <a:buClr>
                    <a:srgbClr val="004872"/>
                  </a:buClr>
                  <a:buSzPct val="140000"/>
                  <a:buNone/>
                </a:pPr>
                <a:endParaRPr lang="en-GB" sz="1800" dirty="0">
                  <a:latin typeface="Arial" panose="020B0604020202020204" pitchFamily="34" charset="0"/>
                  <a:cs typeface="Arial" panose="020B0604020202020204" pitchFamily="34" charset="0"/>
                  <a:sym typeface="Roboto Slab Regular Regular"/>
                </a:endParaRPr>
              </a:p>
              <a:p>
                <a:pPr lvl="4" indent="0">
                  <a:lnSpc>
                    <a:spcPct val="110000"/>
                  </a:lnSpc>
                  <a:spcBef>
                    <a:spcPts val="800"/>
                  </a:spcBef>
                  <a:buClr>
                    <a:srgbClr val="004872"/>
                  </a:buClr>
                  <a:buSzPct val="140000"/>
                  <a:buNone/>
                </a:pPr>
                <a:endParaRPr lang="en-GB" sz="1800" dirty="0">
                  <a:latin typeface="Arial" panose="020B0604020202020204" pitchFamily="34" charset="0"/>
                  <a:cs typeface="Arial" panose="020B0604020202020204" pitchFamily="34" charset="0"/>
                  <a:sym typeface="Roboto Slab Regular Regular"/>
                </a:endParaRPr>
              </a:p>
              <a:p>
                <a:pPr lvl="4" indent="0">
                  <a:lnSpc>
                    <a:spcPct val="110000"/>
                  </a:lnSpc>
                  <a:spcBef>
                    <a:spcPts val="800"/>
                  </a:spcBef>
                  <a:buClr>
                    <a:srgbClr val="004872"/>
                  </a:buClr>
                  <a:buSzPct val="140000"/>
                  <a:buNone/>
                </a:pPr>
                <a:endParaRPr lang="en-GB" sz="1800" dirty="0">
                  <a:latin typeface="Arial" panose="020B0604020202020204" pitchFamily="34" charset="0"/>
                  <a:cs typeface="Arial" panose="020B0604020202020204" pitchFamily="34" charset="0"/>
                  <a:sym typeface="Roboto Slab Regular Regular"/>
                </a:endParaRPr>
              </a:p>
              <a:p>
                <a:pPr marL="549275" lvl="4" indent="-285750">
                  <a:lnSpc>
                    <a:spcPct val="110000"/>
                  </a:lnSpc>
                  <a:spcBef>
                    <a:spcPts val="800"/>
                  </a:spcBef>
                  <a:buClr>
                    <a:srgbClr val="004872"/>
                  </a:buClr>
                  <a:buSzPct val="140000"/>
                  <a:buFont typeface="Courier New" panose="02070309020205020404" pitchFamily="49" charset="0"/>
                  <a:buChar char="o"/>
                </a:pPr>
                <a:endParaRPr lang="en-GB" sz="1800" dirty="0">
                  <a:latin typeface="Arial" panose="020B0604020202020204" pitchFamily="34" charset="0"/>
                  <a:cs typeface="Arial" panose="020B0604020202020204" pitchFamily="34" charset="0"/>
                  <a:sym typeface="Roboto Slab Regular Regular"/>
                </a:endParaRPr>
              </a:p>
            </p:txBody>
          </p:sp>
        </mc:Choice>
        <mc:Fallback xmlns="">
          <p:sp>
            <p:nvSpPr>
              <p:cNvPr id="3" name="Tijdelijke aanduiding voor verticale tekst 10">
                <a:extLst>
                  <a:ext uri="{FF2B5EF4-FFF2-40B4-BE49-F238E27FC236}">
                    <a16:creationId xmlns:a16="http://schemas.microsoft.com/office/drawing/2014/main" id="{9F51DAEB-B735-A106-7B63-6EB12B8B28C9}"/>
                  </a:ext>
                </a:extLst>
              </p:cNvPr>
              <p:cNvSpPr txBox="1">
                <a:spLocks noGrp="1" noRot="1" noChangeAspect="1" noMove="1" noResize="1" noEditPoints="1" noAdjustHandles="1" noChangeArrowheads="1" noChangeShapeType="1" noTextEdit="1"/>
              </p:cNvSpPr>
              <p:nvPr>
                <p:ph type="body" idx="1"/>
              </p:nvPr>
            </p:nvSpPr>
            <p:spPr>
              <a:xfrm>
                <a:off x="698498" y="1770926"/>
                <a:ext cx="10505796" cy="706055"/>
              </a:xfrm>
              <a:prstGeom prst="rect">
                <a:avLst/>
              </a:prstGeom>
              <a:blipFill>
                <a:blip r:embed="rId3"/>
                <a:stretch>
                  <a:fillRect l="-1741" t="-21739"/>
                </a:stretch>
              </a:blipFill>
              <a:ln>
                <a:noFill/>
              </a:ln>
            </p:spPr>
            <p:txBody>
              <a:bodyPr/>
              <a:lstStyle/>
              <a:p>
                <a:r>
                  <a:rPr lang="nl-NL">
                    <a:noFill/>
                  </a:rPr>
                  <a:t> </a:t>
                </a:r>
              </a:p>
            </p:txBody>
          </p:sp>
        </mc:Fallback>
      </mc:AlternateContent>
      <p:pic>
        <p:nvPicPr>
          <p:cNvPr id="27" name="Picture 26">
            <a:extLst>
              <a:ext uri="{FF2B5EF4-FFF2-40B4-BE49-F238E27FC236}">
                <a16:creationId xmlns:a16="http://schemas.microsoft.com/office/drawing/2014/main" id="{A824A62F-15D0-AFA5-1468-F2D93676615B}"/>
              </a:ext>
            </a:extLst>
          </p:cNvPr>
          <p:cNvPicPr>
            <a:picLocks noChangeAspect="1"/>
          </p:cNvPicPr>
          <p:nvPr/>
        </p:nvPicPr>
        <p:blipFill>
          <a:blip r:embed="rId4"/>
          <a:stretch>
            <a:fillRect/>
          </a:stretch>
        </p:blipFill>
        <p:spPr>
          <a:xfrm>
            <a:off x="2290040" y="2327536"/>
            <a:ext cx="7229264" cy="4549230"/>
          </a:xfrm>
          <a:prstGeom prst="rect">
            <a:avLst/>
          </a:prstGeom>
        </p:spPr>
      </p:pic>
      <p:sp>
        <p:nvSpPr>
          <p:cNvPr id="28" name="Speech Bubble: Rectangle 27">
            <a:extLst>
              <a:ext uri="{FF2B5EF4-FFF2-40B4-BE49-F238E27FC236}">
                <a16:creationId xmlns:a16="http://schemas.microsoft.com/office/drawing/2014/main" id="{5A191999-9ACC-0BD0-BE51-3AB2902FAD7F}"/>
              </a:ext>
            </a:extLst>
          </p:cNvPr>
          <p:cNvSpPr/>
          <p:nvPr/>
        </p:nvSpPr>
        <p:spPr>
          <a:xfrm>
            <a:off x="231494" y="2634564"/>
            <a:ext cx="2720049" cy="923328"/>
          </a:xfrm>
          <a:prstGeom prst="wedgeRectCallout">
            <a:avLst>
              <a:gd name="adj1" fmla="val 46922"/>
              <a:gd name="adj2" fmla="val 160193"/>
            </a:avLst>
          </a:prstGeom>
          <a:solidFill>
            <a:schemeClr val="accent5">
              <a:lumMod val="60000"/>
              <a:lumOff val="40000"/>
            </a:schemeClr>
          </a:solidFill>
          <a:ln w="31750" cap="flat">
            <a:solidFill>
              <a:schemeClr val="accent5">
                <a:lumMod val="5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a:ln>
                  <a:noFill/>
                </a:ln>
                <a:solidFill>
                  <a:srgbClr val="000000"/>
                </a:solidFill>
                <a:effectLst/>
                <a:uFillTx/>
                <a:latin typeface="Arial"/>
                <a:ea typeface="Arial"/>
                <a:cs typeface="Arial"/>
                <a:sym typeface="Arial"/>
              </a:rPr>
              <a:t>Relative price of cloth with free trade (FT) at the indicated relative demand</a:t>
            </a:r>
            <a:endParaRPr kumimoji="0" lang="nl-NL" sz="1800" b="0" i="0" u="none" strike="noStrike" cap="none" spc="0" normalizeH="0" baseline="0" dirty="0">
              <a:ln>
                <a:noFill/>
              </a:ln>
              <a:solidFill>
                <a:srgbClr val="000000"/>
              </a:solidFill>
              <a:effectLst/>
              <a:uFillTx/>
              <a:latin typeface="Arial"/>
              <a:ea typeface="Arial"/>
              <a:cs typeface="Arial"/>
              <a:sym typeface="Arial"/>
            </a:endParaRPr>
          </a:p>
        </p:txBody>
      </p:sp>
      <p:sp>
        <p:nvSpPr>
          <p:cNvPr id="29" name="Speech Bubble: Rectangle 28">
            <a:extLst>
              <a:ext uri="{FF2B5EF4-FFF2-40B4-BE49-F238E27FC236}">
                <a16:creationId xmlns:a16="http://schemas.microsoft.com/office/drawing/2014/main" id="{788404A6-C0F1-1976-21AE-6DC3DBEF4DB8}"/>
              </a:ext>
            </a:extLst>
          </p:cNvPr>
          <p:cNvSpPr/>
          <p:nvPr/>
        </p:nvSpPr>
        <p:spPr>
          <a:xfrm>
            <a:off x="8956702" y="2201682"/>
            <a:ext cx="2720049" cy="2308322"/>
          </a:xfrm>
          <a:prstGeom prst="wedgeRectCallout">
            <a:avLst>
              <a:gd name="adj1" fmla="val -156908"/>
              <a:gd name="adj2" fmla="val 105017"/>
            </a:avLst>
          </a:prstGeom>
          <a:solidFill>
            <a:schemeClr val="accent5">
              <a:lumMod val="60000"/>
              <a:lumOff val="40000"/>
            </a:schemeClr>
          </a:solidFill>
          <a:ln w="31750" cap="flat">
            <a:solidFill>
              <a:schemeClr val="accent5">
                <a:lumMod val="5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a:ln>
                  <a:noFill/>
                </a:ln>
                <a:solidFill>
                  <a:srgbClr val="000000"/>
                </a:solidFill>
                <a:effectLst/>
                <a:uFillTx/>
                <a:latin typeface="Arial"/>
                <a:ea typeface="Arial"/>
                <a:cs typeface="Arial"/>
                <a:sym typeface="Arial"/>
              </a:rPr>
              <a:t>Relative supply of cloth with free trade at the indicated relative demand: maximum amount of cloth that England can produce relative to maximum wine that Portugal can produce</a:t>
            </a:r>
            <a:endParaRPr kumimoji="0" lang="nl-NL" sz="1800" b="0" i="0" u="none" strike="noStrike" cap="none" spc="0" normalizeH="0" baseline="0" dirty="0">
              <a:ln>
                <a:noFill/>
              </a:ln>
              <a:solidFill>
                <a:srgbClr val="000000"/>
              </a:solidFill>
              <a:effectLst/>
              <a:uFillTx/>
              <a:latin typeface="Arial"/>
              <a:ea typeface="Arial"/>
              <a:cs typeface="Arial"/>
              <a:sym typeface="Arial"/>
            </a:endParaRPr>
          </a:p>
        </p:txBody>
      </p:sp>
      <p:sp>
        <p:nvSpPr>
          <p:cNvPr id="30" name="Speech Bubble: Rectangle 29">
            <a:extLst>
              <a:ext uri="{FF2B5EF4-FFF2-40B4-BE49-F238E27FC236}">
                <a16:creationId xmlns:a16="http://schemas.microsoft.com/office/drawing/2014/main" id="{0D9230E6-EC94-B54C-F9D6-3068BC2AADED}"/>
              </a:ext>
            </a:extLst>
          </p:cNvPr>
          <p:cNvSpPr/>
          <p:nvPr/>
        </p:nvSpPr>
        <p:spPr>
          <a:xfrm>
            <a:off x="4875275" y="2071676"/>
            <a:ext cx="2720049" cy="923328"/>
          </a:xfrm>
          <a:prstGeom prst="wedgeRectCallout">
            <a:avLst>
              <a:gd name="adj1" fmla="val -10951"/>
              <a:gd name="adj2" fmla="val 199054"/>
            </a:avLst>
          </a:prstGeom>
          <a:solidFill>
            <a:schemeClr val="accent5">
              <a:lumMod val="60000"/>
              <a:lumOff val="40000"/>
            </a:schemeClr>
          </a:solidFill>
          <a:ln w="31750" cap="flat">
            <a:solidFill>
              <a:schemeClr val="accent5">
                <a:lumMod val="5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GB" dirty="0"/>
              <a:t>Point </a:t>
            </a:r>
            <a:r>
              <a:rPr kumimoji="0" lang="en-GB" sz="1800" b="0" i="0" u="none" strike="noStrike" cap="none" spc="0" normalizeH="0" baseline="0" dirty="0">
                <a:ln>
                  <a:noFill/>
                </a:ln>
                <a:solidFill>
                  <a:srgbClr val="000000"/>
                </a:solidFill>
                <a:effectLst/>
                <a:uFillTx/>
                <a:latin typeface="Arial"/>
                <a:ea typeface="Arial"/>
                <a:cs typeface="Arial"/>
                <a:sym typeface="Arial"/>
              </a:rPr>
              <a:t>FT</a:t>
            </a:r>
            <a:r>
              <a:rPr lang="en-GB" dirty="0"/>
              <a:t> is the free trade equilibrium at </a:t>
            </a:r>
            <a:r>
              <a:rPr kumimoji="0" lang="en-GB" sz="1800" b="0" i="0" u="none" strike="noStrike" cap="none" spc="0" normalizeH="0" baseline="0" dirty="0">
                <a:ln>
                  <a:noFill/>
                </a:ln>
                <a:solidFill>
                  <a:srgbClr val="000000"/>
                </a:solidFill>
                <a:effectLst/>
                <a:uFillTx/>
                <a:latin typeface="Arial"/>
                <a:ea typeface="Arial"/>
                <a:cs typeface="Arial"/>
                <a:sym typeface="Arial"/>
              </a:rPr>
              <a:t>indicated relative demand</a:t>
            </a:r>
            <a:endParaRPr kumimoji="0" lang="nl-NL" sz="1800" b="0" i="0" u="none" strike="noStrike" cap="none" spc="0" normalizeH="0" baseline="0" dirty="0">
              <a:ln>
                <a:noFill/>
              </a:ln>
              <a:solidFill>
                <a:srgbClr val="000000"/>
              </a:solidFill>
              <a:effectLst/>
              <a:uFillTx/>
              <a:latin typeface="Arial"/>
              <a:ea typeface="Arial"/>
              <a:cs typeface="Arial"/>
              <a:sym typeface="Arial"/>
            </a:endParaRPr>
          </a:p>
        </p:txBody>
      </p:sp>
      <p:sp>
        <p:nvSpPr>
          <p:cNvPr id="31" name="TextBox 30">
            <a:extLst>
              <a:ext uri="{FF2B5EF4-FFF2-40B4-BE49-F238E27FC236}">
                <a16:creationId xmlns:a16="http://schemas.microsoft.com/office/drawing/2014/main" id="{00987789-5B7F-46AE-6FBC-14DF471F173C}"/>
              </a:ext>
            </a:extLst>
          </p:cNvPr>
          <p:cNvSpPr txBox="1"/>
          <p:nvPr/>
        </p:nvSpPr>
        <p:spPr>
          <a:xfrm>
            <a:off x="5869947" y="4234334"/>
            <a:ext cx="64492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GB" sz="1800" b="1" i="0" u="none" strike="noStrike" cap="none" spc="0" normalizeH="0" baseline="0" dirty="0">
                <a:ln>
                  <a:noFill/>
                </a:ln>
                <a:solidFill>
                  <a:schemeClr val="tx1"/>
                </a:solidFill>
                <a:effectLst/>
                <a:uFillTx/>
                <a:latin typeface="Candance"/>
                <a:sym typeface="Arial"/>
              </a:rPr>
              <a:t>FT</a:t>
            </a:r>
            <a:endParaRPr kumimoji="0" lang="nl-NL" sz="1800" b="1" i="0" u="none" strike="noStrike" cap="none" spc="0" normalizeH="0" baseline="0" dirty="0">
              <a:ln>
                <a:noFill/>
              </a:ln>
              <a:solidFill>
                <a:schemeClr val="tx1"/>
              </a:solidFill>
              <a:effectLst/>
              <a:uFillTx/>
              <a:latin typeface="Candance"/>
              <a:sym typeface="Arial"/>
            </a:endParaRPr>
          </a:p>
        </p:txBody>
      </p:sp>
    </p:spTree>
    <p:extLst>
      <p:ext uri="{BB962C8B-B14F-4D97-AF65-F5344CB8AC3E}">
        <p14:creationId xmlns:p14="http://schemas.microsoft.com/office/powerpoint/2010/main" val="2541698392"/>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arn(inVertical)">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arn(inVertical)">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barn(inVertical)">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4">
            <a:extLst>
              <a:ext uri="{FF2B5EF4-FFF2-40B4-BE49-F238E27FC236}">
                <a16:creationId xmlns:a16="http://schemas.microsoft.com/office/drawing/2014/main" id="{6B16A68B-9C55-4EE1-8A0D-44EBF0AEF6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8932" y="2064794"/>
            <a:ext cx="7782045" cy="4575924"/>
          </a:xfrm>
          <a:prstGeom prst="rect">
            <a:avLst/>
          </a:prstGeom>
        </p:spPr>
      </p:pic>
      <p:sp>
        <p:nvSpPr>
          <p:cNvPr id="3157" name="Titel 9"/>
          <p:cNvSpPr txBox="1">
            <a:spLocks noGrp="1"/>
          </p:cNvSpPr>
          <p:nvPr>
            <p:ph type="title"/>
          </p:nvPr>
        </p:nvSpPr>
        <p:spPr>
          <a:xfrm>
            <a:off x="698499" y="741499"/>
            <a:ext cx="10775072" cy="846669"/>
          </a:xfrm>
          <a:prstGeom prst="rect">
            <a:avLst/>
          </a:prstGeom>
        </p:spPr>
        <p:txBody>
          <a:bodyPr>
            <a:normAutofit fontScale="90000"/>
          </a:bodyPr>
          <a:lstStyle>
            <a:lvl1pPr defTabSz="850391">
              <a:tabLst>
                <a:tab pos="1155700" algn="l"/>
              </a:tabLst>
              <a:defRPr sz="2976"/>
            </a:lvl1pPr>
          </a:lstStyle>
          <a:p>
            <a:pPr marL="531813" indent="-531813">
              <a:tabLst>
                <a:tab pos="531813" algn="l"/>
                <a:tab pos="1155700" algn="l"/>
              </a:tabLst>
            </a:pPr>
            <a:r>
              <a:rPr lang="en-GB" sz="3600" dirty="0">
                <a:solidFill>
                  <a:schemeClr val="accent2"/>
                </a:solidFill>
              </a:rPr>
              <a:t>1. 	Why international trade matters</a:t>
            </a:r>
            <a:br>
              <a:rPr lang="en-GB" sz="3600" dirty="0">
                <a:solidFill>
                  <a:schemeClr val="accent2"/>
                </a:solidFill>
              </a:rPr>
            </a:br>
            <a:r>
              <a:rPr lang="en-GB" sz="2700" dirty="0">
                <a:solidFill>
                  <a:srgbClr val="004872"/>
                </a:solidFill>
              </a:rPr>
              <a:t>High degree of international trade integration</a:t>
            </a:r>
          </a:p>
        </p:txBody>
      </p:sp>
      <p:sp>
        <p:nvSpPr>
          <p:cNvPr id="2" name="Textplatzhalter 3">
            <a:extLst>
              <a:ext uri="{FF2B5EF4-FFF2-40B4-BE49-F238E27FC236}">
                <a16:creationId xmlns:a16="http://schemas.microsoft.com/office/drawing/2014/main" id="{5B952ABC-C012-D770-858E-E97780930D31}"/>
              </a:ext>
            </a:extLst>
          </p:cNvPr>
          <p:cNvSpPr txBox="1">
            <a:spLocks/>
          </p:cNvSpPr>
          <p:nvPr/>
        </p:nvSpPr>
        <p:spPr>
          <a:xfrm>
            <a:off x="515249" y="1536483"/>
            <a:ext cx="8438746" cy="4545299"/>
          </a:xfrm>
          <a:prstGeom prst="rect">
            <a:avLst/>
          </a:prstGeom>
        </p:spPr>
        <p:txBody>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363538" indent="-363538">
              <a:lnSpc>
                <a:spcPct val="105000"/>
              </a:lnSpc>
              <a:spcBef>
                <a:spcPts val="200"/>
              </a:spcBef>
              <a:spcAft>
                <a:spcPts val="400"/>
              </a:spcAft>
              <a:tabLst>
                <a:tab pos="982663" algn="l"/>
              </a:tabLst>
            </a:pPr>
            <a:endParaRPr lang="en-US" dirty="0"/>
          </a:p>
        </p:txBody>
      </p:sp>
      <p:sp>
        <p:nvSpPr>
          <p:cNvPr id="9" name="Tijdelijke aanduiding voor verticale tekst 10">
            <a:extLst>
              <a:ext uri="{FF2B5EF4-FFF2-40B4-BE49-F238E27FC236}">
                <a16:creationId xmlns:a16="http://schemas.microsoft.com/office/drawing/2014/main" id="{1E86B697-5E59-8428-9E49-6D1CF1EE09B9}"/>
              </a:ext>
            </a:extLst>
          </p:cNvPr>
          <p:cNvSpPr txBox="1">
            <a:spLocks/>
          </p:cNvSpPr>
          <p:nvPr/>
        </p:nvSpPr>
        <p:spPr>
          <a:xfrm>
            <a:off x="208344" y="2048718"/>
            <a:ext cx="4340508" cy="38659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rPr>
              <a:t>The world reached a very high degree of international economic integration in general and of trade integration in particular. </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rPr>
              <a:t>The ratio of trade to GDP is a simple and commonly used measure of trade integration; known as </a:t>
            </a:r>
            <a:r>
              <a:rPr lang="en-GB" sz="1800" b="1" dirty="0">
                <a:solidFill>
                  <a:schemeClr val="accent2"/>
                </a:solidFill>
                <a:latin typeface="Arial" panose="020B0604020202020204" pitchFamily="34" charset="0"/>
                <a:cs typeface="Arial" panose="020B0604020202020204" pitchFamily="34" charset="0"/>
              </a:rPr>
              <a:t>trade openness</a:t>
            </a:r>
            <a:r>
              <a:rPr lang="en-GB" sz="1800" dirty="0">
                <a:latin typeface="Arial" panose="020B0604020202020204" pitchFamily="34" charset="0"/>
                <a:cs typeface="Arial" panose="020B0604020202020204" pitchFamily="34" charset="0"/>
              </a:rPr>
              <a:t>.</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rPr>
              <a:t>Trade integration is an indicator for the </a:t>
            </a:r>
            <a:r>
              <a:rPr lang="en-GB" sz="1800" b="1" dirty="0">
                <a:solidFill>
                  <a:schemeClr val="accent2"/>
                </a:solidFill>
                <a:latin typeface="Arial" panose="020B0604020202020204" pitchFamily="34" charset="0"/>
                <a:cs typeface="Arial" panose="020B0604020202020204" pitchFamily="34" charset="0"/>
              </a:rPr>
              <a:t>degree of globalisation</a:t>
            </a:r>
            <a:br>
              <a:rPr lang="en-GB" sz="1800" dirty="0">
                <a:latin typeface="Arial" panose="020B0604020202020204" pitchFamily="34" charset="0"/>
                <a:cs typeface="Arial" panose="020B0604020202020204" pitchFamily="34" charset="0"/>
              </a:rPr>
            </a:br>
            <a:br>
              <a:rPr lang="en-GB" sz="1800" dirty="0">
                <a:latin typeface="Arial" panose="020B0604020202020204" pitchFamily="34" charset="0"/>
                <a:cs typeface="Arial" panose="020B0604020202020204" pitchFamily="34" charset="0"/>
              </a:rPr>
            </a:br>
            <a:r>
              <a:rPr lang="en-GB" u="sng" dirty="0">
                <a:latin typeface="Arial" panose="020B0604020202020204" pitchFamily="34" charset="0"/>
                <a:cs typeface="Arial" panose="020B0604020202020204" pitchFamily="34" charset="0"/>
              </a:rPr>
              <a:t>Note:</a:t>
            </a:r>
            <a:r>
              <a:rPr lang="en-GB" dirty="0">
                <a:latin typeface="Arial" panose="020B0604020202020204" pitchFamily="34" charset="0"/>
                <a:cs typeface="Arial" panose="020B0604020202020204" pitchFamily="34" charset="0"/>
              </a:rPr>
              <a:t> Trade openness is calculated as: [(exports + imports)/2 ] / GDP ]</a:t>
            </a:r>
          </a:p>
        </p:txBody>
      </p:sp>
    </p:spTree>
    <p:extLst>
      <p:ext uri="{BB962C8B-B14F-4D97-AF65-F5344CB8AC3E}">
        <p14:creationId xmlns:p14="http://schemas.microsoft.com/office/powerpoint/2010/main" val="308370883"/>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DE1DFE1-6B44-5A5D-0305-2E4D505F98B7}"/>
              </a:ext>
            </a:extLst>
          </p:cNvPr>
          <p:cNvPicPr>
            <a:picLocks noChangeAspect="1"/>
          </p:cNvPicPr>
          <p:nvPr/>
        </p:nvPicPr>
        <p:blipFill>
          <a:blip r:embed="rId3"/>
          <a:stretch>
            <a:fillRect/>
          </a:stretch>
        </p:blipFill>
        <p:spPr>
          <a:xfrm>
            <a:off x="2008486" y="2342271"/>
            <a:ext cx="7229264" cy="4549230"/>
          </a:xfrm>
          <a:prstGeom prst="rect">
            <a:avLst/>
          </a:prstGeom>
        </p:spPr>
      </p:pic>
      <p:sp>
        <p:nvSpPr>
          <p:cNvPr id="3157" name="Titel 9"/>
          <p:cNvSpPr txBox="1">
            <a:spLocks noGrp="1"/>
          </p:cNvSpPr>
          <p:nvPr>
            <p:ph type="title"/>
          </p:nvPr>
        </p:nvSpPr>
        <p:spPr>
          <a:xfrm>
            <a:off x="698499" y="741499"/>
            <a:ext cx="10775072" cy="846669"/>
          </a:xfrm>
          <a:prstGeom prst="rect">
            <a:avLst/>
          </a:prstGeom>
        </p:spPr>
        <p:txBody>
          <a:bodyPr>
            <a:normAutofit fontScale="90000"/>
          </a:bodyPr>
          <a:lstStyle>
            <a:lvl1pPr defTabSz="850391">
              <a:tabLst>
                <a:tab pos="1155700" algn="l"/>
              </a:tabLst>
              <a:defRPr sz="2976"/>
            </a:lvl1pPr>
          </a:lstStyle>
          <a:p>
            <a:pPr marL="531813" indent="-531813">
              <a:tabLst>
                <a:tab pos="531813" algn="l"/>
                <a:tab pos="1155700" algn="l"/>
              </a:tabLst>
            </a:pPr>
            <a:r>
              <a:rPr lang="en-GB" sz="3600" dirty="0">
                <a:solidFill>
                  <a:schemeClr val="accent2"/>
                </a:solidFill>
              </a:rPr>
              <a:t>4. 	The Ricardian model of trade</a:t>
            </a:r>
            <a:br>
              <a:rPr lang="en-GB" sz="3600" dirty="0">
                <a:solidFill>
                  <a:schemeClr val="accent2"/>
                </a:solidFill>
              </a:rPr>
            </a:br>
            <a:r>
              <a:rPr lang="en-GB" sz="2700" dirty="0">
                <a:solidFill>
                  <a:srgbClr val="004872"/>
                </a:solidFill>
              </a:rPr>
              <a:t>Trade patterns and different forms of specialisation</a:t>
            </a:r>
          </a:p>
        </p:txBody>
      </p:sp>
      <p:sp>
        <p:nvSpPr>
          <p:cNvPr id="2" name="Textplatzhalter 3">
            <a:extLst>
              <a:ext uri="{FF2B5EF4-FFF2-40B4-BE49-F238E27FC236}">
                <a16:creationId xmlns:a16="http://schemas.microsoft.com/office/drawing/2014/main" id="{5B952ABC-C012-D770-858E-E97780930D31}"/>
              </a:ext>
            </a:extLst>
          </p:cNvPr>
          <p:cNvSpPr txBox="1">
            <a:spLocks/>
          </p:cNvSpPr>
          <p:nvPr/>
        </p:nvSpPr>
        <p:spPr>
          <a:xfrm>
            <a:off x="515249" y="1536483"/>
            <a:ext cx="8438746" cy="4545299"/>
          </a:xfrm>
          <a:prstGeom prst="rect">
            <a:avLst/>
          </a:prstGeom>
        </p:spPr>
        <p:txBody>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363538" indent="-363538">
              <a:lnSpc>
                <a:spcPct val="105000"/>
              </a:lnSpc>
              <a:spcBef>
                <a:spcPts val="200"/>
              </a:spcBef>
              <a:spcAft>
                <a:spcPts val="400"/>
              </a:spcAft>
              <a:tabLst>
                <a:tab pos="982663" algn="l"/>
              </a:tabLst>
            </a:pPr>
            <a:endParaRPr lang="en-US" dirty="0"/>
          </a:p>
        </p:txBody>
      </p:sp>
      <p:sp>
        <p:nvSpPr>
          <p:cNvPr id="28" name="Speech Bubble: Rectangle 27">
            <a:extLst>
              <a:ext uri="{FF2B5EF4-FFF2-40B4-BE49-F238E27FC236}">
                <a16:creationId xmlns:a16="http://schemas.microsoft.com/office/drawing/2014/main" id="{5A191999-9ACC-0BD0-BE51-3AB2902FAD7F}"/>
              </a:ext>
            </a:extLst>
          </p:cNvPr>
          <p:cNvSpPr/>
          <p:nvPr/>
        </p:nvSpPr>
        <p:spPr>
          <a:xfrm>
            <a:off x="231494" y="2496066"/>
            <a:ext cx="2720049" cy="1200327"/>
          </a:xfrm>
          <a:prstGeom prst="wedgeRectCallout">
            <a:avLst>
              <a:gd name="adj1" fmla="val 147773"/>
              <a:gd name="adj2" fmla="val 135218"/>
            </a:avLst>
          </a:prstGeom>
          <a:solidFill>
            <a:schemeClr val="accent5">
              <a:lumMod val="60000"/>
              <a:lumOff val="40000"/>
            </a:schemeClr>
          </a:solidFill>
          <a:ln w="31750" cap="flat">
            <a:solidFill>
              <a:schemeClr val="accent5">
                <a:lumMod val="5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GB" dirty="0"/>
              <a:t>Complete specialisation: England produces only cloth; Portugal produces only wine</a:t>
            </a:r>
            <a:endParaRPr kumimoji="0" lang="nl-NL" sz="1800" b="0" i="0" u="none" strike="noStrike" cap="none" spc="0" normalizeH="0" baseline="0" dirty="0">
              <a:ln>
                <a:noFill/>
              </a:ln>
              <a:solidFill>
                <a:srgbClr val="000000"/>
              </a:solidFill>
              <a:effectLst/>
              <a:uFillTx/>
              <a:latin typeface="Arial"/>
              <a:ea typeface="Arial"/>
              <a:cs typeface="Arial"/>
              <a:sym typeface="Arial"/>
            </a:endParaRPr>
          </a:p>
        </p:txBody>
      </p:sp>
      <p:sp>
        <p:nvSpPr>
          <p:cNvPr id="29" name="Speech Bubble: Rectangle 28">
            <a:extLst>
              <a:ext uri="{FF2B5EF4-FFF2-40B4-BE49-F238E27FC236}">
                <a16:creationId xmlns:a16="http://schemas.microsoft.com/office/drawing/2014/main" id="{788404A6-C0F1-1976-21AE-6DC3DBEF4DB8}"/>
              </a:ext>
            </a:extLst>
          </p:cNvPr>
          <p:cNvSpPr/>
          <p:nvPr/>
        </p:nvSpPr>
        <p:spPr>
          <a:xfrm>
            <a:off x="6374410" y="5094693"/>
            <a:ext cx="4072822" cy="646329"/>
          </a:xfrm>
          <a:prstGeom prst="wedgeRectCallout">
            <a:avLst>
              <a:gd name="adj1" fmla="val -88494"/>
              <a:gd name="adj2" fmla="val -27433"/>
            </a:avLst>
          </a:prstGeom>
          <a:solidFill>
            <a:schemeClr val="accent5">
              <a:lumMod val="60000"/>
              <a:lumOff val="40000"/>
            </a:schemeClr>
          </a:solidFill>
          <a:ln w="31750" cap="flat">
            <a:solidFill>
              <a:schemeClr val="accent5">
                <a:lumMod val="5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a:ln>
                  <a:noFill/>
                </a:ln>
                <a:solidFill>
                  <a:srgbClr val="000000"/>
                </a:solidFill>
                <a:effectLst/>
                <a:uFillTx/>
                <a:latin typeface="Arial"/>
                <a:ea typeface="Arial"/>
                <a:cs typeface="Arial"/>
                <a:sym typeface="Arial"/>
              </a:rPr>
              <a:t>Incomplete specialisation of</a:t>
            </a:r>
            <a:r>
              <a:rPr kumimoji="0" lang="en-GB" sz="1800" b="0" i="0" u="none" strike="noStrike" cap="none" spc="0" normalizeH="0" dirty="0">
                <a:ln>
                  <a:noFill/>
                </a:ln>
                <a:solidFill>
                  <a:srgbClr val="000000"/>
                </a:solidFill>
                <a:effectLst/>
                <a:uFillTx/>
                <a:latin typeface="Arial"/>
                <a:ea typeface="Arial"/>
                <a:cs typeface="Arial"/>
                <a:sym typeface="Arial"/>
              </a:rPr>
              <a:t> England: it  produces cloth and wine</a:t>
            </a:r>
            <a:endParaRPr kumimoji="0" lang="nl-NL" sz="1800" b="0" i="0" u="none" strike="noStrike" cap="none" spc="0" normalizeH="0" baseline="0" dirty="0">
              <a:ln>
                <a:noFill/>
              </a:ln>
              <a:solidFill>
                <a:srgbClr val="000000"/>
              </a:solidFill>
              <a:effectLst/>
              <a:uFillTx/>
              <a:latin typeface="Arial"/>
              <a:ea typeface="Arial"/>
              <a:cs typeface="Arial"/>
              <a:sym typeface="Arial"/>
            </a:endParaRPr>
          </a:p>
        </p:txBody>
      </p:sp>
      <p:sp>
        <p:nvSpPr>
          <p:cNvPr id="30" name="Speech Bubble: Rectangle 29">
            <a:extLst>
              <a:ext uri="{FF2B5EF4-FFF2-40B4-BE49-F238E27FC236}">
                <a16:creationId xmlns:a16="http://schemas.microsoft.com/office/drawing/2014/main" id="{0D9230E6-EC94-B54C-F9D6-3068BC2AADED}"/>
              </a:ext>
            </a:extLst>
          </p:cNvPr>
          <p:cNvSpPr/>
          <p:nvPr/>
        </p:nvSpPr>
        <p:spPr>
          <a:xfrm>
            <a:off x="6838688" y="2034402"/>
            <a:ext cx="2720048" cy="923328"/>
          </a:xfrm>
          <a:prstGeom prst="wedgeRectCallout">
            <a:avLst>
              <a:gd name="adj1" fmla="val -64958"/>
              <a:gd name="adj2" fmla="val 157785"/>
            </a:avLst>
          </a:prstGeom>
          <a:solidFill>
            <a:schemeClr val="accent5">
              <a:lumMod val="60000"/>
              <a:lumOff val="40000"/>
            </a:schemeClr>
          </a:solidFill>
          <a:ln w="31750" cap="flat">
            <a:solidFill>
              <a:schemeClr val="accent5">
                <a:lumMod val="5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GB" dirty="0"/>
              <a:t>Incomplete specialisation of Portugal: it produces cloth and wine</a:t>
            </a:r>
            <a:endParaRPr kumimoji="0" lang="nl-NL" sz="1800" b="0" i="0" u="none" strike="noStrike" cap="none" spc="0" normalizeH="0" baseline="0" dirty="0">
              <a:ln>
                <a:noFill/>
              </a:ln>
              <a:solidFill>
                <a:srgbClr val="000000"/>
              </a:solidFill>
              <a:effectLst/>
              <a:uFillTx/>
              <a:latin typeface="Arial"/>
              <a:ea typeface="Arial"/>
              <a:cs typeface="Arial"/>
              <a:sym typeface="Arial"/>
            </a:endParaRPr>
          </a:p>
        </p:txBody>
      </p:sp>
      <p:sp>
        <p:nvSpPr>
          <p:cNvPr id="14" name="Speech Bubble: Rectangle 13">
            <a:extLst>
              <a:ext uri="{FF2B5EF4-FFF2-40B4-BE49-F238E27FC236}">
                <a16:creationId xmlns:a16="http://schemas.microsoft.com/office/drawing/2014/main" id="{615C4FC9-57A0-641F-F5C2-CD917462CC59}"/>
              </a:ext>
            </a:extLst>
          </p:cNvPr>
          <p:cNvSpPr/>
          <p:nvPr/>
        </p:nvSpPr>
        <p:spPr>
          <a:xfrm>
            <a:off x="355236" y="5704116"/>
            <a:ext cx="2720049" cy="923328"/>
          </a:xfrm>
          <a:prstGeom prst="wedgeRectCallout">
            <a:avLst>
              <a:gd name="adj1" fmla="val 68198"/>
              <a:gd name="adj2" fmla="val -60438"/>
            </a:avLst>
          </a:prstGeom>
          <a:solidFill>
            <a:schemeClr val="accent5">
              <a:lumMod val="60000"/>
              <a:lumOff val="40000"/>
            </a:schemeClr>
          </a:solidFill>
          <a:ln w="31750" cap="flat">
            <a:solidFill>
              <a:schemeClr val="accent5">
                <a:lumMod val="5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a:ln>
                  <a:noFill/>
                </a:ln>
                <a:solidFill>
                  <a:srgbClr val="000000"/>
                </a:solidFill>
                <a:effectLst/>
                <a:uFillTx/>
                <a:latin typeface="Arial"/>
                <a:ea typeface="Arial"/>
                <a:cs typeface="Arial"/>
                <a:sym typeface="Arial"/>
              </a:rPr>
              <a:t>No supply of cloth. England and Portugal produce wine only</a:t>
            </a:r>
            <a:endParaRPr kumimoji="0" lang="nl-NL" sz="1800" b="0" i="0" u="none" strike="noStrike" cap="none" spc="0" normalizeH="0" baseline="0" dirty="0">
              <a:ln>
                <a:noFill/>
              </a:ln>
              <a:solidFill>
                <a:srgbClr val="000000"/>
              </a:solidFill>
              <a:effectLst/>
              <a:uFillTx/>
              <a:latin typeface="Arial"/>
              <a:ea typeface="Arial"/>
              <a:cs typeface="Arial"/>
              <a:sym typeface="Arial"/>
            </a:endParaRPr>
          </a:p>
        </p:txBody>
      </p:sp>
      <p:sp>
        <p:nvSpPr>
          <p:cNvPr id="3" name="Speech Bubble: Rectangle 2">
            <a:extLst>
              <a:ext uri="{FF2B5EF4-FFF2-40B4-BE49-F238E27FC236}">
                <a16:creationId xmlns:a16="http://schemas.microsoft.com/office/drawing/2014/main" id="{D60562EC-FF94-8210-5FEF-543F7C7DCA45}"/>
              </a:ext>
            </a:extLst>
          </p:cNvPr>
          <p:cNvSpPr/>
          <p:nvPr/>
        </p:nvSpPr>
        <p:spPr>
          <a:xfrm>
            <a:off x="3746783" y="1536483"/>
            <a:ext cx="2950028" cy="923328"/>
          </a:xfrm>
          <a:prstGeom prst="wedgeRectCallout">
            <a:avLst>
              <a:gd name="adj1" fmla="val -50974"/>
              <a:gd name="adj2" fmla="val 142614"/>
            </a:avLst>
          </a:prstGeom>
          <a:solidFill>
            <a:schemeClr val="accent5">
              <a:lumMod val="60000"/>
              <a:lumOff val="40000"/>
            </a:schemeClr>
          </a:solidFill>
          <a:ln w="31750" cap="flat">
            <a:solidFill>
              <a:schemeClr val="accent5">
                <a:lumMod val="5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GB" dirty="0"/>
              <a:t>For </a:t>
            </a:r>
            <a:r>
              <a:rPr lang="en-GB" i="1" dirty="0"/>
              <a:t>P</a:t>
            </a:r>
            <a:r>
              <a:rPr lang="en-GB" i="1" baseline="-25000" dirty="0"/>
              <a:t>C</a:t>
            </a:r>
            <a:r>
              <a:rPr lang="en-GB" i="1" dirty="0"/>
              <a:t>/P</a:t>
            </a:r>
            <a:r>
              <a:rPr lang="en-GB" i="1" baseline="-25000" dirty="0"/>
              <a:t>W</a:t>
            </a:r>
            <a:r>
              <a:rPr lang="en-GB" i="1" dirty="0"/>
              <a:t> </a:t>
            </a:r>
            <a:r>
              <a:rPr lang="en-GB" dirty="0"/>
              <a:t>above </a:t>
            </a:r>
            <a:br>
              <a:rPr lang="en-GB" dirty="0"/>
            </a:br>
            <a:r>
              <a:rPr lang="en-GB" dirty="0" err="1"/>
              <a:t>a</a:t>
            </a:r>
            <a:r>
              <a:rPr lang="en-GB" baseline="-25000" dirty="0" err="1"/>
              <a:t>C</a:t>
            </a:r>
            <a:r>
              <a:rPr lang="en-GB" baseline="30000" dirty="0" err="1"/>
              <a:t>POR</a:t>
            </a:r>
            <a:r>
              <a:rPr lang="en-GB" baseline="30000" dirty="0"/>
              <a:t> </a:t>
            </a:r>
            <a:r>
              <a:rPr lang="en-GB" dirty="0"/>
              <a:t>/</a:t>
            </a:r>
            <a:r>
              <a:rPr lang="en-GB" dirty="0" err="1"/>
              <a:t>a</a:t>
            </a:r>
            <a:r>
              <a:rPr lang="en-GB" baseline="-25000" dirty="0" err="1"/>
              <a:t>W</a:t>
            </a:r>
            <a:r>
              <a:rPr lang="en-GB" baseline="30000" dirty="0" err="1"/>
              <a:t>POR</a:t>
            </a:r>
            <a:r>
              <a:rPr lang="en-GB" dirty="0"/>
              <a:t> : England and Portugal produce cloth only</a:t>
            </a:r>
            <a:endParaRPr kumimoji="0" lang="nl-NL" sz="1800" b="0" i="0" u="none" strike="noStrike" cap="none" spc="0" normalizeH="0" baseline="0" dirty="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3491625366"/>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arn(inVertical)">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arn(inVertical)">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barn(inVertical)">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arn(inVertic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14" grpId="0" animBg="1"/>
      <p:bldP spid="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846669"/>
          </a:xfrm>
          <a:prstGeom prst="rect">
            <a:avLst/>
          </a:prstGeom>
        </p:spPr>
        <p:txBody>
          <a:bodyPr>
            <a:normAutofit fontScale="90000"/>
          </a:bodyPr>
          <a:lstStyle>
            <a:lvl1pPr defTabSz="850391">
              <a:tabLst>
                <a:tab pos="1155700" algn="l"/>
              </a:tabLst>
              <a:defRPr sz="2976"/>
            </a:lvl1pPr>
          </a:lstStyle>
          <a:p>
            <a:pPr marL="531813" indent="-531813">
              <a:tabLst>
                <a:tab pos="531813" algn="l"/>
                <a:tab pos="1155700" algn="l"/>
              </a:tabLst>
            </a:pPr>
            <a:r>
              <a:rPr lang="en-GB" sz="3600" dirty="0">
                <a:solidFill>
                  <a:schemeClr val="accent2"/>
                </a:solidFill>
              </a:rPr>
              <a:t>4. 	The Ricardian model of trade</a:t>
            </a:r>
            <a:br>
              <a:rPr lang="en-GB" sz="3600" dirty="0">
                <a:solidFill>
                  <a:schemeClr val="accent2"/>
                </a:solidFill>
              </a:rPr>
            </a:br>
            <a:r>
              <a:rPr lang="en-GB" sz="2700" dirty="0" err="1">
                <a:solidFill>
                  <a:srgbClr val="004872"/>
                </a:solidFill>
              </a:rPr>
              <a:t>Trade</a:t>
            </a:r>
            <a:r>
              <a:rPr lang="en-GB" sz="2700" dirty="0">
                <a:solidFill>
                  <a:srgbClr val="004872"/>
                </a:solidFill>
              </a:rPr>
              <a:t> patterns and different forms of specialisation (</a:t>
            </a:r>
            <a:r>
              <a:rPr lang="en-GB" sz="2700" dirty="0" err="1">
                <a:solidFill>
                  <a:srgbClr val="004872"/>
                </a:solidFill>
              </a:rPr>
              <a:t>con’t</a:t>
            </a:r>
            <a:r>
              <a:rPr lang="en-GB" sz="2700" dirty="0">
                <a:solidFill>
                  <a:srgbClr val="004872"/>
                </a:solidFill>
              </a:rPr>
              <a:t>)</a:t>
            </a:r>
          </a:p>
        </p:txBody>
      </p:sp>
      <p:sp>
        <p:nvSpPr>
          <p:cNvPr id="2" name="Textplatzhalter 3">
            <a:extLst>
              <a:ext uri="{FF2B5EF4-FFF2-40B4-BE49-F238E27FC236}">
                <a16:creationId xmlns:a16="http://schemas.microsoft.com/office/drawing/2014/main" id="{5B952ABC-C012-D770-858E-E97780930D31}"/>
              </a:ext>
            </a:extLst>
          </p:cNvPr>
          <p:cNvSpPr txBox="1">
            <a:spLocks/>
          </p:cNvSpPr>
          <p:nvPr/>
        </p:nvSpPr>
        <p:spPr>
          <a:xfrm>
            <a:off x="515249" y="1536483"/>
            <a:ext cx="8438746" cy="4545299"/>
          </a:xfrm>
          <a:prstGeom prst="rect">
            <a:avLst/>
          </a:prstGeom>
        </p:spPr>
        <p:txBody>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363538" indent="-363538">
              <a:lnSpc>
                <a:spcPct val="105000"/>
              </a:lnSpc>
              <a:spcBef>
                <a:spcPts val="200"/>
              </a:spcBef>
              <a:spcAft>
                <a:spcPts val="400"/>
              </a:spcAft>
              <a:tabLst>
                <a:tab pos="982663" algn="l"/>
              </a:tabLst>
            </a:pPr>
            <a:endParaRPr lang="en-US" dirty="0"/>
          </a:p>
        </p:txBody>
      </p:sp>
      <mc:AlternateContent xmlns:mc="http://schemas.openxmlformats.org/markup-compatibility/2006" xmlns:a14="http://schemas.microsoft.com/office/drawing/2010/main">
        <mc:Choice Requires="a14">
          <p:sp>
            <p:nvSpPr>
              <p:cNvPr id="3" name="Tijdelijke aanduiding voor verticale tekst 10">
                <a:extLst>
                  <a:ext uri="{FF2B5EF4-FFF2-40B4-BE49-F238E27FC236}">
                    <a16:creationId xmlns:a16="http://schemas.microsoft.com/office/drawing/2014/main" id="{9F51DAEB-B735-A106-7B63-6EB12B8B28C9}"/>
                  </a:ext>
                </a:extLst>
              </p:cNvPr>
              <p:cNvSpPr txBox="1">
                <a:spLocks noGrp="1"/>
              </p:cNvSpPr>
              <p:nvPr>
                <p:ph type="body" idx="1"/>
              </p:nvPr>
            </p:nvSpPr>
            <p:spPr>
              <a:xfrm>
                <a:off x="698498" y="2037144"/>
                <a:ext cx="11072956" cy="3761771"/>
              </a:xfrm>
              <a:prstGeom prst="rect">
                <a:avLst/>
              </a:prstGeom>
              <a:ln>
                <a:noFill/>
              </a:ln>
            </p:spPr>
            <p:txBody>
              <a:bodyPr>
                <a:normAutofit fontScale="85000" lnSpcReduction="10000"/>
              </a:bodyPr>
              <a:lstStyle/>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If the relative price of cloth</a:t>
                </a:r>
                <a:r>
                  <a:rPr lang="en-GB" sz="1800" dirty="0">
                    <a:solidFill>
                      <a:schemeClr val="tx1"/>
                    </a:solidFill>
                    <a:latin typeface="Arial" panose="020B0604020202020204" pitchFamily="34" charset="0"/>
                    <a:cs typeface="Arial" panose="020B0604020202020204" pitchFamily="34" charset="0"/>
                    <a:sym typeface="Roboto Slab Regular Regular"/>
                  </a:rPr>
                  <a:t>, </a:t>
                </a:r>
                <a14:m>
                  <m:oMath xmlns:m="http://schemas.openxmlformats.org/officeDocument/2006/math">
                    <m:f>
                      <m:fPr>
                        <m:ctrlPr>
                          <a:rPr lang="en-GB" sz="1800" i="1">
                            <a:solidFill>
                              <a:schemeClr val="tx1"/>
                            </a:solidFill>
                            <a:latin typeface="Cambria Math" panose="02040503050406030204" pitchFamily="18" charset="0"/>
                            <a:cs typeface="Arial" panose="020B0604020202020204" pitchFamily="34" charset="0"/>
                          </a:rPr>
                        </m:ctrlPr>
                      </m:fPr>
                      <m:num>
                        <m:sSub>
                          <m:sSubPr>
                            <m:ctrlPr>
                              <a:rPr lang="en-GB" sz="1800" i="1">
                                <a:solidFill>
                                  <a:schemeClr val="tx1"/>
                                </a:solidFill>
                                <a:latin typeface="Cambria Math" panose="02040503050406030204" pitchFamily="18" charset="0"/>
                                <a:cs typeface="Arial" panose="020B0604020202020204" pitchFamily="34" charset="0"/>
                              </a:rPr>
                            </m:ctrlPr>
                          </m:sSubPr>
                          <m:e>
                            <m:r>
                              <a:rPr lang="en-GB" sz="1800" i="1">
                                <a:solidFill>
                                  <a:schemeClr val="tx1"/>
                                </a:solidFill>
                                <a:latin typeface="Cambria Math" panose="02040503050406030204" pitchFamily="18" charset="0"/>
                                <a:cs typeface="Arial" panose="020B0604020202020204" pitchFamily="34" charset="0"/>
                              </a:rPr>
                              <m:t>𝑃</m:t>
                            </m:r>
                          </m:e>
                          <m:sub>
                            <m:r>
                              <a:rPr lang="en-GB" sz="1800" i="1">
                                <a:solidFill>
                                  <a:schemeClr val="tx1"/>
                                </a:solidFill>
                                <a:latin typeface="Cambria Math" panose="02040503050406030204" pitchFamily="18" charset="0"/>
                                <a:cs typeface="Arial" panose="020B0604020202020204" pitchFamily="34" charset="0"/>
                              </a:rPr>
                              <m:t>𝐶</m:t>
                            </m:r>
                          </m:sub>
                        </m:sSub>
                      </m:num>
                      <m:den>
                        <m:sSub>
                          <m:sSubPr>
                            <m:ctrlPr>
                              <a:rPr lang="en-GB" sz="1800" i="1">
                                <a:solidFill>
                                  <a:schemeClr val="tx1"/>
                                </a:solidFill>
                                <a:latin typeface="Cambria Math" panose="02040503050406030204" pitchFamily="18" charset="0"/>
                                <a:cs typeface="Arial" panose="020B0604020202020204" pitchFamily="34" charset="0"/>
                              </a:rPr>
                            </m:ctrlPr>
                          </m:sSubPr>
                          <m:e>
                            <m:r>
                              <a:rPr lang="en-GB" sz="1800" i="1">
                                <a:solidFill>
                                  <a:schemeClr val="tx1"/>
                                </a:solidFill>
                                <a:latin typeface="Cambria Math" panose="02040503050406030204" pitchFamily="18" charset="0"/>
                                <a:cs typeface="Arial" panose="020B0604020202020204" pitchFamily="34" charset="0"/>
                              </a:rPr>
                              <m:t>𝑃</m:t>
                            </m:r>
                          </m:e>
                          <m:sub>
                            <m:r>
                              <a:rPr lang="en-GB" sz="1800" i="1">
                                <a:solidFill>
                                  <a:schemeClr val="tx1"/>
                                </a:solidFill>
                                <a:latin typeface="Cambria Math" panose="02040503050406030204" pitchFamily="18" charset="0"/>
                                <a:cs typeface="Arial" panose="020B0604020202020204" pitchFamily="34" charset="0"/>
                              </a:rPr>
                              <m:t>𝑊</m:t>
                            </m:r>
                          </m:sub>
                        </m:sSub>
                      </m:den>
                    </m:f>
                  </m:oMath>
                </a14:m>
                <a:r>
                  <a:rPr lang="en-GB" sz="1800" dirty="0">
                    <a:solidFill>
                      <a:schemeClr val="tx1"/>
                    </a:solidFill>
                    <a:latin typeface="Arial" panose="020B0604020202020204" pitchFamily="34" charset="0"/>
                    <a:cs typeface="Arial" panose="020B0604020202020204" pitchFamily="34" charset="0"/>
                    <a:sym typeface="Roboto Slab Regular Regular"/>
                  </a:rPr>
                  <a:t>, </a:t>
                </a:r>
                <a:r>
                  <a:rPr lang="en-GB" sz="1800" dirty="0">
                    <a:latin typeface="Arial" panose="020B0604020202020204" pitchFamily="34" charset="0"/>
                    <a:cs typeface="Arial" panose="020B0604020202020204" pitchFamily="34" charset="0"/>
                    <a:sym typeface="Roboto Slab Regular Regular"/>
                  </a:rPr>
                  <a:t>is such that </a:t>
                </a:r>
              </a:p>
              <a:p>
                <a:pPr marL="549275" lvl="4" indent="-285750">
                  <a:lnSpc>
                    <a:spcPct val="110000"/>
                  </a:lnSpc>
                  <a:spcBef>
                    <a:spcPts val="800"/>
                  </a:spcBef>
                  <a:buClr>
                    <a:srgbClr val="004872"/>
                  </a:buClr>
                  <a:buSzPct val="140000"/>
                  <a:buFont typeface="Courier New" panose="02070309020205020404" pitchFamily="49" charset="0"/>
                  <a:buChar char="o"/>
                  <a:tabLst>
                    <a:tab pos="2605088" algn="l"/>
                  </a:tabLst>
                </a:pPr>
                <a14:m>
                  <m:oMath xmlns:m="http://schemas.openxmlformats.org/officeDocument/2006/math">
                    <m:f>
                      <m:fPr>
                        <m:ctrlPr>
                          <a:rPr lang="en-GB" sz="2000" i="1">
                            <a:solidFill>
                              <a:srgbClr val="004872"/>
                            </a:solidFill>
                            <a:latin typeface="Cambria Math" panose="02040503050406030204" pitchFamily="18" charset="0"/>
                            <a:cs typeface="Arial" panose="020B0604020202020204" pitchFamily="34" charset="0"/>
                          </a:rPr>
                        </m:ctrlPr>
                      </m:fPr>
                      <m:num>
                        <m:sSub>
                          <m:sSubPr>
                            <m:ctrlPr>
                              <a:rPr lang="en-GB" sz="2000" i="1">
                                <a:solidFill>
                                  <a:srgbClr val="004872"/>
                                </a:solidFill>
                                <a:latin typeface="Cambria Math" panose="02040503050406030204" pitchFamily="18" charset="0"/>
                                <a:cs typeface="Arial" panose="020B0604020202020204" pitchFamily="34" charset="0"/>
                              </a:rPr>
                            </m:ctrlPr>
                          </m:sSubPr>
                          <m:e>
                            <m:r>
                              <a:rPr lang="en-GB" sz="2000" i="1">
                                <a:solidFill>
                                  <a:srgbClr val="004872"/>
                                </a:solidFill>
                                <a:latin typeface="Cambria Math" panose="02040503050406030204" pitchFamily="18" charset="0"/>
                                <a:cs typeface="Arial" panose="020B0604020202020204" pitchFamily="34" charset="0"/>
                              </a:rPr>
                              <m:t>𝑃</m:t>
                            </m:r>
                          </m:e>
                          <m:sub>
                            <m:r>
                              <a:rPr lang="en-GB" sz="2000" i="1">
                                <a:solidFill>
                                  <a:srgbClr val="004872"/>
                                </a:solidFill>
                                <a:latin typeface="Cambria Math" panose="02040503050406030204" pitchFamily="18" charset="0"/>
                                <a:cs typeface="Arial" panose="020B0604020202020204" pitchFamily="34" charset="0"/>
                              </a:rPr>
                              <m:t>𝐶</m:t>
                            </m:r>
                          </m:sub>
                        </m:sSub>
                      </m:num>
                      <m:den>
                        <m:sSub>
                          <m:sSubPr>
                            <m:ctrlPr>
                              <a:rPr lang="en-GB" sz="2000" i="1">
                                <a:solidFill>
                                  <a:srgbClr val="004872"/>
                                </a:solidFill>
                                <a:latin typeface="Cambria Math" panose="02040503050406030204" pitchFamily="18" charset="0"/>
                                <a:cs typeface="Arial" panose="020B0604020202020204" pitchFamily="34" charset="0"/>
                              </a:rPr>
                            </m:ctrlPr>
                          </m:sSubPr>
                          <m:e>
                            <m:r>
                              <a:rPr lang="en-GB" sz="2000" i="1">
                                <a:solidFill>
                                  <a:srgbClr val="004872"/>
                                </a:solidFill>
                                <a:latin typeface="Cambria Math" panose="02040503050406030204" pitchFamily="18" charset="0"/>
                                <a:cs typeface="Arial" panose="020B0604020202020204" pitchFamily="34" charset="0"/>
                              </a:rPr>
                              <m:t>𝑃</m:t>
                            </m:r>
                          </m:e>
                          <m:sub>
                            <m:r>
                              <a:rPr lang="en-GB" sz="2000" i="1">
                                <a:solidFill>
                                  <a:srgbClr val="004872"/>
                                </a:solidFill>
                                <a:latin typeface="Cambria Math" panose="02040503050406030204" pitchFamily="18" charset="0"/>
                                <a:cs typeface="Arial" panose="020B0604020202020204" pitchFamily="34" charset="0"/>
                              </a:rPr>
                              <m:t>𝑊</m:t>
                            </m:r>
                          </m:sub>
                        </m:sSub>
                      </m:den>
                    </m:f>
                    <m:r>
                      <a:rPr lang="en-GB" sz="2000" b="0" i="1" smtClean="0">
                        <a:solidFill>
                          <a:srgbClr val="004872"/>
                        </a:solidFill>
                        <a:latin typeface="Cambria Math" panose="02040503050406030204" pitchFamily="18" charset="0"/>
                        <a:cs typeface="Arial" panose="020B0604020202020204" pitchFamily="34" charset="0"/>
                      </a:rPr>
                      <m:t>&lt;</m:t>
                    </m:r>
                    <m:f>
                      <m:fPr>
                        <m:ctrlPr>
                          <a:rPr lang="en-GB" sz="2000" i="1">
                            <a:solidFill>
                              <a:srgbClr val="004872"/>
                            </a:solidFill>
                            <a:latin typeface="Cambria Math" panose="02040503050406030204" pitchFamily="18" charset="0"/>
                            <a:cs typeface="Arial" panose="020B0604020202020204" pitchFamily="34" charset="0"/>
                          </a:rPr>
                        </m:ctrlPr>
                      </m:fPr>
                      <m:num>
                        <m:sSubSup>
                          <m:sSubSupPr>
                            <m:ctrlPr>
                              <a:rPr lang="en-GB" sz="2000" i="1">
                                <a:solidFill>
                                  <a:srgbClr val="004872"/>
                                </a:solidFill>
                                <a:latin typeface="Cambria Math" panose="02040503050406030204" pitchFamily="18" charset="0"/>
                                <a:cs typeface="Arial" panose="020B0604020202020204" pitchFamily="34" charset="0"/>
                              </a:rPr>
                            </m:ctrlPr>
                          </m:sSubSupPr>
                          <m:e>
                            <m:r>
                              <a:rPr lang="en-GB" sz="2000" i="1">
                                <a:solidFill>
                                  <a:srgbClr val="004872"/>
                                </a:solidFill>
                                <a:latin typeface="Cambria Math" panose="02040503050406030204" pitchFamily="18" charset="0"/>
                                <a:cs typeface="Arial" panose="020B0604020202020204" pitchFamily="34" charset="0"/>
                              </a:rPr>
                              <m:t>𝑎</m:t>
                            </m:r>
                          </m:e>
                          <m:sub>
                            <m:r>
                              <a:rPr lang="en-GB" sz="2000" i="1">
                                <a:solidFill>
                                  <a:srgbClr val="004872"/>
                                </a:solidFill>
                                <a:latin typeface="Cambria Math" panose="02040503050406030204" pitchFamily="18" charset="0"/>
                                <a:cs typeface="Arial" panose="020B0604020202020204" pitchFamily="34" charset="0"/>
                              </a:rPr>
                              <m:t>𝐶</m:t>
                            </m:r>
                          </m:sub>
                          <m:sup>
                            <m:r>
                              <a:rPr lang="en-GB" sz="2000" i="1">
                                <a:solidFill>
                                  <a:srgbClr val="004872"/>
                                </a:solidFill>
                                <a:latin typeface="Cambria Math" panose="02040503050406030204" pitchFamily="18" charset="0"/>
                                <a:cs typeface="Arial" panose="020B0604020202020204" pitchFamily="34" charset="0"/>
                              </a:rPr>
                              <m:t>𝐸𝑁𝐺</m:t>
                            </m:r>
                          </m:sup>
                        </m:sSubSup>
                      </m:num>
                      <m:den>
                        <m:sSubSup>
                          <m:sSubSupPr>
                            <m:ctrlPr>
                              <a:rPr lang="en-GB" sz="2000" i="1">
                                <a:solidFill>
                                  <a:srgbClr val="004872"/>
                                </a:solidFill>
                                <a:latin typeface="Cambria Math" panose="02040503050406030204" pitchFamily="18" charset="0"/>
                                <a:cs typeface="Arial" panose="020B0604020202020204" pitchFamily="34" charset="0"/>
                              </a:rPr>
                            </m:ctrlPr>
                          </m:sSubSupPr>
                          <m:e>
                            <m:r>
                              <a:rPr lang="en-GB" sz="2000" i="1">
                                <a:solidFill>
                                  <a:srgbClr val="004872"/>
                                </a:solidFill>
                                <a:latin typeface="Cambria Math" panose="02040503050406030204" pitchFamily="18" charset="0"/>
                                <a:cs typeface="Arial" panose="020B0604020202020204" pitchFamily="34" charset="0"/>
                              </a:rPr>
                              <m:t>𝑎</m:t>
                            </m:r>
                          </m:e>
                          <m:sub>
                            <m:r>
                              <a:rPr lang="en-GB" sz="2000" i="1">
                                <a:solidFill>
                                  <a:srgbClr val="004872"/>
                                </a:solidFill>
                                <a:latin typeface="Cambria Math" panose="02040503050406030204" pitchFamily="18" charset="0"/>
                                <a:cs typeface="Arial" panose="020B0604020202020204" pitchFamily="34" charset="0"/>
                              </a:rPr>
                              <m:t>𝑊</m:t>
                            </m:r>
                          </m:sub>
                          <m:sup>
                            <m:r>
                              <a:rPr lang="en-GB" sz="2000" i="1">
                                <a:solidFill>
                                  <a:srgbClr val="004872"/>
                                </a:solidFill>
                                <a:latin typeface="Cambria Math" panose="02040503050406030204" pitchFamily="18" charset="0"/>
                                <a:cs typeface="Arial" panose="020B0604020202020204" pitchFamily="34" charset="0"/>
                              </a:rPr>
                              <m:t>𝐸𝑁𝐺</m:t>
                            </m:r>
                          </m:sup>
                        </m:sSubSup>
                      </m:den>
                    </m:f>
                    <m:r>
                      <a:rPr lang="en-GB" sz="2000" b="0" i="1" smtClean="0">
                        <a:solidFill>
                          <a:srgbClr val="004872"/>
                        </a:solidFill>
                        <a:latin typeface="Cambria Math" panose="02040503050406030204" pitchFamily="18" charset="0"/>
                        <a:cs typeface="Arial" panose="020B0604020202020204" pitchFamily="34" charset="0"/>
                      </a:rPr>
                      <m:t> </m:t>
                    </m:r>
                  </m:oMath>
                </a14:m>
                <a:r>
                  <a:rPr lang="en-GB" sz="2000" dirty="0">
                    <a:latin typeface="Arial" panose="020B0604020202020204" pitchFamily="34" charset="0"/>
                    <a:cs typeface="Arial" panose="020B0604020202020204" pitchFamily="34" charset="0"/>
                    <a:sym typeface="Roboto Slab Regular Regular"/>
                  </a:rPr>
                  <a:t>	No production of cloth; no trade; prices remain as in autarky.</a:t>
                </a:r>
              </a:p>
              <a:p>
                <a:pPr marL="549275" lvl="4" indent="-285750">
                  <a:lnSpc>
                    <a:spcPct val="110000"/>
                  </a:lnSpc>
                  <a:spcBef>
                    <a:spcPts val="800"/>
                  </a:spcBef>
                  <a:buClr>
                    <a:srgbClr val="004872"/>
                  </a:buClr>
                  <a:buSzPct val="140000"/>
                  <a:buFont typeface="Courier New" panose="02070309020205020404" pitchFamily="49" charset="0"/>
                  <a:buChar char="o"/>
                  <a:tabLst>
                    <a:tab pos="2605088" algn="l"/>
                  </a:tabLst>
                </a:pPr>
                <a14:m>
                  <m:oMath xmlns:m="http://schemas.openxmlformats.org/officeDocument/2006/math">
                    <m:f>
                      <m:fPr>
                        <m:ctrlPr>
                          <a:rPr lang="en-GB" sz="2000" i="1">
                            <a:solidFill>
                              <a:srgbClr val="004872"/>
                            </a:solidFill>
                            <a:latin typeface="Cambria Math" panose="02040503050406030204" pitchFamily="18" charset="0"/>
                            <a:cs typeface="Arial" panose="020B0604020202020204" pitchFamily="34" charset="0"/>
                          </a:rPr>
                        </m:ctrlPr>
                      </m:fPr>
                      <m:num>
                        <m:sSub>
                          <m:sSubPr>
                            <m:ctrlPr>
                              <a:rPr lang="en-GB" sz="2000" i="1">
                                <a:solidFill>
                                  <a:srgbClr val="004872"/>
                                </a:solidFill>
                                <a:latin typeface="Cambria Math" panose="02040503050406030204" pitchFamily="18" charset="0"/>
                                <a:cs typeface="Arial" panose="020B0604020202020204" pitchFamily="34" charset="0"/>
                              </a:rPr>
                            </m:ctrlPr>
                          </m:sSubPr>
                          <m:e>
                            <m:r>
                              <a:rPr lang="en-GB" sz="2000" i="1">
                                <a:solidFill>
                                  <a:srgbClr val="004872"/>
                                </a:solidFill>
                                <a:latin typeface="Cambria Math" panose="02040503050406030204" pitchFamily="18" charset="0"/>
                                <a:cs typeface="Arial" panose="020B0604020202020204" pitchFamily="34" charset="0"/>
                              </a:rPr>
                              <m:t>𝑃</m:t>
                            </m:r>
                          </m:e>
                          <m:sub>
                            <m:r>
                              <a:rPr lang="en-GB" sz="2000" i="1">
                                <a:solidFill>
                                  <a:srgbClr val="004872"/>
                                </a:solidFill>
                                <a:latin typeface="Cambria Math" panose="02040503050406030204" pitchFamily="18" charset="0"/>
                                <a:cs typeface="Arial" panose="020B0604020202020204" pitchFamily="34" charset="0"/>
                              </a:rPr>
                              <m:t>𝐶</m:t>
                            </m:r>
                          </m:sub>
                        </m:sSub>
                      </m:num>
                      <m:den>
                        <m:sSub>
                          <m:sSubPr>
                            <m:ctrlPr>
                              <a:rPr lang="en-GB" sz="2000" i="1">
                                <a:solidFill>
                                  <a:srgbClr val="004872"/>
                                </a:solidFill>
                                <a:latin typeface="Cambria Math" panose="02040503050406030204" pitchFamily="18" charset="0"/>
                                <a:cs typeface="Arial" panose="020B0604020202020204" pitchFamily="34" charset="0"/>
                              </a:rPr>
                            </m:ctrlPr>
                          </m:sSubPr>
                          <m:e>
                            <m:r>
                              <a:rPr lang="en-GB" sz="2000" i="1">
                                <a:solidFill>
                                  <a:srgbClr val="004872"/>
                                </a:solidFill>
                                <a:latin typeface="Cambria Math" panose="02040503050406030204" pitchFamily="18" charset="0"/>
                                <a:cs typeface="Arial" panose="020B0604020202020204" pitchFamily="34" charset="0"/>
                              </a:rPr>
                              <m:t>𝑃</m:t>
                            </m:r>
                          </m:e>
                          <m:sub>
                            <m:r>
                              <a:rPr lang="en-GB" sz="2000" i="1">
                                <a:solidFill>
                                  <a:srgbClr val="004872"/>
                                </a:solidFill>
                                <a:latin typeface="Cambria Math" panose="02040503050406030204" pitchFamily="18" charset="0"/>
                                <a:cs typeface="Arial" panose="020B0604020202020204" pitchFamily="34" charset="0"/>
                              </a:rPr>
                              <m:t>𝑊</m:t>
                            </m:r>
                          </m:sub>
                        </m:sSub>
                      </m:den>
                    </m:f>
                    <m:r>
                      <a:rPr lang="en-GB" sz="2000" b="0" i="1" smtClean="0">
                        <a:solidFill>
                          <a:srgbClr val="004872"/>
                        </a:solidFill>
                        <a:latin typeface="Cambria Math" panose="02040503050406030204" pitchFamily="18" charset="0"/>
                        <a:cs typeface="Arial" panose="020B0604020202020204" pitchFamily="34" charset="0"/>
                      </a:rPr>
                      <m:t>=</m:t>
                    </m:r>
                    <m:f>
                      <m:fPr>
                        <m:ctrlPr>
                          <a:rPr lang="en-GB" sz="2000" i="1">
                            <a:solidFill>
                              <a:srgbClr val="004872"/>
                            </a:solidFill>
                            <a:latin typeface="Cambria Math" panose="02040503050406030204" pitchFamily="18" charset="0"/>
                            <a:cs typeface="Arial" panose="020B0604020202020204" pitchFamily="34" charset="0"/>
                          </a:rPr>
                        </m:ctrlPr>
                      </m:fPr>
                      <m:num>
                        <m:sSubSup>
                          <m:sSubSupPr>
                            <m:ctrlPr>
                              <a:rPr lang="en-GB" sz="2000" i="1">
                                <a:solidFill>
                                  <a:srgbClr val="004872"/>
                                </a:solidFill>
                                <a:latin typeface="Cambria Math" panose="02040503050406030204" pitchFamily="18" charset="0"/>
                                <a:cs typeface="Arial" panose="020B0604020202020204" pitchFamily="34" charset="0"/>
                              </a:rPr>
                            </m:ctrlPr>
                          </m:sSubSupPr>
                          <m:e>
                            <m:r>
                              <a:rPr lang="en-GB" sz="2000" i="1">
                                <a:solidFill>
                                  <a:srgbClr val="004872"/>
                                </a:solidFill>
                                <a:latin typeface="Cambria Math" panose="02040503050406030204" pitchFamily="18" charset="0"/>
                                <a:cs typeface="Arial" panose="020B0604020202020204" pitchFamily="34" charset="0"/>
                              </a:rPr>
                              <m:t>𝑎</m:t>
                            </m:r>
                          </m:e>
                          <m:sub>
                            <m:r>
                              <a:rPr lang="en-GB" sz="2000" i="1">
                                <a:solidFill>
                                  <a:srgbClr val="004872"/>
                                </a:solidFill>
                                <a:latin typeface="Cambria Math" panose="02040503050406030204" pitchFamily="18" charset="0"/>
                                <a:cs typeface="Arial" panose="020B0604020202020204" pitchFamily="34" charset="0"/>
                              </a:rPr>
                              <m:t>𝐶</m:t>
                            </m:r>
                          </m:sub>
                          <m:sup>
                            <m:r>
                              <a:rPr lang="en-GB" sz="2000" i="1">
                                <a:solidFill>
                                  <a:srgbClr val="004872"/>
                                </a:solidFill>
                                <a:latin typeface="Cambria Math" panose="02040503050406030204" pitchFamily="18" charset="0"/>
                                <a:cs typeface="Arial" panose="020B0604020202020204" pitchFamily="34" charset="0"/>
                              </a:rPr>
                              <m:t>𝐸𝑁𝐺</m:t>
                            </m:r>
                          </m:sup>
                        </m:sSubSup>
                      </m:num>
                      <m:den>
                        <m:sSubSup>
                          <m:sSubSupPr>
                            <m:ctrlPr>
                              <a:rPr lang="en-GB" sz="2000" i="1">
                                <a:solidFill>
                                  <a:srgbClr val="004872"/>
                                </a:solidFill>
                                <a:latin typeface="Cambria Math" panose="02040503050406030204" pitchFamily="18" charset="0"/>
                                <a:cs typeface="Arial" panose="020B0604020202020204" pitchFamily="34" charset="0"/>
                              </a:rPr>
                            </m:ctrlPr>
                          </m:sSubSupPr>
                          <m:e>
                            <m:r>
                              <a:rPr lang="en-GB" sz="2000" i="1">
                                <a:solidFill>
                                  <a:srgbClr val="004872"/>
                                </a:solidFill>
                                <a:latin typeface="Cambria Math" panose="02040503050406030204" pitchFamily="18" charset="0"/>
                                <a:cs typeface="Arial" panose="020B0604020202020204" pitchFamily="34" charset="0"/>
                              </a:rPr>
                              <m:t>𝑎</m:t>
                            </m:r>
                          </m:e>
                          <m:sub>
                            <m:r>
                              <a:rPr lang="en-GB" sz="2000" i="1">
                                <a:solidFill>
                                  <a:srgbClr val="004872"/>
                                </a:solidFill>
                                <a:latin typeface="Cambria Math" panose="02040503050406030204" pitchFamily="18" charset="0"/>
                                <a:cs typeface="Arial" panose="020B0604020202020204" pitchFamily="34" charset="0"/>
                              </a:rPr>
                              <m:t>𝑊</m:t>
                            </m:r>
                          </m:sub>
                          <m:sup>
                            <m:r>
                              <a:rPr lang="en-GB" sz="2000" i="1">
                                <a:solidFill>
                                  <a:srgbClr val="004872"/>
                                </a:solidFill>
                                <a:latin typeface="Cambria Math" panose="02040503050406030204" pitchFamily="18" charset="0"/>
                                <a:cs typeface="Arial" panose="020B0604020202020204" pitchFamily="34" charset="0"/>
                              </a:rPr>
                              <m:t>𝐸𝑁𝐺</m:t>
                            </m:r>
                          </m:sup>
                        </m:sSubSup>
                      </m:den>
                    </m:f>
                    <m:r>
                      <a:rPr lang="en-GB" sz="2000" i="1">
                        <a:solidFill>
                          <a:srgbClr val="004872"/>
                        </a:solidFill>
                        <a:latin typeface="Cambria Math" panose="02040503050406030204" pitchFamily="18" charset="0"/>
                        <a:cs typeface="Arial" panose="020B0604020202020204" pitchFamily="34" charset="0"/>
                      </a:rPr>
                      <m:t> </m:t>
                    </m:r>
                  </m:oMath>
                </a14:m>
                <a:r>
                  <a:rPr lang="en-GB" sz="2000" dirty="0">
                    <a:latin typeface="Arial" panose="020B0604020202020204" pitchFamily="34" charset="0"/>
                    <a:cs typeface="Arial" panose="020B0604020202020204" pitchFamily="34" charset="0"/>
                    <a:sym typeface="Roboto Slab Regular Regular"/>
                  </a:rPr>
                  <a:t>	Incomplete specialisation England; </a:t>
                </a:r>
                <a:r>
                  <a:rPr lang="en-GB" sz="2000" dirty="0">
                    <a:solidFill>
                      <a:schemeClr val="tx1"/>
                    </a:solidFill>
                    <a:latin typeface="Arial" panose="020B0604020202020204" pitchFamily="34" charset="0"/>
                    <a:cs typeface="Arial" panose="020B0604020202020204" pitchFamily="34" charset="0"/>
                    <a:sym typeface="Roboto Slab Regular Regular"/>
                  </a:rPr>
                  <a:t>, </a:t>
                </a:r>
                <a14:m>
                  <m:oMath xmlns:m="http://schemas.openxmlformats.org/officeDocument/2006/math">
                    <m:f>
                      <m:fPr>
                        <m:ctrlPr>
                          <a:rPr lang="en-GB" sz="2000" i="1">
                            <a:solidFill>
                              <a:schemeClr val="tx1"/>
                            </a:solidFill>
                            <a:latin typeface="Cambria Math" panose="02040503050406030204" pitchFamily="18" charset="0"/>
                            <a:cs typeface="Arial" panose="020B0604020202020204" pitchFamily="34" charset="0"/>
                          </a:rPr>
                        </m:ctrlPr>
                      </m:fPr>
                      <m:num>
                        <m:sSub>
                          <m:sSubPr>
                            <m:ctrlPr>
                              <a:rPr lang="en-GB" sz="2000" i="1">
                                <a:solidFill>
                                  <a:schemeClr val="tx1"/>
                                </a:solidFill>
                                <a:latin typeface="Cambria Math" panose="02040503050406030204" pitchFamily="18" charset="0"/>
                                <a:cs typeface="Arial" panose="020B0604020202020204" pitchFamily="34" charset="0"/>
                              </a:rPr>
                            </m:ctrlPr>
                          </m:sSubPr>
                          <m:e>
                            <m:r>
                              <a:rPr lang="en-GB" sz="2000" i="1">
                                <a:solidFill>
                                  <a:schemeClr val="tx1"/>
                                </a:solidFill>
                                <a:latin typeface="Cambria Math" panose="02040503050406030204" pitchFamily="18" charset="0"/>
                                <a:cs typeface="Arial" panose="020B0604020202020204" pitchFamily="34" charset="0"/>
                              </a:rPr>
                              <m:t>𝑃</m:t>
                            </m:r>
                          </m:e>
                          <m:sub>
                            <m:r>
                              <a:rPr lang="en-GB" sz="2000" i="1">
                                <a:solidFill>
                                  <a:schemeClr val="tx1"/>
                                </a:solidFill>
                                <a:latin typeface="Cambria Math" panose="02040503050406030204" pitchFamily="18" charset="0"/>
                                <a:cs typeface="Arial" panose="020B0604020202020204" pitchFamily="34" charset="0"/>
                              </a:rPr>
                              <m:t>𝐶</m:t>
                            </m:r>
                          </m:sub>
                        </m:sSub>
                      </m:num>
                      <m:den>
                        <m:sSub>
                          <m:sSubPr>
                            <m:ctrlPr>
                              <a:rPr lang="en-GB" sz="2000" i="1">
                                <a:solidFill>
                                  <a:schemeClr val="tx1"/>
                                </a:solidFill>
                                <a:latin typeface="Cambria Math" panose="02040503050406030204" pitchFamily="18" charset="0"/>
                                <a:cs typeface="Arial" panose="020B0604020202020204" pitchFamily="34" charset="0"/>
                              </a:rPr>
                            </m:ctrlPr>
                          </m:sSubPr>
                          <m:e>
                            <m:r>
                              <a:rPr lang="en-GB" sz="2000" i="1">
                                <a:solidFill>
                                  <a:schemeClr val="tx1"/>
                                </a:solidFill>
                                <a:latin typeface="Cambria Math" panose="02040503050406030204" pitchFamily="18" charset="0"/>
                                <a:cs typeface="Arial" panose="020B0604020202020204" pitchFamily="34" charset="0"/>
                              </a:rPr>
                              <m:t>𝑃</m:t>
                            </m:r>
                          </m:e>
                          <m:sub>
                            <m:r>
                              <a:rPr lang="en-GB" sz="2000" i="1">
                                <a:solidFill>
                                  <a:schemeClr val="tx1"/>
                                </a:solidFill>
                                <a:latin typeface="Cambria Math" panose="02040503050406030204" pitchFamily="18" charset="0"/>
                                <a:cs typeface="Arial" panose="020B0604020202020204" pitchFamily="34" charset="0"/>
                              </a:rPr>
                              <m:t>𝑊</m:t>
                            </m:r>
                          </m:sub>
                        </m:sSub>
                      </m:den>
                    </m:f>
                  </m:oMath>
                </a14:m>
                <a:r>
                  <a:rPr lang="en-GB" sz="2000" dirty="0">
                    <a:latin typeface="Arial" panose="020B0604020202020204" pitchFamily="34" charset="0"/>
                    <a:cs typeface="Arial" panose="020B0604020202020204" pitchFamily="34" charset="0"/>
                    <a:sym typeface="Roboto Slab Regular Regular"/>
                  </a:rPr>
                  <a:t> is determined by England’s technology</a:t>
                </a:r>
              </a:p>
              <a:p>
                <a:pPr marL="549275" lvl="4" indent="-285750">
                  <a:lnSpc>
                    <a:spcPct val="110000"/>
                  </a:lnSpc>
                  <a:spcBef>
                    <a:spcPts val="800"/>
                  </a:spcBef>
                  <a:buClr>
                    <a:srgbClr val="004872"/>
                  </a:buClr>
                  <a:buSzPct val="140000"/>
                  <a:buFont typeface="Courier New" panose="02070309020205020404" pitchFamily="49" charset="0"/>
                  <a:buChar char="o"/>
                  <a:tabLst>
                    <a:tab pos="2605088" algn="l"/>
                  </a:tabLst>
                </a:pPr>
                <a14:m>
                  <m:oMath xmlns:m="http://schemas.openxmlformats.org/officeDocument/2006/math">
                    <m:f>
                      <m:fPr>
                        <m:ctrlPr>
                          <a:rPr lang="en-GB" sz="2000" i="1">
                            <a:solidFill>
                              <a:srgbClr val="004872"/>
                            </a:solidFill>
                            <a:latin typeface="Cambria Math" panose="02040503050406030204" pitchFamily="18" charset="0"/>
                            <a:cs typeface="Arial" panose="020B0604020202020204" pitchFamily="34" charset="0"/>
                          </a:rPr>
                        </m:ctrlPr>
                      </m:fPr>
                      <m:num>
                        <m:sSubSup>
                          <m:sSubSupPr>
                            <m:ctrlPr>
                              <a:rPr lang="en-GB" sz="2000" i="1">
                                <a:solidFill>
                                  <a:srgbClr val="004872"/>
                                </a:solidFill>
                                <a:latin typeface="Cambria Math" panose="02040503050406030204" pitchFamily="18" charset="0"/>
                                <a:cs typeface="Arial" panose="020B0604020202020204" pitchFamily="34" charset="0"/>
                              </a:rPr>
                            </m:ctrlPr>
                          </m:sSubSupPr>
                          <m:e>
                            <m:r>
                              <a:rPr lang="en-GB" sz="2000" i="1">
                                <a:solidFill>
                                  <a:srgbClr val="004872"/>
                                </a:solidFill>
                                <a:latin typeface="Cambria Math" panose="02040503050406030204" pitchFamily="18" charset="0"/>
                                <a:cs typeface="Arial" panose="020B0604020202020204" pitchFamily="34" charset="0"/>
                              </a:rPr>
                              <m:t>𝑎</m:t>
                            </m:r>
                          </m:e>
                          <m:sub>
                            <m:r>
                              <a:rPr lang="en-GB" sz="2000" i="1">
                                <a:solidFill>
                                  <a:srgbClr val="004872"/>
                                </a:solidFill>
                                <a:latin typeface="Cambria Math" panose="02040503050406030204" pitchFamily="18" charset="0"/>
                                <a:cs typeface="Arial" panose="020B0604020202020204" pitchFamily="34" charset="0"/>
                              </a:rPr>
                              <m:t>𝐶</m:t>
                            </m:r>
                          </m:sub>
                          <m:sup>
                            <m:r>
                              <a:rPr lang="en-GB" sz="2000" i="1">
                                <a:solidFill>
                                  <a:srgbClr val="004872"/>
                                </a:solidFill>
                                <a:latin typeface="Cambria Math" panose="02040503050406030204" pitchFamily="18" charset="0"/>
                                <a:cs typeface="Arial" panose="020B0604020202020204" pitchFamily="34" charset="0"/>
                              </a:rPr>
                              <m:t>𝐸𝑁𝐺</m:t>
                            </m:r>
                          </m:sup>
                        </m:sSubSup>
                      </m:num>
                      <m:den>
                        <m:sSubSup>
                          <m:sSubSupPr>
                            <m:ctrlPr>
                              <a:rPr lang="en-GB" sz="2000" i="1">
                                <a:solidFill>
                                  <a:srgbClr val="004872"/>
                                </a:solidFill>
                                <a:latin typeface="Cambria Math" panose="02040503050406030204" pitchFamily="18" charset="0"/>
                                <a:cs typeface="Arial" panose="020B0604020202020204" pitchFamily="34" charset="0"/>
                              </a:rPr>
                            </m:ctrlPr>
                          </m:sSubSupPr>
                          <m:e>
                            <m:r>
                              <a:rPr lang="en-GB" sz="2000" i="1">
                                <a:solidFill>
                                  <a:srgbClr val="004872"/>
                                </a:solidFill>
                                <a:latin typeface="Cambria Math" panose="02040503050406030204" pitchFamily="18" charset="0"/>
                                <a:cs typeface="Arial" panose="020B0604020202020204" pitchFamily="34" charset="0"/>
                              </a:rPr>
                              <m:t>𝑎</m:t>
                            </m:r>
                          </m:e>
                          <m:sub>
                            <m:r>
                              <a:rPr lang="en-GB" sz="2000" i="1">
                                <a:solidFill>
                                  <a:srgbClr val="004872"/>
                                </a:solidFill>
                                <a:latin typeface="Cambria Math" panose="02040503050406030204" pitchFamily="18" charset="0"/>
                                <a:cs typeface="Arial" panose="020B0604020202020204" pitchFamily="34" charset="0"/>
                              </a:rPr>
                              <m:t>𝑊</m:t>
                            </m:r>
                          </m:sub>
                          <m:sup>
                            <m:r>
                              <a:rPr lang="en-GB" sz="2000" i="1">
                                <a:solidFill>
                                  <a:srgbClr val="004872"/>
                                </a:solidFill>
                                <a:latin typeface="Cambria Math" panose="02040503050406030204" pitchFamily="18" charset="0"/>
                                <a:cs typeface="Arial" panose="020B0604020202020204" pitchFamily="34" charset="0"/>
                              </a:rPr>
                              <m:t>𝐸𝑁𝐺</m:t>
                            </m:r>
                          </m:sup>
                        </m:sSubSup>
                      </m:den>
                    </m:f>
                    <m:r>
                      <a:rPr lang="en-GB" sz="2000" i="1">
                        <a:solidFill>
                          <a:srgbClr val="004872"/>
                        </a:solidFill>
                        <a:latin typeface="Cambria Math" panose="02040503050406030204" pitchFamily="18" charset="0"/>
                        <a:cs typeface="Arial" panose="020B0604020202020204" pitchFamily="34" charset="0"/>
                      </a:rPr>
                      <m:t>&lt;</m:t>
                    </m:r>
                  </m:oMath>
                </a14:m>
                <a:r>
                  <a:rPr lang="en-GB" sz="2000" dirty="0">
                    <a:solidFill>
                      <a:srgbClr val="004872"/>
                    </a:solidFill>
                    <a:cs typeface="Arial" panose="020B0604020202020204" pitchFamily="34" charset="0"/>
                  </a:rPr>
                  <a:t> </a:t>
                </a:r>
                <a14:m>
                  <m:oMath xmlns:m="http://schemas.openxmlformats.org/officeDocument/2006/math">
                    <m:f>
                      <m:fPr>
                        <m:ctrlPr>
                          <a:rPr lang="en-GB" sz="2000" i="1">
                            <a:solidFill>
                              <a:srgbClr val="004872"/>
                            </a:solidFill>
                            <a:latin typeface="Cambria Math" panose="02040503050406030204" pitchFamily="18" charset="0"/>
                            <a:cs typeface="Arial" panose="020B0604020202020204" pitchFamily="34" charset="0"/>
                          </a:rPr>
                        </m:ctrlPr>
                      </m:fPr>
                      <m:num>
                        <m:sSub>
                          <m:sSubPr>
                            <m:ctrlPr>
                              <a:rPr lang="en-GB" sz="2000" i="1">
                                <a:solidFill>
                                  <a:srgbClr val="004872"/>
                                </a:solidFill>
                                <a:latin typeface="Cambria Math" panose="02040503050406030204" pitchFamily="18" charset="0"/>
                                <a:cs typeface="Arial" panose="020B0604020202020204" pitchFamily="34" charset="0"/>
                              </a:rPr>
                            </m:ctrlPr>
                          </m:sSubPr>
                          <m:e>
                            <m:r>
                              <a:rPr lang="en-GB" sz="2000" i="1">
                                <a:solidFill>
                                  <a:srgbClr val="004872"/>
                                </a:solidFill>
                                <a:latin typeface="Cambria Math" panose="02040503050406030204" pitchFamily="18" charset="0"/>
                                <a:cs typeface="Arial" panose="020B0604020202020204" pitchFamily="34" charset="0"/>
                              </a:rPr>
                              <m:t>𝑃</m:t>
                            </m:r>
                          </m:e>
                          <m:sub>
                            <m:r>
                              <a:rPr lang="en-GB" sz="2000" i="1">
                                <a:solidFill>
                                  <a:srgbClr val="004872"/>
                                </a:solidFill>
                                <a:latin typeface="Cambria Math" panose="02040503050406030204" pitchFamily="18" charset="0"/>
                                <a:cs typeface="Arial" panose="020B0604020202020204" pitchFamily="34" charset="0"/>
                              </a:rPr>
                              <m:t>𝐶</m:t>
                            </m:r>
                          </m:sub>
                        </m:sSub>
                      </m:num>
                      <m:den>
                        <m:sSub>
                          <m:sSubPr>
                            <m:ctrlPr>
                              <a:rPr lang="en-GB" sz="2000" i="1">
                                <a:solidFill>
                                  <a:srgbClr val="004872"/>
                                </a:solidFill>
                                <a:latin typeface="Cambria Math" panose="02040503050406030204" pitchFamily="18" charset="0"/>
                                <a:cs typeface="Arial" panose="020B0604020202020204" pitchFamily="34" charset="0"/>
                              </a:rPr>
                            </m:ctrlPr>
                          </m:sSubPr>
                          <m:e>
                            <m:r>
                              <a:rPr lang="en-GB" sz="2000" i="1">
                                <a:solidFill>
                                  <a:srgbClr val="004872"/>
                                </a:solidFill>
                                <a:latin typeface="Cambria Math" panose="02040503050406030204" pitchFamily="18" charset="0"/>
                                <a:cs typeface="Arial" panose="020B0604020202020204" pitchFamily="34" charset="0"/>
                              </a:rPr>
                              <m:t>𝑃</m:t>
                            </m:r>
                          </m:e>
                          <m:sub>
                            <m:r>
                              <a:rPr lang="en-GB" sz="2000" i="1">
                                <a:solidFill>
                                  <a:srgbClr val="004872"/>
                                </a:solidFill>
                                <a:latin typeface="Cambria Math" panose="02040503050406030204" pitchFamily="18" charset="0"/>
                                <a:cs typeface="Arial" panose="020B0604020202020204" pitchFamily="34" charset="0"/>
                              </a:rPr>
                              <m:t>𝑊</m:t>
                            </m:r>
                          </m:sub>
                        </m:sSub>
                      </m:den>
                    </m:f>
                    <m:r>
                      <a:rPr lang="en-GB" sz="2000" b="0" i="1" smtClean="0">
                        <a:solidFill>
                          <a:srgbClr val="004872"/>
                        </a:solidFill>
                        <a:latin typeface="Cambria Math" panose="02040503050406030204" pitchFamily="18" charset="0"/>
                        <a:cs typeface="Arial" panose="020B0604020202020204" pitchFamily="34" charset="0"/>
                      </a:rPr>
                      <m:t>&lt;</m:t>
                    </m:r>
                    <m:f>
                      <m:fPr>
                        <m:ctrlPr>
                          <a:rPr lang="en-GB" sz="2000" i="1">
                            <a:solidFill>
                              <a:srgbClr val="004872"/>
                            </a:solidFill>
                            <a:latin typeface="Cambria Math" panose="02040503050406030204" pitchFamily="18" charset="0"/>
                            <a:cs typeface="Arial" panose="020B0604020202020204" pitchFamily="34" charset="0"/>
                          </a:rPr>
                        </m:ctrlPr>
                      </m:fPr>
                      <m:num>
                        <m:sSubSup>
                          <m:sSubSupPr>
                            <m:ctrlPr>
                              <a:rPr lang="en-GB" sz="2000" i="1">
                                <a:solidFill>
                                  <a:srgbClr val="004872"/>
                                </a:solidFill>
                                <a:latin typeface="Cambria Math" panose="02040503050406030204" pitchFamily="18" charset="0"/>
                                <a:cs typeface="Arial" panose="020B0604020202020204" pitchFamily="34" charset="0"/>
                              </a:rPr>
                            </m:ctrlPr>
                          </m:sSubSupPr>
                          <m:e>
                            <m:r>
                              <a:rPr lang="en-GB" sz="2000" i="1">
                                <a:solidFill>
                                  <a:srgbClr val="004872"/>
                                </a:solidFill>
                                <a:latin typeface="Cambria Math" panose="02040503050406030204" pitchFamily="18" charset="0"/>
                                <a:cs typeface="Arial" panose="020B0604020202020204" pitchFamily="34" charset="0"/>
                              </a:rPr>
                              <m:t>𝑎</m:t>
                            </m:r>
                          </m:e>
                          <m:sub>
                            <m:r>
                              <a:rPr lang="en-GB" sz="2000" i="1">
                                <a:solidFill>
                                  <a:srgbClr val="004872"/>
                                </a:solidFill>
                                <a:latin typeface="Cambria Math" panose="02040503050406030204" pitchFamily="18" charset="0"/>
                                <a:cs typeface="Arial" panose="020B0604020202020204" pitchFamily="34" charset="0"/>
                              </a:rPr>
                              <m:t>𝐶</m:t>
                            </m:r>
                          </m:sub>
                          <m:sup>
                            <m:r>
                              <a:rPr lang="en-GB" sz="2000" b="0" i="1" smtClean="0">
                                <a:solidFill>
                                  <a:srgbClr val="004872"/>
                                </a:solidFill>
                                <a:latin typeface="Cambria Math" panose="02040503050406030204" pitchFamily="18" charset="0"/>
                                <a:cs typeface="Arial" panose="020B0604020202020204" pitchFamily="34" charset="0"/>
                              </a:rPr>
                              <m:t>𝑃𝑂𝑅</m:t>
                            </m:r>
                          </m:sup>
                        </m:sSubSup>
                      </m:num>
                      <m:den>
                        <m:sSubSup>
                          <m:sSubSupPr>
                            <m:ctrlPr>
                              <a:rPr lang="en-GB" sz="2000" i="1">
                                <a:solidFill>
                                  <a:srgbClr val="004872"/>
                                </a:solidFill>
                                <a:latin typeface="Cambria Math" panose="02040503050406030204" pitchFamily="18" charset="0"/>
                                <a:cs typeface="Arial" panose="020B0604020202020204" pitchFamily="34" charset="0"/>
                              </a:rPr>
                            </m:ctrlPr>
                          </m:sSubSupPr>
                          <m:e>
                            <m:r>
                              <a:rPr lang="en-GB" sz="2000" i="1">
                                <a:solidFill>
                                  <a:srgbClr val="004872"/>
                                </a:solidFill>
                                <a:latin typeface="Cambria Math" panose="02040503050406030204" pitchFamily="18" charset="0"/>
                                <a:cs typeface="Arial" panose="020B0604020202020204" pitchFamily="34" charset="0"/>
                              </a:rPr>
                              <m:t>𝑎</m:t>
                            </m:r>
                          </m:e>
                          <m:sub>
                            <m:r>
                              <a:rPr lang="en-GB" sz="2000" i="1">
                                <a:solidFill>
                                  <a:srgbClr val="004872"/>
                                </a:solidFill>
                                <a:latin typeface="Cambria Math" panose="02040503050406030204" pitchFamily="18" charset="0"/>
                                <a:cs typeface="Arial" panose="020B0604020202020204" pitchFamily="34" charset="0"/>
                              </a:rPr>
                              <m:t>𝑊</m:t>
                            </m:r>
                          </m:sub>
                          <m:sup>
                            <m:r>
                              <a:rPr lang="en-GB" sz="2000" b="0" i="1" smtClean="0">
                                <a:solidFill>
                                  <a:srgbClr val="004872"/>
                                </a:solidFill>
                                <a:latin typeface="Cambria Math" panose="02040503050406030204" pitchFamily="18" charset="0"/>
                                <a:cs typeface="Arial" panose="020B0604020202020204" pitchFamily="34" charset="0"/>
                              </a:rPr>
                              <m:t>𝑃𝑂𝑅</m:t>
                            </m:r>
                          </m:sup>
                        </m:sSubSup>
                      </m:den>
                    </m:f>
                  </m:oMath>
                </a14:m>
                <a:r>
                  <a:rPr lang="en-GB" sz="2000" dirty="0">
                    <a:latin typeface="Arial" panose="020B0604020202020204" pitchFamily="34" charset="0"/>
                    <a:cs typeface="Arial" panose="020B0604020202020204" pitchFamily="34" charset="0"/>
                    <a:sym typeface="Roboto Slab Regular Regular"/>
                  </a:rPr>
                  <a:t>	England and Portugal are completely specialised according to comparative advantage;</a:t>
                </a:r>
                <a:br>
                  <a:rPr lang="en-GB" sz="2000" dirty="0">
                    <a:latin typeface="Arial" panose="020B0604020202020204" pitchFamily="34" charset="0"/>
                    <a:cs typeface="Arial" panose="020B0604020202020204" pitchFamily="34" charset="0"/>
                    <a:sym typeface="Roboto Slab Regular Regular"/>
                  </a:rPr>
                </a:br>
                <a:r>
                  <a:rPr lang="en-GB" sz="2000" dirty="0">
                    <a:latin typeface="Arial" panose="020B0604020202020204" pitchFamily="34" charset="0"/>
                    <a:cs typeface="Arial" panose="020B0604020202020204" pitchFamily="34" charset="0"/>
                    <a:sym typeface="Roboto Slab Regular Regular"/>
                  </a:rPr>
                  <a:t>	</a:t>
                </a:r>
                <a:r>
                  <a:rPr lang="en-GB" sz="2000" dirty="0">
                    <a:solidFill>
                      <a:schemeClr val="tx1"/>
                    </a:solidFill>
                    <a:latin typeface="Arial" panose="020B0604020202020204" pitchFamily="34" charset="0"/>
                    <a:cs typeface="Arial" panose="020B0604020202020204" pitchFamily="34" charset="0"/>
                    <a:sym typeface="Roboto Slab Regular Regular"/>
                  </a:rPr>
                  <a:t> </a:t>
                </a:r>
                <a14:m>
                  <m:oMath xmlns:m="http://schemas.openxmlformats.org/officeDocument/2006/math">
                    <m:f>
                      <m:fPr>
                        <m:ctrlPr>
                          <a:rPr lang="en-GB" sz="2000" i="1">
                            <a:solidFill>
                              <a:schemeClr val="tx1"/>
                            </a:solidFill>
                            <a:latin typeface="Cambria Math" panose="02040503050406030204" pitchFamily="18" charset="0"/>
                            <a:cs typeface="Arial" panose="020B0604020202020204" pitchFamily="34" charset="0"/>
                          </a:rPr>
                        </m:ctrlPr>
                      </m:fPr>
                      <m:num>
                        <m:sSub>
                          <m:sSubPr>
                            <m:ctrlPr>
                              <a:rPr lang="en-GB" sz="2000" i="1">
                                <a:solidFill>
                                  <a:schemeClr val="tx1"/>
                                </a:solidFill>
                                <a:latin typeface="Cambria Math" panose="02040503050406030204" pitchFamily="18" charset="0"/>
                                <a:cs typeface="Arial" panose="020B0604020202020204" pitchFamily="34" charset="0"/>
                              </a:rPr>
                            </m:ctrlPr>
                          </m:sSubPr>
                          <m:e>
                            <m:r>
                              <a:rPr lang="en-GB" sz="2000" i="1">
                                <a:solidFill>
                                  <a:schemeClr val="tx1"/>
                                </a:solidFill>
                                <a:latin typeface="Cambria Math" panose="02040503050406030204" pitchFamily="18" charset="0"/>
                                <a:cs typeface="Arial" panose="020B0604020202020204" pitchFamily="34" charset="0"/>
                              </a:rPr>
                              <m:t>𝑃</m:t>
                            </m:r>
                          </m:e>
                          <m:sub>
                            <m:r>
                              <a:rPr lang="en-GB" sz="2000" i="1">
                                <a:solidFill>
                                  <a:schemeClr val="tx1"/>
                                </a:solidFill>
                                <a:latin typeface="Cambria Math" panose="02040503050406030204" pitchFamily="18" charset="0"/>
                                <a:cs typeface="Arial" panose="020B0604020202020204" pitchFamily="34" charset="0"/>
                              </a:rPr>
                              <m:t>𝐶</m:t>
                            </m:r>
                          </m:sub>
                        </m:sSub>
                      </m:num>
                      <m:den>
                        <m:sSub>
                          <m:sSubPr>
                            <m:ctrlPr>
                              <a:rPr lang="en-GB" sz="2000" i="1">
                                <a:solidFill>
                                  <a:schemeClr val="tx1"/>
                                </a:solidFill>
                                <a:latin typeface="Cambria Math" panose="02040503050406030204" pitchFamily="18" charset="0"/>
                                <a:cs typeface="Arial" panose="020B0604020202020204" pitchFamily="34" charset="0"/>
                              </a:rPr>
                            </m:ctrlPr>
                          </m:sSubPr>
                          <m:e>
                            <m:r>
                              <a:rPr lang="en-GB" sz="2000" i="1">
                                <a:solidFill>
                                  <a:schemeClr val="tx1"/>
                                </a:solidFill>
                                <a:latin typeface="Cambria Math" panose="02040503050406030204" pitchFamily="18" charset="0"/>
                                <a:cs typeface="Arial" panose="020B0604020202020204" pitchFamily="34" charset="0"/>
                              </a:rPr>
                              <m:t>𝑃</m:t>
                            </m:r>
                          </m:e>
                          <m:sub>
                            <m:r>
                              <a:rPr lang="en-GB" sz="2000" i="1">
                                <a:solidFill>
                                  <a:schemeClr val="tx1"/>
                                </a:solidFill>
                                <a:latin typeface="Cambria Math" panose="02040503050406030204" pitchFamily="18" charset="0"/>
                                <a:cs typeface="Arial" panose="020B0604020202020204" pitchFamily="34" charset="0"/>
                              </a:rPr>
                              <m:t>𝑊</m:t>
                            </m:r>
                          </m:sub>
                        </m:sSub>
                      </m:den>
                    </m:f>
                  </m:oMath>
                </a14:m>
                <a:r>
                  <a:rPr lang="en-GB" sz="2000" dirty="0">
                    <a:latin typeface="Arial" panose="020B0604020202020204" pitchFamily="34" charset="0"/>
                    <a:cs typeface="Arial" panose="020B0604020202020204" pitchFamily="34" charset="0"/>
                    <a:sym typeface="Roboto Slab Regular Regular"/>
                  </a:rPr>
                  <a:t> will lie between countries’ pre-trade prices, in dependence of demand.</a:t>
                </a:r>
              </a:p>
              <a:p>
                <a:pPr marL="549275" lvl="4" indent="-285750">
                  <a:lnSpc>
                    <a:spcPct val="110000"/>
                  </a:lnSpc>
                  <a:spcBef>
                    <a:spcPts val="800"/>
                  </a:spcBef>
                  <a:buClr>
                    <a:srgbClr val="004872"/>
                  </a:buClr>
                  <a:buSzPct val="140000"/>
                  <a:buFont typeface="Courier New" panose="02070309020205020404" pitchFamily="49" charset="0"/>
                  <a:buChar char="o"/>
                  <a:tabLst>
                    <a:tab pos="2605088" algn="l"/>
                  </a:tabLst>
                </a:pPr>
                <a14:m>
                  <m:oMath xmlns:m="http://schemas.openxmlformats.org/officeDocument/2006/math">
                    <m:f>
                      <m:fPr>
                        <m:ctrlPr>
                          <a:rPr lang="en-GB" sz="2000" i="1">
                            <a:solidFill>
                              <a:srgbClr val="004872"/>
                            </a:solidFill>
                            <a:latin typeface="Cambria Math" panose="02040503050406030204" pitchFamily="18" charset="0"/>
                            <a:cs typeface="Arial" panose="020B0604020202020204" pitchFamily="34" charset="0"/>
                          </a:rPr>
                        </m:ctrlPr>
                      </m:fPr>
                      <m:num>
                        <m:sSub>
                          <m:sSubPr>
                            <m:ctrlPr>
                              <a:rPr lang="en-GB" sz="2000" i="1">
                                <a:solidFill>
                                  <a:srgbClr val="004872"/>
                                </a:solidFill>
                                <a:latin typeface="Cambria Math" panose="02040503050406030204" pitchFamily="18" charset="0"/>
                                <a:cs typeface="Arial" panose="020B0604020202020204" pitchFamily="34" charset="0"/>
                              </a:rPr>
                            </m:ctrlPr>
                          </m:sSubPr>
                          <m:e>
                            <m:r>
                              <a:rPr lang="en-GB" sz="2000" i="1">
                                <a:solidFill>
                                  <a:srgbClr val="004872"/>
                                </a:solidFill>
                                <a:latin typeface="Cambria Math" panose="02040503050406030204" pitchFamily="18" charset="0"/>
                                <a:cs typeface="Arial" panose="020B0604020202020204" pitchFamily="34" charset="0"/>
                              </a:rPr>
                              <m:t>𝑃</m:t>
                            </m:r>
                          </m:e>
                          <m:sub>
                            <m:r>
                              <a:rPr lang="en-GB" sz="2000" i="1">
                                <a:solidFill>
                                  <a:srgbClr val="004872"/>
                                </a:solidFill>
                                <a:latin typeface="Cambria Math" panose="02040503050406030204" pitchFamily="18" charset="0"/>
                                <a:cs typeface="Arial" panose="020B0604020202020204" pitchFamily="34" charset="0"/>
                              </a:rPr>
                              <m:t>𝐶</m:t>
                            </m:r>
                          </m:sub>
                        </m:sSub>
                      </m:num>
                      <m:den>
                        <m:sSub>
                          <m:sSubPr>
                            <m:ctrlPr>
                              <a:rPr lang="en-GB" sz="2000" i="1">
                                <a:solidFill>
                                  <a:srgbClr val="004872"/>
                                </a:solidFill>
                                <a:latin typeface="Cambria Math" panose="02040503050406030204" pitchFamily="18" charset="0"/>
                                <a:cs typeface="Arial" panose="020B0604020202020204" pitchFamily="34" charset="0"/>
                              </a:rPr>
                            </m:ctrlPr>
                          </m:sSubPr>
                          <m:e>
                            <m:r>
                              <a:rPr lang="en-GB" sz="2000" i="1">
                                <a:solidFill>
                                  <a:srgbClr val="004872"/>
                                </a:solidFill>
                                <a:latin typeface="Cambria Math" panose="02040503050406030204" pitchFamily="18" charset="0"/>
                                <a:cs typeface="Arial" panose="020B0604020202020204" pitchFamily="34" charset="0"/>
                              </a:rPr>
                              <m:t>𝑃</m:t>
                            </m:r>
                          </m:e>
                          <m:sub>
                            <m:r>
                              <a:rPr lang="en-GB" sz="2000" i="1">
                                <a:solidFill>
                                  <a:srgbClr val="004872"/>
                                </a:solidFill>
                                <a:latin typeface="Cambria Math" panose="02040503050406030204" pitchFamily="18" charset="0"/>
                                <a:cs typeface="Arial" panose="020B0604020202020204" pitchFamily="34" charset="0"/>
                              </a:rPr>
                              <m:t>𝑊</m:t>
                            </m:r>
                          </m:sub>
                        </m:sSub>
                      </m:den>
                    </m:f>
                    <m:r>
                      <a:rPr lang="en-GB" sz="2000" i="1">
                        <a:solidFill>
                          <a:srgbClr val="004872"/>
                        </a:solidFill>
                        <a:latin typeface="Cambria Math" panose="02040503050406030204" pitchFamily="18" charset="0"/>
                        <a:cs typeface="Arial" panose="020B0604020202020204" pitchFamily="34" charset="0"/>
                      </a:rPr>
                      <m:t>=</m:t>
                    </m:r>
                    <m:f>
                      <m:fPr>
                        <m:ctrlPr>
                          <a:rPr lang="en-GB" sz="2000" i="1">
                            <a:solidFill>
                              <a:srgbClr val="004872"/>
                            </a:solidFill>
                            <a:latin typeface="Cambria Math" panose="02040503050406030204" pitchFamily="18" charset="0"/>
                            <a:cs typeface="Arial" panose="020B0604020202020204" pitchFamily="34" charset="0"/>
                          </a:rPr>
                        </m:ctrlPr>
                      </m:fPr>
                      <m:num>
                        <m:sSubSup>
                          <m:sSubSupPr>
                            <m:ctrlPr>
                              <a:rPr lang="en-GB" sz="2000" i="1">
                                <a:solidFill>
                                  <a:srgbClr val="004872"/>
                                </a:solidFill>
                                <a:latin typeface="Cambria Math" panose="02040503050406030204" pitchFamily="18" charset="0"/>
                                <a:cs typeface="Arial" panose="020B0604020202020204" pitchFamily="34" charset="0"/>
                              </a:rPr>
                            </m:ctrlPr>
                          </m:sSubSupPr>
                          <m:e>
                            <m:r>
                              <a:rPr lang="en-GB" sz="2000" i="1">
                                <a:solidFill>
                                  <a:srgbClr val="004872"/>
                                </a:solidFill>
                                <a:latin typeface="Cambria Math" panose="02040503050406030204" pitchFamily="18" charset="0"/>
                                <a:cs typeface="Arial" panose="020B0604020202020204" pitchFamily="34" charset="0"/>
                              </a:rPr>
                              <m:t>𝑎</m:t>
                            </m:r>
                          </m:e>
                          <m:sub>
                            <m:r>
                              <a:rPr lang="en-GB" sz="2000" i="1">
                                <a:solidFill>
                                  <a:srgbClr val="004872"/>
                                </a:solidFill>
                                <a:latin typeface="Cambria Math" panose="02040503050406030204" pitchFamily="18" charset="0"/>
                                <a:cs typeface="Arial" panose="020B0604020202020204" pitchFamily="34" charset="0"/>
                              </a:rPr>
                              <m:t>𝐶</m:t>
                            </m:r>
                          </m:sub>
                          <m:sup>
                            <m:r>
                              <a:rPr lang="en-GB" sz="2000" b="0" i="1" smtClean="0">
                                <a:solidFill>
                                  <a:srgbClr val="004872"/>
                                </a:solidFill>
                                <a:latin typeface="Cambria Math" panose="02040503050406030204" pitchFamily="18" charset="0"/>
                                <a:cs typeface="Arial" panose="020B0604020202020204" pitchFamily="34" charset="0"/>
                              </a:rPr>
                              <m:t>𝑃𝑂𝑅</m:t>
                            </m:r>
                          </m:sup>
                        </m:sSubSup>
                      </m:num>
                      <m:den>
                        <m:sSubSup>
                          <m:sSubSupPr>
                            <m:ctrlPr>
                              <a:rPr lang="en-GB" sz="2000" i="1">
                                <a:solidFill>
                                  <a:srgbClr val="004872"/>
                                </a:solidFill>
                                <a:latin typeface="Cambria Math" panose="02040503050406030204" pitchFamily="18" charset="0"/>
                                <a:cs typeface="Arial" panose="020B0604020202020204" pitchFamily="34" charset="0"/>
                              </a:rPr>
                            </m:ctrlPr>
                          </m:sSubSupPr>
                          <m:e>
                            <m:r>
                              <a:rPr lang="en-GB" sz="2000" i="1">
                                <a:solidFill>
                                  <a:srgbClr val="004872"/>
                                </a:solidFill>
                                <a:latin typeface="Cambria Math" panose="02040503050406030204" pitchFamily="18" charset="0"/>
                                <a:cs typeface="Arial" panose="020B0604020202020204" pitchFamily="34" charset="0"/>
                              </a:rPr>
                              <m:t>𝑎</m:t>
                            </m:r>
                          </m:e>
                          <m:sub>
                            <m:r>
                              <a:rPr lang="en-GB" sz="2000" i="1">
                                <a:solidFill>
                                  <a:srgbClr val="004872"/>
                                </a:solidFill>
                                <a:latin typeface="Cambria Math" panose="02040503050406030204" pitchFamily="18" charset="0"/>
                                <a:cs typeface="Arial" panose="020B0604020202020204" pitchFamily="34" charset="0"/>
                              </a:rPr>
                              <m:t>𝑊</m:t>
                            </m:r>
                          </m:sub>
                          <m:sup>
                            <m:r>
                              <a:rPr lang="en-GB" sz="2000" b="0" i="1" smtClean="0">
                                <a:solidFill>
                                  <a:srgbClr val="004872"/>
                                </a:solidFill>
                                <a:latin typeface="Cambria Math" panose="02040503050406030204" pitchFamily="18" charset="0"/>
                                <a:cs typeface="Arial" panose="020B0604020202020204" pitchFamily="34" charset="0"/>
                              </a:rPr>
                              <m:t>𝑃𝑂𝑅</m:t>
                            </m:r>
                          </m:sup>
                        </m:sSubSup>
                      </m:den>
                    </m:f>
                  </m:oMath>
                </a14:m>
                <a:r>
                  <a:rPr lang="en-GB" sz="2000" dirty="0">
                    <a:latin typeface="Arial" panose="020B0604020202020204" pitchFamily="34" charset="0"/>
                    <a:cs typeface="Arial" panose="020B0604020202020204" pitchFamily="34" charset="0"/>
                    <a:sym typeface="Roboto Slab Regular Regular"/>
                  </a:rPr>
                  <a:t>	Incomplete specialisation Portugal; </a:t>
                </a:r>
                <a:r>
                  <a:rPr lang="en-GB" sz="2000" dirty="0">
                    <a:solidFill>
                      <a:schemeClr val="tx1"/>
                    </a:solidFill>
                    <a:latin typeface="Arial" panose="020B0604020202020204" pitchFamily="34" charset="0"/>
                    <a:cs typeface="Arial" panose="020B0604020202020204" pitchFamily="34" charset="0"/>
                    <a:sym typeface="Roboto Slab Regular Regular"/>
                  </a:rPr>
                  <a:t> </a:t>
                </a:r>
                <a14:m>
                  <m:oMath xmlns:m="http://schemas.openxmlformats.org/officeDocument/2006/math">
                    <m:f>
                      <m:fPr>
                        <m:ctrlPr>
                          <a:rPr lang="en-GB" sz="2000" i="1">
                            <a:solidFill>
                              <a:schemeClr val="tx1"/>
                            </a:solidFill>
                            <a:latin typeface="Cambria Math" panose="02040503050406030204" pitchFamily="18" charset="0"/>
                            <a:cs typeface="Arial" panose="020B0604020202020204" pitchFamily="34" charset="0"/>
                          </a:rPr>
                        </m:ctrlPr>
                      </m:fPr>
                      <m:num>
                        <m:sSub>
                          <m:sSubPr>
                            <m:ctrlPr>
                              <a:rPr lang="en-GB" sz="2000" i="1">
                                <a:solidFill>
                                  <a:schemeClr val="tx1"/>
                                </a:solidFill>
                                <a:latin typeface="Cambria Math" panose="02040503050406030204" pitchFamily="18" charset="0"/>
                                <a:cs typeface="Arial" panose="020B0604020202020204" pitchFamily="34" charset="0"/>
                              </a:rPr>
                            </m:ctrlPr>
                          </m:sSubPr>
                          <m:e>
                            <m:r>
                              <a:rPr lang="en-GB" sz="2000" i="1">
                                <a:solidFill>
                                  <a:schemeClr val="tx1"/>
                                </a:solidFill>
                                <a:latin typeface="Cambria Math" panose="02040503050406030204" pitchFamily="18" charset="0"/>
                                <a:cs typeface="Arial" panose="020B0604020202020204" pitchFamily="34" charset="0"/>
                              </a:rPr>
                              <m:t>𝑃</m:t>
                            </m:r>
                          </m:e>
                          <m:sub>
                            <m:r>
                              <a:rPr lang="en-GB" sz="2000" i="1">
                                <a:solidFill>
                                  <a:schemeClr val="tx1"/>
                                </a:solidFill>
                                <a:latin typeface="Cambria Math" panose="02040503050406030204" pitchFamily="18" charset="0"/>
                                <a:cs typeface="Arial" panose="020B0604020202020204" pitchFamily="34" charset="0"/>
                              </a:rPr>
                              <m:t>𝐶</m:t>
                            </m:r>
                          </m:sub>
                        </m:sSub>
                      </m:num>
                      <m:den>
                        <m:sSub>
                          <m:sSubPr>
                            <m:ctrlPr>
                              <a:rPr lang="en-GB" sz="2000" i="1">
                                <a:solidFill>
                                  <a:schemeClr val="tx1"/>
                                </a:solidFill>
                                <a:latin typeface="Cambria Math" panose="02040503050406030204" pitchFamily="18" charset="0"/>
                                <a:cs typeface="Arial" panose="020B0604020202020204" pitchFamily="34" charset="0"/>
                              </a:rPr>
                            </m:ctrlPr>
                          </m:sSubPr>
                          <m:e>
                            <m:r>
                              <a:rPr lang="en-GB" sz="2000" i="1">
                                <a:solidFill>
                                  <a:schemeClr val="tx1"/>
                                </a:solidFill>
                                <a:latin typeface="Cambria Math" panose="02040503050406030204" pitchFamily="18" charset="0"/>
                                <a:cs typeface="Arial" panose="020B0604020202020204" pitchFamily="34" charset="0"/>
                              </a:rPr>
                              <m:t>𝑃</m:t>
                            </m:r>
                          </m:e>
                          <m:sub>
                            <m:r>
                              <a:rPr lang="en-GB" sz="2000" i="1">
                                <a:solidFill>
                                  <a:schemeClr val="tx1"/>
                                </a:solidFill>
                                <a:latin typeface="Cambria Math" panose="02040503050406030204" pitchFamily="18" charset="0"/>
                                <a:cs typeface="Arial" panose="020B0604020202020204" pitchFamily="34" charset="0"/>
                              </a:rPr>
                              <m:t>𝑊</m:t>
                            </m:r>
                          </m:sub>
                        </m:sSub>
                      </m:den>
                    </m:f>
                  </m:oMath>
                </a14:m>
                <a:r>
                  <a:rPr lang="en-GB" sz="2000" dirty="0">
                    <a:latin typeface="Arial" panose="020B0604020202020204" pitchFamily="34" charset="0"/>
                    <a:cs typeface="Arial" panose="020B0604020202020204" pitchFamily="34" charset="0"/>
                    <a:sym typeface="Roboto Slab Regular Regular"/>
                  </a:rPr>
                  <a:t> is determined by Portugal’s technology</a:t>
                </a:r>
              </a:p>
              <a:p>
                <a:pPr marL="549275" lvl="4" indent="-285750">
                  <a:lnSpc>
                    <a:spcPct val="110000"/>
                  </a:lnSpc>
                  <a:spcBef>
                    <a:spcPts val="800"/>
                  </a:spcBef>
                  <a:buClr>
                    <a:srgbClr val="004872"/>
                  </a:buClr>
                  <a:buSzPct val="140000"/>
                  <a:buFont typeface="Courier New" panose="02070309020205020404" pitchFamily="49" charset="0"/>
                  <a:buChar char="o"/>
                  <a:tabLst>
                    <a:tab pos="2605088" algn="l"/>
                  </a:tabLst>
                </a:pPr>
                <a14:m>
                  <m:oMath xmlns:m="http://schemas.openxmlformats.org/officeDocument/2006/math">
                    <m:f>
                      <m:fPr>
                        <m:ctrlPr>
                          <a:rPr lang="en-GB" sz="2000" i="1">
                            <a:solidFill>
                              <a:srgbClr val="004872"/>
                            </a:solidFill>
                            <a:latin typeface="Cambria Math" panose="02040503050406030204" pitchFamily="18" charset="0"/>
                            <a:cs typeface="Arial" panose="020B0604020202020204" pitchFamily="34" charset="0"/>
                          </a:rPr>
                        </m:ctrlPr>
                      </m:fPr>
                      <m:num>
                        <m:sSub>
                          <m:sSubPr>
                            <m:ctrlPr>
                              <a:rPr lang="en-GB" sz="2000" i="1">
                                <a:solidFill>
                                  <a:srgbClr val="004872"/>
                                </a:solidFill>
                                <a:latin typeface="Cambria Math" panose="02040503050406030204" pitchFamily="18" charset="0"/>
                                <a:cs typeface="Arial" panose="020B0604020202020204" pitchFamily="34" charset="0"/>
                              </a:rPr>
                            </m:ctrlPr>
                          </m:sSubPr>
                          <m:e>
                            <m:r>
                              <a:rPr lang="en-GB" sz="2000" i="1">
                                <a:solidFill>
                                  <a:srgbClr val="004872"/>
                                </a:solidFill>
                                <a:latin typeface="Cambria Math" panose="02040503050406030204" pitchFamily="18" charset="0"/>
                                <a:cs typeface="Arial" panose="020B0604020202020204" pitchFamily="34" charset="0"/>
                              </a:rPr>
                              <m:t>𝑃</m:t>
                            </m:r>
                          </m:e>
                          <m:sub>
                            <m:r>
                              <a:rPr lang="en-GB" sz="2000" i="1">
                                <a:solidFill>
                                  <a:srgbClr val="004872"/>
                                </a:solidFill>
                                <a:latin typeface="Cambria Math" panose="02040503050406030204" pitchFamily="18" charset="0"/>
                                <a:cs typeface="Arial" panose="020B0604020202020204" pitchFamily="34" charset="0"/>
                              </a:rPr>
                              <m:t>𝐶</m:t>
                            </m:r>
                          </m:sub>
                        </m:sSub>
                      </m:num>
                      <m:den>
                        <m:sSub>
                          <m:sSubPr>
                            <m:ctrlPr>
                              <a:rPr lang="en-GB" sz="2000" i="1">
                                <a:solidFill>
                                  <a:srgbClr val="004872"/>
                                </a:solidFill>
                                <a:latin typeface="Cambria Math" panose="02040503050406030204" pitchFamily="18" charset="0"/>
                                <a:cs typeface="Arial" panose="020B0604020202020204" pitchFamily="34" charset="0"/>
                              </a:rPr>
                            </m:ctrlPr>
                          </m:sSubPr>
                          <m:e>
                            <m:r>
                              <a:rPr lang="en-GB" sz="2000" i="1">
                                <a:solidFill>
                                  <a:srgbClr val="004872"/>
                                </a:solidFill>
                                <a:latin typeface="Cambria Math" panose="02040503050406030204" pitchFamily="18" charset="0"/>
                                <a:cs typeface="Arial" panose="020B0604020202020204" pitchFamily="34" charset="0"/>
                              </a:rPr>
                              <m:t>𝑃</m:t>
                            </m:r>
                          </m:e>
                          <m:sub>
                            <m:r>
                              <a:rPr lang="en-GB" sz="2000" i="1">
                                <a:solidFill>
                                  <a:srgbClr val="004872"/>
                                </a:solidFill>
                                <a:latin typeface="Cambria Math" panose="02040503050406030204" pitchFamily="18" charset="0"/>
                                <a:cs typeface="Arial" panose="020B0604020202020204" pitchFamily="34" charset="0"/>
                              </a:rPr>
                              <m:t>𝑊</m:t>
                            </m:r>
                          </m:sub>
                        </m:sSub>
                      </m:den>
                    </m:f>
                    <m:r>
                      <a:rPr lang="en-GB" sz="2000" b="0" i="1" smtClean="0">
                        <a:solidFill>
                          <a:srgbClr val="004872"/>
                        </a:solidFill>
                        <a:latin typeface="Cambria Math" panose="02040503050406030204" pitchFamily="18" charset="0"/>
                        <a:cs typeface="Arial" panose="020B0604020202020204" pitchFamily="34" charset="0"/>
                      </a:rPr>
                      <m:t>&gt;</m:t>
                    </m:r>
                    <m:f>
                      <m:fPr>
                        <m:ctrlPr>
                          <a:rPr lang="en-GB" sz="2000" i="1">
                            <a:solidFill>
                              <a:srgbClr val="004872"/>
                            </a:solidFill>
                            <a:latin typeface="Cambria Math" panose="02040503050406030204" pitchFamily="18" charset="0"/>
                            <a:cs typeface="Arial" panose="020B0604020202020204" pitchFamily="34" charset="0"/>
                          </a:rPr>
                        </m:ctrlPr>
                      </m:fPr>
                      <m:num>
                        <m:sSubSup>
                          <m:sSubSupPr>
                            <m:ctrlPr>
                              <a:rPr lang="en-GB" sz="2000" i="1">
                                <a:solidFill>
                                  <a:srgbClr val="004872"/>
                                </a:solidFill>
                                <a:latin typeface="Cambria Math" panose="02040503050406030204" pitchFamily="18" charset="0"/>
                                <a:cs typeface="Arial" panose="020B0604020202020204" pitchFamily="34" charset="0"/>
                              </a:rPr>
                            </m:ctrlPr>
                          </m:sSubSupPr>
                          <m:e>
                            <m:r>
                              <a:rPr lang="en-GB" sz="2000" i="1">
                                <a:solidFill>
                                  <a:srgbClr val="004872"/>
                                </a:solidFill>
                                <a:latin typeface="Cambria Math" panose="02040503050406030204" pitchFamily="18" charset="0"/>
                                <a:cs typeface="Arial" panose="020B0604020202020204" pitchFamily="34" charset="0"/>
                              </a:rPr>
                              <m:t>𝑎</m:t>
                            </m:r>
                          </m:e>
                          <m:sub>
                            <m:r>
                              <a:rPr lang="en-GB" sz="2000" i="1">
                                <a:solidFill>
                                  <a:srgbClr val="004872"/>
                                </a:solidFill>
                                <a:latin typeface="Cambria Math" panose="02040503050406030204" pitchFamily="18" charset="0"/>
                                <a:cs typeface="Arial" panose="020B0604020202020204" pitchFamily="34" charset="0"/>
                              </a:rPr>
                              <m:t>𝐶</m:t>
                            </m:r>
                          </m:sub>
                          <m:sup>
                            <m:r>
                              <a:rPr lang="en-GB" sz="2000" i="1">
                                <a:solidFill>
                                  <a:srgbClr val="004872"/>
                                </a:solidFill>
                                <a:latin typeface="Cambria Math" panose="02040503050406030204" pitchFamily="18" charset="0"/>
                                <a:cs typeface="Arial" panose="020B0604020202020204" pitchFamily="34" charset="0"/>
                              </a:rPr>
                              <m:t>𝑃𝑂𝑅</m:t>
                            </m:r>
                          </m:sup>
                        </m:sSubSup>
                      </m:num>
                      <m:den>
                        <m:sSubSup>
                          <m:sSubSupPr>
                            <m:ctrlPr>
                              <a:rPr lang="en-GB" sz="2000" i="1">
                                <a:solidFill>
                                  <a:srgbClr val="004872"/>
                                </a:solidFill>
                                <a:latin typeface="Cambria Math" panose="02040503050406030204" pitchFamily="18" charset="0"/>
                                <a:cs typeface="Arial" panose="020B0604020202020204" pitchFamily="34" charset="0"/>
                              </a:rPr>
                            </m:ctrlPr>
                          </m:sSubSupPr>
                          <m:e>
                            <m:r>
                              <a:rPr lang="en-GB" sz="2000" i="1">
                                <a:solidFill>
                                  <a:srgbClr val="004872"/>
                                </a:solidFill>
                                <a:latin typeface="Cambria Math" panose="02040503050406030204" pitchFamily="18" charset="0"/>
                                <a:cs typeface="Arial" panose="020B0604020202020204" pitchFamily="34" charset="0"/>
                              </a:rPr>
                              <m:t>𝑎</m:t>
                            </m:r>
                          </m:e>
                          <m:sub>
                            <m:r>
                              <a:rPr lang="en-GB" sz="2000" i="1">
                                <a:solidFill>
                                  <a:srgbClr val="004872"/>
                                </a:solidFill>
                                <a:latin typeface="Cambria Math" panose="02040503050406030204" pitchFamily="18" charset="0"/>
                                <a:cs typeface="Arial" panose="020B0604020202020204" pitchFamily="34" charset="0"/>
                              </a:rPr>
                              <m:t>𝑊</m:t>
                            </m:r>
                          </m:sub>
                          <m:sup>
                            <m:r>
                              <a:rPr lang="en-GB" sz="2000" i="1">
                                <a:solidFill>
                                  <a:srgbClr val="004872"/>
                                </a:solidFill>
                                <a:latin typeface="Cambria Math" panose="02040503050406030204" pitchFamily="18" charset="0"/>
                                <a:cs typeface="Arial" panose="020B0604020202020204" pitchFamily="34" charset="0"/>
                              </a:rPr>
                              <m:t>𝑃𝑂𝑅</m:t>
                            </m:r>
                          </m:sup>
                        </m:sSubSup>
                      </m:den>
                    </m:f>
                  </m:oMath>
                </a14:m>
                <a:r>
                  <a:rPr lang="en-GB" sz="2000" dirty="0">
                    <a:latin typeface="Arial" panose="020B0604020202020204" pitchFamily="34" charset="0"/>
                    <a:cs typeface="Arial" panose="020B0604020202020204" pitchFamily="34" charset="0"/>
                    <a:sym typeface="Roboto Slab Regular Regular"/>
                  </a:rPr>
                  <a:t> 	Both England and Portugal produce cloth; no trade; prices remain as in autarky.</a:t>
                </a:r>
              </a:p>
            </p:txBody>
          </p:sp>
        </mc:Choice>
        <mc:Fallback xmlns="">
          <p:sp>
            <p:nvSpPr>
              <p:cNvPr id="3" name="Tijdelijke aanduiding voor verticale tekst 10">
                <a:extLst>
                  <a:ext uri="{FF2B5EF4-FFF2-40B4-BE49-F238E27FC236}">
                    <a16:creationId xmlns:a16="http://schemas.microsoft.com/office/drawing/2014/main" id="{9F51DAEB-B735-A106-7B63-6EB12B8B28C9}"/>
                  </a:ext>
                </a:extLst>
              </p:cNvPr>
              <p:cNvSpPr txBox="1">
                <a:spLocks noGrp="1" noRot="1" noChangeAspect="1" noMove="1" noResize="1" noEditPoints="1" noAdjustHandles="1" noChangeArrowheads="1" noChangeShapeType="1" noTextEdit="1"/>
              </p:cNvSpPr>
              <p:nvPr>
                <p:ph type="body" idx="1"/>
              </p:nvPr>
            </p:nvSpPr>
            <p:spPr>
              <a:xfrm>
                <a:off x="698498" y="2037144"/>
                <a:ext cx="11072956" cy="3761771"/>
              </a:xfrm>
              <a:prstGeom prst="rect">
                <a:avLst/>
              </a:prstGeom>
              <a:blipFill>
                <a:blip r:embed="rId3"/>
                <a:stretch>
                  <a:fillRect l="-1377" t="-2593"/>
                </a:stretch>
              </a:blipFill>
              <a:ln>
                <a:noFill/>
              </a:ln>
            </p:spPr>
            <p:txBody>
              <a:bodyPr/>
              <a:lstStyle/>
              <a:p>
                <a:r>
                  <a:rPr lang="nl-NL">
                    <a:noFill/>
                  </a:rPr>
                  <a:t> </a:t>
                </a:r>
              </a:p>
            </p:txBody>
          </p:sp>
        </mc:Fallback>
      </mc:AlternateContent>
    </p:spTree>
    <p:extLst>
      <p:ext uri="{BB962C8B-B14F-4D97-AF65-F5344CB8AC3E}">
        <p14:creationId xmlns:p14="http://schemas.microsoft.com/office/powerpoint/2010/main" val="2478837880"/>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846669"/>
          </a:xfrm>
          <a:prstGeom prst="rect">
            <a:avLst/>
          </a:prstGeom>
        </p:spPr>
        <p:txBody>
          <a:bodyPr>
            <a:normAutofit fontScale="90000"/>
          </a:bodyPr>
          <a:lstStyle>
            <a:lvl1pPr defTabSz="850391">
              <a:tabLst>
                <a:tab pos="1155700" algn="l"/>
              </a:tabLst>
              <a:defRPr sz="2976"/>
            </a:lvl1pPr>
          </a:lstStyle>
          <a:p>
            <a:pPr marL="531813" indent="-531813">
              <a:tabLst>
                <a:tab pos="531813" algn="l"/>
                <a:tab pos="1155700" algn="l"/>
              </a:tabLst>
            </a:pPr>
            <a:r>
              <a:rPr lang="en-GB" sz="3600" dirty="0">
                <a:solidFill>
                  <a:schemeClr val="accent2"/>
                </a:solidFill>
              </a:rPr>
              <a:t>4. 	The Ricardian model of trade</a:t>
            </a:r>
            <a:br>
              <a:rPr lang="en-GB" sz="3600" dirty="0">
                <a:solidFill>
                  <a:schemeClr val="accent2"/>
                </a:solidFill>
              </a:rPr>
            </a:br>
            <a:r>
              <a:rPr lang="en-GB" sz="2700" dirty="0">
                <a:solidFill>
                  <a:srgbClr val="004872"/>
                </a:solidFill>
              </a:rPr>
              <a:t>Gains from Trade – Full specialisation</a:t>
            </a:r>
          </a:p>
        </p:txBody>
      </p:sp>
      <p:sp>
        <p:nvSpPr>
          <p:cNvPr id="2" name="Textplatzhalter 3">
            <a:extLst>
              <a:ext uri="{FF2B5EF4-FFF2-40B4-BE49-F238E27FC236}">
                <a16:creationId xmlns:a16="http://schemas.microsoft.com/office/drawing/2014/main" id="{5B952ABC-C012-D770-858E-E97780930D31}"/>
              </a:ext>
            </a:extLst>
          </p:cNvPr>
          <p:cNvSpPr txBox="1">
            <a:spLocks/>
          </p:cNvSpPr>
          <p:nvPr/>
        </p:nvSpPr>
        <p:spPr>
          <a:xfrm>
            <a:off x="515249" y="1536483"/>
            <a:ext cx="8438746" cy="4545299"/>
          </a:xfrm>
          <a:prstGeom prst="rect">
            <a:avLst/>
          </a:prstGeom>
        </p:spPr>
        <p:txBody>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363538" indent="-363538">
              <a:lnSpc>
                <a:spcPct val="105000"/>
              </a:lnSpc>
              <a:spcBef>
                <a:spcPts val="200"/>
              </a:spcBef>
              <a:spcAft>
                <a:spcPts val="400"/>
              </a:spcAft>
              <a:tabLst>
                <a:tab pos="982663" algn="l"/>
              </a:tabLst>
            </a:pPr>
            <a:endParaRPr lang="en-US" dirty="0"/>
          </a:p>
        </p:txBody>
      </p:sp>
      <mc:AlternateContent xmlns:mc="http://schemas.openxmlformats.org/markup-compatibility/2006" xmlns:a14="http://schemas.microsoft.com/office/drawing/2010/main">
        <mc:Choice Requires="a14">
          <p:sp>
            <p:nvSpPr>
              <p:cNvPr id="3" name="Tijdelijke aanduiding voor verticale tekst 10">
                <a:extLst>
                  <a:ext uri="{FF2B5EF4-FFF2-40B4-BE49-F238E27FC236}">
                    <a16:creationId xmlns:a16="http://schemas.microsoft.com/office/drawing/2014/main" id="{9F51DAEB-B735-A106-7B63-6EB12B8B28C9}"/>
                  </a:ext>
                </a:extLst>
              </p:cNvPr>
              <p:cNvSpPr txBox="1">
                <a:spLocks noGrp="1"/>
              </p:cNvSpPr>
              <p:nvPr>
                <p:ph type="body" idx="1"/>
              </p:nvPr>
            </p:nvSpPr>
            <p:spPr>
              <a:xfrm>
                <a:off x="698498" y="1794076"/>
                <a:ext cx="10505796" cy="4004839"/>
              </a:xfrm>
              <a:prstGeom prst="rect">
                <a:avLst/>
              </a:prstGeom>
              <a:ln>
                <a:noFill/>
              </a:ln>
            </p:spPr>
            <p:txBody>
              <a:bodyPr>
                <a:normAutofit fontScale="92500" lnSpcReduction="20000"/>
              </a:bodyPr>
              <a:lstStyle/>
              <a:p>
                <a:pPr marL="285750" lvl="2" indent="-285750">
                  <a:lnSpc>
                    <a:spcPct val="110000"/>
                  </a:lnSpc>
                  <a:spcBef>
                    <a:spcPts val="800"/>
                  </a:spcBef>
                  <a:buClr>
                    <a:srgbClr val="004872"/>
                  </a:buClr>
                  <a:buSzPct val="140000"/>
                  <a:buFont typeface="Wingdings" panose="05000000000000000000" pitchFamily="2" charset="2"/>
                  <a:buChar char="§"/>
                </a:pPr>
                <a:r>
                  <a:rPr lang="en-GB" sz="1800" dirty="0">
                    <a:solidFill>
                      <a:schemeClr val="tx1"/>
                    </a:solidFill>
                    <a:latin typeface="Arial" panose="020B0604020202020204" pitchFamily="34" charset="0"/>
                    <a:cs typeface="Arial" panose="020B0604020202020204" pitchFamily="34" charset="0"/>
                    <a:sym typeface="Roboto Slab Regular Regular"/>
                  </a:rPr>
                  <a:t>Let’s focus first on the case where the relative demand is such that the free trade equilibrium price,</a:t>
                </a:r>
                <a:r>
                  <a:rPr lang="en-GB" sz="1800" dirty="0">
                    <a:solidFill>
                      <a:schemeClr val="tx1"/>
                    </a:solidFill>
                    <a:cs typeface="Arial" panose="020B0604020202020204" pitchFamily="34" charset="0"/>
                  </a:rPr>
                  <a:t> </a:t>
                </a:r>
                <a14:m>
                  <m:oMath xmlns:m="http://schemas.openxmlformats.org/officeDocument/2006/math">
                    <m:f>
                      <m:fPr>
                        <m:ctrlPr>
                          <a:rPr lang="en-GB" sz="1800" i="1">
                            <a:solidFill>
                              <a:schemeClr val="tx1"/>
                            </a:solidFill>
                            <a:latin typeface="Cambria Math" panose="02040503050406030204" pitchFamily="18" charset="0"/>
                            <a:cs typeface="Arial" panose="020B0604020202020204" pitchFamily="34" charset="0"/>
                          </a:rPr>
                        </m:ctrlPr>
                      </m:fPr>
                      <m:num>
                        <m:sSub>
                          <m:sSubPr>
                            <m:ctrlPr>
                              <a:rPr lang="en-GB" sz="1800" i="1">
                                <a:solidFill>
                                  <a:schemeClr val="tx1"/>
                                </a:solidFill>
                                <a:latin typeface="Cambria Math" panose="02040503050406030204" pitchFamily="18" charset="0"/>
                                <a:cs typeface="Arial" panose="020B0604020202020204" pitchFamily="34" charset="0"/>
                              </a:rPr>
                            </m:ctrlPr>
                          </m:sSubPr>
                          <m:e>
                            <m:r>
                              <a:rPr lang="en-GB" sz="1800" i="1">
                                <a:solidFill>
                                  <a:schemeClr val="tx1"/>
                                </a:solidFill>
                                <a:latin typeface="Cambria Math" panose="02040503050406030204" pitchFamily="18" charset="0"/>
                                <a:cs typeface="Arial" panose="020B0604020202020204" pitchFamily="34" charset="0"/>
                              </a:rPr>
                              <m:t>𝑃</m:t>
                            </m:r>
                          </m:e>
                          <m:sub>
                            <m:r>
                              <a:rPr lang="en-GB" sz="1800" i="1">
                                <a:solidFill>
                                  <a:schemeClr val="tx1"/>
                                </a:solidFill>
                                <a:latin typeface="Cambria Math" panose="02040503050406030204" pitchFamily="18" charset="0"/>
                                <a:cs typeface="Arial" panose="020B0604020202020204" pitchFamily="34" charset="0"/>
                              </a:rPr>
                              <m:t>𝐶</m:t>
                            </m:r>
                          </m:sub>
                        </m:sSub>
                      </m:num>
                      <m:den>
                        <m:sSub>
                          <m:sSubPr>
                            <m:ctrlPr>
                              <a:rPr lang="en-GB" sz="1800" i="1">
                                <a:solidFill>
                                  <a:schemeClr val="tx1"/>
                                </a:solidFill>
                                <a:latin typeface="Cambria Math" panose="02040503050406030204" pitchFamily="18" charset="0"/>
                                <a:cs typeface="Arial" panose="020B0604020202020204" pitchFamily="34" charset="0"/>
                              </a:rPr>
                            </m:ctrlPr>
                          </m:sSubPr>
                          <m:e>
                            <m:r>
                              <a:rPr lang="en-GB" sz="1800" i="1">
                                <a:solidFill>
                                  <a:schemeClr val="tx1"/>
                                </a:solidFill>
                                <a:latin typeface="Cambria Math" panose="02040503050406030204" pitchFamily="18" charset="0"/>
                                <a:cs typeface="Arial" panose="020B0604020202020204" pitchFamily="34" charset="0"/>
                              </a:rPr>
                              <m:t>𝑃</m:t>
                            </m:r>
                          </m:e>
                          <m:sub>
                            <m:r>
                              <a:rPr lang="en-GB" sz="1800" i="1">
                                <a:solidFill>
                                  <a:schemeClr val="tx1"/>
                                </a:solidFill>
                                <a:latin typeface="Cambria Math" panose="02040503050406030204" pitchFamily="18" charset="0"/>
                                <a:cs typeface="Arial" panose="020B0604020202020204" pitchFamily="34" charset="0"/>
                              </a:rPr>
                              <m:t>𝑊</m:t>
                            </m:r>
                          </m:sub>
                        </m:sSub>
                      </m:den>
                    </m:f>
                  </m:oMath>
                </a14:m>
                <a:r>
                  <a:rPr lang="en-GB" sz="1800" dirty="0">
                    <a:solidFill>
                      <a:schemeClr val="tx1"/>
                    </a:solidFill>
                    <a:latin typeface="Arial" panose="020B0604020202020204" pitchFamily="34" charset="0"/>
                    <a:cs typeface="Arial" panose="020B0604020202020204" pitchFamily="34" charset="0"/>
                    <a:sym typeface="Roboto Slab Regular Regular"/>
                  </a:rPr>
                  <a:t>, lies between </a:t>
                </a:r>
                <a14:m>
                  <m:oMath xmlns:m="http://schemas.openxmlformats.org/officeDocument/2006/math">
                    <m:f>
                      <m:fPr>
                        <m:ctrlPr>
                          <a:rPr lang="en-GB" sz="2000" i="1">
                            <a:solidFill>
                              <a:schemeClr val="tx1"/>
                            </a:solidFill>
                            <a:latin typeface="Cambria Math" panose="02040503050406030204" pitchFamily="18" charset="0"/>
                            <a:cs typeface="Arial" panose="020B0604020202020204" pitchFamily="34" charset="0"/>
                          </a:rPr>
                        </m:ctrlPr>
                      </m:fPr>
                      <m:num>
                        <m:sSubSup>
                          <m:sSubSupPr>
                            <m:ctrlPr>
                              <a:rPr lang="en-GB" sz="2000" i="1">
                                <a:solidFill>
                                  <a:schemeClr val="tx1"/>
                                </a:solidFill>
                                <a:latin typeface="Cambria Math" panose="02040503050406030204" pitchFamily="18" charset="0"/>
                                <a:cs typeface="Arial" panose="020B0604020202020204" pitchFamily="34" charset="0"/>
                              </a:rPr>
                            </m:ctrlPr>
                          </m:sSubSupPr>
                          <m:e>
                            <m:r>
                              <a:rPr lang="en-GB" sz="2000" i="1">
                                <a:solidFill>
                                  <a:schemeClr val="tx1"/>
                                </a:solidFill>
                                <a:latin typeface="Cambria Math" panose="02040503050406030204" pitchFamily="18" charset="0"/>
                                <a:cs typeface="Arial" panose="020B0604020202020204" pitchFamily="34" charset="0"/>
                              </a:rPr>
                              <m:t>𝑎</m:t>
                            </m:r>
                          </m:e>
                          <m:sub>
                            <m:r>
                              <a:rPr lang="en-GB" sz="2000" i="1">
                                <a:solidFill>
                                  <a:schemeClr val="tx1"/>
                                </a:solidFill>
                                <a:latin typeface="Cambria Math" panose="02040503050406030204" pitchFamily="18" charset="0"/>
                                <a:cs typeface="Arial" panose="020B0604020202020204" pitchFamily="34" charset="0"/>
                              </a:rPr>
                              <m:t>𝐶</m:t>
                            </m:r>
                          </m:sub>
                          <m:sup>
                            <m:r>
                              <a:rPr lang="en-GB" sz="2000" i="1">
                                <a:solidFill>
                                  <a:schemeClr val="tx1"/>
                                </a:solidFill>
                                <a:latin typeface="Cambria Math" panose="02040503050406030204" pitchFamily="18" charset="0"/>
                                <a:cs typeface="Arial" panose="020B0604020202020204" pitchFamily="34" charset="0"/>
                              </a:rPr>
                              <m:t>𝐸𝑁𝐺</m:t>
                            </m:r>
                          </m:sup>
                        </m:sSubSup>
                      </m:num>
                      <m:den>
                        <m:sSubSup>
                          <m:sSubSupPr>
                            <m:ctrlPr>
                              <a:rPr lang="en-GB" sz="2000" i="1">
                                <a:solidFill>
                                  <a:schemeClr val="tx1"/>
                                </a:solidFill>
                                <a:latin typeface="Cambria Math" panose="02040503050406030204" pitchFamily="18" charset="0"/>
                                <a:cs typeface="Arial" panose="020B0604020202020204" pitchFamily="34" charset="0"/>
                              </a:rPr>
                            </m:ctrlPr>
                          </m:sSubSupPr>
                          <m:e>
                            <m:r>
                              <a:rPr lang="en-GB" sz="2000" i="1">
                                <a:solidFill>
                                  <a:schemeClr val="tx1"/>
                                </a:solidFill>
                                <a:latin typeface="Cambria Math" panose="02040503050406030204" pitchFamily="18" charset="0"/>
                                <a:cs typeface="Arial" panose="020B0604020202020204" pitchFamily="34" charset="0"/>
                              </a:rPr>
                              <m:t>𝑎</m:t>
                            </m:r>
                          </m:e>
                          <m:sub>
                            <m:r>
                              <a:rPr lang="en-GB" sz="2000" i="1">
                                <a:solidFill>
                                  <a:schemeClr val="tx1"/>
                                </a:solidFill>
                                <a:latin typeface="Cambria Math" panose="02040503050406030204" pitchFamily="18" charset="0"/>
                                <a:cs typeface="Arial" panose="020B0604020202020204" pitchFamily="34" charset="0"/>
                              </a:rPr>
                              <m:t>𝑊</m:t>
                            </m:r>
                          </m:sub>
                          <m:sup>
                            <m:r>
                              <a:rPr lang="en-GB" sz="2000" i="1">
                                <a:solidFill>
                                  <a:schemeClr val="tx1"/>
                                </a:solidFill>
                                <a:latin typeface="Cambria Math" panose="02040503050406030204" pitchFamily="18" charset="0"/>
                                <a:cs typeface="Arial" panose="020B0604020202020204" pitchFamily="34" charset="0"/>
                              </a:rPr>
                              <m:t>𝐸𝑁𝐺</m:t>
                            </m:r>
                          </m:sup>
                        </m:sSubSup>
                      </m:den>
                    </m:f>
                    <m:r>
                      <a:rPr lang="en-GB" sz="2000" b="0" i="1" smtClean="0">
                        <a:solidFill>
                          <a:schemeClr val="tx1"/>
                        </a:solidFill>
                        <a:latin typeface="Cambria Math" panose="02040503050406030204" pitchFamily="18" charset="0"/>
                        <a:cs typeface="Arial" panose="020B0604020202020204" pitchFamily="34" charset="0"/>
                      </a:rPr>
                      <m:t> </m:t>
                    </m:r>
                  </m:oMath>
                </a14:m>
                <a:r>
                  <a:rPr lang="en-GB" sz="2000" dirty="0">
                    <a:latin typeface="Arial" panose="020B0604020202020204" pitchFamily="34" charset="0"/>
                    <a:cs typeface="Arial" panose="020B0604020202020204" pitchFamily="34" charset="0"/>
                    <a:sym typeface="Roboto Slab Regular Regular"/>
                  </a:rPr>
                  <a:t>and </a:t>
                </a:r>
                <a14:m>
                  <m:oMath xmlns:m="http://schemas.openxmlformats.org/officeDocument/2006/math">
                    <m:f>
                      <m:fPr>
                        <m:ctrlPr>
                          <a:rPr lang="en-GB" sz="2000" i="1">
                            <a:solidFill>
                              <a:schemeClr val="tx1"/>
                            </a:solidFill>
                            <a:latin typeface="Cambria Math" panose="02040503050406030204" pitchFamily="18" charset="0"/>
                            <a:cs typeface="Arial" panose="020B0604020202020204" pitchFamily="34" charset="0"/>
                          </a:rPr>
                        </m:ctrlPr>
                      </m:fPr>
                      <m:num>
                        <m:sSubSup>
                          <m:sSubSupPr>
                            <m:ctrlPr>
                              <a:rPr lang="en-GB" sz="2000" i="1">
                                <a:solidFill>
                                  <a:schemeClr val="tx1"/>
                                </a:solidFill>
                                <a:latin typeface="Cambria Math" panose="02040503050406030204" pitchFamily="18" charset="0"/>
                                <a:cs typeface="Arial" panose="020B0604020202020204" pitchFamily="34" charset="0"/>
                              </a:rPr>
                            </m:ctrlPr>
                          </m:sSubSupPr>
                          <m:e>
                            <m:r>
                              <a:rPr lang="en-GB" sz="2000" i="1">
                                <a:solidFill>
                                  <a:schemeClr val="tx1"/>
                                </a:solidFill>
                                <a:latin typeface="Cambria Math" panose="02040503050406030204" pitchFamily="18" charset="0"/>
                                <a:cs typeface="Arial" panose="020B0604020202020204" pitchFamily="34" charset="0"/>
                              </a:rPr>
                              <m:t>𝑎</m:t>
                            </m:r>
                          </m:e>
                          <m:sub>
                            <m:r>
                              <a:rPr lang="en-GB" sz="2000" i="1">
                                <a:solidFill>
                                  <a:schemeClr val="tx1"/>
                                </a:solidFill>
                                <a:latin typeface="Cambria Math" panose="02040503050406030204" pitchFamily="18" charset="0"/>
                                <a:cs typeface="Arial" panose="020B0604020202020204" pitchFamily="34" charset="0"/>
                              </a:rPr>
                              <m:t>𝐶</m:t>
                            </m:r>
                          </m:sub>
                          <m:sup>
                            <m:r>
                              <a:rPr lang="en-GB" sz="2000" i="1">
                                <a:solidFill>
                                  <a:schemeClr val="tx1"/>
                                </a:solidFill>
                                <a:latin typeface="Cambria Math" panose="02040503050406030204" pitchFamily="18" charset="0"/>
                                <a:cs typeface="Arial" panose="020B0604020202020204" pitchFamily="34" charset="0"/>
                              </a:rPr>
                              <m:t>𝑃𝑂𝑅</m:t>
                            </m:r>
                          </m:sup>
                        </m:sSubSup>
                      </m:num>
                      <m:den>
                        <m:sSubSup>
                          <m:sSubSupPr>
                            <m:ctrlPr>
                              <a:rPr lang="en-GB" sz="2000" i="1">
                                <a:solidFill>
                                  <a:schemeClr val="tx1"/>
                                </a:solidFill>
                                <a:latin typeface="Cambria Math" panose="02040503050406030204" pitchFamily="18" charset="0"/>
                                <a:cs typeface="Arial" panose="020B0604020202020204" pitchFamily="34" charset="0"/>
                              </a:rPr>
                            </m:ctrlPr>
                          </m:sSubSupPr>
                          <m:e>
                            <m:r>
                              <a:rPr lang="en-GB" sz="2000" i="1">
                                <a:solidFill>
                                  <a:schemeClr val="tx1"/>
                                </a:solidFill>
                                <a:latin typeface="Cambria Math" panose="02040503050406030204" pitchFamily="18" charset="0"/>
                                <a:cs typeface="Arial" panose="020B0604020202020204" pitchFamily="34" charset="0"/>
                              </a:rPr>
                              <m:t>𝑎</m:t>
                            </m:r>
                          </m:e>
                          <m:sub>
                            <m:r>
                              <a:rPr lang="en-GB" sz="2000" i="1">
                                <a:solidFill>
                                  <a:schemeClr val="tx1"/>
                                </a:solidFill>
                                <a:latin typeface="Cambria Math" panose="02040503050406030204" pitchFamily="18" charset="0"/>
                                <a:cs typeface="Arial" panose="020B0604020202020204" pitchFamily="34" charset="0"/>
                              </a:rPr>
                              <m:t>𝑊</m:t>
                            </m:r>
                          </m:sub>
                          <m:sup>
                            <m:r>
                              <a:rPr lang="en-GB" sz="2000" i="1">
                                <a:solidFill>
                                  <a:schemeClr val="tx1"/>
                                </a:solidFill>
                                <a:latin typeface="Cambria Math" panose="02040503050406030204" pitchFamily="18" charset="0"/>
                                <a:cs typeface="Arial" panose="020B0604020202020204" pitchFamily="34" charset="0"/>
                              </a:rPr>
                              <m:t>𝑃𝑂𝑅</m:t>
                            </m:r>
                          </m:sup>
                        </m:sSubSup>
                      </m:den>
                    </m:f>
                  </m:oMath>
                </a14:m>
                <a:r>
                  <a:rPr lang="en-GB" sz="2000" dirty="0">
                    <a:latin typeface="Arial" panose="020B0604020202020204" pitchFamily="34" charset="0"/>
                    <a:cs typeface="Arial" panose="020B0604020202020204" pitchFamily="34" charset="0"/>
                    <a:sym typeface="Roboto Slab Regular Regular"/>
                  </a:rPr>
                  <a:t>. In our numerical example </a:t>
                </a:r>
                <a14:m>
                  <m:oMath xmlns:m="http://schemas.openxmlformats.org/officeDocument/2006/math">
                    <m:f>
                      <m:fPr>
                        <m:ctrlPr>
                          <a:rPr lang="en-GB" sz="2000" i="1">
                            <a:solidFill>
                              <a:schemeClr val="tx1"/>
                            </a:solidFill>
                            <a:latin typeface="Cambria Math" panose="02040503050406030204" pitchFamily="18" charset="0"/>
                            <a:cs typeface="Arial" panose="020B0604020202020204" pitchFamily="34" charset="0"/>
                          </a:rPr>
                        </m:ctrlPr>
                      </m:fPr>
                      <m:num>
                        <m:sSub>
                          <m:sSubPr>
                            <m:ctrlPr>
                              <a:rPr lang="en-GB" sz="2000" i="1">
                                <a:solidFill>
                                  <a:schemeClr val="tx1"/>
                                </a:solidFill>
                                <a:latin typeface="Cambria Math" panose="02040503050406030204" pitchFamily="18" charset="0"/>
                                <a:cs typeface="Arial" panose="020B0604020202020204" pitchFamily="34" charset="0"/>
                              </a:rPr>
                            </m:ctrlPr>
                          </m:sSubPr>
                          <m:e>
                            <m:r>
                              <a:rPr lang="en-GB" sz="2000" i="1">
                                <a:solidFill>
                                  <a:schemeClr val="tx1"/>
                                </a:solidFill>
                                <a:latin typeface="Cambria Math" panose="02040503050406030204" pitchFamily="18" charset="0"/>
                                <a:cs typeface="Arial" panose="020B0604020202020204" pitchFamily="34" charset="0"/>
                              </a:rPr>
                              <m:t>𝑃</m:t>
                            </m:r>
                          </m:e>
                          <m:sub>
                            <m:r>
                              <a:rPr lang="en-GB" sz="2000" i="1">
                                <a:solidFill>
                                  <a:schemeClr val="tx1"/>
                                </a:solidFill>
                                <a:latin typeface="Cambria Math" panose="02040503050406030204" pitchFamily="18" charset="0"/>
                                <a:cs typeface="Arial" panose="020B0604020202020204" pitchFamily="34" charset="0"/>
                              </a:rPr>
                              <m:t>𝐶</m:t>
                            </m:r>
                          </m:sub>
                        </m:sSub>
                      </m:num>
                      <m:den>
                        <m:sSub>
                          <m:sSubPr>
                            <m:ctrlPr>
                              <a:rPr lang="en-GB" sz="2000" i="1">
                                <a:solidFill>
                                  <a:schemeClr val="tx1"/>
                                </a:solidFill>
                                <a:latin typeface="Cambria Math" panose="02040503050406030204" pitchFamily="18" charset="0"/>
                                <a:cs typeface="Arial" panose="020B0604020202020204" pitchFamily="34" charset="0"/>
                              </a:rPr>
                            </m:ctrlPr>
                          </m:sSubPr>
                          <m:e>
                            <m:r>
                              <a:rPr lang="en-GB" sz="2000" i="1">
                                <a:solidFill>
                                  <a:schemeClr val="tx1"/>
                                </a:solidFill>
                                <a:latin typeface="Cambria Math" panose="02040503050406030204" pitchFamily="18" charset="0"/>
                                <a:cs typeface="Arial" panose="020B0604020202020204" pitchFamily="34" charset="0"/>
                              </a:rPr>
                              <m:t>𝑃</m:t>
                            </m:r>
                          </m:e>
                          <m:sub>
                            <m:r>
                              <a:rPr lang="en-GB" sz="2000" i="1">
                                <a:solidFill>
                                  <a:schemeClr val="tx1"/>
                                </a:solidFill>
                                <a:latin typeface="Cambria Math" panose="02040503050406030204" pitchFamily="18" charset="0"/>
                                <a:cs typeface="Arial" panose="020B0604020202020204" pitchFamily="34" charset="0"/>
                              </a:rPr>
                              <m:t>𝑊</m:t>
                            </m:r>
                          </m:sub>
                        </m:sSub>
                      </m:den>
                    </m:f>
                    <m:r>
                      <a:rPr lang="en-GB" sz="2000" b="0" i="0" smtClean="0">
                        <a:solidFill>
                          <a:schemeClr val="tx1"/>
                        </a:solidFill>
                        <a:latin typeface="Cambria Math" panose="02040503050406030204" pitchFamily="18" charset="0"/>
                        <a:cs typeface="Arial" panose="020B0604020202020204" pitchFamily="34" charset="0"/>
                      </a:rPr>
                      <m:t> </m:t>
                    </m:r>
                  </m:oMath>
                </a14:m>
                <a:r>
                  <a:rPr lang="en-GB" sz="2000" dirty="0">
                    <a:latin typeface="Arial" panose="020B0604020202020204" pitchFamily="34" charset="0"/>
                    <a:cs typeface="Arial" panose="020B0604020202020204" pitchFamily="34" charset="0"/>
                    <a:sym typeface="Roboto Slab Regular Regular"/>
                  </a:rPr>
                  <a:t> would be between 10 and 15 gallons of wine</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In this case, the relative free trade price of cloth is different from the autarky prices of cloth in Portugal and England.</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Let’s assume demand is such that </a:t>
                </a:r>
                <a14:m>
                  <m:oMath xmlns:m="http://schemas.openxmlformats.org/officeDocument/2006/math">
                    <m:f>
                      <m:fPr>
                        <m:ctrlPr>
                          <a:rPr lang="en-GB" sz="1800" i="1">
                            <a:solidFill>
                              <a:schemeClr val="tx1"/>
                            </a:solidFill>
                            <a:latin typeface="Cambria Math" panose="02040503050406030204" pitchFamily="18" charset="0"/>
                            <a:cs typeface="Arial" panose="020B0604020202020204" pitchFamily="34" charset="0"/>
                          </a:rPr>
                        </m:ctrlPr>
                      </m:fPr>
                      <m:num>
                        <m:sSub>
                          <m:sSubPr>
                            <m:ctrlPr>
                              <a:rPr lang="en-GB" sz="1800" i="1">
                                <a:solidFill>
                                  <a:schemeClr val="tx1"/>
                                </a:solidFill>
                                <a:latin typeface="Cambria Math" panose="02040503050406030204" pitchFamily="18" charset="0"/>
                                <a:cs typeface="Arial" panose="020B0604020202020204" pitchFamily="34" charset="0"/>
                              </a:rPr>
                            </m:ctrlPr>
                          </m:sSubPr>
                          <m:e>
                            <m:r>
                              <a:rPr lang="en-GB" sz="1800" i="1">
                                <a:solidFill>
                                  <a:schemeClr val="tx1"/>
                                </a:solidFill>
                                <a:latin typeface="Cambria Math" panose="02040503050406030204" pitchFamily="18" charset="0"/>
                                <a:cs typeface="Arial" panose="020B0604020202020204" pitchFamily="34" charset="0"/>
                              </a:rPr>
                              <m:t>𝑃</m:t>
                            </m:r>
                          </m:e>
                          <m:sub>
                            <m:r>
                              <a:rPr lang="en-GB" sz="1800" i="1">
                                <a:solidFill>
                                  <a:schemeClr val="tx1"/>
                                </a:solidFill>
                                <a:latin typeface="Cambria Math" panose="02040503050406030204" pitchFamily="18" charset="0"/>
                                <a:cs typeface="Arial" panose="020B0604020202020204" pitchFamily="34" charset="0"/>
                              </a:rPr>
                              <m:t>𝐶</m:t>
                            </m:r>
                          </m:sub>
                        </m:sSub>
                      </m:num>
                      <m:den>
                        <m:sSub>
                          <m:sSubPr>
                            <m:ctrlPr>
                              <a:rPr lang="en-GB" sz="1800" i="1">
                                <a:solidFill>
                                  <a:schemeClr val="tx1"/>
                                </a:solidFill>
                                <a:latin typeface="Cambria Math" panose="02040503050406030204" pitchFamily="18" charset="0"/>
                                <a:cs typeface="Arial" panose="020B0604020202020204" pitchFamily="34" charset="0"/>
                              </a:rPr>
                            </m:ctrlPr>
                          </m:sSubPr>
                          <m:e>
                            <m:r>
                              <a:rPr lang="en-GB" sz="1800" i="1">
                                <a:solidFill>
                                  <a:schemeClr val="tx1"/>
                                </a:solidFill>
                                <a:latin typeface="Cambria Math" panose="02040503050406030204" pitchFamily="18" charset="0"/>
                                <a:cs typeface="Arial" panose="020B0604020202020204" pitchFamily="34" charset="0"/>
                              </a:rPr>
                              <m:t>𝑃</m:t>
                            </m:r>
                          </m:e>
                          <m:sub>
                            <m:r>
                              <a:rPr lang="en-GB" sz="1800" i="1">
                                <a:solidFill>
                                  <a:schemeClr val="tx1"/>
                                </a:solidFill>
                                <a:latin typeface="Cambria Math" panose="02040503050406030204" pitchFamily="18" charset="0"/>
                                <a:cs typeface="Arial" panose="020B0604020202020204" pitchFamily="34" charset="0"/>
                              </a:rPr>
                              <m:t>𝑊</m:t>
                            </m:r>
                          </m:sub>
                        </m:sSub>
                      </m:den>
                    </m:f>
                  </m:oMath>
                </a14:m>
                <a:r>
                  <a:rPr lang="en-GB" sz="1800" dirty="0">
                    <a:latin typeface="Arial" panose="020B0604020202020204" pitchFamily="34" charset="0"/>
                    <a:cs typeface="Arial" panose="020B0604020202020204" pitchFamily="34" charset="0"/>
                    <a:sym typeface="Roboto Slab Regular Regular"/>
                  </a:rPr>
                  <a:t> is 12. </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This situation is beneficial for both England and Portugal. As shown, with </a:t>
                </a:r>
                <a14:m>
                  <m:oMath xmlns:m="http://schemas.openxmlformats.org/officeDocument/2006/math">
                    <m:f>
                      <m:fPr>
                        <m:ctrlPr>
                          <a:rPr lang="en-GB" sz="1800" i="1">
                            <a:solidFill>
                              <a:schemeClr val="tx1"/>
                            </a:solidFill>
                            <a:latin typeface="Cambria Math" panose="02040503050406030204" pitchFamily="18" charset="0"/>
                            <a:cs typeface="Arial" panose="020B0604020202020204" pitchFamily="34" charset="0"/>
                          </a:rPr>
                        </m:ctrlPr>
                      </m:fPr>
                      <m:num>
                        <m:sSub>
                          <m:sSubPr>
                            <m:ctrlPr>
                              <a:rPr lang="en-GB" sz="1800" i="1">
                                <a:solidFill>
                                  <a:schemeClr val="tx1"/>
                                </a:solidFill>
                                <a:latin typeface="Cambria Math" panose="02040503050406030204" pitchFamily="18" charset="0"/>
                                <a:cs typeface="Arial" panose="020B0604020202020204" pitchFamily="34" charset="0"/>
                              </a:rPr>
                            </m:ctrlPr>
                          </m:sSubPr>
                          <m:e>
                            <m:r>
                              <a:rPr lang="en-GB" sz="1800" i="1">
                                <a:solidFill>
                                  <a:schemeClr val="tx1"/>
                                </a:solidFill>
                                <a:latin typeface="Cambria Math" panose="02040503050406030204" pitchFamily="18" charset="0"/>
                                <a:cs typeface="Arial" panose="020B0604020202020204" pitchFamily="34" charset="0"/>
                              </a:rPr>
                              <m:t>𝑃</m:t>
                            </m:r>
                          </m:e>
                          <m:sub>
                            <m:r>
                              <a:rPr lang="en-GB" sz="1800" i="1">
                                <a:solidFill>
                                  <a:schemeClr val="tx1"/>
                                </a:solidFill>
                                <a:latin typeface="Cambria Math" panose="02040503050406030204" pitchFamily="18" charset="0"/>
                                <a:cs typeface="Arial" panose="020B0604020202020204" pitchFamily="34" charset="0"/>
                              </a:rPr>
                              <m:t>𝐶</m:t>
                            </m:r>
                          </m:sub>
                        </m:sSub>
                      </m:num>
                      <m:den>
                        <m:sSub>
                          <m:sSubPr>
                            <m:ctrlPr>
                              <a:rPr lang="en-GB" sz="1800" i="1">
                                <a:solidFill>
                                  <a:schemeClr val="tx1"/>
                                </a:solidFill>
                                <a:latin typeface="Cambria Math" panose="02040503050406030204" pitchFamily="18" charset="0"/>
                                <a:cs typeface="Arial" panose="020B0604020202020204" pitchFamily="34" charset="0"/>
                              </a:rPr>
                            </m:ctrlPr>
                          </m:sSubPr>
                          <m:e>
                            <m:r>
                              <a:rPr lang="en-GB" sz="1800" i="1">
                                <a:solidFill>
                                  <a:schemeClr val="tx1"/>
                                </a:solidFill>
                                <a:latin typeface="Cambria Math" panose="02040503050406030204" pitchFamily="18" charset="0"/>
                                <a:cs typeface="Arial" panose="020B0604020202020204" pitchFamily="34" charset="0"/>
                              </a:rPr>
                              <m:t>𝑃</m:t>
                            </m:r>
                          </m:e>
                          <m:sub>
                            <m:r>
                              <a:rPr lang="en-GB" sz="1800" i="1">
                                <a:solidFill>
                                  <a:schemeClr val="tx1"/>
                                </a:solidFill>
                                <a:latin typeface="Cambria Math" panose="02040503050406030204" pitchFamily="18" charset="0"/>
                                <a:cs typeface="Arial" panose="020B0604020202020204" pitchFamily="34" charset="0"/>
                              </a:rPr>
                              <m:t>𝑊</m:t>
                            </m:r>
                          </m:sub>
                        </m:sSub>
                      </m:den>
                    </m:f>
                    <m:r>
                      <a:rPr lang="en-GB" sz="1800" b="0" i="1" smtClean="0">
                        <a:solidFill>
                          <a:schemeClr val="tx1"/>
                        </a:solidFill>
                        <a:latin typeface="Cambria Math" panose="02040503050406030204" pitchFamily="18" charset="0"/>
                        <a:cs typeface="Arial" panose="020B0604020202020204" pitchFamily="34" charset="0"/>
                      </a:rPr>
                      <m:t>=12</m:t>
                    </m:r>
                  </m:oMath>
                </a14:m>
                <a:r>
                  <a:rPr lang="en-GB" sz="1800" dirty="0">
                    <a:latin typeface="Arial" panose="020B0604020202020204" pitchFamily="34" charset="0"/>
                    <a:cs typeface="Arial" panose="020B0604020202020204" pitchFamily="34" charset="0"/>
                    <a:sym typeface="Roboto Slab Regular Regular"/>
                  </a:rPr>
                  <a:t> England fully specialises in the production of cloth. Portugal fully specialises in the production of wine. The production plans are</a:t>
                </a:r>
              </a:p>
              <a:p>
                <a:pPr marL="549275" lvl="4" indent="-285750">
                  <a:lnSpc>
                    <a:spcPct val="110000"/>
                  </a:lnSpc>
                  <a:spcBef>
                    <a:spcPts val="800"/>
                  </a:spcBef>
                  <a:buClr>
                    <a:srgbClr val="004872"/>
                  </a:buClr>
                  <a:buSzPct val="140000"/>
                  <a:buFont typeface="Courier New" panose="02070309020205020404" pitchFamily="49" charset="0"/>
                  <a:buChar char="o"/>
                </a:pPr>
                <a:r>
                  <a:rPr lang="en-GB" sz="1800" dirty="0">
                    <a:latin typeface="Arial" panose="020B0604020202020204" pitchFamily="34" charset="0"/>
                    <a:cs typeface="Arial" panose="020B0604020202020204" pitchFamily="34" charset="0"/>
                    <a:sym typeface="Roboto Slab Regular Regular"/>
                  </a:rPr>
                  <a:t>Cloth: </a:t>
                </a:r>
                <a14:m>
                  <m:oMath xmlns:m="http://schemas.openxmlformats.org/officeDocument/2006/math">
                    <m:f>
                      <m:fPr>
                        <m:ctrlPr>
                          <a:rPr lang="en-GB" sz="1800" b="0" i="1" smtClean="0">
                            <a:solidFill>
                              <a:schemeClr val="tx1"/>
                            </a:solidFill>
                            <a:latin typeface="Cambria Math" panose="02040503050406030204" pitchFamily="18" charset="0"/>
                            <a:cs typeface="Arial" panose="020B0604020202020204" pitchFamily="34" charset="0"/>
                          </a:rPr>
                        </m:ctrlPr>
                      </m:fPr>
                      <m:num>
                        <m:sSubSup>
                          <m:sSubSupPr>
                            <m:ctrlPr>
                              <a:rPr lang="en-GB" sz="1800" i="1">
                                <a:solidFill>
                                  <a:schemeClr val="tx1"/>
                                </a:solidFill>
                                <a:latin typeface="Cambria Math" panose="02040503050406030204" pitchFamily="18" charset="0"/>
                                <a:cs typeface="Arial" panose="020B0604020202020204" pitchFamily="34" charset="0"/>
                              </a:rPr>
                            </m:ctrlPr>
                          </m:sSubSupPr>
                          <m:e>
                            <m:r>
                              <a:rPr lang="en-GB" sz="1800" b="0" i="1" smtClean="0">
                                <a:solidFill>
                                  <a:schemeClr val="tx1"/>
                                </a:solidFill>
                                <a:latin typeface="Cambria Math" panose="02040503050406030204" pitchFamily="18" charset="0"/>
                                <a:cs typeface="Arial" panose="020B0604020202020204" pitchFamily="34" charset="0"/>
                              </a:rPr>
                              <m:t>𝐿</m:t>
                            </m:r>
                          </m:e>
                          <m:sub>
                            <m:r>
                              <a:rPr lang="en-GB" sz="1800" i="1">
                                <a:solidFill>
                                  <a:schemeClr val="tx1"/>
                                </a:solidFill>
                                <a:latin typeface="Cambria Math" panose="02040503050406030204" pitchFamily="18" charset="0"/>
                                <a:cs typeface="Arial" panose="020B0604020202020204" pitchFamily="34" charset="0"/>
                              </a:rPr>
                              <m:t>𝐶</m:t>
                            </m:r>
                          </m:sub>
                          <m:sup>
                            <m:r>
                              <a:rPr lang="en-GB" sz="1800" i="1">
                                <a:solidFill>
                                  <a:schemeClr val="tx1"/>
                                </a:solidFill>
                                <a:latin typeface="Cambria Math" panose="02040503050406030204" pitchFamily="18" charset="0"/>
                                <a:cs typeface="Arial" panose="020B0604020202020204" pitchFamily="34" charset="0"/>
                              </a:rPr>
                              <m:t>𝐸𝑁𝐺</m:t>
                            </m:r>
                          </m:sup>
                        </m:sSubSup>
                      </m:num>
                      <m:den>
                        <m:sSubSup>
                          <m:sSubSupPr>
                            <m:ctrlPr>
                              <a:rPr lang="en-GB" sz="1800" i="1">
                                <a:solidFill>
                                  <a:schemeClr val="tx1"/>
                                </a:solidFill>
                                <a:latin typeface="Cambria Math" panose="02040503050406030204" pitchFamily="18" charset="0"/>
                                <a:cs typeface="Arial" panose="020B0604020202020204" pitchFamily="34" charset="0"/>
                              </a:rPr>
                            </m:ctrlPr>
                          </m:sSubSupPr>
                          <m:e>
                            <m:r>
                              <a:rPr lang="en-GB" sz="1800" i="1">
                                <a:solidFill>
                                  <a:schemeClr val="tx1"/>
                                </a:solidFill>
                                <a:latin typeface="Cambria Math" panose="02040503050406030204" pitchFamily="18" charset="0"/>
                                <a:cs typeface="Arial" panose="020B0604020202020204" pitchFamily="34" charset="0"/>
                              </a:rPr>
                              <m:t>𝑎</m:t>
                            </m:r>
                          </m:e>
                          <m:sub>
                            <m:r>
                              <a:rPr lang="en-GB" sz="1800" i="1">
                                <a:solidFill>
                                  <a:schemeClr val="tx1"/>
                                </a:solidFill>
                                <a:latin typeface="Cambria Math" panose="02040503050406030204" pitchFamily="18" charset="0"/>
                                <a:cs typeface="Arial" panose="020B0604020202020204" pitchFamily="34" charset="0"/>
                              </a:rPr>
                              <m:t>𝐶</m:t>
                            </m:r>
                          </m:sub>
                          <m:sup>
                            <m:r>
                              <a:rPr lang="en-GB" sz="1800" i="1">
                                <a:solidFill>
                                  <a:schemeClr val="tx1"/>
                                </a:solidFill>
                                <a:latin typeface="Cambria Math" panose="02040503050406030204" pitchFamily="18" charset="0"/>
                                <a:cs typeface="Arial" panose="020B0604020202020204" pitchFamily="34" charset="0"/>
                              </a:rPr>
                              <m:t>𝐸𝑁𝐺</m:t>
                            </m:r>
                          </m:sup>
                        </m:sSubSup>
                      </m:den>
                    </m:f>
                    <m:r>
                      <a:rPr lang="en-GB" sz="1800" b="0" i="1" smtClean="0">
                        <a:solidFill>
                          <a:schemeClr val="tx1"/>
                        </a:solidFill>
                        <a:latin typeface="Cambria Math" panose="02040503050406030204" pitchFamily="18" charset="0"/>
                        <a:cs typeface="Arial" panose="020B0604020202020204" pitchFamily="34" charset="0"/>
                      </a:rPr>
                      <m:t>=</m:t>
                    </m:r>
                    <m:f>
                      <m:fPr>
                        <m:ctrlPr>
                          <a:rPr lang="en-GB" sz="1800" i="1">
                            <a:solidFill>
                              <a:schemeClr val="tx1"/>
                            </a:solidFill>
                            <a:latin typeface="Cambria Math" panose="02040503050406030204" pitchFamily="18" charset="0"/>
                            <a:cs typeface="Arial" panose="020B0604020202020204" pitchFamily="34" charset="0"/>
                          </a:rPr>
                        </m:ctrlPr>
                      </m:fPr>
                      <m:num>
                        <m:r>
                          <a:rPr lang="en-GB" sz="1800" b="0" i="1" smtClean="0">
                            <a:solidFill>
                              <a:schemeClr val="tx1"/>
                            </a:solidFill>
                            <a:latin typeface="Cambria Math" panose="02040503050406030204" pitchFamily="18" charset="0"/>
                            <a:cs typeface="Arial" panose="020B0604020202020204" pitchFamily="34" charset="0"/>
                          </a:rPr>
                          <m:t>1200</m:t>
                        </m:r>
                      </m:num>
                      <m:den>
                        <m:r>
                          <a:rPr lang="en-GB" sz="1800" b="0" i="1" smtClean="0">
                            <a:solidFill>
                              <a:schemeClr val="tx1"/>
                            </a:solidFill>
                            <a:latin typeface="Cambria Math" panose="02040503050406030204" pitchFamily="18" charset="0"/>
                            <a:cs typeface="Arial" panose="020B0604020202020204" pitchFamily="34" charset="0"/>
                          </a:rPr>
                          <m:t>120</m:t>
                        </m:r>
                      </m:den>
                    </m:f>
                    <m:r>
                      <a:rPr lang="en-GB" sz="1800" b="0" i="1" smtClean="0">
                        <a:solidFill>
                          <a:schemeClr val="tx1"/>
                        </a:solidFill>
                        <a:latin typeface="Cambria Math" panose="02040503050406030204" pitchFamily="18" charset="0"/>
                        <a:cs typeface="Arial" panose="020B0604020202020204" pitchFamily="34" charset="0"/>
                      </a:rPr>
                      <m:t>=10</m:t>
                    </m:r>
                  </m:oMath>
                </a14:m>
                <a:endParaRPr lang="en-GB" sz="1800" b="0" dirty="0">
                  <a:solidFill>
                    <a:schemeClr val="tx1"/>
                  </a:solidFill>
                  <a:latin typeface="Arial" panose="020B0604020202020204" pitchFamily="34" charset="0"/>
                  <a:cs typeface="Arial" panose="020B0604020202020204" pitchFamily="34" charset="0"/>
                </a:endParaRPr>
              </a:p>
              <a:p>
                <a:pPr marL="549275" lvl="4" indent="-285750">
                  <a:lnSpc>
                    <a:spcPct val="110000"/>
                  </a:lnSpc>
                  <a:spcBef>
                    <a:spcPts val="800"/>
                  </a:spcBef>
                  <a:buClr>
                    <a:srgbClr val="004872"/>
                  </a:buClr>
                  <a:buSzPct val="140000"/>
                  <a:buFont typeface="Courier New" panose="02070309020205020404" pitchFamily="49" charset="0"/>
                  <a:buChar char="o"/>
                </a:pPr>
                <a:r>
                  <a:rPr lang="en-GB" sz="1800" dirty="0">
                    <a:latin typeface="Arial" panose="020B0604020202020204" pitchFamily="34" charset="0"/>
                    <a:cs typeface="Arial" panose="020B0604020202020204" pitchFamily="34" charset="0"/>
                    <a:sym typeface="Roboto Slab Regular Regular"/>
                  </a:rPr>
                  <a:t>Wine: </a:t>
                </a:r>
                <a14:m>
                  <m:oMath xmlns:m="http://schemas.openxmlformats.org/officeDocument/2006/math">
                    <m:f>
                      <m:fPr>
                        <m:ctrlPr>
                          <a:rPr lang="en-GB" sz="1800" i="1">
                            <a:solidFill>
                              <a:schemeClr val="tx1"/>
                            </a:solidFill>
                            <a:latin typeface="Cambria Math" panose="02040503050406030204" pitchFamily="18" charset="0"/>
                            <a:cs typeface="Arial" panose="020B0604020202020204" pitchFamily="34" charset="0"/>
                          </a:rPr>
                        </m:ctrlPr>
                      </m:fPr>
                      <m:num>
                        <m:sSubSup>
                          <m:sSubSupPr>
                            <m:ctrlPr>
                              <a:rPr lang="en-GB" sz="1800" i="1">
                                <a:solidFill>
                                  <a:schemeClr val="tx1"/>
                                </a:solidFill>
                                <a:latin typeface="Cambria Math" panose="02040503050406030204" pitchFamily="18" charset="0"/>
                                <a:cs typeface="Arial" panose="020B0604020202020204" pitchFamily="34" charset="0"/>
                              </a:rPr>
                            </m:ctrlPr>
                          </m:sSubSupPr>
                          <m:e>
                            <m:r>
                              <a:rPr lang="en-GB" sz="1800" i="1">
                                <a:solidFill>
                                  <a:schemeClr val="tx1"/>
                                </a:solidFill>
                                <a:latin typeface="Cambria Math" panose="02040503050406030204" pitchFamily="18" charset="0"/>
                                <a:cs typeface="Arial" panose="020B0604020202020204" pitchFamily="34" charset="0"/>
                              </a:rPr>
                              <m:t>𝐿</m:t>
                            </m:r>
                          </m:e>
                          <m:sub>
                            <m:r>
                              <a:rPr lang="en-GB" sz="1800" i="1">
                                <a:solidFill>
                                  <a:schemeClr val="tx1"/>
                                </a:solidFill>
                                <a:latin typeface="Cambria Math" panose="02040503050406030204" pitchFamily="18" charset="0"/>
                                <a:cs typeface="Arial" panose="020B0604020202020204" pitchFamily="34" charset="0"/>
                              </a:rPr>
                              <m:t>𝐶</m:t>
                            </m:r>
                          </m:sub>
                          <m:sup>
                            <m:r>
                              <a:rPr lang="en-GB" sz="1800" i="1">
                                <a:solidFill>
                                  <a:schemeClr val="tx1"/>
                                </a:solidFill>
                                <a:latin typeface="Cambria Math" panose="02040503050406030204" pitchFamily="18" charset="0"/>
                                <a:cs typeface="Arial" panose="020B0604020202020204" pitchFamily="34" charset="0"/>
                              </a:rPr>
                              <m:t>𝐸𝑁𝐺</m:t>
                            </m:r>
                          </m:sup>
                        </m:sSubSup>
                      </m:num>
                      <m:den>
                        <m:sSubSup>
                          <m:sSubSupPr>
                            <m:ctrlPr>
                              <a:rPr lang="en-GB" sz="1800" i="1">
                                <a:solidFill>
                                  <a:schemeClr val="tx1"/>
                                </a:solidFill>
                                <a:latin typeface="Cambria Math" panose="02040503050406030204" pitchFamily="18" charset="0"/>
                                <a:cs typeface="Arial" panose="020B0604020202020204" pitchFamily="34" charset="0"/>
                              </a:rPr>
                            </m:ctrlPr>
                          </m:sSubSupPr>
                          <m:e>
                            <m:r>
                              <a:rPr lang="en-GB" sz="1800" i="1">
                                <a:solidFill>
                                  <a:schemeClr val="tx1"/>
                                </a:solidFill>
                                <a:latin typeface="Cambria Math" panose="02040503050406030204" pitchFamily="18" charset="0"/>
                                <a:cs typeface="Arial" panose="020B0604020202020204" pitchFamily="34" charset="0"/>
                              </a:rPr>
                              <m:t>𝑎</m:t>
                            </m:r>
                          </m:e>
                          <m:sub>
                            <m:r>
                              <a:rPr lang="en-GB" sz="1800" i="1">
                                <a:solidFill>
                                  <a:schemeClr val="tx1"/>
                                </a:solidFill>
                                <a:latin typeface="Cambria Math" panose="02040503050406030204" pitchFamily="18" charset="0"/>
                                <a:cs typeface="Arial" panose="020B0604020202020204" pitchFamily="34" charset="0"/>
                              </a:rPr>
                              <m:t>𝐶</m:t>
                            </m:r>
                          </m:sub>
                          <m:sup>
                            <m:r>
                              <a:rPr lang="en-GB" sz="1800" i="1">
                                <a:solidFill>
                                  <a:schemeClr val="tx1"/>
                                </a:solidFill>
                                <a:latin typeface="Cambria Math" panose="02040503050406030204" pitchFamily="18" charset="0"/>
                                <a:cs typeface="Arial" panose="020B0604020202020204" pitchFamily="34" charset="0"/>
                              </a:rPr>
                              <m:t>𝐸𝑁𝐺</m:t>
                            </m:r>
                          </m:sup>
                        </m:sSubSup>
                      </m:den>
                    </m:f>
                    <m:r>
                      <a:rPr lang="en-GB" sz="1800" i="1">
                        <a:solidFill>
                          <a:schemeClr val="tx1"/>
                        </a:solidFill>
                        <a:latin typeface="Cambria Math" panose="02040503050406030204" pitchFamily="18" charset="0"/>
                        <a:cs typeface="Arial" panose="020B0604020202020204" pitchFamily="34" charset="0"/>
                      </a:rPr>
                      <m:t>=</m:t>
                    </m:r>
                    <m:f>
                      <m:fPr>
                        <m:ctrlPr>
                          <a:rPr lang="en-GB" sz="1800" i="1">
                            <a:solidFill>
                              <a:schemeClr val="tx1"/>
                            </a:solidFill>
                            <a:latin typeface="Cambria Math" panose="02040503050406030204" pitchFamily="18" charset="0"/>
                            <a:cs typeface="Arial" panose="020B0604020202020204" pitchFamily="34" charset="0"/>
                          </a:rPr>
                        </m:ctrlPr>
                      </m:fPr>
                      <m:num>
                        <m:r>
                          <a:rPr lang="en-GB" sz="1800" i="1">
                            <a:solidFill>
                              <a:schemeClr val="tx1"/>
                            </a:solidFill>
                            <a:latin typeface="Cambria Math" panose="02040503050406030204" pitchFamily="18" charset="0"/>
                            <a:cs typeface="Arial" panose="020B0604020202020204" pitchFamily="34" charset="0"/>
                          </a:rPr>
                          <m:t>1200</m:t>
                        </m:r>
                      </m:num>
                      <m:den>
                        <m:r>
                          <a:rPr lang="en-GB" sz="1800" b="0" i="1" smtClean="0">
                            <a:solidFill>
                              <a:schemeClr val="tx1"/>
                            </a:solidFill>
                            <a:latin typeface="Cambria Math" panose="02040503050406030204" pitchFamily="18" charset="0"/>
                            <a:cs typeface="Arial" panose="020B0604020202020204" pitchFamily="34" charset="0"/>
                          </a:rPr>
                          <m:t>4</m:t>
                        </m:r>
                      </m:den>
                    </m:f>
                    <m:r>
                      <a:rPr lang="en-GB" sz="1800" i="1">
                        <a:solidFill>
                          <a:schemeClr val="tx1"/>
                        </a:solidFill>
                        <a:latin typeface="Cambria Math" panose="02040503050406030204" pitchFamily="18" charset="0"/>
                        <a:cs typeface="Arial" panose="020B0604020202020204" pitchFamily="34" charset="0"/>
                      </a:rPr>
                      <m:t>=</m:t>
                    </m:r>
                    <m:r>
                      <a:rPr lang="en-GB" sz="1800" b="0" i="1" smtClean="0">
                        <a:solidFill>
                          <a:schemeClr val="tx1"/>
                        </a:solidFill>
                        <a:latin typeface="Cambria Math" panose="02040503050406030204" pitchFamily="18" charset="0"/>
                        <a:cs typeface="Arial" panose="020B0604020202020204" pitchFamily="34" charset="0"/>
                      </a:rPr>
                      <m:t>300</m:t>
                    </m:r>
                  </m:oMath>
                </a14:m>
                <a:endParaRPr lang="en-GB" sz="1800" dirty="0">
                  <a:latin typeface="Arial" panose="020B0604020202020204" pitchFamily="34" charset="0"/>
                  <a:cs typeface="Arial" panose="020B0604020202020204" pitchFamily="34" charset="0"/>
                  <a:sym typeface="Roboto Slab Regular Regular"/>
                </a:endParaRPr>
              </a:p>
              <a:p>
                <a:pPr lvl="4" indent="0">
                  <a:lnSpc>
                    <a:spcPct val="110000"/>
                  </a:lnSpc>
                  <a:spcBef>
                    <a:spcPts val="800"/>
                  </a:spcBef>
                  <a:buClr>
                    <a:srgbClr val="004872"/>
                  </a:buClr>
                  <a:buSzPct val="140000"/>
                  <a:buNone/>
                </a:pPr>
                <a:endParaRPr lang="en-GB" sz="1800" dirty="0">
                  <a:latin typeface="Arial" panose="020B0604020202020204" pitchFamily="34" charset="0"/>
                  <a:cs typeface="Arial" panose="020B0604020202020204" pitchFamily="34" charset="0"/>
                  <a:sym typeface="Roboto Slab Regular Regular"/>
                </a:endParaRPr>
              </a:p>
            </p:txBody>
          </p:sp>
        </mc:Choice>
        <mc:Fallback xmlns="">
          <p:sp>
            <p:nvSpPr>
              <p:cNvPr id="3" name="Tijdelijke aanduiding voor verticale tekst 10">
                <a:extLst>
                  <a:ext uri="{FF2B5EF4-FFF2-40B4-BE49-F238E27FC236}">
                    <a16:creationId xmlns:a16="http://schemas.microsoft.com/office/drawing/2014/main" id="{9F51DAEB-B735-A106-7B63-6EB12B8B28C9}"/>
                  </a:ext>
                </a:extLst>
              </p:cNvPr>
              <p:cNvSpPr txBox="1">
                <a:spLocks noGrp="1" noRot="1" noChangeAspect="1" noMove="1" noResize="1" noEditPoints="1" noAdjustHandles="1" noChangeArrowheads="1" noChangeShapeType="1" noTextEdit="1"/>
              </p:cNvSpPr>
              <p:nvPr>
                <p:ph type="body" idx="1"/>
              </p:nvPr>
            </p:nvSpPr>
            <p:spPr>
              <a:xfrm>
                <a:off x="698498" y="1794076"/>
                <a:ext cx="10505796" cy="4004839"/>
              </a:xfrm>
              <a:prstGeom prst="rect">
                <a:avLst/>
              </a:prstGeom>
              <a:blipFill>
                <a:blip r:embed="rId3"/>
                <a:stretch>
                  <a:fillRect l="-1683" t="-3349" r="-1799"/>
                </a:stretch>
              </a:blipFill>
              <a:ln>
                <a:noFill/>
              </a:ln>
            </p:spPr>
            <p:txBody>
              <a:bodyPr/>
              <a:lstStyle/>
              <a:p>
                <a:r>
                  <a:rPr lang="nl-NL">
                    <a:noFill/>
                  </a:rPr>
                  <a:t> </a:t>
                </a:r>
              </a:p>
            </p:txBody>
          </p:sp>
        </mc:Fallback>
      </mc:AlternateContent>
      <p:grpSp>
        <p:nvGrpSpPr>
          <p:cNvPr id="6" name="Group 5">
            <a:extLst>
              <a:ext uri="{FF2B5EF4-FFF2-40B4-BE49-F238E27FC236}">
                <a16:creationId xmlns:a16="http://schemas.microsoft.com/office/drawing/2014/main" id="{3D3F68F7-CF31-4243-8BA4-A6BC74EA36E9}"/>
              </a:ext>
            </a:extLst>
          </p:cNvPr>
          <p:cNvGrpSpPr/>
          <p:nvPr/>
        </p:nvGrpSpPr>
        <p:grpSpPr>
          <a:xfrm>
            <a:off x="3929705" y="5032378"/>
            <a:ext cx="6284078" cy="369330"/>
            <a:chOff x="4237308" y="5309942"/>
            <a:chExt cx="6284078" cy="369330"/>
          </a:xfrm>
        </p:grpSpPr>
        <p:sp>
          <p:nvSpPr>
            <p:cNvPr id="4" name="TextBox 3">
              <a:extLst>
                <a:ext uri="{FF2B5EF4-FFF2-40B4-BE49-F238E27FC236}">
                  <a16:creationId xmlns:a16="http://schemas.microsoft.com/office/drawing/2014/main" id="{B0884445-D359-F44E-B1C5-693FC3C646F7}"/>
                </a:ext>
              </a:extLst>
            </p:cNvPr>
            <p:cNvSpPr txBox="1"/>
            <p:nvPr/>
          </p:nvSpPr>
          <p:spPr>
            <a:xfrm>
              <a:off x="4734045" y="5309942"/>
              <a:ext cx="578734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a:ln>
                    <a:noFill/>
                  </a:ln>
                  <a:solidFill>
                    <a:srgbClr val="000000"/>
                  </a:solidFill>
                  <a:effectLst/>
                  <a:uFillTx/>
                  <a:latin typeface="Arial"/>
                  <a:ea typeface="Arial"/>
                  <a:cs typeface="Arial"/>
                  <a:sym typeface="Arial"/>
                </a:rPr>
                <a:t>Free trade (FT) equilibrium of production </a:t>
              </a:r>
              <a:r>
                <a:rPr lang="en-GB" dirty="0"/>
                <a:t>is at </a:t>
              </a:r>
              <a:r>
                <a:rPr kumimoji="0" lang="en-GB" sz="1800" b="0" i="0" u="none" strike="noStrike" cap="none" spc="0" normalizeH="0" baseline="0" dirty="0">
                  <a:ln>
                    <a:noFill/>
                  </a:ln>
                  <a:solidFill>
                    <a:srgbClr val="000000"/>
                  </a:solidFill>
                  <a:effectLst/>
                  <a:uFillTx/>
                  <a:latin typeface="Arial"/>
                  <a:ea typeface="Arial"/>
                  <a:cs typeface="Arial"/>
                  <a:sym typeface="Arial"/>
                </a:rPr>
                <a:t>300/10.</a:t>
              </a:r>
              <a:endParaRPr kumimoji="0" lang="nl-NL" sz="1800" b="0" i="0" u="none" strike="noStrike" cap="none" spc="0" normalizeH="0" baseline="0" dirty="0">
                <a:ln>
                  <a:noFill/>
                </a:ln>
                <a:solidFill>
                  <a:srgbClr val="000000"/>
                </a:solidFill>
                <a:effectLst/>
                <a:uFillTx/>
                <a:latin typeface="Arial"/>
                <a:ea typeface="Arial"/>
                <a:cs typeface="Arial"/>
                <a:sym typeface="Arial"/>
              </a:endParaRPr>
            </a:p>
          </p:txBody>
        </p:sp>
        <p:sp>
          <p:nvSpPr>
            <p:cNvPr id="5" name="Arrow: Right 4">
              <a:extLst>
                <a:ext uri="{FF2B5EF4-FFF2-40B4-BE49-F238E27FC236}">
                  <a16:creationId xmlns:a16="http://schemas.microsoft.com/office/drawing/2014/main" id="{C2FAFDBC-F9D9-99C2-CDDA-6C155100EF96}"/>
                </a:ext>
              </a:extLst>
            </p:cNvPr>
            <p:cNvSpPr/>
            <p:nvPr/>
          </p:nvSpPr>
          <p:spPr>
            <a:xfrm>
              <a:off x="4237308" y="5401708"/>
              <a:ext cx="439838" cy="162046"/>
            </a:xfrm>
            <a:prstGeom prst="rightArrow">
              <a:avLst/>
            </a:prstGeom>
            <a:solidFill>
              <a:schemeClr val="accent2"/>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nl-NL" sz="1800" b="0" i="0" u="none" strike="noStrike" cap="none" spc="0" normalizeH="0" baseline="0">
                <a:ln>
                  <a:noFill/>
                </a:ln>
                <a:solidFill>
                  <a:srgbClr val="000000"/>
                </a:solidFill>
                <a:effectLst/>
                <a:uFillTx/>
                <a:latin typeface="Arial"/>
                <a:ea typeface="Arial"/>
                <a:cs typeface="Arial"/>
                <a:sym typeface="Arial"/>
              </a:endParaRPr>
            </a:p>
          </p:txBody>
        </p:sp>
      </p:grpSp>
    </p:spTree>
    <p:extLst>
      <p:ext uri="{BB962C8B-B14F-4D97-AF65-F5344CB8AC3E}">
        <p14:creationId xmlns:p14="http://schemas.microsoft.com/office/powerpoint/2010/main" val="176633931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846669"/>
          </a:xfrm>
          <a:prstGeom prst="rect">
            <a:avLst/>
          </a:prstGeom>
        </p:spPr>
        <p:txBody>
          <a:bodyPr>
            <a:normAutofit fontScale="90000"/>
          </a:bodyPr>
          <a:lstStyle>
            <a:lvl1pPr defTabSz="850391">
              <a:tabLst>
                <a:tab pos="1155700" algn="l"/>
              </a:tabLst>
              <a:defRPr sz="2976"/>
            </a:lvl1pPr>
          </a:lstStyle>
          <a:p>
            <a:pPr marL="531813" indent="-531813">
              <a:tabLst>
                <a:tab pos="531813" algn="l"/>
                <a:tab pos="1155700" algn="l"/>
              </a:tabLst>
            </a:pPr>
            <a:r>
              <a:rPr lang="en-GB" sz="3600" dirty="0">
                <a:solidFill>
                  <a:schemeClr val="accent2"/>
                </a:solidFill>
              </a:rPr>
              <a:t>4. 	The Ricardian model of trade</a:t>
            </a:r>
            <a:br>
              <a:rPr lang="en-GB" sz="3600" dirty="0">
                <a:solidFill>
                  <a:schemeClr val="accent2"/>
                </a:solidFill>
              </a:rPr>
            </a:br>
            <a:r>
              <a:rPr lang="en-GB" sz="2700" dirty="0">
                <a:solidFill>
                  <a:srgbClr val="004872"/>
                </a:solidFill>
              </a:rPr>
              <a:t>Gains from Trade - England</a:t>
            </a:r>
          </a:p>
        </p:txBody>
      </p:sp>
      <p:sp>
        <p:nvSpPr>
          <p:cNvPr id="2" name="Textplatzhalter 3">
            <a:extLst>
              <a:ext uri="{FF2B5EF4-FFF2-40B4-BE49-F238E27FC236}">
                <a16:creationId xmlns:a16="http://schemas.microsoft.com/office/drawing/2014/main" id="{5B952ABC-C012-D770-858E-E97780930D31}"/>
              </a:ext>
            </a:extLst>
          </p:cNvPr>
          <p:cNvSpPr txBox="1">
            <a:spLocks/>
          </p:cNvSpPr>
          <p:nvPr/>
        </p:nvSpPr>
        <p:spPr>
          <a:xfrm>
            <a:off x="515249" y="1536483"/>
            <a:ext cx="8438746" cy="4545299"/>
          </a:xfrm>
          <a:prstGeom prst="rect">
            <a:avLst/>
          </a:prstGeom>
        </p:spPr>
        <p:txBody>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363538" indent="-363538">
              <a:lnSpc>
                <a:spcPct val="105000"/>
              </a:lnSpc>
              <a:spcBef>
                <a:spcPts val="200"/>
              </a:spcBef>
              <a:spcAft>
                <a:spcPts val="400"/>
              </a:spcAft>
              <a:tabLst>
                <a:tab pos="982663" algn="l"/>
              </a:tabLst>
            </a:pPr>
            <a:endParaRPr lang="en-US" dirty="0"/>
          </a:p>
        </p:txBody>
      </p:sp>
      <mc:AlternateContent xmlns:mc="http://schemas.openxmlformats.org/markup-compatibility/2006" xmlns:a14="http://schemas.microsoft.com/office/drawing/2010/main">
        <mc:Choice Requires="a14">
          <p:sp>
            <p:nvSpPr>
              <p:cNvPr id="3" name="Tijdelijke aanduiding voor verticale tekst 10">
                <a:extLst>
                  <a:ext uri="{FF2B5EF4-FFF2-40B4-BE49-F238E27FC236}">
                    <a16:creationId xmlns:a16="http://schemas.microsoft.com/office/drawing/2014/main" id="{9F51DAEB-B735-A106-7B63-6EB12B8B28C9}"/>
                  </a:ext>
                </a:extLst>
              </p:cNvPr>
              <p:cNvSpPr txBox="1">
                <a:spLocks noGrp="1"/>
              </p:cNvSpPr>
              <p:nvPr>
                <p:ph type="body" idx="1"/>
              </p:nvPr>
            </p:nvSpPr>
            <p:spPr>
              <a:xfrm>
                <a:off x="698498" y="2071868"/>
                <a:ext cx="10887760" cy="4155311"/>
              </a:xfrm>
              <a:prstGeom prst="rect">
                <a:avLst/>
              </a:prstGeom>
              <a:ln>
                <a:noFill/>
              </a:ln>
            </p:spPr>
            <p:txBody>
              <a:bodyPr>
                <a:normAutofit fontScale="92500" lnSpcReduction="20000"/>
              </a:bodyPr>
              <a:lstStyle/>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The </a:t>
                </a:r>
                <a:r>
                  <a:rPr lang="en-GB" sz="1800" b="1" dirty="0">
                    <a:solidFill>
                      <a:schemeClr val="accent2"/>
                    </a:solidFill>
                    <a:latin typeface="Arial" panose="020B0604020202020204" pitchFamily="34" charset="0"/>
                    <a:cs typeface="Arial" panose="020B0604020202020204" pitchFamily="34" charset="0"/>
                    <a:sym typeface="Roboto Slab Regular Regular"/>
                  </a:rPr>
                  <a:t>international price offers new possibilities for both England and Portugal </a:t>
                </a:r>
                <a:r>
                  <a:rPr lang="en-GB" sz="1800" dirty="0">
                    <a:latin typeface="Arial" panose="020B0604020202020204" pitchFamily="34" charset="0"/>
                    <a:cs typeface="Arial" panose="020B0604020202020204" pitchFamily="34" charset="0"/>
                    <a:sym typeface="Roboto Slab Regular Regular"/>
                  </a:rPr>
                  <a:t>compared to autarky.</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Let’s start in England. Being fully specialised in the production of cloth, England can produce 10 yards of cloth. So </a:t>
                </a:r>
                <a14:m>
                  <m:oMath xmlns:m="http://schemas.openxmlformats.org/officeDocument/2006/math">
                    <m:sSubSup>
                      <m:sSubSupPr>
                        <m:ctrlPr>
                          <a:rPr lang="en-GB" sz="1800" b="0" i="1" smtClean="0">
                            <a:solidFill>
                              <a:schemeClr val="tx1"/>
                            </a:solidFill>
                            <a:latin typeface="Cambria Math" panose="02040503050406030204" pitchFamily="18" charset="0"/>
                            <a:cs typeface="Arial" panose="020B0604020202020204" pitchFamily="34" charset="0"/>
                          </a:rPr>
                        </m:ctrlPr>
                      </m:sSubSupPr>
                      <m:e>
                        <m:r>
                          <a:rPr lang="en-GB" sz="1800" b="0" i="1" smtClean="0">
                            <a:solidFill>
                              <a:schemeClr val="tx1"/>
                            </a:solidFill>
                            <a:latin typeface="Cambria Math" panose="02040503050406030204" pitchFamily="18" charset="0"/>
                            <a:cs typeface="Arial" panose="020B0604020202020204" pitchFamily="34" charset="0"/>
                          </a:rPr>
                          <m:t>𝑄</m:t>
                        </m:r>
                      </m:e>
                      <m:sub>
                        <m:r>
                          <a:rPr lang="en-GB" sz="1800" b="0" i="1" smtClean="0">
                            <a:solidFill>
                              <a:schemeClr val="tx1"/>
                            </a:solidFill>
                            <a:latin typeface="Cambria Math" panose="02040503050406030204" pitchFamily="18" charset="0"/>
                            <a:cs typeface="Arial" panose="020B0604020202020204" pitchFamily="34" charset="0"/>
                          </a:rPr>
                          <m:t>𝐶</m:t>
                        </m:r>
                      </m:sub>
                      <m:sup>
                        <m:r>
                          <a:rPr lang="en-GB" sz="1800" b="0" i="1" smtClean="0">
                            <a:solidFill>
                              <a:schemeClr val="tx1"/>
                            </a:solidFill>
                            <a:latin typeface="Cambria Math" panose="02040503050406030204" pitchFamily="18" charset="0"/>
                            <a:cs typeface="Arial" panose="020B0604020202020204" pitchFamily="34" charset="0"/>
                          </a:rPr>
                          <m:t>𝐸𝑁𝐺</m:t>
                        </m:r>
                      </m:sup>
                    </m:sSubSup>
                    <m:r>
                      <a:rPr lang="en-GB" sz="1800" b="0" i="1" smtClean="0">
                        <a:solidFill>
                          <a:schemeClr val="tx1"/>
                        </a:solidFill>
                        <a:latin typeface="Cambria Math" panose="02040503050406030204" pitchFamily="18" charset="0"/>
                        <a:cs typeface="Arial" panose="020B0604020202020204" pitchFamily="34" charset="0"/>
                      </a:rPr>
                      <m:t>=10</m:t>
                    </m:r>
                    <m:r>
                      <a:rPr lang="en-GB" sz="1800" b="0" i="0" smtClean="0">
                        <a:solidFill>
                          <a:schemeClr val="tx1"/>
                        </a:solidFill>
                        <a:latin typeface="Cambria Math" panose="02040503050406030204" pitchFamily="18" charset="0"/>
                        <a:cs typeface="Arial" panose="020B0604020202020204" pitchFamily="34" charset="0"/>
                      </a:rPr>
                      <m:t>.</m:t>
                    </m:r>
                  </m:oMath>
                </a14:m>
                <a:endParaRPr lang="en-GB" sz="1800" b="0" i="0" dirty="0">
                  <a:solidFill>
                    <a:schemeClr val="tx1"/>
                  </a:solidFill>
                  <a:latin typeface="Cambria Math" panose="02040503050406030204" pitchFamily="18" charset="0"/>
                  <a:cs typeface="Arial" panose="020B0604020202020204" pitchFamily="34" charset="0"/>
                </a:endParaRP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solidFill>
                      <a:schemeClr val="tx1"/>
                    </a:solidFill>
                    <a:cs typeface="Arial" panose="020B0604020202020204" pitchFamily="34" charset="0"/>
                  </a:rPr>
                  <a:t>Let’s assume that England wants to remain at the consumption point discussed under autarky where it produced and consumed 5 yards of cloth.</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solidFill>
                      <a:schemeClr val="tx1"/>
                    </a:solidFill>
                    <a:cs typeface="Arial" panose="020B0604020202020204" pitchFamily="34" charset="0"/>
                  </a:rPr>
                  <a:t>We know that </a:t>
                </a:r>
                <a14:m>
                  <m:oMath xmlns:m="http://schemas.openxmlformats.org/officeDocument/2006/math">
                    <m:r>
                      <a:rPr lang="en-GB" sz="1800" i="1">
                        <a:solidFill>
                          <a:schemeClr val="tx1"/>
                        </a:solidFill>
                        <a:latin typeface="Cambria Math" panose="02040503050406030204" pitchFamily="18" charset="0"/>
                        <a:cs typeface="Arial" panose="020B0604020202020204" pitchFamily="34" charset="0"/>
                      </a:rPr>
                      <m:t>𝐶</m:t>
                    </m:r>
                    <m:r>
                      <a:rPr lang="en-GB" sz="1800" b="0" i="1" smtClean="0">
                        <a:solidFill>
                          <a:schemeClr val="tx1"/>
                        </a:solidFill>
                        <a:latin typeface="Cambria Math" panose="02040503050406030204" pitchFamily="18" charset="0"/>
                        <a:cs typeface="Arial" panose="020B0604020202020204" pitchFamily="34" charset="0"/>
                      </a:rPr>
                      <m:t>=</m:t>
                    </m:r>
                    <m:r>
                      <a:rPr lang="en-GB" sz="1800" b="0" i="1" smtClean="0">
                        <a:solidFill>
                          <a:schemeClr val="tx1"/>
                        </a:solidFill>
                        <a:latin typeface="Cambria Math" panose="02040503050406030204" pitchFamily="18" charset="0"/>
                        <a:cs typeface="Arial" panose="020B0604020202020204" pitchFamily="34" charset="0"/>
                      </a:rPr>
                      <m:t>𝑄</m:t>
                    </m:r>
                    <m:r>
                      <a:rPr lang="en-GB" sz="1800" b="0" i="1" smtClean="0">
                        <a:solidFill>
                          <a:schemeClr val="tx1"/>
                        </a:solidFill>
                        <a:latin typeface="Cambria Math" panose="02040503050406030204" pitchFamily="18" charset="0"/>
                        <a:cs typeface="Arial" panose="020B0604020202020204" pitchFamily="34" charset="0"/>
                      </a:rPr>
                      <m:t>−</m:t>
                    </m:r>
                    <m:r>
                      <a:rPr lang="en-GB" sz="1800" b="0" i="1" smtClean="0">
                        <a:solidFill>
                          <a:schemeClr val="tx1"/>
                        </a:solidFill>
                        <a:latin typeface="Cambria Math" panose="02040503050406030204" pitchFamily="18" charset="0"/>
                        <a:cs typeface="Arial" panose="020B0604020202020204" pitchFamily="34" charset="0"/>
                      </a:rPr>
                      <m:t>𝑋</m:t>
                    </m:r>
                  </m:oMath>
                </a14:m>
                <a:r>
                  <a:rPr lang="en-GB" sz="1800" dirty="0">
                    <a:solidFill>
                      <a:schemeClr val="tx1"/>
                    </a:solidFill>
                    <a:cs typeface="Arial" panose="020B0604020202020204" pitchFamily="34" charset="0"/>
                  </a:rPr>
                  <a:t> which for England in the case of cloth means </a:t>
                </a:r>
                <a14:m>
                  <m:oMath xmlns:m="http://schemas.openxmlformats.org/officeDocument/2006/math">
                    <m:sSubSup>
                      <m:sSubSupPr>
                        <m:ctrlPr>
                          <a:rPr lang="en-GB" sz="1800" i="1">
                            <a:solidFill>
                              <a:schemeClr val="tx1"/>
                            </a:solidFill>
                            <a:latin typeface="Cambria Math" panose="02040503050406030204" pitchFamily="18" charset="0"/>
                            <a:cs typeface="Arial" panose="020B0604020202020204" pitchFamily="34" charset="0"/>
                          </a:rPr>
                        </m:ctrlPr>
                      </m:sSubSupPr>
                      <m:e>
                        <m:sSubSup>
                          <m:sSubSupPr>
                            <m:ctrlPr>
                              <a:rPr lang="en-GB" sz="1800" i="1">
                                <a:solidFill>
                                  <a:schemeClr val="tx1"/>
                                </a:solidFill>
                                <a:latin typeface="Cambria Math" panose="02040503050406030204" pitchFamily="18" charset="0"/>
                                <a:cs typeface="Arial" panose="020B0604020202020204" pitchFamily="34" charset="0"/>
                              </a:rPr>
                            </m:ctrlPr>
                          </m:sSubSupPr>
                          <m:e>
                            <m:r>
                              <a:rPr lang="en-GB" sz="1800" b="0" i="1" smtClean="0">
                                <a:solidFill>
                                  <a:schemeClr val="tx1"/>
                                </a:solidFill>
                                <a:latin typeface="Cambria Math" panose="02040503050406030204" pitchFamily="18" charset="0"/>
                                <a:cs typeface="Arial" panose="020B0604020202020204" pitchFamily="34" charset="0"/>
                              </a:rPr>
                              <m:t>𝐶</m:t>
                            </m:r>
                          </m:e>
                          <m:sub>
                            <m:r>
                              <a:rPr lang="en-GB" sz="1800" i="1">
                                <a:solidFill>
                                  <a:schemeClr val="tx1"/>
                                </a:solidFill>
                                <a:latin typeface="Cambria Math" panose="02040503050406030204" pitchFamily="18" charset="0"/>
                                <a:cs typeface="Arial" panose="020B0604020202020204" pitchFamily="34" charset="0"/>
                              </a:rPr>
                              <m:t>𝐶</m:t>
                            </m:r>
                          </m:sub>
                          <m:sup>
                            <m:r>
                              <a:rPr lang="en-GB" sz="1800" i="1">
                                <a:solidFill>
                                  <a:schemeClr val="tx1"/>
                                </a:solidFill>
                                <a:latin typeface="Cambria Math" panose="02040503050406030204" pitchFamily="18" charset="0"/>
                                <a:cs typeface="Arial" panose="020B0604020202020204" pitchFamily="34" charset="0"/>
                              </a:rPr>
                              <m:t>𝐸𝑁𝐺</m:t>
                            </m:r>
                          </m:sup>
                        </m:sSubSup>
                        <m:r>
                          <a:rPr lang="en-GB" sz="1800" b="0" i="1" smtClean="0">
                            <a:solidFill>
                              <a:schemeClr val="tx1"/>
                            </a:solidFill>
                            <a:latin typeface="Cambria Math" panose="02040503050406030204" pitchFamily="18" charset="0"/>
                            <a:cs typeface="Arial" panose="020B0604020202020204" pitchFamily="34" charset="0"/>
                          </a:rPr>
                          <m:t>=</m:t>
                        </m:r>
                        <m:r>
                          <a:rPr lang="en-GB" sz="1800" i="1">
                            <a:solidFill>
                              <a:schemeClr val="tx1"/>
                            </a:solidFill>
                            <a:latin typeface="Cambria Math" panose="02040503050406030204" pitchFamily="18" charset="0"/>
                            <a:cs typeface="Arial" panose="020B0604020202020204" pitchFamily="34" charset="0"/>
                          </a:rPr>
                          <m:t>𝑄</m:t>
                        </m:r>
                      </m:e>
                      <m:sub>
                        <m:r>
                          <a:rPr lang="en-GB" sz="1800" i="1">
                            <a:solidFill>
                              <a:schemeClr val="tx1"/>
                            </a:solidFill>
                            <a:latin typeface="Cambria Math" panose="02040503050406030204" pitchFamily="18" charset="0"/>
                            <a:cs typeface="Arial" panose="020B0604020202020204" pitchFamily="34" charset="0"/>
                          </a:rPr>
                          <m:t>𝐶</m:t>
                        </m:r>
                      </m:sub>
                      <m:sup>
                        <m:r>
                          <a:rPr lang="en-GB" sz="1800" i="1">
                            <a:solidFill>
                              <a:schemeClr val="tx1"/>
                            </a:solidFill>
                            <a:latin typeface="Cambria Math" panose="02040503050406030204" pitchFamily="18" charset="0"/>
                            <a:cs typeface="Arial" panose="020B0604020202020204" pitchFamily="34" charset="0"/>
                          </a:rPr>
                          <m:t>𝐸𝑁𝐺</m:t>
                        </m:r>
                      </m:sup>
                    </m:sSubSup>
                    <m:r>
                      <a:rPr lang="en-GB" sz="1800" b="0" i="1" smtClean="0">
                        <a:solidFill>
                          <a:schemeClr val="tx1"/>
                        </a:solidFill>
                        <a:latin typeface="Cambria Math" panose="02040503050406030204" pitchFamily="18" charset="0"/>
                        <a:cs typeface="Arial" panose="020B0604020202020204" pitchFamily="34" charset="0"/>
                      </a:rPr>
                      <m:t>−</m:t>
                    </m:r>
                    <m:sSubSup>
                      <m:sSubSupPr>
                        <m:ctrlPr>
                          <a:rPr lang="en-GB" sz="1800" i="1">
                            <a:solidFill>
                              <a:schemeClr val="tx1"/>
                            </a:solidFill>
                            <a:latin typeface="Cambria Math" panose="02040503050406030204" pitchFamily="18" charset="0"/>
                            <a:cs typeface="Arial" panose="020B0604020202020204" pitchFamily="34" charset="0"/>
                          </a:rPr>
                        </m:ctrlPr>
                      </m:sSubSupPr>
                      <m:e>
                        <m:r>
                          <a:rPr lang="en-GB" sz="1800" b="0" i="1" smtClean="0">
                            <a:solidFill>
                              <a:schemeClr val="tx1"/>
                            </a:solidFill>
                            <a:latin typeface="Cambria Math" panose="02040503050406030204" pitchFamily="18" charset="0"/>
                            <a:cs typeface="Arial" panose="020B0604020202020204" pitchFamily="34" charset="0"/>
                          </a:rPr>
                          <m:t>𝑋</m:t>
                        </m:r>
                      </m:e>
                      <m:sub>
                        <m:r>
                          <a:rPr lang="en-GB" sz="1800" i="1">
                            <a:solidFill>
                              <a:schemeClr val="tx1"/>
                            </a:solidFill>
                            <a:latin typeface="Cambria Math" panose="02040503050406030204" pitchFamily="18" charset="0"/>
                            <a:cs typeface="Arial" panose="020B0604020202020204" pitchFamily="34" charset="0"/>
                          </a:rPr>
                          <m:t>𝐶</m:t>
                        </m:r>
                      </m:sub>
                      <m:sup>
                        <m:r>
                          <a:rPr lang="en-GB" sz="1800" i="1">
                            <a:solidFill>
                              <a:schemeClr val="tx1"/>
                            </a:solidFill>
                            <a:latin typeface="Cambria Math" panose="02040503050406030204" pitchFamily="18" charset="0"/>
                            <a:cs typeface="Arial" panose="020B0604020202020204" pitchFamily="34" charset="0"/>
                          </a:rPr>
                          <m:t>𝐸𝑁𝐺</m:t>
                        </m:r>
                      </m:sup>
                    </m:sSubSup>
                  </m:oMath>
                </a14:m>
                <a:r>
                  <a:rPr lang="en-GB" sz="1800" dirty="0">
                    <a:latin typeface="Arial" panose="020B0604020202020204" pitchFamily="34" charset="0"/>
                    <a:cs typeface="Arial" panose="020B0604020202020204" pitchFamily="34" charset="0"/>
                    <a:sym typeface="Roboto Slab Regular Regular"/>
                  </a:rPr>
                  <a:t> or </a:t>
                </a:r>
                <a:br>
                  <a:rPr lang="en-GB" sz="1800" i="1" dirty="0">
                    <a:solidFill>
                      <a:schemeClr val="tx1"/>
                    </a:solidFill>
                    <a:latin typeface="Cambria Math" panose="02040503050406030204" pitchFamily="18" charset="0"/>
                    <a:cs typeface="Arial" panose="020B0604020202020204" pitchFamily="34" charset="0"/>
                  </a:rPr>
                </a:br>
                <a14:m>
                  <m:oMath xmlns:m="http://schemas.openxmlformats.org/officeDocument/2006/math">
                    <m:sSubSup>
                      <m:sSubSupPr>
                        <m:ctrlPr>
                          <a:rPr lang="en-GB" sz="1800" i="1">
                            <a:solidFill>
                              <a:schemeClr val="tx1"/>
                            </a:solidFill>
                            <a:latin typeface="Cambria Math" panose="02040503050406030204" pitchFamily="18" charset="0"/>
                            <a:cs typeface="Arial" panose="020B0604020202020204" pitchFamily="34" charset="0"/>
                          </a:rPr>
                        </m:ctrlPr>
                      </m:sSubSupPr>
                      <m:e>
                        <m:r>
                          <a:rPr lang="en-GB" sz="1800" i="1">
                            <a:solidFill>
                              <a:schemeClr val="tx1"/>
                            </a:solidFill>
                            <a:latin typeface="Cambria Math" panose="02040503050406030204" pitchFamily="18" charset="0"/>
                            <a:cs typeface="Arial" panose="020B0604020202020204" pitchFamily="34" charset="0"/>
                          </a:rPr>
                          <m:t>𝐶</m:t>
                        </m:r>
                      </m:e>
                      <m:sub>
                        <m:r>
                          <a:rPr lang="en-GB" sz="1800" i="1">
                            <a:solidFill>
                              <a:schemeClr val="tx1"/>
                            </a:solidFill>
                            <a:latin typeface="Cambria Math" panose="02040503050406030204" pitchFamily="18" charset="0"/>
                            <a:cs typeface="Arial" panose="020B0604020202020204" pitchFamily="34" charset="0"/>
                          </a:rPr>
                          <m:t>𝐶</m:t>
                        </m:r>
                      </m:sub>
                      <m:sup>
                        <m:r>
                          <a:rPr lang="en-GB" sz="1800" i="1">
                            <a:solidFill>
                              <a:schemeClr val="tx1"/>
                            </a:solidFill>
                            <a:latin typeface="Cambria Math" panose="02040503050406030204" pitchFamily="18" charset="0"/>
                            <a:cs typeface="Arial" panose="020B0604020202020204" pitchFamily="34" charset="0"/>
                          </a:rPr>
                          <m:t>𝐸𝑁𝐺</m:t>
                        </m:r>
                      </m:sup>
                    </m:sSubSup>
                    <m:r>
                      <a:rPr lang="en-GB" sz="1800" b="0" i="1" smtClean="0">
                        <a:solidFill>
                          <a:schemeClr val="tx1"/>
                        </a:solidFill>
                        <a:latin typeface="Cambria Math" panose="02040503050406030204" pitchFamily="18" charset="0"/>
                        <a:cs typeface="Arial" panose="020B0604020202020204" pitchFamily="34" charset="0"/>
                      </a:rPr>
                      <m:t>=10−5=5</m:t>
                    </m:r>
                  </m:oMath>
                </a14:m>
                <a:endParaRPr lang="en-GB" sz="1800" dirty="0">
                  <a:latin typeface="Arial" panose="020B0604020202020204" pitchFamily="34" charset="0"/>
                  <a:cs typeface="Arial" panose="020B0604020202020204" pitchFamily="34" charset="0"/>
                  <a:sym typeface="Roboto Slab Regular Regular"/>
                </a:endParaRP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Wine consumption in England is </a:t>
                </a:r>
                <a14:m>
                  <m:oMath xmlns:m="http://schemas.openxmlformats.org/officeDocument/2006/math">
                    <m:sSubSup>
                      <m:sSubSupPr>
                        <m:ctrlPr>
                          <a:rPr lang="en-GB" sz="1800" i="1" smtClean="0">
                            <a:solidFill>
                              <a:schemeClr val="tx1"/>
                            </a:solidFill>
                            <a:latin typeface="Cambria Math" panose="02040503050406030204" pitchFamily="18" charset="0"/>
                            <a:cs typeface="Arial" panose="020B0604020202020204" pitchFamily="34" charset="0"/>
                          </a:rPr>
                        </m:ctrlPr>
                      </m:sSubSupPr>
                      <m:e>
                        <m:sSubSup>
                          <m:sSubSupPr>
                            <m:ctrlPr>
                              <a:rPr lang="en-GB" sz="1800" i="1">
                                <a:solidFill>
                                  <a:schemeClr val="tx1"/>
                                </a:solidFill>
                                <a:latin typeface="Cambria Math" panose="02040503050406030204" pitchFamily="18" charset="0"/>
                                <a:cs typeface="Arial" panose="020B0604020202020204" pitchFamily="34" charset="0"/>
                              </a:rPr>
                            </m:ctrlPr>
                          </m:sSubSupPr>
                          <m:e>
                            <m:r>
                              <a:rPr lang="en-GB" sz="1800" b="0" i="1" smtClean="0">
                                <a:solidFill>
                                  <a:schemeClr val="tx1"/>
                                </a:solidFill>
                                <a:latin typeface="Cambria Math" panose="02040503050406030204" pitchFamily="18" charset="0"/>
                                <a:cs typeface="Arial" panose="020B0604020202020204" pitchFamily="34" charset="0"/>
                              </a:rPr>
                              <m:t>𝐶</m:t>
                            </m:r>
                          </m:e>
                          <m:sub>
                            <m:r>
                              <a:rPr lang="en-GB" sz="1800" b="0" i="1" smtClean="0">
                                <a:solidFill>
                                  <a:schemeClr val="tx1"/>
                                </a:solidFill>
                                <a:latin typeface="Cambria Math" panose="02040503050406030204" pitchFamily="18" charset="0"/>
                                <a:cs typeface="Arial" panose="020B0604020202020204" pitchFamily="34" charset="0"/>
                              </a:rPr>
                              <m:t>𝑊</m:t>
                            </m:r>
                          </m:sub>
                          <m:sup>
                            <m:r>
                              <a:rPr lang="en-GB" sz="1800" i="1">
                                <a:solidFill>
                                  <a:schemeClr val="tx1"/>
                                </a:solidFill>
                                <a:latin typeface="Cambria Math" panose="02040503050406030204" pitchFamily="18" charset="0"/>
                                <a:cs typeface="Arial" panose="020B0604020202020204" pitchFamily="34" charset="0"/>
                              </a:rPr>
                              <m:t>𝐸𝑁𝐺</m:t>
                            </m:r>
                          </m:sup>
                        </m:sSubSup>
                        <m:r>
                          <a:rPr lang="en-GB" sz="1800" b="0" i="1" smtClean="0">
                            <a:solidFill>
                              <a:schemeClr val="tx1"/>
                            </a:solidFill>
                            <a:latin typeface="Cambria Math" panose="02040503050406030204" pitchFamily="18" charset="0"/>
                            <a:cs typeface="Arial" panose="020B0604020202020204" pitchFamily="34" charset="0"/>
                          </a:rPr>
                          <m:t>=</m:t>
                        </m:r>
                        <m:r>
                          <a:rPr lang="en-GB" sz="1800" i="1">
                            <a:solidFill>
                              <a:schemeClr val="tx1"/>
                            </a:solidFill>
                            <a:latin typeface="Cambria Math" panose="02040503050406030204" pitchFamily="18" charset="0"/>
                            <a:cs typeface="Arial" panose="020B0604020202020204" pitchFamily="34" charset="0"/>
                          </a:rPr>
                          <m:t>𝑄</m:t>
                        </m:r>
                      </m:e>
                      <m:sub>
                        <m:r>
                          <a:rPr lang="en-GB" sz="1800" b="0" i="1" smtClean="0">
                            <a:solidFill>
                              <a:schemeClr val="tx1"/>
                            </a:solidFill>
                            <a:latin typeface="Cambria Math" panose="02040503050406030204" pitchFamily="18" charset="0"/>
                            <a:cs typeface="Arial" panose="020B0604020202020204" pitchFamily="34" charset="0"/>
                          </a:rPr>
                          <m:t>𝑊</m:t>
                        </m:r>
                      </m:sub>
                      <m:sup>
                        <m:r>
                          <a:rPr lang="en-GB" sz="1800" i="1">
                            <a:solidFill>
                              <a:schemeClr val="tx1"/>
                            </a:solidFill>
                            <a:latin typeface="Cambria Math" panose="02040503050406030204" pitchFamily="18" charset="0"/>
                            <a:cs typeface="Arial" panose="020B0604020202020204" pitchFamily="34" charset="0"/>
                          </a:rPr>
                          <m:t>𝐸𝑁𝐺</m:t>
                        </m:r>
                      </m:sup>
                    </m:sSubSup>
                    <m:r>
                      <a:rPr lang="en-GB" sz="1800" b="0" i="1" smtClean="0">
                        <a:solidFill>
                          <a:schemeClr val="tx1"/>
                        </a:solidFill>
                        <a:latin typeface="Cambria Math" panose="02040503050406030204" pitchFamily="18" charset="0"/>
                        <a:cs typeface="Arial" panose="020B0604020202020204" pitchFamily="34" charset="0"/>
                      </a:rPr>
                      <m:t>+</m:t>
                    </m:r>
                    <m:sSubSup>
                      <m:sSubSupPr>
                        <m:ctrlPr>
                          <a:rPr lang="en-GB" sz="1800" i="1">
                            <a:solidFill>
                              <a:schemeClr val="tx1"/>
                            </a:solidFill>
                            <a:latin typeface="Cambria Math" panose="02040503050406030204" pitchFamily="18" charset="0"/>
                            <a:cs typeface="Arial" panose="020B0604020202020204" pitchFamily="34" charset="0"/>
                          </a:rPr>
                        </m:ctrlPr>
                      </m:sSubSupPr>
                      <m:e>
                        <m:r>
                          <a:rPr lang="en-GB" sz="1800" b="0" i="1" smtClean="0">
                            <a:solidFill>
                              <a:schemeClr val="tx1"/>
                            </a:solidFill>
                            <a:latin typeface="Cambria Math" panose="02040503050406030204" pitchFamily="18" charset="0"/>
                            <a:cs typeface="Arial" panose="020B0604020202020204" pitchFamily="34" charset="0"/>
                          </a:rPr>
                          <m:t>𝐼𝑀</m:t>
                        </m:r>
                      </m:e>
                      <m:sub>
                        <m:r>
                          <a:rPr lang="en-GB" sz="1800" b="0" i="1" smtClean="0">
                            <a:solidFill>
                              <a:schemeClr val="tx1"/>
                            </a:solidFill>
                            <a:latin typeface="Cambria Math" panose="02040503050406030204" pitchFamily="18" charset="0"/>
                            <a:cs typeface="Arial" panose="020B0604020202020204" pitchFamily="34" charset="0"/>
                          </a:rPr>
                          <m:t>𝑊</m:t>
                        </m:r>
                      </m:sub>
                      <m:sup>
                        <m:r>
                          <a:rPr lang="en-GB" sz="1800" i="1">
                            <a:solidFill>
                              <a:schemeClr val="tx1"/>
                            </a:solidFill>
                            <a:latin typeface="Cambria Math" panose="02040503050406030204" pitchFamily="18" charset="0"/>
                            <a:cs typeface="Arial" panose="020B0604020202020204" pitchFamily="34" charset="0"/>
                          </a:rPr>
                          <m:t>𝐸𝑁𝐺</m:t>
                        </m:r>
                      </m:sup>
                    </m:sSubSup>
                  </m:oMath>
                </a14:m>
                <a:r>
                  <a:rPr lang="en-GB" sz="1800" dirty="0">
                    <a:latin typeface="Arial" panose="020B0604020202020204" pitchFamily="34" charset="0"/>
                    <a:cs typeface="Arial" panose="020B0604020202020204" pitchFamily="34" charset="0"/>
                    <a:sym typeface="Roboto Slab Regular Regular"/>
                  </a:rPr>
                  <a:t>. But we know that England does not produce wine itself (because it is fully specialise in cloth production), so that </a:t>
                </a:r>
                <a14:m>
                  <m:oMath xmlns:m="http://schemas.openxmlformats.org/officeDocument/2006/math">
                    <m:sSubSup>
                      <m:sSubSupPr>
                        <m:ctrlPr>
                          <a:rPr lang="en-GB" sz="1800" i="1">
                            <a:solidFill>
                              <a:schemeClr val="tx1"/>
                            </a:solidFill>
                            <a:latin typeface="Cambria Math" panose="02040503050406030204" pitchFamily="18" charset="0"/>
                            <a:cs typeface="Arial" panose="020B0604020202020204" pitchFamily="34" charset="0"/>
                          </a:rPr>
                        </m:ctrlPr>
                      </m:sSubSupPr>
                      <m:e>
                        <m:r>
                          <a:rPr lang="en-GB" sz="1800" b="0" i="1" smtClean="0">
                            <a:solidFill>
                              <a:schemeClr val="tx1"/>
                            </a:solidFill>
                            <a:latin typeface="Cambria Math" panose="02040503050406030204" pitchFamily="18" charset="0"/>
                            <a:cs typeface="Arial" panose="020B0604020202020204" pitchFamily="34" charset="0"/>
                          </a:rPr>
                          <m:t>𝑄</m:t>
                        </m:r>
                      </m:e>
                      <m:sub>
                        <m:r>
                          <a:rPr lang="en-GB" sz="1800" i="1">
                            <a:solidFill>
                              <a:schemeClr val="tx1"/>
                            </a:solidFill>
                            <a:latin typeface="Cambria Math" panose="02040503050406030204" pitchFamily="18" charset="0"/>
                            <a:cs typeface="Arial" panose="020B0604020202020204" pitchFamily="34" charset="0"/>
                          </a:rPr>
                          <m:t>𝑊</m:t>
                        </m:r>
                      </m:sub>
                      <m:sup>
                        <m:r>
                          <a:rPr lang="en-GB" sz="1800" i="1">
                            <a:solidFill>
                              <a:schemeClr val="tx1"/>
                            </a:solidFill>
                            <a:latin typeface="Cambria Math" panose="02040503050406030204" pitchFamily="18" charset="0"/>
                            <a:cs typeface="Arial" panose="020B0604020202020204" pitchFamily="34" charset="0"/>
                          </a:rPr>
                          <m:t>𝐸𝑁𝐺</m:t>
                        </m:r>
                      </m:sup>
                    </m:sSubSup>
                    <m:r>
                      <a:rPr lang="en-GB" sz="1800" b="0" i="1" smtClean="0">
                        <a:solidFill>
                          <a:schemeClr val="tx1"/>
                        </a:solidFill>
                        <a:latin typeface="Cambria Math" panose="02040503050406030204" pitchFamily="18" charset="0"/>
                        <a:cs typeface="Arial" panose="020B0604020202020204" pitchFamily="34" charset="0"/>
                      </a:rPr>
                      <m:t>=0</m:t>
                    </m:r>
                  </m:oMath>
                </a14:m>
                <a:r>
                  <a:rPr lang="en-GB" sz="1800" dirty="0">
                    <a:latin typeface="Arial" panose="020B0604020202020204" pitchFamily="34" charset="0"/>
                    <a:cs typeface="Arial" panose="020B0604020202020204" pitchFamily="34" charset="0"/>
                    <a:sym typeface="Roboto Slab Regular Regular"/>
                  </a:rPr>
                  <a:t>. Remains to find out how much wine England will import, which is equal to the amount of wine it receives for the 5 yards of cloth exported.</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With the international price </a:t>
                </a:r>
                <a14:m>
                  <m:oMath xmlns:m="http://schemas.openxmlformats.org/officeDocument/2006/math">
                    <m:f>
                      <m:fPr>
                        <m:ctrlPr>
                          <a:rPr lang="en-GB" sz="1800" i="1" smtClean="0">
                            <a:solidFill>
                              <a:schemeClr val="tx1"/>
                            </a:solidFill>
                            <a:latin typeface="Cambria Math" panose="02040503050406030204" pitchFamily="18" charset="0"/>
                            <a:cs typeface="Arial" panose="020B0604020202020204" pitchFamily="34" charset="0"/>
                          </a:rPr>
                        </m:ctrlPr>
                      </m:fPr>
                      <m:num>
                        <m:sSub>
                          <m:sSubPr>
                            <m:ctrlPr>
                              <a:rPr lang="en-GB" sz="1800" i="1">
                                <a:solidFill>
                                  <a:schemeClr val="tx1"/>
                                </a:solidFill>
                                <a:latin typeface="Cambria Math" panose="02040503050406030204" pitchFamily="18" charset="0"/>
                                <a:cs typeface="Arial" panose="020B0604020202020204" pitchFamily="34" charset="0"/>
                              </a:rPr>
                            </m:ctrlPr>
                          </m:sSubPr>
                          <m:e>
                            <m:r>
                              <a:rPr lang="en-GB" sz="1800" i="1">
                                <a:solidFill>
                                  <a:schemeClr val="tx1"/>
                                </a:solidFill>
                                <a:latin typeface="Cambria Math" panose="02040503050406030204" pitchFamily="18" charset="0"/>
                                <a:cs typeface="Arial" panose="020B0604020202020204" pitchFamily="34" charset="0"/>
                              </a:rPr>
                              <m:t>𝑃</m:t>
                            </m:r>
                          </m:e>
                          <m:sub>
                            <m:r>
                              <a:rPr lang="en-GB" sz="1800" i="1">
                                <a:solidFill>
                                  <a:schemeClr val="tx1"/>
                                </a:solidFill>
                                <a:latin typeface="Cambria Math" panose="02040503050406030204" pitchFamily="18" charset="0"/>
                                <a:cs typeface="Arial" panose="020B0604020202020204" pitchFamily="34" charset="0"/>
                              </a:rPr>
                              <m:t>𝐶</m:t>
                            </m:r>
                          </m:sub>
                        </m:sSub>
                      </m:num>
                      <m:den>
                        <m:sSub>
                          <m:sSubPr>
                            <m:ctrlPr>
                              <a:rPr lang="en-GB" sz="1800" i="1">
                                <a:solidFill>
                                  <a:schemeClr val="tx1"/>
                                </a:solidFill>
                                <a:latin typeface="Cambria Math" panose="02040503050406030204" pitchFamily="18" charset="0"/>
                                <a:cs typeface="Arial" panose="020B0604020202020204" pitchFamily="34" charset="0"/>
                              </a:rPr>
                            </m:ctrlPr>
                          </m:sSubPr>
                          <m:e>
                            <m:r>
                              <a:rPr lang="en-GB" sz="1800" i="1">
                                <a:solidFill>
                                  <a:schemeClr val="tx1"/>
                                </a:solidFill>
                                <a:latin typeface="Cambria Math" panose="02040503050406030204" pitchFamily="18" charset="0"/>
                                <a:cs typeface="Arial" panose="020B0604020202020204" pitchFamily="34" charset="0"/>
                              </a:rPr>
                              <m:t>𝑃</m:t>
                            </m:r>
                          </m:e>
                          <m:sub>
                            <m:r>
                              <a:rPr lang="en-GB" sz="1800" i="1">
                                <a:solidFill>
                                  <a:schemeClr val="tx1"/>
                                </a:solidFill>
                                <a:latin typeface="Cambria Math" panose="02040503050406030204" pitchFamily="18" charset="0"/>
                                <a:cs typeface="Arial" panose="020B0604020202020204" pitchFamily="34" charset="0"/>
                              </a:rPr>
                              <m:t>𝑊</m:t>
                            </m:r>
                          </m:sub>
                        </m:sSub>
                      </m:den>
                    </m:f>
                  </m:oMath>
                </a14:m>
                <a:r>
                  <a:rPr lang="en-GB" sz="1800" dirty="0">
                    <a:latin typeface="Arial" panose="020B0604020202020204" pitchFamily="34" charset="0"/>
                    <a:cs typeface="Arial" panose="020B0604020202020204" pitchFamily="34" charset="0"/>
                    <a:sym typeface="Roboto Slab Regular Regular"/>
                  </a:rPr>
                  <a:t> equal to 12, English cloth exports, </a:t>
                </a:r>
                <a14:m>
                  <m:oMath xmlns:m="http://schemas.openxmlformats.org/officeDocument/2006/math">
                    <m:sSubSup>
                      <m:sSubSupPr>
                        <m:ctrlPr>
                          <a:rPr lang="en-GB" sz="1800" i="1">
                            <a:solidFill>
                              <a:schemeClr val="tx1"/>
                            </a:solidFill>
                            <a:latin typeface="Cambria Math" panose="02040503050406030204" pitchFamily="18" charset="0"/>
                            <a:cs typeface="Arial" panose="020B0604020202020204" pitchFamily="34" charset="0"/>
                          </a:rPr>
                        </m:ctrlPr>
                      </m:sSubSupPr>
                      <m:e>
                        <m:r>
                          <a:rPr lang="en-GB" sz="1800" i="1">
                            <a:solidFill>
                              <a:schemeClr val="tx1"/>
                            </a:solidFill>
                            <a:latin typeface="Cambria Math" panose="02040503050406030204" pitchFamily="18" charset="0"/>
                            <a:cs typeface="Arial" panose="020B0604020202020204" pitchFamily="34" charset="0"/>
                          </a:rPr>
                          <m:t>𝑋</m:t>
                        </m:r>
                      </m:e>
                      <m:sub>
                        <m:r>
                          <a:rPr lang="en-GB" sz="1800" i="1">
                            <a:solidFill>
                              <a:schemeClr val="tx1"/>
                            </a:solidFill>
                            <a:latin typeface="Cambria Math" panose="02040503050406030204" pitchFamily="18" charset="0"/>
                            <a:cs typeface="Arial" panose="020B0604020202020204" pitchFamily="34" charset="0"/>
                          </a:rPr>
                          <m:t>𝐶</m:t>
                        </m:r>
                      </m:sub>
                      <m:sup>
                        <m:r>
                          <a:rPr lang="en-GB" sz="1800" i="1">
                            <a:solidFill>
                              <a:schemeClr val="tx1"/>
                            </a:solidFill>
                            <a:latin typeface="Cambria Math" panose="02040503050406030204" pitchFamily="18" charset="0"/>
                            <a:cs typeface="Arial" panose="020B0604020202020204" pitchFamily="34" charset="0"/>
                          </a:rPr>
                          <m:t>𝐸𝑁𝐺</m:t>
                        </m:r>
                      </m:sup>
                    </m:sSubSup>
                  </m:oMath>
                </a14:m>
                <a:r>
                  <a:rPr lang="en-GB" sz="1800" dirty="0">
                    <a:latin typeface="Arial" panose="020B0604020202020204" pitchFamily="34" charset="0"/>
                    <a:cs typeface="Arial" panose="020B0604020202020204" pitchFamily="34" charset="0"/>
                    <a:sym typeface="Roboto Slab Regular Regular"/>
                  </a:rPr>
                  <a:t> , will buy </a:t>
                </a:r>
                <a14:m>
                  <m:oMath xmlns:m="http://schemas.openxmlformats.org/officeDocument/2006/math">
                    <m:sSubSup>
                      <m:sSubSupPr>
                        <m:ctrlPr>
                          <a:rPr lang="en-GB" sz="1800" i="1">
                            <a:solidFill>
                              <a:schemeClr val="tx1"/>
                            </a:solidFill>
                            <a:latin typeface="Cambria Math" panose="02040503050406030204" pitchFamily="18" charset="0"/>
                            <a:cs typeface="Arial" panose="020B0604020202020204" pitchFamily="34" charset="0"/>
                          </a:rPr>
                        </m:ctrlPr>
                      </m:sSubSupPr>
                      <m:e>
                        <m:r>
                          <a:rPr lang="en-GB" sz="1800" i="1">
                            <a:solidFill>
                              <a:schemeClr val="tx1"/>
                            </a:solidFill>
                            <a:latin typeface="Cambria Math" panose="02040503050406030204" pitchFamily="18" charset="0"/>
                            <a:cs typeface="Arial" panose="020B0604020202020204" pitchFamily="34" charset="0"/>
                          </a:rPr>
                          <m:t>𝑋</m:t>
                        </m:r>
                      </m:e>
                      <m:sub>
                        <m:r>
                          <a:rPr lang="en-GB" sz="1800" i="1">
                            <a:solidFill>
                              <a:schemeClr val="tx1"/>
                            </a:solidFill>
                            <a:latin typeface="Cambria Math" panose="02040503050406030204" pitchFamily="18" charset="0"/>
                            <a:cs typeface="Arial" panose="020B0604020202020204" pitchFamily="34" charset="0"/>
                          </a:rPr>
                          <m:t>𝐶</m:t>
                        </m:r>
                      </m:sub>
                      <m:sup>
                        <m:r>
                          <a:rPr lang="en-GB" sz="1800" i="1">
                            <a:solidFill>
                              <a:schemeClr val="tx1"/>
                            </a:solidFill>
                            <a:latin typeface="Cambria Math" panose="02040503050406030204" pitchFamily="18" charset="0"/>
                            <a:cs typeface="Arial" panose="020B0604020202020204" pitchFamily="34" charset="0"/>
                          </a:rPr>
                          <m:t>𝐸𝑁𝐺</m:t>
                        </m:r>
                      </m:sup>
                    </m:sSubSup>
                    <m:r>
                      <a:rPr lang="en-GB" sz="180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GB" sz="1800" dirty="0">
                    <a:solidFill>
                      <a:schemeClr val="tx1"/>
                    </a:solidFill>
                    <a:cs typeface="Arial" panose="020B0604020202020204" pitchFamily="34" charset="0"/>
                  </a:rPr>
                  <a:t> </a:t>
                </a:r>
                <a14:m>
                  <m:oMath xmlns:m="http://schemas.openxmlformats.org/officeDocument/2006/math">
                    <m:f>
                      <m:fPr>
                        <m:ctrlPr>
                          <a:rPr lang="en-GB" sz="1800" i="1">
                            <a:solidFill>
                              <a:schemeClr val="tx1"/>
                            </a:solidFill>
                            <a:latin typeface="Cambria Math" panose="02040503050406030204" pitchFamily="18" charset="0"/>
                            <a:cs typeface="Arial" panose="020B0604020202020204" pitchFamily="34" charset="0"/>
                          </a:rPr>
                        </m:ctrlPr>
                      </m:fPr>
                      <m:num>
                        <m:sSub>
                          <m:sSubPr>
                            <m:ctrlPr>
                              <a:rPr lang="en-GB" sz="1800" i="1">
                                <a:solidFill>
                                  <a:schemeClr val="tx1"/>
                                </a:solidFill>
                                <a:latin typeface="Cambria Math" panose="02040503050406030204" pitchFamily="18" charset="0"/>
                                <a:cs typeface="Arial" panose="020B0604020202020204" pitchFamily="34" charset="0"/>
                              </a:rPr>
                            </m:ctrlPr>
                          </m:sSubPr>
                          <m:e>
                            <m:r>
                              <a:rPr lang="en-GB" sz="1800" i="1">
                                <a:solidFill>
                                  <a:schemeClr val="tx1"/>
                                </a:solidFill>
                                <a:latin typeface="Cambria Math" panose="02040503050406030204" pitchFamily="18" charset="0"/>
                                <a:cs typeface="Arial" panose="020B0604020202020204" pitchFamily="34" charset="0"/>
                              </a:rPr>
                              <m:t>𝑃</m:t>
                            </m:r>
                          </m:e>
                          <m:sub>
                            <m:r>
                              <a:rPr lang="en-GB" sz="1800" i="1">
                                <a:solidFill>
                                  <a:schemeClr val="tx1"/>
                                </a:solidFill>
                                <a:latin typeface="Cambria Math" panose="02040503050406030204" pitchFamily="18" charset="0"/>
                                <a:cs typeface="Arial" panose="020B0604020202020204" pitchFamily="34" charset="0"/>
                              </a:rPr>
                              <m:t>𝐶</m:t>
                            </m:r>
                          </m:sub>
                        </m:sSub>
                      </m:num>
                      <m:den>
                        <m:sSub>
                          <m:sSubPr>
                            <m:ctrlPr>
                              <a:rPr lang="en-GB" sz="1800" i="1">
                                <a:solidFill>
                                  <a:schemeClr val="tx1"/>
                                </a:solidFill>
                                <a:latin typeface="Cambria Math" panose="02040503050406030204" pitchFamily="18" charset="0"/>
                                <a:cs typeface="Arial" panose="020B0604020202020204" pitchFamily="34" charset="0"/>
                              </a:rPr>
                            </m:ctrlPr>
                          </m:sSubPr>
                          <m:e>
                            <m:r>
                              <a:rPr lang="en-GB" sz="1800" i="1">
                                <a:solidFill>
                                  <a:schemeClr val="tx1"/>
                                </a:solidFill>
                                <a:latin typeface="Cambria Math" panose="02040503050406030204" pitchFamily="18" charset="0"/>
                                <a:cs typeface="Arial" panose="020B0604020202020204" pitchFamily="34" charset="0"/>
                              </a:rPr>
                              <m:t>𝑃</m:t>
                            </m:r>
                          </m:e>
                          <m:sub>
                            <m:r>
                              <a:rPr lang="en-GB" sz="1800" i="1">
                                <a:solidFill>
                                  <a:schemeClr val="tx1"/>
                                </a:solidFill>
                                <a:latin typeface="Cambria Math" panose="02040503050406030204" pitchFamily="18" charset="0"/>
                                <a:cs typeface="Arial" panose="020B0604020202020204" pitchFamily="34" charset="0"/>
                              </a:rPr>
                              <m:t>𝑊</m:t>
                            </m:r>
                          </m:sub>
                        </m:sSub>
                      </m:den>
                    </m:f>
                  </m:oMath>
                </a14:m>
                <a:r>
                  <a:rPr lang="en-GB" sz="1800" dirty="0">
                    <a:latin typeface="Arial" panose="020B0604020202020204" pitchFamily="34" charset="0"/>
                    <a:cs typeface="Arial" panose="020B0604020202020204" pitchFamily="34" charset="0"/>
                    <a:sym typeface="Roboto Slab Regular Regular"/>
                  </a:rPr>
                  <a:t> gallons of wine </a:t>
                </a:r>
                <a14:m>
                  <m:oMath xmlns:m="http://schemas.openxmlformats.org/officeDocument/2006/math">
                    <m:sSubSup>
                      <m:sSubSupPr>
                        <m:ctrlPr>
                          <a:rPr lang="en-GB" sz="1800" i="1">
                            <a:solidFill>
                              <a:schemeClr val="tx1"/>
                            </a:solidFill>
                            <a:latin typeface="Cambria Math" panose="02040503050406030204" pitchFamily="18" charset="0"/>
                            <a:cs typeface="Arial" panose="020B0604020202020204" pitchFamily="34" charset="0"/>
                          </a:rPr>
                        </m:ctrlPr>
                      </m:sSubSupPr>
                      <m:e>
                        <m:sSubSup>
                          <m:sSubSupPr>
                            <m:ctrlPr>
                              <a:rPr lang="en-GB" sz="1800" i="1">
                                <a:solidFill>
                                  <a:schemeClr val="tx1"/>
                                </a:solidFill>
                                <a:latin typeface="Cambria Math" panose="02040503050406030204" pitchFamily="18" charset="0"/>
                                <a:cs typeface="Arial" panose="020B0604020202020204" pitchFamily="34" charset="0"/>
                              </a:rPr>
                            </m:ctrlPr>
                          </m:sSubSupPr>
                          <m:e>
                            <m:r>
                              <a:rPr lang="en-GB" sz="1800" i="1">
                                <a:solidFill>
                                  <a:schemeClr val="tx1"/>
                                </a:solidFill>
                                <a:latin typeface="Cambria Math" panose="02040503050406030204" pitchFamily="18" charset="0"/>
                                <a:cs typeface="Arial" panose="020B0604020202020204" pitchFamily="34" charset="0"/>
                              </a:rPr>
                              <m:t>𝐼𝑀</m:t>
                            </m:r>
                          </m:e>
                          <m:sub>
                            <m:r>
                              <a:rPr lang="en-GB" sz="1800" i="1">
                                <a:solidFill>
                                  <a:schemeClr val="tx1"/>
                                </a:solidFill>
                                <a:latin typeface="Cambria Math" panose="02040503050406030204" pitchFamily="18" charset="0"/>
                                <a:cs typeface="Arial" panose="020B0604020202020204" pitchFamily="34" charset="0"/>
                              </a:rPr>
                              <m:t>𝑊</m:t>
                            </m:r>
                          </m:sub>
                          <m:sup>
                            <m:r>
                              <a:rPr lang="en-GB" sz="1800" i="1">
                                <a:solidFill>
                                  <a:schemeClr val="tx1"/>
                                </a:solidFill>
                                <a:latin typeface="Cambria Math" panose="02040503050406030204" pitchFamily="18" charset="0"/>
                                <a:cs typeface="Arial" panose="020B0604020202020204" pitchFamily="34" charset="0"/>
                              </a:rPr>
                              <m:t>𝐸𝑁𝐺</m:t>
                            </m:r>
                          </m:sup>
                        </m:sSubSup>
                        <m:r>
                          <a:rPr lang="en-GB" sz="1800" b="0" i="1" smtClean="0">
                            <a:solidFill>
                              <a:schemeClr val="tx1"/>
                            </a:solidFill>
                            <a:latin typeface="Cambria Math" panose="02040503050406030204" pitchFamily="18" charset="0"/>
                            <a:cs typeface="Arial" panose="020B0604020202020204" pitchFamily="34" charset="0"/>
                          </a:rPr>
                          <m:t>=</m:t>
                        </m:r>
                        <m:r>
                          <a:rPr lang="en-GB" sz="1800" i="1">
                            <a:solidFill>
                              <a:schemeClr val="tx1"/>
                            </a:solidFill>
                            <a:latin typeface="Cambria Math" panose="02040503050406030204" pitchFamily="18" charset="0"/>
                            <a:cs typeface="Arial" panose="020B0604020202020204" pitchFamily="34" charset="0"/>
                          </a:rPr>
                          <m:t>𝑋</m:t>
                        </m:r>
                      </m:e>
                      <m:sub>
                        <m:r>
                          <a:rPr lang="en-GB" sz="1800" i="1">
                            <a:solidFill>
                              <a:schemeClr val="tx1"/>
                            </a:solidFill>
                            <a:latin typeface="Cambria Math" panose="02040503050406030204" pitchFamily="18" charset="0"/>
                            <a:cs typeface="Arial" panose="020B0604020202020204" pitchFamily="34" charset="0"/>
                          </a:rPr>
                          <m:t>𝐶</m:t>
                        </m:r>
                      </m:sub>
                      <m:sup>
                        <m:r>
                          <a:rPr lang="en-GB" sz="1800" i="1">
                            <a:solidFill>
                              <a:schemeClr val="tx1"/>
                            </a:solidFill>
                            <a:latin typeface="Cambria Math" panose="02040503050406030204" pitchFamily="18" charset="0"/>
                            <a:cs typeface="Arial" panose="020B0604020202020204" pitchFamily="34" charset="0"/>
                          </a:rPr>
                          <m:t>𝐸𝑁𝐺</m:t>
                        </m:r>
                      </m:sup>
                    </m:sSubSup>
                    <m:r>
                      <a:rPr lang="en-GB" sz="1800" i="1">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GB" sz="1800" dirty="0">
                    <a:solidFill>
                      <a:schemeClr val="tx1"/>
                    </a:solidFill>
                    <a:cs typeface="Arial" panose="020B0604020202020204" pitchFamily="34" charset="0"/>
                  </a:rPr>
                  <a:t> </a:t>
                </a:r>
                <a14:m>
                  <m:oMath xmlns:m="http://schemas.openxmlformats.org/officeDocument/2006/math">
                    <m:f>
                      <m:fPr>
                        <m:ctrlPr>
                          <a:rPr lang="en-GB" sz="1800" i="1">
                            <a:solidFill>
                              <a:schemeClr val="tx1"/>
                            </a:solidFill>
                            <a:latin typeface="Cambria Math" panose="02040503050406030204" pitchFamily="18" charset="0"/>
                            <a:cs typeface="Arial" panose="020B0604020202020204" pitchFamily="34" charset="0"/>
                          </a:rPr>
                        </m:ctrlPr>
                      </m:fPr>
                      <m:num>
                        <m:sSub>
                          <m:sSubPr>
                            <m:ctrlPr>
                              <a:rPr lang="en-GB" sz="1800" i="1">
                                <a:solidFill>
                                  <a:schemeClr val="tx1"/>
                                </a:solidFill>
                                <a:latin typeface="Cambria Math" panose="02040503050406030204" pitchFamily="18" charset="0"/>
                                <a:cs typeface="Arial" panose="020B0604020202020204" pitchFamily="34" charset="0"/>
                              </a:rPr>
                            </m:ctrlPr>
                          </m:sSubPr>
                          <m:e>
                            <m:r>
                              <a:rPr lang="en-GB" sz="1800" i="1">
                                <a:solidFill>
                                  <a:schemeClr val="tx1"/>
                                </a:solidFill>
                                <a:latin typeface="Cambria Math" panose="02040503050406030204" pitchFamily="18" charset="0"/>
                                <a:cs typeface="Arial" panose="020B0604020202020204" pitchFamily="34" charset="0"/>
                              </a:rPr>
                              <m:t>𝑃</m:t>
                            </m:r>
                          </m:e>
                          <m:sub>
                            <m:r>
                              <a:rPr lang="en-GB" sz="1800" i="1">
                                <a:solidFill>
                                  <a:schemeClr val="tx1"/>
                                </a:solidFill>
                                <a:latin typeface="Cambria Math" panose="02040503050406030204" pitchFamily="18" charset="0"/>
                                <a:cs typeface="Arial" panose="020B0604020202020204" pitchFamily="34" charset="0"/>
                              </a:rPr>
                              <m:t>𝐶</m:t>
                            </m:r>
                          </m:sub>
                        </m:sSub>
                      </m:num>
                      <m:den>
                        <m:sSub>
                          <m:sSubPr>
                            <m:ctrlPr>
                              <a:rPr lang="en-GB" sz="1800" i="1">
                                <a:solidFill>
                                  <a:schemeClr val="tx1"/>
                                </a:solidFill>
                                <a:latin typeface="Cambria Math" panose="02040503050406030204" pitchFamily="18" charset="0"/>
                                <a:cs typeface="Arial" panose="020B0604020202020204" pitchFamily="34" charset="0"/>
                              </a:rPr>
                            </m:ctrlPr>
                          </m:sSubPr>
                          <m:e>
                            <m:r>
                              <a:rPr lang="en-GB" sz="1800" i="1">
                                <a:solidFill>
                                  <a:schemeClr val="tx1"/>
                                </a:solidFill>
                                <a:latin typeface="Cambria Math" panose="02040503050406030204" pitchFamily="18" charset="0"/>
                                <a:cs typeface="Arial" panose="020B0604020202020204" pitchFamily="34" charset="0"/>
                              </a:rPr>
                              <m:t>𝑃</m:t>
                            </m:r>
                          </m:e>
                          <m:sub>
                            <m:r>
                              <a:rPr lang="en-GB" sz="1800" i="1">
                                <a:solidFill>
                                  <a:schemeClr val="tx1"/>
                                </a:solidFill>
                                <a:latin typeface="Cambria Math" panose="02040503050406030204" pitchFamily="18" charset="0"/>
                                <a:cs typeface="Arial" panose="020B0604020202020204" pitchFamily="34" charset="0"/>
                              </a:rPr>
                              <m:t>𝑊</m:t>
                            </m:r>
                          </m:sub>
                        </m:sSub>
                      </m:den>
                    </m:f>
                    <m:r>
                      <a:rPr lang="en-GB" sz="1800" b="0" i="1" smtClean="0">
                        <a:solidFill>
                          <a:schemeClr val="tx1"/>
                        </a:solidFill>
                        <a:latin typeface="Cambria Math" panose="02040503050406030204" pitchFamily="18" charset="0"/>
                        <a:cs typeface="Arial" panose="020B0604020202020204" pitchFamily="34" charset="0"/>
                      </a:rPr>
                      <m:t>=5</m:t>
                    </m:r>
                    <m:r>
                      <a:rPr lang="en-GB" sz="18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∙12=60</m:t>
                    </m:r>
                  </m:oMath>
                </a14:m>
                <a:r>
                  <a:rPr lang="en-GB" sz="1800" dirty="0">
                    <a:latin typeface="Arial" panose="020B0604020202020204" pitchFamily="34" charset="0"/>
                    <a:cs typeface="Arial" panose="020B0604020202020204" pitchFamily="34" charset="0"/>
                    <a:sym typeface="Roboto Slab Regular Regular"/>
                  </a:rPr>
                  <a:t>. Hence English wine consumption is </a:t>
                </a:r>
                <a14:m>
                  <m:oMath xmlns:m="http://schemas.openxmlformats.org/officeDocument/2006/math">
                    <m:sSubSup>
                      <m:sSubSupPr>
                        <m:ctrlPr>
                          <a:rPr lang="en-GB" sz="1800" i="1">
                            <a:solidFill>
                              <a:schemeClr val="tx1"/>
                            </a:solidFill>
                            <a:latin typeface="Cambria Math" panose="02040503050406030204" pitchFamily="18" charset="0"/>
                            <a:cs typeface="Arial" panose="020B0604020202020204" pitchFamily="34" charset="0"/>
                          </a:rPr>
                        </m:ctrlPr>
                      </m:sSubSupPr>
                      <m:e>
                        <m:sSubSup>
                          <m:sSubSupPr>
                            <m:ctrlPr>
                              <a:rPr lang="en-GB" sz="1800" i="1">
                                <a:solidFill>
                                  <a:schemeClr val="tx1"/>
                                </a:solidFill>
                                <a:latin typeface="Cambria Math" panose="02040503050406030204" pitchFamily="18" charset="0"/>
                                <a:cs typeface="Arial" panose="020B0604020202020204" pitchFamily="34" charset="0"/>
                              </a:rPr>
                            </m:ctrlPr>
                          </m:sSubSupPr>
                          <m:e>
                            <m:r>
                              <a:rPr lang="en-GB" sz="1800" i="1">
                                <a:solidFill>
                                  <a:schemeClr val="tx1"/>
                                </a:solidFill>
                                <a:latin typeface="Cambria Math" panose="02040503050406030204" pitchFamily="18" charset="0"/>
                                <a:cs typeface="Arial" panose="020B0604020202020204" pitchFamily="34" charset="0"/>
                              </a:rPr>
                              <m:t>𝐶</m:t>
                            </m:r>
                          </m:e>
                          <m:sub>
                            <m:r>
                              <a:rPr lang="en-GB" sz="1800" i="1">
                                <a:solidFill>
                                  <a:schemeClr val="tx1"/>
                                </a:solidFill>
                                <a:latin typeface="Cambria Math" panose="02040503050406030204" pitchFamily="18" charset="0"/>
                                <a:cs typeface="Arial" panose="020B0604020202020204" pitchFamily="34" charset="0"/>
                              </a:rPr>
                              <m:t>𝑊</m:t>
                            </m:r>
                          </m:sub>
                          <m:sup>
                            <m:r>
                              <a:rPr lang="en-GB" sz="1800" i="1">
                                <a:solidFill>
                                  <a:schemeClr val="tx1"/>
                                </a:solidFill>
                                <a:latin typeface="Cambria Math" panose="02040503050406030204" pitchFamily="18" charset="0"/>
                                <a:cs typeface="Arial" panose="020B0604020202020204" pitchFamily="34" charset="0"/>
                              </a:rPr>
                              <m:t>𝐸𝑁𝐺</m:t>
                            </m:r>
                          </m:sup>
                        </m:sSubSup>
                        <m:r>
                          <a:rPr lang="en-GB" sz="1800" i="1">
                            <a:solidFill>
                              <a:schemeClr val="tx1"/>
                            </a:solidFill>
                            <a:latin typeface="Cambria Math" panose="02040503050406030204" pitchFamily="18" charset="0"/>
                            <a:cs typeface="Arial" panose="020B0604020202020204" pitchFamily="34" charset="0"/>
                          </a:rPr>
                          <m:t>=</m:t>
                        </m:r>
                        <m:r>
                          <a:rPr lang="en-GB" sz="1800" i="1">
                            <a:solidFill>
                              <a:schemeClr val="tx1"/>
                            </a:solidFill>
                            <a:latin typeface="Cambria Math" panose="02040503050406030204" pitchFamily="18" charset="0"/>
                            <a:cs typeface="Arial" panose="020B0604020202020204" pitchFamily="34" charset="0"/>
                          </a:rPr>
                          <m:t>𝑄</m:t>
                        </m:r>
                      </m:e>
                      <m:sub>
                        <m:r>
                          <a:rPr lang="en-GB" sz="1800" i="1">
                            <a:solidFill>
                              <a:schemeClr val="tx1"/>
                            </a:solidFill>
                            <a:latin typeface="Cambria Math" panose="02040503050406030204" pitchFamily="18" charset="0"/>
                            <a:cs typeface="Arial" panose="020B0604020202020204" pitchFamily="34" charset="0"/>
                          </a:rPr>
                          <m:t>𝑊</m:t>
                        </m:r>
                      </m:sub>
                      <m:sup>
                        <m:r>
                          <a:rPr lang="en-GB" sz="1800" i="1">
                            <a:solidFill>
                              <a:schemeClr val="tx1"/>
                            </a:solidFill>
                            <a:latin typeface="Cambria Math" panose="02040503050406030204" pitchFamily="18" charset="0"/>
                            <a:cs typeface="Arial" panose="020B0604020202020204" pitchFamily="34" charset="0"/>
                          </a:rPr>
                          <m:t>𝐸𝑁𝐺</m:t>
                        </m:r>
                      </m:sup>
                    </m:sSubSup>
                    <m:r>
                      <a:rPr lang="en-GB" sz="1800" i="1">
                        <a:solidFill>
                          <a:schemeClr val="tx1"/>
                        </a:solidFill>
                        <a:latin typeface="Cambria Math" panose="02040503050406030204" pitchFamily="18" charset="0"/>
                        <a:cs typeface="Arial" panose="020B0604020202020204" pitchFamily="34" charset="0"/>
                      </a:rPr>
                      <m:t>+</m:t>
                    </m:r>
                    <m:sSubSup>
                      <m:sSubSupPr>
                        <m:ctrlPr>
                          <a:rPr lang="en-GB" sz="1800" i="1">
                            <a:solidFill>
                              <a:schemeClr val="tx1"/>
                            </a:solidFill>
                            <a:latin typeface="Cambria Math" panose="02040503050406030204" pitchFamily="18" charset="0"/>
                            <a:cs typeface="Arial" panose="020B0604020202020204" pitchFamily="34" charset="0"/>
                          </a:rPr>
                        </m:ctrlPr>
                      </m:sSubSupPr>
                      <m:e>
                        <m:r>
                          <a:rPr lang="en-GB" sz="1800" i="1">
                            <a:solidFill>
                              <a:schemeClr val="tx1"/>
                            </a:solidFill>
                            <a:latin typeface="Cambria Math" panose="02040503050406030204" pitchFamily="18" charset="0"/>
                            <a:cs typeface="Arial" panose="020B0604020202020204" pitchFamily="34" charset="0"/>
                          </a:rPr>
                          <m:t>𝐼𝑀</m:t>
                        </m:r>
                      </m:e>
                      <m:sub>
                        <m:r>
                          <a:rPr lang="en-GB" sz="1800" i="1">
                            <a:solidFill>
                              <a:schemeClr val="tx1"/>
                            </a:solidFill>
                            <a:latin typeface="Cambria Math" panose="02040503050406030204" pitchFamily="18" charset="0"/>
                            <a:cs typeface="Arial" panose="020B0604020202020204" pitchFamily="34" charset="0"/>
                          </a:rPr>
                          <m:t>𝑊</m:t>
                        </m:r>
                      </m:sub>
                      <m:sup>
                        <m:r>
                          <a:rPr lang="en-GB" sz="1800" i="1">
                            <a:solidFill>
                              <a:schemeClr val="tx1"/>
                            </a:solidFill>
                            <a:latin typeface="Cambria Math" panose="02040503050406030204" pitchFamily="18" charset="0"/>
                            <a:cs typeface="Arial" panose="020B0604020202020204" pitchFamily="34" charset="0"/>
                          </a:rPr>
                          <m:t>𝐸𝑁𝐺</m:t>
                        </m:r>
                      </m:sup>
                    </m:sSubSup>
                    <m:r>
                      <a:rPr lang="en-GB" sz="1800" b="0" i="1" smtClean="0">
                        <a:solidFill>
                          <a:schemeClr val="tx1"/>
                        </a:solidFill>
                        <a:latin typeface="Cambria Math" panose="02040503050406030204" pitchFamily="18" charset="0"/>
                        <a:cs typeface="Arial" panose="020B0604020202020204" pitchFamily="34" charset="0"/>
                      </a:rPr>
                      <m:t>=0+60=60.</m:t>
                    </m:r>
                  </m:oMath>
                </a14:m>
                <a:endParaRPr lang="en-GB" sz="1800" dirty="0">
                  <a:latin typeface="Arial" panose="020B0604020202020204" pitchFamily="34" charset="0"/>
                  <a:cs typeface="Arial" panose="020B0604020202020204" pitchFamily="34" charset="0"/>
                  <a:sym typeface="Roboto Slab Regular Regular"/>
                </a:endParaRP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The English free trade consumption point is therefore (5 ; 60).</a:t>
                </a:r>
              </a:p>
            </p:txBody>
          </p:sp>
        </mc:Choice>
        <mc:Fallback xmlns="">
          <p:sp>
            <p:nvSpPr>
              <p:cNvPr id="3" name="Tijdelijke aanduiding voor verticale tekst 10">
                <a:extLst>
                  <a:ext uri="{FF2B5EF4-FFF2-40B4-BE49-F238E27FC236}">
                    <a16:creationId xmlns:a16="http://schemas.microsoft.com/office/drawing/2014/main" id="{9F51DAEB-B735-A106-7B63-6EB12B8B28C9}"/>
                  </a:ext>
                </a:extLst>
              </p:cNvPr>
              <p:cNvSpPr txBox="1">
                <a:spLocks noGrp="1" noRot="1" noChangeAspect="1" noMove="1" noResize="1" noEditPoints="1" noAdjustHandles="1" noChangeArrowheads="1" noChangeShapeType="1" noTextEdit="1"/>
              </p:cNvSpPr>
              <p:nvPr>
                <p:ph type="body" idx="1"/>
              </p:nvPr>
            </p:nvSpPr>
            <p:spPr>
              <a:xfrm>
                <a:off x="698498" y="2071868"/>
                <a:ext cx="10887760" cy="4155311"/>
              </a:xfrm>
              <a:prstGeom prst="rect">
                <a:avLst/>
              </a:prstGeom>
              <a:blipFill>
                <a:blip r:embed="rId3"/>
                <a:stretch>
                  <a:fillRect l="-1624" t="-4399" r="-1456"/>
                </a:stretch>
              </a:blipFill>
              <a:ln>
                <a:noFill/>
              </a:ln>
            </p:spPr>
            <p:txBody>
              <a:bodyPr/>
              <a:lstStyle/>
              <a:p>
                <a:r>
                  <a:rPr lang="nl-NL">
                    <a:noFill/>
                  </a:rPr>
                  <a:t> </a:t>
                </a:r>
              </a:p>
            </p:txBody>
          </p:sp>
        </mc:Fallback>
      </mc:AlternateContent>
    </p:spTree>
    <p:extLst>
      <p:ext uri="{BB962C8B-B14F-4D97-AF65-F5344CB8AC3E}">
        <p14:creationId xmlns:p14="http://schemas.microsoft.com/office/powerpoint/2010/main" val="3603921611"/>
      </p:ext>
    </p:extLst>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C9E5BB2-8A95-3EB3-8779-7751358D4DA7}"/>
              </a:ext>
            </a:extLst>
          </p:cNvPr>
          <p:cNvSpPr/>
          <p:nvPr/>
        </p:nvSpPr>
        <p:spPr>
          <a:xfrm>
            <a:off x="620486" y="5900057"/>
            <a:ext cx="2079171" cy="846669"/>
          </a:xfrm>
          <a:prstGeom prst="rect">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nl-NL" sz="1800" b="0" i="0" u="none" strike="noStrike" cap="none" spc="0" normalizeH="0" baseline="0">
              <a:ln>
                <a:noFill/>
              </a:ln>
              <a:solidFill>
                <a:srgbClr val="000000"/>
              </a:solidFill>
              <a:effectLst/>
              <a:uFillTx/>
              <a:latin typeface="Arial"/>
              <a:ea typeface="Arial"/>
              <a:cs typeface="Arial"/>
              <a:sym typeface="Arial"/>
            </a:endParaRPr>
          </a:p>
        </p:txBody>
      </p:sp>
      <p:sp>
        <p:nvSpPr>
          <p:cNvPr id="3157" name="Titel 9"/>
          <p:cNvSpPr txBox="1">
            <a:spLocks noGrp="1"/>
          </p:cNvSpPr>
          <p:nvPr>
            <p:ph type="title"/>
          </p:nvPr>
        </p:nvSpPr>
        <p:spPr>
          <a:xfrm>
            <a:off x="698499" y="741499"/>
            <a:ext cx="10775072" cy="846669"/>
          </a:xfrm>
          <a:prstGeom prst="rect">
            <a:avLst/>
          </a:prstGeom>
        </p:spPr>
        <p:txBody>
          <a:bodyPr>
            <a:normAutofit fontScale="90000"/>
          </a:bodyPr>
          <a:lstStyle>
            <a:lvl1pPr defTabSz="850391">
              <a:tabLst>
                <a:tab pos="1155700" algn="l"/>
              </a:tabLst>
              <a:defRPr sz="2976"/>
            </a:lvl1pPr>
          </a:lstStyle>
          <a:p>
            <a:pPr marL="531813" indent="-531813">
              <a:tabLst>
                <a:tab pos="531813" algn="l"/>
                <a:tab pos="1155700" algn="l"/>
              </a:tabLst>
            </a:pPr>
            <a:r>
              <a:rPr lang="en-GB" sz="3600" dirty="0">
                <a:solidFill>
                  <a:schemeClr val="accent2"/>
                </a:solidFill>
              </a:rPr>
              <a:t>4. 	The Ricardian model of trade</a:t>
            </a:r>
            <a:br>
              <a:rPr lang="en-GB" sz="3600" dirty="0">
                <a:solidFill>
                  <a:schemeClr val="accent2"/>
                </a:solidFill>
              </a:rPr>
            </a:br>
            <a:r>
              <a:rPr lang="en-GB" sz="2700" dirty="0">
                <a:solidFill>
                  <a:srgbClr val="004872"/>
                </a:solidFill>
              </a:rPr>
              <a:t>Gains from Trade - Portugal</a:t>
            </a:r>
          </a:p>
        </p:txBody>
      </p:sp>
      <p:sp>
        <p:nvSpPr>
          <p:cNvPr id="2" name="Textplatzhalter 3">
            <a:extLst>
              <a:ext uri="{FF2B5EF4-FFF2-40B4-BE49-F238E27FC236}">
                <a16:creationId xmlns:a16="http://schemas.microsoft.com/office/drawing/2014/main" id="{5B952ABC-C012-D770-858E-E97780930D31}"/>
              </a:ext>
            </a:extLst>
          </p:cNvPr>
          <p:cNvSpPr txBox="1">
            <a:spLocks/>
          </p:cNvSpPr>
          <p:nvPr/>
        </p:nvSpPr>
        <p:spPr>
          <a:xfrm>
            <a:off x="515249" y="1536483"/>
            <a:ext cx="8438746" cy="4545299"/>
          </a:xfrm>
          <a:prstGeom prst="rect">
            <a:avLst/>
          </a:prstGeom>
        </p:spPr>
        <p:txBody>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363538" indent="-363538">
              <a:lnSpc>
                <a:spcPct val="105000"/>
              </a:lnSpc>
              <a:spcBef>
                <a:spcPts val="200"/>
              </a:spcBef>
              <a:spcAft>
                <a:spcPts val="400"/>
              </a:spcAft>
              <a:tabLst>
                <a:tab pos="982663" algn="l"/>
              </a:tabLst>
            </a:pPr>
            <a:endParaRPr lang="en-US" dirty="0"/>
          </a:p>
        </p:txBody>
      </p:sp>
      <mc:AlternateContent xmlns:mc="http://schemas.openxmlformats.org/markup-compatibility/2006" xmlns:a14="http://schemas.microsoft.com/office/drawing/2010/main">
        <mc:Choice Requires="a14">
          <p:sp>
            <p:nvSpPr>
              <p:cNvPr id="3" name="Tijdelijke aanduiding voor verticale tekst 10">
                <a:extLst>
                  <a:ext uri="{FF2B5EF4-FFF2-40B4-BE49-F238E27FC236}">
                    <a16:creationId xmlns:a16="http://schemas.microsoft.com/office/drawing/2014/main" id="{9F51DAEB-B735-A106-7B63-6EB12B8B28C9}"/>
                  </a:ext>
                </a:extLst>
              </p:cNvPr>
              <p:cNvSpPr txBox="1">
                <a:spLocks noGrp="1"/>
              </p:cNvSpPr>
              <p:nvPr>
                <p:ph type="body" idx="1"/>
              </p:nvPr>
            </p:nvSpPr>
            <p:spPr>
              <a:xfrm>
                <a:off x="698499" y="2071868"/>
                <a:ext cx="11101616" cy="4644335"/>
              </a:xfrm>
              <a:prstGeom prst="rect">
                <a:avLst/>
              </a:prstGeom>
              <a:ln>
                <a:noFill/>
              </a:ln>
            </p:spPr>
            <p:txBody>
              <a:bodyPr>
                <a:normAutofit fontScale="92500" lnSpcReduction="10000"/>
              </a:bodyPr>
              <a:lstStyle/>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Let’s switch to Portugal. Portugal only produces wine, so it can produce 300 gallons of wine: </a:t>
                </a:r>
                <a14:m>
                  <m:oMath xmlns:m="http://schemas.openxmlformats.org/officeDocument/2006/math">
                    <m:sSubSup>
                      <m:sSubSupPr>
                        <m:ctrlPr>
                          <a:rPr lang="en-GB" sz="1800" b="0" i="1" smtClean="0">
                            <a:solidFill>
                              <a:schemeClr val="tx1"/>
                            </a:solidFill>
                            <a:latin typeface="Cambria Math" panose="02040503050406030204" pitchFamily="18" charset="0"/>
                            <a:cs typeface="Arial" panose="020B0604020202020204" pitchFamily="34" charset="0"/>
                          </a:rPr>
                        </m:ctrlPr>
                      </m:sSubSupPr>
                      <m:e>
                        <m:r>
                          <a:rPr lang="en-GB" sz="1800" b="0" i="1" smtClean="0">
                            <a:solidFill>
                              <a:schemeClr val="tx1"/>
                            </a:solidFill>
                            <a:latin typeface="Cambria Math" panose="02040503050406030204" pitchFamily="18" charset="0"/>
                            <a:cs typeface="Arial" panose="020B0604020202020204" pitchFamily="34" charset="0"/>
                          </a:rPr>
                          <m:t>𝑄</m:t>
                        </m:r>
                      </m:e>
                      <m:sub>
                        <m:r>
                          <a:rPr lang="en-GB" sz="1800" b="0" i="1" smtClean="0">
                            <a:solidFill>
                              <a:schemeClr val="tx1"/>
                            </a:solidFill>
                            <a:latin typeface="Cambria Math" panose="02040503050406030204" pitchFamily="18" charset="0"/>
                            <a:cs typeface="Arial" panose="020B0604020202020204" pitchFamily="34" charset="0"/>
                          </a:rPr>
                          <m:t>𝑊</m:t>
                        </m:r>
                      </m:sub>
                      <m:sup>
                        <m:r>
                          <a:rPr lang="en-GB" sz="1800" b="0" i="1" smtClean="0">
                            <a:solidFill>
                              <a:schemeClr val="tx1"/>
                            </a:solidFill>
                            <a:latin typeface="Cambria Math" panose="02040503050406030204" pitchFamily="18" charset="0"/>
                            <a:cs typeface="Arial" panose="020B0604020202020204" pitchFamily="34" charset="0"/>
                          </a:rPr>
                          <m:t>𝑃𝑂𝑅</m:t>
                        </m:r>
                      </m:sup>
                    </m:sSubSup>
                    <m:r>
                      <a:rPr lang="en-GB" sz="1800" b="0" i="1" smtClean="0">
                        <a:solidFill>
                          <a:schemeClr val="tx1"/>
                        </a:solidFill>
                        <a:latin typeface="Cambria Math" panose="02040503050406030204" pitchFamily="18" charset="0"/>
                        <a:cs typeface="Arial" panose="020B0604020202020204" pitchFamily="34" charset="0"/>
                      </a:rPr>
                      <m:t>=300</m:t>
                    </m:r>
                  </m:oMath>
                </a14:m>
                <a:endParaRPr lang="en-GB" sz="1800" dirty="0">
                  <a:latin typeface="Arial" panose="020B0604020202020204" pitchFamily="34" charset="0"/>
                  <a:cs typeface="Arial" panose="020B0604020202020204" pitchFamily="34" charset="0"/>
                  <a:sym typeface="Roboto Slab Regular Regular"/>
                </a:endParaRP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We already know that England imports 60 gallons of wine. In the 2-country case it must be that these English imports equal Portuguese exports of wine:</a:t>
                </a:r>
                <a:r>
                  <a:rPr lang="en-GB" sz="1800" dirty="0">
                    <a:solidFill>
                      <a:schemeClr val="tx1"/>
                    </a:solidFill>
                    <a:cs typeface="Arial" panose="020B0604020202020204" pitchFamily="34" charset="0"/>
                  </a:rPr>
                  <a:t> </a:t>
                </a:r>
                <a14:m>
                  <m:oMath xmlns:m="http://schemas.openxmlformats.org/officeDocument/2006/math">
                    <m:sSubSup>
                      <m:sSubSupPr>
                        <m:ctrlPr>
                          <a:rPr lang="en-GB" sz="1800" i="1">
                            <a:solidFill>
                              <a:schemeClr val="tx1"/>
                            </a:solidFill>
                            <a:latin typeface="Cambria Math" panose="02040503050406030204" pitchFamily="18" charset="0"/>
                            <a:cs typeface="Arial" panose="020B0604020202020204" pitchFamily="34" charset="0"/>
                          </a:rPr>
                        </m:ctrlPr>
                      </m:sSubSupPr>
                      <m:e>
                        <m:r>
                          <a:rPr lang="en-GB" sz="1800" b="0" i="1" smtClean="0">
                            <a:solidFill>
                              <a:schemeClr val="tx1"/>
                            </a:solidFill>
                            <a:latin typeface="Cambria Math" panose="02040503050406030204" pitchFamily="18" charset="0"/>
                            <a:cs typeface="Arial" panose="020B0604020202020204" pitchFamily="34" charset="0"/>
                          </a:rPr>
                          <m:t>𝐼𝑀</m:t>
                        </m:r>
                      </m:e>
                      <m:sub>
                        <m:r>
                          <a:rPr lang="en-GB" sz="1800" b="0" i="1" smtClean="0">
                            <a:solidFill>
                              <a:schemeClr val="tx1"/>
                            </a:solidFill>
                            <a:latin typeface="Cambria Math" panose="02040503050406030204" pitchFamily="18" charset="0"/>
                            <a:cs typeface="Arial" panose="020B0604020202020204" pitchFamily="34" charset="0"/>
                          </a:rPr>
                          <m:t>𝑊</m:t>
                        </m:r>
                      </m:sub>
                      <m:sup>
                        <m:r>
                          <a:rPr lang="en-GB" sz="1800" i="1">
                            <a:solidFill>
                              <a:schemeClr val="tx1"/>
                            </a:solidFill>
                            <a:latin typeface="Cambria Math" panose="02040503050406030204" pitchFamily="18" charset="0"/>
                            <a:cs typeface="Arial" panose="020B0604020202020204" pitchFamily="34" charset="0"/>
                          </a:rPr>
                          <m:t>𝐸𝑁𝐺</m:t>
                        </m:r>
                      </m:sup>
                    </m:sSubSup>
                    <m:r>
                      <a:rPr lang="en-GB" sz="180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Sup>
                      <m:sSubSupPr>
                        <m:ctrlPr>
                          <a:rPr lang="en-GB" sz="180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SupPr>
                      <m:e>
                        <m:r>
                          <a:rPr lang="en-GB" sz="18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𝑋</m:t>
                        </m:r>
                      </m:e>
                      <m:sub>
                        <m:r>
                          <a:rPr lang="en-GB" sz="18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𝑊</m:t>
                        </m:r>
                      </m:sub>
                      <m:sup>
                        <m:r>
                          <a:rPr lang="en-GB" sz="18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𝑃𝑂𝑅</m:t>
                        </m:r>
                      </m:sup>
                    </m:sSubSup>
                  </m:oMath>
                </a14:m>
                <a:r>
                  <a:rPr lang="en-GB" sz="1800" dirty="0">
                    <a:latin typeface="Arial" panose="020B0604020202020204" pitchFamily="34" charset="0"/>
                    <a:cs typeface="Arial" panose="020B0604020202020204" pitchFamily="34" charset="0"/>
                    <a:sym typeface="Roboto Slab Regular Regular"/>
                  </a:rPr>
                  <a:t> . </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Since </a:t>
                </a:r>
                <a14:m>
                  <m:oMath xmlns:m="http://schemas.openxmlformats.org/officeDocument/2006/math">
                    <m:sSubSup>
                      <m:sSubSupPr>
                        <m:ctrlPr>
                          <a:rPr lang="en-GB" sz="1800" i="1">
                            <a:solidFill>
                              <a:schemeClr val="tx1"/>
                            </a:solidFill>
                            <a:latin typeface="Cambria Math" panose="02040503050406030204" pitchFamily="18" charset="0"/>
                            <a:cs typeface="Arial" panose="020B0604020202020204" pitchFamily="34" charset="0"/>
                          </a:rPr>
                        </m:ctrlPr>
                      </m:sSubSupPr>
                      <m:e>
                        <m:r>
                          <a:rPr lang="en-GB" sz="1800" i="1">
                            <a:solidFill>
                              <a:schemeClr val="tx1"/>
                            </a:solidFill>
                            <a:latin typeface="Cambria Math" panose="02040503050406030204" pitchFamily="18" charset="0"/>
                            <a:cs typeface="Arial" panose="020B0604020202020204" pitchFamily="34" charset="0"/>
                          </a:rPr>
                          <m:t>𝐼𝑀</m:t>
                        </m:r>
                      </m:e>
                      <m:sub>
                        <m:r>
                          <a:rPr lang="en-GB" sz="1800" i="1">
                            <a:solidFill>
                              <a:schemeClr val="tx1"/>
                            </a:solidFill>
                            <a:latin typeface="Cambria Math" panose="02040503050406030204" pitchFamily="18" charset="0"/>
                            <a:cs typeface="Arial" panose="020B0604020202020204" pitchFamily="34" charset="0"/>
                          </a:rPr>
                          <m:t>𝑊</m:t>
                        </m:r>
                      </m:sub>
                      <m:sup>
                        <m:r>
                          <a:rPr lang="en-GB" sz="1800" i="1">
                            <a:solidFill>
                              <a:schemeClr val="tx1"/>
                            </a:solidFill>
                            <a:latin typeface="Cambria Math" panose="02040503050406030204" pitchFamily="18" charset="0"/>
                            <a:cs typeface="Arial" panose="020B0604020202020204" pitchFamily="34" charset="0"/>
                          </a:rPr>
                          <m:t>𝐸𝑁𝐺</m:t>
                        </m:r>
                      </m:sup>
                    </m:sSubSup>
                  </m:oMath>
                </a14:m>
                <a:r>
                  <a:rPr lang="en-GB" sz="1800" dirty="0">
                    <a:latin typeface="Arial" panose="020B0604020202020204" pitchFamily="34" charset="0"/>
                    <a:cs typeface="Arial" panose="020B0604020202020204" pitchFamily="34" charset="0"/>
                    <a:sym typeface="Roboto Slab Regular Regular"/>
                  </a:rPr>
                  <a:t> is 60, we can directly calculate Portuguese wine consumption:</a:t>
                </a:r>
                <a:br>
                  <a:rPr lang="en-GB" sz="1800" dirty="0">
                    <a:latin typeface="Arial" panose="020B0604020202020204" pitchFamily="34" charset="0"/>
                    <a:cs typeface="Arial" panose="020B0604020202020204" pitchFamily="34" charset="0"/>
                    <a:sym typeface="Roboto Slab Regular Regular"/>
                  </a:rPr>
                </a:br>
                <a14:m>
                  <m:oMath xmlns:m="http://schemas.openxmlformats.org/officeDocument/2006/math">
                    <m:sSubSup>
                      <m:sSubSupPr>
                        <m:ctrlPr>
                          <a:rPr lang="en-GB" sz="1800" i="1">
                            <a:solidFill>
                              <a:schemeClr val="tx1"/>
                            </a:solidFill>
                            <a:latin typeface="Cambria Math" panose="02040503050406030204" pitchFamily="18" charset="0"/>
                            <a:cs typeface="Arial" panose="020B0604020202020204" pitchFamily="34" charset="0"/>
                          </a:rPr>
                        </m:ctrlPr>
                      </m:sSubSupPr>
                      <m:e>
                        <m:sSubSup>
                          <m:sSubSupPr>
                            <m:ctrlPr>
                              <a:rPr lang="en-GB" sz="1800" i="1">
                                <a:solidFill>
                                  <a:schemeClr val="tx1"/>
                                </a:solidFill>
                                <a:latin typeface="Cambria Math" panose="02040503050406030204" pitchFamily="18" charset="0"/>
                                <a:cs typeface="Arial" panose="020B0604020202020204" pitchFamily="34" charset="0"/>
                              </a:rPr>
                            </m:ctrlPr>
                          </m:sSubSupPr>
                          <m:e>
                            <m:r>
                              <a:rPr lang="en-GB" sz="1800" b="0" i="1" smtClean="0">
                                <a:solidFill>
                                  <a:schemeClr val="tx1"/>
                                </a:solidFill>
                                <a:latin typeface="Cambria Math" panose="02040503050406030204" pitchFamily="18" charset="0"/>
                                <a:cs typeface="Arial" panose="020B0604020202020204" pitchFamily="34" charset="0"/>
                              </a:rPr>
                              <m:t>𝐶</m:t>
                            </m:r>
                          </m:e>
                          <m:sub>
                            <m:r>
                              <a:rPr lang="en-GB" sz="1800" i="1">
                                <a:solidFill>
                                  <a:schemeClr val="tx1"/>
                                </a:solidFill>
                                <a:latin typeface="Cambria Math" panose="02040503050406030204" pitchFamily="18" charset="0"/>
                                <a:cs typeface="Arial" panose="020B0604020202020204" pitchFamily="34" charset="0"/>
                              </a:rPr>
                              <m:t>𝑊</m:t>
                            </m:r>
                          </m:sub>
                          <m:sup>
                            <m:r>
                              <a:rPr lang="en-GB" sz="1800" i="1">
                                <a:solidFill>
                                  <a:schemeClr val="tx1"/>
                                </a:solidFill>
                                <a:latin typeface="Cambria Math" panose="02040503050406030204" pitchFamily="18" charset="0"/>
                                <a:cs typeface="Arial" panose="020B0604020202020204" pitchFamily="34" charset="0"/>
                              </a:rPr>
                              <m:t>𝑃𝑂𝑅</m:t>
                            </m:r>
                          </m:sup>
                        </m:sSubSup>
                        <m:r>
                          <a:rPr lang="en-GB" sz="1800" b="0" i="1" smtClean="0">
                            <a:solidFill>
                              <a:schemeClr val="tx1"/>
                            </a:solidFill>
                            <a:latin typeface="Cambria Math" panose="02040503050406030204" pitchFamily="18" charset="0"/>
                            <a:cs typeface="Arial" panose="020B0604020202020204" pitchFamily="34" charset="0"/>
                          </a:rPr>
                          <m:t>=</m:t>
                        </m:r>
                        <m:r>
                          <a:rPr lang="en-GB" sz="1800" i="1">
                            <a:solidFill>
                              <a:schemeClr val="tx1"/>
                            </a:solidFill>
                            <a:latin typeface="Cambria Math" panose="02040503050406030204" pitchFamily="18" charset="0"/>
                            <a:cs typeface="Arial" panose="020B0604020202020204" pitchFamily="34" charset="0"/>
                          </a:rPr>
                          <m:t>𝑄</m:t>
                        </m:r>
                      </m:e>
                      <m:sub>
                        <m:r>
                          <a:rPr lang="en-GB" sz="1800" i="1">
                            <a:solidFill>
                              <a:schemeClr val="tx1"/>
                            </a:solidFill>
                            <a:latin typeface="Cambria Math" panose="02040503050406030204" pitchFamily="18" charset="0"/>
                            <a:cs typeface="Arial" panose="020B0604020202020204" pitchFamily="34" charset="0"/>
                          </a:rPr>
                          <m:t>𝑊</m:t>
                        </m:r>
                      </m:sub>
                      <m:sup>
                        <m:r>
                          <a:rPr lang="en-GB" sz="1800" i="1">
                            <a:solidFill>
                              <a:schemeClr val="tx1"/>
                            </a:solidFill>
                            <a:latin typeface="Cambria Math" panose="02040503050406030204" pitchFamily="18" charset="0"/>
                            <a:cs typeface="Arial" panose="020B0604020202020204" pitchFamily="34" charset="0"/>
                          </a:rPr>
                          <m:t>𝑃𝑂𝑅</m:t>
                        </m:r>
                      </m:sup>
                    </m:sSubSup>
                    <m:r>
                      <a:rPr lang="en-GB" sz="1800" b="0" i="1" smtClean="0">
                        <a:solidFill>
                          <a:schemeClr val="tx1"/>
                        </a:solidFill>
                        <a:latin typeface="Cambria Math" panose="02040503050406030204" pitchFamily="18" charset="0"/>
                        <a:cs typeface="Arial" panose="020B0604020202020204" pitchFamily="34" charset="0"/>
                      </a:rPr>
                      <m:t>−</m:t>
                    </m:r>
                    <m:sSubSup>
                      <m:sSubSupPr>
                        <m:ctrlPr>
                          <a:rPr lang="en-GB" sz="1800"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SupPr>
                      <m:e>
                        <m:r>
                          <a:rPr lang="en-GB" sz="1800" i="1">
                            <a:solidFill>
                              <a:schemeClr val="tx1"/>
                            </a:solidFill>
                            <a:latin typeface="Cambria Math" panose="02040503050406030204" pitchFamily="18" charset="0"/>
                            <a:ea typeface="Cambria Math" panose="02040503050406030204" pitchFamily="18" charset="0"/>
                            <a:cs typeface="Arial" panose="020B0604020202020204" pitchFamily="34" charset="0"/>
                          </a:rPr>
                          <m:t>𝑋</m:t>
                        </m:r>
                      </m:e>
                      <m:sub>
                        <m:r>
                          <a:rPr lang="en-GB" sz="1800" i="1">
                            <a:solidFill>
                              <a:schemeClr val="tx1"/>
                            </a:solidFill>
                            <a:latin typeface="Cambria Math" panose="02040503050406030204" pitchFamily="18" charset="0"/>
                            <a:ea typeface="Cambria Math" panose="02040503050406030204" pitchFamily="18" charset="0"/>
                            <a:cs typeface="Arial" panose="020B0604020202020204" pitchFamily="34" charset="0"/>
                          </a:rPr>
                          <m:t>𝑊</m:t>
                        </m:r>
                      </m:sub>
                      <m:sup>
                        <m:r>
                          <a:rPr lang="en-GB" sz="1800" i="1">
                            <a:solidFill>
                              <a:schemeClr val="tx1"/>
                            </a:solidFill>
                            <a:latin typeface="Cambria Math" panose="02040503050406030204" pitchFamily="18" charset="0"/>
                            <a:ea typeface="Cambria Math" panose="02040503050406030204" pitchFamily="18" charset="0"/>
                            <a:cs typeface="Arial" panose="020B0604020202020204" pitchFamily="34" charset="0"/>
                          </a:rPr>
                          <m:t>𝑃𝑂𝑅</m:t>
                        </m:r>
                      </m:sup>
                    </m:sSubSup>
                    <m:r>
                      <a:rPr lang="en-GB" sz="18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=300−60=240.</m:t>
                    </m:r>
                  </m:oMath>
                </a14:m>
                <a:endParaRPr lang="en-GB" sz="1800" b="0" i="0" dirty="0">
                  <a:solidFill>
                    <a:schemeClr val="tx1"/>
                  </a:solidFill>
                  <a:latin typeface="Cambria Math" panose="02040503050406030204" pitchFamily="18" charset="0"/>
                  <a:cs typeface="Arial" panose="020B0604020202020204" pitchFamily="34" charset="0"/>
                </a:endParaRP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Portugal does not produce cloth but it imports 5 yards of cloth from England because </a:t>
                </a:r>
                <a14:m>
                  <m:oMath xmlns:m="http://schemas.openxmlformats.org/officeDocument/2006/math">
                    <m:sSubSup>
                      <m:sSubSupPr>
                        <m:ctrlPr>
                          <a:rPr lang="en-GB" sz="180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SupPr>
                      <m:e>
                        <m:r>
                          <a:rPr lang="en-GB" sz="18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𝐼𝑀</m:t>
                        </m:r>
                      </m:e>
                      <m:sub>
                        <m:r>
                          <a:rPr lang="en-GB" sz="18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𝐶</m:t>
                        </m:r>
                      </m:sub>
                      <m:sup>
                        <m:r>
                          <a:rPr lang="en-GB" sz="1800" i="1">
                            <a:solidFill>
                              <a:schemeClr val="tx1"/>
                            </a:solidFill>
                            <a:latin typeface="Cambria Math" panose="02040503050406030204" pitchFamily="18" charset="0"/>
                            <a:ea typeface="Cambria Math" panose="02040503050406030204" pitchFamily="18" charset="0"/>
                            <a:cs typeface="Arial" panose="020B0604020202020204" pitchFamily="34" charset="0"/>
                          </a:rPr>
                          <m:t>𝑃𝑂𝑅</m:t>
                        </m:r>
                      </m:sup>
                    </m:sSubSup>
                  </m:oMath>
                </a14:m>
                <a:r>
                  <a:rPr lang="en-GB" sz="1800" dirty="0">
                    <a:solidFill>
                      <a:schemeClr val="tx1"/>
                    </a:solidFill>
                    <a:ea typeface="Cambria Math" panose="02040503050406030204" pitchFamily="18" charset="0"/>
                    <a:cs typeface="Arial" panose="020B0604020202020204" pitchFamily="34" charset="0"/>
                  </a:rPr>
                  <a:t> </a:t>
                </a:r>
                <a14:m>
                  <m:oMath xmlns:m="http://schemas.openxmlformats.org/officeDocument/2006/math">
                    <m:r>
                      <a:rPr lang="en-GB" sz="1800" i="1">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GB" sz="1800" dirty="0">
                    <a:solidFill>
                      <a:schemeClr val="tx1"/>
                    </a:solidFill>
                    <a:cs typeface="Arial" panose="020B0604020202020204" pitchFamily="34" charset="0"/>
                  </a:rPr>
                  <a:t> </a:t>
                </a:r>
                <a14:m>
                  <m:oMath xmlns:m="http://schemas.openxmlformats.org/officeDocument/2006/math">
                    <m:sSubSup>
                      <m:sSubSupPr>
                        <m:ctrlPr>
                          <a:rPr lang="en-GB" sz="1800" i="1">
                            <a:solidFill>
                              <a:schemeClr val="tx1"/>
                            </a:solidFill>
                            <a:latin typeface="Cambria Math" panose="02040503050406030204" pitchFamily="18" charset="0"/>
                            <a:cs typeface="Arial" panose="020B0604020202020204" pitchFamily="34" charset="0"/>
                          </a:rPr>
                        </m:ctrlPr>
                      </m:sSubSupPr>
                      <m:e>
                        <m:r>
                          <a:rPr lang="en-GB" sz="1800" b="0" i="1" smtClean="0">
                            <a:solidFill>
                              <a:schemeClr val="tx1"/>
                            </a:solidFill>
                            <a:latin typeface="Cambria Math" panose="02040503050406030204" pitchFamily="18" charset="0"/>
                            <a:cs typeface="Arial" panose="020B0604020202020204" pitchFamily="34" charset="0"/>
                          </a:rPr>
                          <m:t>𝑋</m:t>
                        </m:r>
                      </m:e>
                      <m:sub>
                        <m:r>
                          <a:rPr lang="en-GB" sz="1800" b="0" i="1" smtClean="0">
                            <a:solidFill>
                              <a:schemeClr val="tx1"/>
                            </a:solidFill>
                            <a:latin typeface="Cambria Math" panose="02040503050406030204" pitchFamily="18" charset="0"/>
                            <a:cs typeface="Arial" panose="020B0604020202020204" pitchFamily="34" charset="0"/>
                          </a:rPr>
                          <m:t>𝐶</m:t>
                        </m:r>
                      </m:sub>
                      <m:sup>
                        <m:r>
                          <a:rPr lang="en-GB" sz="1800" i="1">
                            <a:solidFill>
                              <a:schemeClr val="tx1"/>
                            </a:solidFill>
                            <a:latin typeface="Cambria Math" panose="02040503050406030204" pitchFamily="18" charset="0"/>
                            <a:cs typeface="Arial" panose="020B0604020202020204" pitchFamily="34" charset="0"/>
                          </a:rPr>
                          <m:t>𝐸𝑁𝐺</m:t>
                        </m:r>
                      </m:sup>
                    </m:sSubSup>
                  </m:oMath>
                </a14:m>
                <a:r>
                  <a:rPr lang="en-GB" sz="1800" dirty="0">
                    <a:latin typeface="Arial" panose="020B0604020202020204" pitchFamily="34" charset="0"/>
                    <a:cs typeface="Arial" panose="020B0604020202020204" pitchFamily="34" charset="0"/>
                    <a:sym typeface="Roboto Slab Regular Regular"/>
                  </a:rPr>
                  <a:t> . </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It follows that Portugal’s cloth consumption is </a:t>
                </a:r>
                <a14:m>
                  <m:oMath xmlns:m="http://schemas.openxmlformats.org/officeDocument/2006/math">
                    <m:sSubSup>
                      <m:sSubSupPr>
                        <m:ctrlPr>
                          <a:rPr lang="en-GB" sz="1800" i="1" smtClean="0">
                            <a:solidFill>
                              <a:schemeClr val="tx1"/>
                            </a:solidFill>
                            <a:latin typeface="Cambria Math" panose="02040503050406030204" pitchFamily="18" charset="0"/>
                            <a:cs typeface="Arial" panose="020B0604020202020204" pitchFamily="34" charset="0"/>
                          </a:rPr>
                        </m:ctrlPr>
                      </m:sSubSupPr>
                      <m:e>
                        <m:sSubSup>
                          <m:sSubSupPr>
                            <m:ctrlPr>
                              <a:rPr lang="en-GB" sz="1800" i="1">
                                <a:solidFill>
                                  <a:schemeClr val="tx1"/>
                                </a:solidFill>
                                <a:latin typeface="Cambria Math" panose="02040503050406030204" pitchFamily="18" charset="0"/>
                                <a:cs typeface="Arial" panose="020B0604020202020204" pitchFamily="34" charset="0"/>
                              </a:rPr>
                            </m:ctrlPr>
                          </m:sSubSupPr>
                          <m:e>
                            <m:r>
                              <a:rPr lang="en-GB" sz="1800" b="0" i="1" smtClean="0">
                                <a:solidFill>
                                  <a:schemeClr val="tx1"/>
                                </a:solidFill>
                                <a:latin typeface="Cambria Math" panose="02040503050406030204" pitchFamily="18" charset="0"/>
                                <a:cs typeface="Arial" panose="020B0604020202020204" pitchFamily="34" charset="0"/>
                              </a:rPr>
                              <m:t>𝐶</m:t>
                            </m:r>
                          </m:e>
                          <m:sub>
                            <m:r>
                              <a:rPr lang="en-GB" sz="1800" b="0" i="1" smtClean="0">
                                <a:solidFill>
                                  <a:schemeClr val="tx1"/>
                                </a:solidFill>
                                <a:latin typeface="Cambria Math" panose="02040503050406030204" pitchFamily="18" charset="0"/>
                                <a:cs typeface="Arial" panose="020B0604020202020204" pitchFamily="34" charset="0"/>
                              </a:rPr>
                              <m:t>𝐶</m:t>
                            </m:r>
                          </m:sub>
                          <m:sup>
                            <m:r>
                              <a:rPr lang="en-GB" sz="1800" i="1">
                                <a:solidFill>
                                  <a:schemeClr val="tx1"/>
                                </a:solidFill>
                                <a:latin typeface="Cambria Math" panose="02040503050406030204" pitchFamily="18" charset="0"/>
                                <a:cs typeface="Arial" panose="020B0604020202020204" pitchFamily="34" charset="0"/>
                              </a:rPr>
                              <m:t>𝑃𝑂𝑅</m:t>
                            </m:r>
                          </m:sup>
                        </m:sSubSup>
                        <m:r>
                          <a:rPr lang="en-GB" sz="1800" b="0" i="1" smtClean="0">
                            <a:solidFill>
                              <a:schemeClr val="tx1"/>
                            </a:solidFill>
                            <a:latin typeface="Cambria Math" panose="02040503050406030204" pitchFamily="18" charset="0"/>
                            <a:cs typeface="Arial" panose="020B0604020202020204" pitchFamily="34" charset="0"/>
                          </a:rPr>
                          <m:t>=</m:t>
                        </m:r>
                        <m:r>
                          <a:rPr lang="en-GB" sz="1800" i="1">
                            <a:solidFill>
                              <a:schemeClr val="tx1"/>
                            </a:solidFill>
                            <a:latin typeface="Cambria Math" panose="02040503050406030204" pitchFamily="18" charset="0"/>
                            <a:cs typeface="Arial" panose="020B0604020202020204" pitchFamily="34" charset="0"/>
                          </a:rPr>
                          <m:t>𝑄</m:t>
                        </m:r>
                      </m:e>
                      <m:sub>
                        <m:r>
                          <a:rPr lang="en-GB" sz="1800" b="0" i="1" smtClean="0">
                            <a:solidFill>
                              <a:schemeClr val="tx1"/>
                            </a:solidFill>
                            <a:latin typeface="Cambria Math" panose="02040503050406030204" pitchFamily="18" charset="0"/>
                            <a:cs typeface="Arial" panose="020B0604020202020204" pitchFamily="34" charset="0"/>
                          </a:rPr>
                          <m:t>𝐶</m:t>
                        </m:r>
                      </m:sub>
                      <m:sup>
                        <m:r>
                          <a:rPr lang="en-GB" sz="1800" i="1">
                            <a:solidFill>
                              <a:schemeClr val="tx1"/>
                            </a:solidFill>
                            <a:latin typeface="Cambria Math" panose="02040503050406030204" pitchFamily="18" charset="0"/>
                            <a:cs typeface="Arial" panose="020B0604020202020204" pitchFamily="34" charset="0"/>
                          </a:rPr>
                          <m:t>𝑃𝑂𝑅</m:t>
                        </m:r>
                      </m:sup>
                    </m:sSubSup>
                    <m:r>
                      <a:rPr lang="en-GB" sz="1800" b="0" i="1" smtClean="0">
                        <a:solidFill>
                          <a:schemeClr val="tx1"/>
                        </a:solidFill>
                        <a:latin typeface="Cambria Math" panose="02040503050406030204" pitchFamily="18" charset="0"/>
                        <a:cs typeface="Arial" panose="020B0604020202020204" pitchFamily="34" charset="0"/>
                      </a:rPr>
                      <m:t>+</m:t>
                    </m:r>
                    <m:sSubSup>
                      <m:sSubSupPr>
                        <m:ctrlPr>
                          <a:rPr lang="en-GB" sz="1800"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SupPr>
                      <m:e>
                        <m:r>
                          <a:rPr lang="en-GB" sz="18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𝐼𝑀</m:t>
                        </m:r>
                      </m:e>
                      <m:sub>
                        <m:r>
                          <a:rPr lang="en-GB" sz="18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𝐶</m:t>
                        </m:r>
                      </m:sub>
                      <m:sup>
                        <m:r>
                          <a:rPr lang="en-GB" sz="1800" i="1">
                            <a:solidFill>
                              <a:schemeClr val="tx1"/>
                            </a:solidFill>
                            <a:latin typeface="Cambria Math" panose="02040503050406030204" pitchFamily="18" charset="0"/>
                            <a:ea typeface="Cambria Math" panose="02040503050406030204" pitchFamily="18" charset="0"/>
                            <a:cs typeface="Arial" panose="020B0604020202020204" pitchFamily="34" charset="0"/>
                          </a:rPr>
                          <m:t>𝑃𝑂𝑅</m:t>
                        </m:r>
                      </m:sup>
                    </m:sSubSup>
                    <m:r>
                      <a:rPr lang="en-GB" sz="18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=0=5=5.</m:t>
                    </m:r>
                  </m:oMath>
                </a14:m>
                <a:r>
                  <a:rPr lang="en-GB" sz="1800" dirty="0">
                    <a:latin typeface="Arial" panose="020B0604020202020204" pitchFamily="34" charset="0"/>
                    <a:cs typeface="Arial" panose="020B0604020202020204" pitchFamily="34" charset="0"/>
                    <a:sym typeface="Roboto Slab Regular Regular"/>
                  </a:rPr>
                  <a:t> </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The free trade consumption point of (5 ; 240) is clearly outside Portugal’s pre-trade PPF.</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It turns out that both consumption points of both countries are outside their PPF. This is an indication that </a:t>
                </a:r>
                <a:r>
                  <a:rPr lang="en-GB" sz="1800" b="1" dirty="0">
                    <a:solidFill>
                      <a:schemeClr val="accent2"/>
                    </a:solidFill>
                    <a:latin typeface="Arial" panose="020B0604020202020204" pitchFamily="34" charset="0"/>
                    <a:cs typeface="Arial" panose="020B0604020202020204" pitchFamily="34" charset="0"/>
                    <a:sym typeface="Roboto Slab Regular Regular"/>
                  </a:rPr>
                  <a:t>both countries gain from trade</a:t>
                </a:r>
                <a:r>
                  <a:rPr lang="en-GB" sz="1800" dirty="0">
                    <a:latin typeface="Arial" panose="020B0604020202020204" pitchFamily="34" charset="0"/>
                    <a:cs typeface="Arial" panose="020B0604020202020204" pitchFamily="34" charset="0"/>
                    <a:sym typeface="Roboto Slab Regular Regular"/>
                  </a:rPr>
                  <a:t>. We can check this with the production possibility constraints. </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The question is: Could POR and ENG reach these consumption points without trade, i.e. in autarky?</a:t>
                </a:r>
              </a:p>
              <a:p>
                <a:pPr lvl="2">
                  <a:lnSpc>
                    <a:spcPct val="110000"/>
                  </a:lnSpc>
                  <a:spcBef>
                    <a:spcPts val="800"/>
                  </a:spcBef>
                  <a:buClr>
                    <a:srgbClr val="004872"/>
                  </a:buClr>
                  <a:buSzPct val="140000"/>
                  <a:tabLst>
                    <a:tab pos="358775" algn="l"/>
                  </a:tabLst>
                </a:pPr>
                <a:r>
                  <a:rPr lang="en-GB" sz="1800" dirty="0">
                    <a:latin typeface="Arial" panose="020B0604020202020204" pitchFamily="34" charset="0"/>
                    <a:cs typeface="Arial" panose="020B0604020202020204" pitchFamily="34" charset="0"/>
                  </a:rPr>
                  <a:t>	Portugal: </a:t>
                </a:r>
                <a14:m>
                  <m:oMath xmlns:m="http://schemas.openxmlformats.org/officeDocument/2006/math">
                    <m:r>
                      <a:rPr lang="en-GB" sz="1800" b="0" i="1" smtClean="0">
                        <a:latin typeface="Cambria Math" panose="02040503050406030204" pitchFamily="18" charset="0"/>
                        <a:cs typeface="Arial" panose="020B0604020202020204" pitchFamily="34" charset="0"/>
                      </a:rPr>
                      <m:t>4</m:t>
                    </m:r>
                    <m:r>
                      <a:rPr lang="en-GB" sz="1800">
                        <a:latin typeface="Cambria Math" panose="02040503050406030204" pitchFamily="18" charset="0"/>
                        <a:cs typeface="Arial" panose="020B0604020202020204" pitchFamily="34" charset="0"/>
                      </a:rPr>
                      <m:t> ∙</m:t>
                    </m:r>
                    <m:r>
                      <a:rPr lang="en-GB" sz="1800" b="0" i="1" smtClean="0">
                        <a:latin typeface="Cambria Math" panose="02040503050406030204" pitchFamily="18" charset="0"/>
                        <a:cs typeface="Arial" panose="020B0604020202020204" pitchFamily="34" charset="0"/>
                      </a:rPr>
                      <m:t>240</m:t>
                    </m:r>
                    <m:r>
                      <a:rPr lang="en-GB" sz="1800">
                        <a:latin typeface="Cambria Math" panose="02040503050406030204" pitchFamily="18" charset="0"/>
                        <a:cs typeface="Arial" panose="020B0604020202020204" pitchFamily="34" charset="0"/>
                      </a:rPr>
                      <m:t>+</m:t>
                    </m:r>
                  </m:oMath>
                </a14:m>
                <a:r>
                  <a:rPr lang="en-GB" sz="1800" dirty="0">
                    <a:latin typeface="Arial" panose="020B0604020202020204" pitchFamily="34" charset="0"/>
                    <a:cs typeface="Arial" panose="020B0604020202020204" pitchFamily="34" charset="0"/>
                  </a:rPr>
                  <a:t>  </a:t>
                </a:r>
                <a14:m>
                  <m:oMath xmlns:m="http://schemas.openxmlformats.org/officeDocument/2006/math">
                    <m:r>
                      <a:rPr lang="en-GB" sz="1800" b="0" i="1" smtClean="0">
                        <a:latin typeface="Cambria Math" panose="02040503050406030204" pitchFamily="18" charset="0"/>
                        <a:cs typeface="Arial" panose="020B0604020202020204" pitchFamily="34" charset="0"/>
                      </a:rPr>
                      <m:t>60</m:t>
                    </m:r>
                    <m:r>
                      <a:rPr lang="en-GB" sz="1800">
                        <a:latin typeface="Cambria Math" panose="02040503050406030204" pitchFamily="18" charset="0"/>
                        <a:cs typeface="Arial" panose="020B0604020202020204" pitchFamily="34" charset="0"/>
                      </a:rPr>
                      <m:t> ∙</m:t>
                    </m:r>
                    <m:r>
                      <a:rPr lang="en-GB" sz="1800" b="0" i="1" smtClean="0">
                        <a:latin typeface="Cambria Math" panose="02040503050406030204" pitchFamily="18" charset="0"/>
                        <a:cs typeface="Arial" panose="020B0604020202020204" pitchFamily="34" charset="0"/>
                      </a:rPr>
                      <m:t>5=1260</m:t>
                    </m:r>
                  </m:oMath>
                </a14:m>
                <a:r>
                  <a:rPr lang="en-GB" sz="1800" dirty="0">
                    <a:latin typeface="Arial" panose="020B0604020202020204" pitchFamily="34" charset="0"/>
                    <a:cs typeface="Arial" panose="020B0604020202020204" pitchFamily="34" charset="0"/>
                  </a:rPr>
                  <a:t>. But Portugal’s labour supply is </a:t>
                </a:r>
                <a14:m>
                  <m:oMath xmlns:m="http://schemas.openxmlformats.org/officeDocument/2006/math">
                    <m:sSup>
                      <m:sSupPr>
                        <m:ctrlPr>
                          <a:rPr lang="en-GB" sz="1800" i="1">
                            <a:latin typeface="Cambria Math" panose="02040503050406030204" pitchFamily="18" charset="0"/>
                            <a:cs typeface="Arial" panose="020B0604020202020204" pitchFamily="34" charset="0"/>
                          </a:rPr>
                        </m:ctrlPr>
                      </m:sSupPr>
                      <m:e>
                        <m:r>
                          <a:rPr lang="en-GB" sz="1800">
                            <a:latin typeface="Cambria Math" panose="02040503050406030204" pitchFamily="18" charset="0"/>
                            <a:cs typeface="Arial" panose="020B0604020202020204" pitchFamily="34" charset="0"/>
                          </a:rPr>
                          <m:t>𝐿</m:t>
                        </m:r>
                      </m:e>
                      <m:sup>
                        <m:r>
                          <a:rPr lang="en-GB" sz="1800">
                            <a:latin typeface="Cambria Math" panose="02040503050406030204" pitchFamily="18" charset="0"/>
                            <a:cs typeface="Arial" panose="020B0604020202020204" pitchFamily="34" charset="0"/>
                          </a:rPr>
                          <m:t>𝑃𝑂𝑅</m:t>
                        </m:r>
                      </m:sup>
                    </m:sSup>
                    <m:r>
                      <a:rPr lang="en-GB" sz="1800" b="0" i="1" smtClean="0">
                        <a:latin typeface="Cambria Math" panose="02040503050406030204" pitchFamily="18" charset="0"/>
                        <a:cs typeface="Arial" panose="020B0604020202020204" pitchFamily="34" charset="0"/>
                      </a:rPr>
                      <m:t>=1200</m:t>
                    </m:r>
                  </m:oMath>
                </a14:m>
                <a:r>
                  <a:rPr lang="en-GB" sz="1800" dirty="0">
                    <a:latin typeface="Arial" panose="020B0604020202020204" pitchFamily="34" charset="0"/>
                    <a:cs typeface="Arial" panose="020B0604020202020204" pitchFamily="34" charset="0"/>
                  </a:rPr>
                  <a:t>. </a:t>
                </a:r>
                <a:r>
                  <a:rPr lang="en-GB" sz="1800" b="1" dirty="0">
                    <a:solidFill>
                      <a:srgbClr val="FF0000"/>
                    </a:solidFill>
                    <a:latin typeface="Arial" panose="020B0604020202020204" pitchFamily="34" charset="0"/>
                    <a:cs typeface="Arial" panose="020B0604020202020204" pitchFamily="34" charset="0"/>
                  </a:rPr>
                  <a:t>The answer is no!</a:t>
                </a:r>
              </a:p>
              <a:p>
                <a:pPr lvl="2">
                  <a:lnSpc>
                    <a:spcPct val="110000"/>
                  </a:lnSpc>
                  <a:spcBef>
                    <a:spcPts val="800"/>
                  </a:spcBef>
                  <a:buClr>
                    <a:srgbClr val="004872"/>
                  </a:buClr>
                  <a:buSzPct val="140000"/>
                  <a:tabLst>
                    <a:tab pos="358775" algn="l"/>
                  </a:tabLst>
                </a:pPr>
                <a:r>
                  <a:rPr lang="en-GB" sz="1800" dirty="0">
                    <a:latin typeface="Arial" panose="020B0604020202020204" pitchFamily="34" charset="0"/>
                    <a:cs typeface="Arial" panose="020B0604020202020204" pitchFamily="34" charset="0"/>
                  </a:rPr>
                  <a:t>	England: </a:t>
                </a:r>
                <a14:m>
                  <m:oMath xmlns:m="http://schemas.openxmlformats.org/officeDocument/2006/math">
                    <m:r>
                      <a:rPr lang="en-GB" sz="1800" i="1">
                        <a:latin typeface="Cambria Math" panose="02040503050406030204" pitchFamily="18" charset="0"/>
                        <a:cs typeface="Arial" panose="020B0604020202020204" pitchFamily="34" charset="0"/>
                      </a:rPr>
                      <m:t>1</m:t>
                    </m:r>
                    <m:r>
                      <a:rPr lang="en-GB" sz="1800" b="0" i="1" smtClean="0">
                        <a:latin typeface="Cambria Math" panose="02040503050406030204" pitchFamily="18" charset="0"/>
                        <a:cs typeface="Arial" panose="020B0604020202020204" pitchFamily="34" charset="0"/>
                      </a:rPr>
                      <m:t>2</m:t>
                    </m:r>
                    <m:r>
                      <a:rPr lang="en-GB" sz="1800">
                        <a:latin typeface="Cambria Math" panose="02040503050406030204" pitchFamily="18" charset="0"/>
                        <a:cs typeface="Arial" panose="020B0604020202020204" pitchFamily="34" charset="0"/>
                      </a:rPr>
                      <m:t> ∙</m:t>
                    </m:r>
                    <m:r>
                      <a:rPr lang="en-GB" sz="1800" b="0" i="1" smtClean="0">
                        <a:latin typeface="Cambria Math" panose="02040503050406030204" pitchFamily="18" charset="0"/>
                        <a:cs typeface="Arial" panose="020B0604020202020204" pitchFamily="34" charset="0"/>
                      </a:rPr>
                      <m:t>60</m:t>
                    </m:r>
                    <m:r>
                      <a:rPr lang="en-GB" sz="1800">
                        <a:latin typeface="Cambria Math" panose="02040503050406030204" pitchFamily="18" charset="0"/>
                        <a:cs typeface="Arial" panose="020B0604020202020204" pitchFamily="34" charset="0"/>
                      </a:rPr>
                      <m:t>+</m:t>
                    </m:r>
                  </m:oMath>
                </a14:m>
                <a:r>
                  <a:rPr lang="en-GB" sz="1800" dirty="0">
                    <a:latin typeface="Arial" panose="020B0604020202020204" pitchFamily="34" charset="0"/>
                    <a:cs typeface="Arial" panose="020B0604020202020204" pitchFamily="34" charset="0"/>
                  </a:rPr>
                  <a:t> </a:t>
                </a:r>
                <a14:m>
                  <m:oMath xmlns:m="http://schemas.openxmlformats.org/officeDocument/2006/math">
                    <m:r>
                      <a:rPr lang="en-GB" sz="1800" b="0" i="1" smtClean="0">
                        <a:latin typeface="Cambria Math" panose="02040503050406030204" pitchFamily="18" charset="0"/>
                        <a:cs typeface="Arial" panose="020B0604020202020204" pitchFamily="34" charset="0"/>
                      </a:rPr>
                      <m:t>120</m:t>
                    </m:r>
                    <m:r>
                      <a:rPr lang="en-GB" sz="1800">
                        <a:latin typeface="Cambria Math" panose="02040503050406030204" pitchFamily="18" charset="0"/>
                        <a:cs typeface="Arial" panose="020B0604020202020204" pitchFamily="34" charset="0"/>
                      </a:rPr>
                      <m:t>∙</m:t>
                    </m:r>
                    <m:r>
                      <a:rPr lang="en-GB" sz="1800" b="0" i="1" smtClean="0">
                        <a:latin typeface="Cambria Math" panose="02040503050406030204" pitchFamily="18" charset="0"/>
                        <a:cs typeface="Arial" panose="020B0604020202020204" pitchFamily="34" charset="0"/>
                      </a:rPr>
                      <m:t>5</m:t>
                    </m:r>
                    <m:r>
                      <a:rPr lang="en-GB" sz="1800" b="0" i="1" smtClean="0">
                        <a:latin typeface="Cambria Math" panose="02040503050406030204" pitchFamily="18" charset="0"/>
                        <a:ea typeface="Cambria Math" panose="02040503050406030204" pitchFamily="18" charset="0"/>
                        <a:cs typeface="Arial" panose="020B0604020202020204" pitchFamily="34" charset="0"/>
                      </a:rPr>
                      <m:t>=1320</m:t>
                    </m:r>
                  </m:oMath>
                </a14:m>
                <a:r>
                  <a:rPr lang="en-US" sz="1800" dirty="0">
                    <a:latin typeface="Arial" panose="020B0604020202020204" pitchFamily="34" charset="0"/>
                    <a:cs typeface="Arial" panose="020B0604020202020204" pitchFamily="34" charset="0"/>
                  </a:rPr>
                  <a:t>. </a:t>
                </a:r>
                <a:r>
                  <a:rPr lang="en-GB" sz="1800" dirty="0">
                    <a:latin typeface="Arial" panose="020B0604020202020204" pitchFamily="34" charset="0"/>
                    <a:cs typeface="Arial" panose="020B0604020202020204" pitchFamily="34" charset="0"/>
                  </a:rPr>
                  <a:t>But England’s labour supply is </a:t>
                </a:r>
                <a14:m>
                  <m:oMath xmlns:m="http://schemas.openxmlformats.org/officeDocument/2006/math">
                    <m:sSup>
                      <m:sSupPr>
                        <m:ctrlPr>
                          <a:rPr lang="en-GB" sz="1800" i="1">
                            <a:latin typeface="Cambria Math" panose="02040503050406030204" pitchFamily="18" charset="0"/>
                            <a:cs typeface="Arial" panose="020B0604020202020204" pitchFamily="34" charset="0"/>
                          </a:rPr>
                        </m:ctrlPr>
                      </m:sSupPr>
                      <m:e>
                        <m:r>
                          <a:rPr lang="en-GB" sz="1800">
                            <a:latin typeface="Cambria Math" panose="02040503050406030204" pitchFamily="18" charset="0"/>
                            <a:cs typeface="Arial" panose="020B0604020202020204" pitchFamily="34" charset="0"/>
                          </a:rPr>
                          <m:t>𝐿</m:t>
                        </m:r>
                      </m:e>
                      <m:sup>
                        <m:r>
                          <m:rPr>
                            <m:sty m:val="p"/>
                          </m:rPr>
                          <a:rPr lang="en-GB" sz="1800">
                            <a:latin typeface="Cambria Math" panose="02040503050406030204" pitchFamily="18" charset="0"/>
                            <a:cs typeface="Arial" panose="020B0604020202020204" pitchFamily="34" charset="0"/>
                          </a:rPr>
                          <m:t>ENG</m:t>
                        </m:r>
                      </m:sup>
                    </m:sSup>
                    <m:r>
                      <a:rPr lang="en-GB" sz="1800" b="0" i="1" smtClean="0">
                        <a:latin typeface="Cambria Math" panose="02040503050406030204" pitchFamily="18" charset="0"/>
                        <a:cs typeface="Arial" panose="020B0604020202020204" pitchFamily="34" charset="0"/>
                      </a:rPr>
                      <m:t>=1200</m:t>
                    </m:r>
                  </m:oMath>
                </a14:m>
                <a:r>
                  <a:rPr lang="en-US" sz="1800" dirty="0">
                    <a:latin typeface="Arial" panose="020B0604020202020204" pitchFamily="34" charset="0"/>
                    <a:cs typeface="Arial" panose="020B0604020202020204" pitchFamily="34" charset="0"/>
                  </a:rPr>
                  <a:t>. </a:t>
                </a:r>
                <a:r>
                  <a:rPr lang="en-GB" sz="1800" b="1" dirty="0">
                    <a:solidFill>
                      <a:srgbClr val="FF0000"/>
                    </a:solidFill>
                    <a:latin typeface="Arial" panose="020B0604020202020204" pitchFamily="34" charset="0"/>
                    <a:cs typeface="Arial" panose="020B0604020202020204" pitchFamily="34" charset="0"/>
                  </a:rPr>
                  <a:t>The answer is no!</a:t>
                </a:r>
              </a:p>
              <a:p>
                <a:pPr lvl="2">
                  <a:lnSpc>
                    <a:spcPct val="110000"/>
                  </a:lnSpc>
                  <a:spcBef>
                    <a:spcPts val="800"/>
                  </a:spcBef>
                  <a:buClr>
                    <a:srgbClr val="004872"/>
                  </a:buClr>
                  <a:buSzPct val="140000"/>
                  <a:tabLst>
                    <a:tab pos="358775" algn="l"/>
                  </a:tabLst>
                </a:pPr>
                <a:endParaRPr lang="en-US" sz="1800" b="1" dirty="0">
                  <a:solidFill>
                    <a:srgbClr val="FF0000"/>
                  </a:solidFill>
                  <a:latin typeface="Arial" panose="020B0604020202020204" pitchFamily="34" charset="0"/>
                  <a:cs typeface="Arial" panose="020B0604020202020204" pitchFamily="34" charset="0"/>
                </a:endParaRPr>
              </a:p>
            </p:txBody>
          </p:sp>
        </mc:Choice>
        <mc:Fallback xmlns="">
          <p:sp>
            <p:nvSpPr>
              <p:cNvPr id="3" name="Tijdelijke aanduiding voor verticale tekst 10">
                <a:extLst>
                  <a:ext uri="{FF2B5EF4-FFF2-40B4-BE49-F238E27FC236}">
                    <a16:creationId xmlns:a16="http://schemas.microsoft.com/office/drawing/2014/main" id="{9F51DAEB-B735-A106-7B63-6EB12B8B28C9}"/>
                  </a:ext>
                </a:extLst>
              </p:cNvPr>
              <p:cNvSpPr txBox="1">
                <a:spLocks noGrp="1" noRot="1" noChangeAspect="1" noMove="1" noResize="1" noEditPoints="1" noAdjustHandles="1" noChangeArrowheads="1" noChangeShapeType="1" noTextEdit="1"/>
              </p:cNvSpPr>
              <p:nvPr>
                <p:ph type="body" idx="1"/>
              </p:nvPr>
            </p:nvSpPr>
            <p:spPr>
              <a:xfrm>
                <a:off x="698499" y="2071868"/>
                <a:ext cx="11101616" cy="4644335"/>
              </a:xfrm>
              <a:prstGeom prst="rect">
                <a:avLst/>
              </a:prstGeom>
              <a:blipFill>
                <a:blip r:embed="rId3"/>
                <a:stretch>
                  <a:fillRect l="-1593" t="-3150"/>
                </a:stretch>
              </a:blipFill>
              <a:ln>
                <a:noFill/>
              </a:ln>
            </p:spPr>
            <p:txBody>
              <a:bodyPr/>
              <a:lstStyle/>
              <a:p>
                <a:r>
                  <a:rPr lang="nl-NL">
                    <a:noFill/>
                  </a:rPr>
                  <a:t> </a:t>
                </a:r>
              </a:p>
            </p:txBody>
          </p:sp>
        </mc:Fallback>
      </mc:AlternateContent>
    </p:spTree>
    <p:extLst>
      <p:ext uri="{BB962C8B-B14F-4D97-AF65-F5344CB8AC3E}">
        <p14:creationId xmlns:p14="http://schemas.microsoft.com/office/powerpoint/2010/main" val="2509105577"/>
      </p:ext>
    </p:extLst>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846669"/>
          </a:xfrm>
          <a:prstGeom prst="rect">
            <a:avLst/>
          </a:prstGeom>
        </p:spPr>
        <p:txBody>
          <a:bodyPr>
            <a:normAutofit fontScale="90000"/>
          </a:bodyPr>
          <a:lstStyle>
            <a:lvl1pPr defTabSz="850391">
              <a:tabLst>
                <a:tab pos="1155700" algn="l"/>
              </a:tabLst>
              <a:defRPr sz="2976"/>
            </a:lvl1pPr>
          </a:lstStyle>
          <a:p>
            <a:pPr marL="531813" indent="-531813">
              <a:tabLst>
                <a:tab pos="531813" algn="l"/>
                <a:tab pos="1155700" algn="l"/>
              </a:tabLst>
            </a:pPr>
            <a:r>
              <a:rPr lang="en-GB" sz="3600" dirty="0">
                <a:solidFill>
                  <a:schemeClr val="accent2"/>
                </a:solidFill>
              </a:rPr>
              <a:t>4. 	The Ricardian model of trade</a:t>
            </a:r>
            <a:br>
              <a:rPr lang="en-GB" sz="3600" dirty="0">
                <a:solidFill>
                  <a:schemeClr val="accent2"/>
                </a:solidFill>
              </a:rPr>
            </a:br>
            <a:r>
              <a:rPr lang="en-GB" sz="2700" dirty="0">
                <a:solidFill>
                  <a:srgbClr val="004872"/>
                </a:solidFill>
              </a:rPr>
              <a:t>Gains from Trade – graphical representation</a:t>
            </a:r>
          </a:p>
        </p:txBody>
      </p:sp>
      <p:sp>
        <p:nvSpPr>
          <p:cNvPr id="2" name="Textplatzhalter 3">
            <a:extLst>
              <a:ext uri="{FF2B5EF4-FFF2-40B4-BE49-F238E27FC236}">
                <a16:creationId xmlns:a16="http://schemas.microsoft.com/office/drawing/2014/main" id="{5B952ABC-C012-D770-858E-E97780930D31}"/>
              </a:ext>
            </a:extLst>
          </p:cNvPr>
          <p:cNvSpPr txBox="1">
            <a:spLocks/>
          </p:cNvSpPr>
          <p:nvPr/>
        </p:nvSpPr>
        <p:spPr>
          <a:xfrm>
            <a:off x="515249" y="1536483"/>
            <a:ext cx="8438746" cy="4545299"/>
          </a:xfrm>
          <a:prstGeom prst="rect">
            <a:avLst/>
          </a:prstGeom>
        </p:spPr>
        <p:txBody>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363538" indent="-363538">
              <a:lnSpc>
                <a:spcPct val="105000"/>
              </a:lnSpc>
              <a:spcBef>
                <a:spcPts val="200"/>
              </a:spcBef>
              <a:spcAft>
                <a:spcPts val="400"/>
              </a:spcAft>
              <a:tabLst>
                <a:tab pos="982663" algn="l"/>
              </a:tabLst>
            </a:pPr>
            <a:endParaRPr lang="en-US" dirty="0"/>
          </a:p>
        </p:txBody>
      </p:sp>
      <p:sp>
        <p:nvSpPr>
          <p:cNvPr id="3" name="Tijdelijke aanduiding voor verticale tekst 10">
            <a:extLst>
              <a:ext uri="{FF2B5EF4-FFF2-40B4-BE49-F238E27FC236}">
                <a16:creationId xmlns:a16="http://schemas.microsoft.com/office/drawing/2014/main" id="{9F51DAEB-B735-A106-7B63-6EB12B8B28C9}"/>
              </a:ext>
            </a:extLst>
          </p:cNvPr>
          <p:cNvSpPr txBox="1">
            <a:spLocks noGrp="1"/>
          </p:cNvSpPr>
          <p:nvPr>
            <p:ph type="body" idx="1"/>
          </p:nvPr>
        </p:nvSpPr>
        <p:spPr>
          <a:xfrm>
            <a:off x="698498" y="2037143"/>
            <a:ext cx="10887760" cy="451413"/>
          </a:xfrm>
          <a:prstGeom prst="rect">
            <a:avLst/>
          </a:prstGeom>
          <a:ln>
            <a:noFill/>
          </a:ln>
        </p:spPr>
        <p:txBody>
          <a:bodyPr>
            <a:normAutofit/>
          </a:bodyPr>
          <a:lstStyle/>
          <a:p>
            <a:pPr marL="285750" lvl="2" indent="-285750">
              <a:lnSpc>
                <a:spcPct val="110000"/>
              </a:lnSpc>
              <a:spcBef>
                <a:spcPts val="800"/>
              </a:spcBef>
              <a:buClr>
                <a:srgbClr val="004872"/>
              </a:buClr>
              <a:buSzPct val="140000"/>
              <a:buFont typeface="Wingdings" panose="05000000000000000000" pitchFamily="2" charset="2"/>
              <a:buChar char="§"/>
            </a:pPr>
            <a:r>
              <a:rPr lang="en-GB" sz="1800" b="1" dirty="0">
                <a:solidFill>
                  <a:schemeClr val="accent2"/>
                </a:solidFill>
                <a:latin typeface="Arial" panose="020B0604020202020204" pitchFamily="34" charset="0"/>
                <a:cs typeface="Arial" panose="020B0604020202020204" pitchFamily="34" charset="0"/>
                <a:sym typeface="Roboto Slab Regular Regular"/>
              </a:rPr>
              <a:t>England and Portugal </a:t>
            </a:r>
            <a:r>
              <a:rPr lang="en-GB" sz="1800" dirty="0">
                <a:latin typeface="Arial" panose="020B0604020202020204" pitchFamily="34" charset="0"/>
                <a:cs typeface="Arial" panose="020B0604020202020204" pitchFamily="34" charset="0"/>
                <a:sym typeface="Roboto Slab Regular Regular"/>
              </a:rPr>
              <a:t>can use the international price line to trade outside their domestic PPFs.</a:t>
            </a:r>
          </a:p>
        </p:txBody>
      </p:sp>
      <p:pic>
        <p:nvPicPr>
          <p:cNvPr id="8" name="Picture 7">
            <a:extLst>
              <a:ext uri="{FF2B5EF4-FFF2-40B4-BE49-F238E27FC236}">
                <a16:creationId xmlns:a16="http://schemas.microsoft.com/office/drawing/2014/main" id="{951105D1-1315-3032-65D3-987606D1EB30}"/>
              </a:ext>
            </a:extLst>
          </p:cNvPr>
          <p:cNvPicPr>
            <a:picLocks noChangeAspect="1"/>
          </p:cNvPicPr>
          <p:nvPr/>
        </p:nvPicPr>
        <p:blipFill>
          <a:blip r:embed="rId3"/>
          <a:stretch>
            <a:fillRect/>
          </a:stretch>
        </p:blipFill>
        <p:spPr>
          <a:xfrm>
            <a:off x="686924" y="2465405"/>
            <a:ext cx="5411279" cy="4113938"/>
          </a:xfrm>
          <a:prstGeom prst="rect">
            <a:avLst/>
          </a:prstGeom>
        </p:spPr>
      </p:pic>
      <p:pic>
        <p:nvPicPr>
          <p:cNvPr id="10" name="Picture 9">
            <a:extLst>
              <a:ext uri="{FF2B5EF4-FFF2-40B4-BE49-F238E27FC236}">
                <a16:creationId xmlns:a16="http://schemas.microsoft.com/office/drawing/2014/main" id="{89AD80D5-0CAF-63F0-33C1-EC45555ADFE7}"/>
              </a:ext>
            </a:extLst>
          </p:cNvPr>
          <p:cNvPicPr>
            <a:picLocks noChangeAspect="1"/>
          </p:cNvPicPr>
          <p:nvPr/>
        </p:nvPicPr>
        <p:blipFill>
          <a:blip r:embed="rId4"/>
          <a:stretch>
            <a:fillRect/>
          </a:stretch>
        </p:blipFill>
        <p:spPr>
          <a:xfrm>
            <a:off x="6268831" y="2488556"/>
            <a:ext cx="5411279" cy="4131008"/>
          </a:xfrm>
          <a:prstGeom prst="rect">
            <a:avLst/>
          </a:prstGeom>
        </p:spPr>
      </p:pic>
      <p:sp>
        <p:nvSpPr>
          <p:cNvPr id="11" name="Ellipse 13">
            <a:extLst>
              <a:ext uri="{FF2B5EF4-FFF2-40B4-BE49-F238E27FC236}">
                <a16:creationId xmlns:a16="http://schemas.microsoft.com/office/drawing/2014/main" id="{6DEB9C40-BDA3-E94B-788A-5D7DE7186F27}"/>
              </a:ext>
            </a:extLst>
          </p:cNvPr>
          <p:cNvSpPr>
            <a:spLocks noChangeAspect="1"/>
          </p:cNvSpPr>
          <p:nvPr/>
        </p:nvSpPr>
        <p:spPr>
          <a:xfrm>
            <a:off x="2250572" y="3513252"/>
            <a:ext cx="172800" cy="172800"/>
          </a:xfrm>
          <a:prstGeom prst="ellipse">
            <a:avLst/>
          </a:prstGeom>
          <a:solidFill>
            <a:srgbClr val="33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16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Ellipse 13">
            <a:extLst>
              <a:ext uri="{FF2B5EF4-FFF2-40B4-BE49-F238E27FC236}">
                <a16:creationId xmlns:a16="http://schemas.microsoft.com/office/drawing/2014/main" id="{3E624D60-81C5-681B-40B7-3FD218226DE4}"/>
              </a:ext>
            </a:extLst>
          </p:cNvPr>
          <p:cNvSpPr>
            <a:spLocks noChangeAspect="1"/>
          </p:cNvSpPr>
          <p:nvPr/>
        </p:nvSpPr>
        <p:spPr>
          <a:xfrm>
            <a:off x="1551978" y="3035516"/>
            <a:ext cx="172800" cy="172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160" b="0" i="0" u="none" strike="noStrike" kern="1200" cap="none" spc="0" normalizeH="0" baseline="0" noProof="0" dirty="0">
              <a:ln>
                <a:noFill/>
              </a:ln>
              <a:solidFill>
                <a:schemeClr val="accent2"/>
              </a:solidFill>
              <a:effectLst/>
              <a:uLnTx/>
              <a:uFillTx/>
              <a:latin typeface="Calibri" panose="020F0502020204030204"/>
              <a:ea typeface="+mn-ea"/>
              <a:cs typeface="+mn-cs"/>
            </a:endParaRPr>
          </a:p>
        </p:txBody>
      </p:sp>
      <p:sp>
        <p:nvSpPr>
          <p:cNvPr id="14" name="Speech Bubble: Rectangle 13">
            <a:extLst>
              <a:ext uri="{FF2B5EF4-FFF2-40B4-BE49-F238E27FC236}">
                <a16:creationId xmlns:a16="http://schemas.microsoft.com/office/drawing/2014/main" id="{A19907C4-E505-0C40-589C-F32DD7962FB2}"/>
              </a:ext>
            </a:extLst>
          </p:cNvPr>
          <p:cNvSpPr/>
          <p:nvPr/>
        </p:nvSpPr>
        <p:spPr>
          <a:xfrm>
            <a:off x="421397" y="2280740"/>
            <a:ext cx="1863900" cy="369330"/>
          </a:xfrm>
          <a:prstGeom prst="wedgeRectCallout">
            <a:avLst>
              <a:gd name="adj1" fmla="val 12079"/>
              <a:gd name="adj2" fmla="val 149667"/>
            </a:avLst>
          </a:prstGeom>
          <a:solidFill>
            <a:schemeClr val="accent5">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a:ln>
                  <a:noFill/>
                </a:ln>
                <a:solidFill>
                  <a:srgbClr val="000000"/>
                </a:solidFill>
                <a:effectLst/>
                <a:uFillTx/>
                <a:latin typeface="Arial"/>
                <a:ea typeface="Arial"/>
                <a:cs typeface="Arial"/>
                <a:sym typeface="Arial"/>
              </a:rPr>
              <a:t>Production point</a:t>
            </a:r>
            <a:endParaRPr kumimoji="0" lang="nl-NL" sz="1800" b="0" i="0" u="none" strike="noStrike" cap="none" spc="0" normalizeH="0" baseline="0" dirty="0">
              <a:ln>
                <a:noFill/>
              </a:ln>
              <a:solidFill>
                <a:srgbClr val="000000"/>
              </a:solidFill>
              <a:effectLst/>
              <a:uFillTx/>
              <a:latin typeface="Arial"/>
              <a:ea typeface="Arial"/>
              <a:cs typeface="Arial"/>
              <a:sym typeface="Arial"/>
            </a:endParaRPr>
          </a:p>
        </p:txBody>
      </p:sp>
      <p:sp>
        <p:nvSpPr>
          <p:cNvPr id="15" name="Speech Bubble: Rectangle 14">
            <a:extLst>
              <a:ext uri="{FF2B5EF4-FFF2-40B4-BE49-F238E27FC236}">
                <a16:creationId xmlns:a16="http://schemas.microsoft.com/office/drawing/2014/main" id="{A946975D-92A2-12B5-4CFF-51B96D0EA473}"/>
              </a:ext>
            </a:extLst>
          </p:cNvPr>
          <p:cNvSpPr/>
          <p:nvPr/>
        </p:nvSpPr>
        <p:spPr>
          <a:xfrm>
            <a:off x="2985328" y="3124830"/>
            <a:ext cx="1863900" cy="646329"/>
          </a:xfrm>
          <a:prstGeom prst="wedgeRectCallout">
            <a:avLst>
              <a:gd name="adj1" fmla="val -80449"/>
              <a:gd name="adj2" fmla="val 36845"/>
            </a:avLst>
          </a:prstGeom>
          <a:solidFill>
            <a:schemeClr val="accent5">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a:ln>
                  <a:noFill/>
                </a:ln>
                <a:solidFill>
                  <a:srgbClr val="000000"/>
                </a:solidFill>
                <a:effectLst/>
                <a:uFillTx/>
                <a:latin typeface="Arial"/>
                <a:ea typeface="Arial"/>
                <a:cs typeface="Arial"/>
                <a:sym typeface="Arial"/>
              </a:rPr>
              <a:t>Consumption point (5 ; 240)</a:t>
            </a:r>
            <a:endParaRPr kumimoji="0" lang="nl-NL" sz="1800" b="0" i="0" u="none" strike="noStrike" cap="none" spc="0" normalizeH="0" baseline="0" dirty="0">
              <a:ln>
                <a:noFill/>
              </a:ln>
              <a:solidFill>
                <a:srgbClr val="000000"/>
              </a:solidFill>
              <a:effectLst/>
              <a:uFillTx/>
              <a:latin typeface="Arial"/>
              <a:ea typeface="Arial"/>
              <a:cs typeface="Arial"/>
              <a:sym typeface="Arial"/>
            </a:endParaRPr>
          </a:p>
        </p:txBody>
      </p:sp>
      <p:sp>
        <p:nvSpPr>
          <p:cNvPr id="16" name="Ellipse 13">
            <a:extLst>
              <a:ext uri="{FF2B5EF4-FFF2-40B4-BE49-F238E27FC236}">
                <a16:creationId xmlns:a16="http://schemas.microsoft.com/office/drawing/2014/main" id="{D9870093-B389-84B4-DF35-60B8F772A225}"/>
              </a:ext>
            </a:extLst>
          </p:cNvPr>
          <p:cNvSpPr>
            <a:spLocks noChangeAspect="1"/>
          </p:cNvSpPr>
          <p:nvPr/>
        </p:nvSpPr>
        <p:spPr>
          <a:xfrm>
            <a:off x="7828098" y="5148717"/>
            <a:ext cx="172800" cy="172800"/>
          </a:xfrm>
          <a:prstGeom prst="ellipse">
            <a:avLst/>
          </a:prstGeom>
          <a:solidFill>
            <a:srgbClr val="33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16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Ellipse 13">
            <a:extLst>
              <a:ext uri="{FF2B5EF4-FFF2-40B4-BE49-F238E27FC236}">
                <a16:creationId xmlns:a16="http://schemas.microsoft.com/office/drawing/2014/main" id="{E4ECF957-3A2A-497A-EEA8-61A3ABE5386C}"/>
              </a:ext>
            </a:extLst>
          </p:cNvPr>
          <p:cNvSpPr>
            <a:spLocks noChangeAspect="1"/>
          </p:cNvSpPr>
          <p:nvPr/>
        </p:nvSpPr>
        <p:spPr>
          <a:xfrm>
            <a:off x="8498717" y="5699622"/>
            <a:ext cx="172800" cy="172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160" b="0" i="0" u="none" strike="noStrike" kern="1200" cap="none" spc="0" normalizeH="0" baseline="0" noProof="0" dirty="0">
              <a:ln>
                <a:noFill/>
              </a:ln>
              <a:solidFill>
                <a:schemeClr val="accent2"/>
              </a:solidFill>
              <a:effectLst/>
              <a:uLnTx/>
              <a:uFillTx/>
              <a:latin typeface="Calibri" panose="020F0502020204030204"/>
              <a:ea typeface="+mn-ea"/>
              <a:cs typeface="+mn-cs"/>
            </a:endParaRPr>
          </a:p>
        </p:txBody>
      </p:sp>
      <p:sp>
        <p:nvSpPr>
          <p:cNvPr id="18" name="Speech Bubble: Rectangle 17">
            <a:extLst>
              <a:ext uri="{FF2B5EF4-FFF2-40B4-BE49-F238E27FC236}">
                <a16:creationId xmlns:a16="http://schemas.microsoft.com/office/drawing/2014/main" id="{0B9B872D-B0D5-71E2-7810-55483174721E}"/>
              </a:ext>
            </a:extLst>
          </p:cNvPr>
          <p:cNvSpPr/>
          <p:nvPr/>
        </p:nvSpPr>
        <p:spPr>
          <a:xfrm>
            <a:off x="9281833" y="5330292"/>
            <a:ext cx="1863900" cy="369330"/>
          </a:xfrm>
          <a:prstGeom prst="wedgeRectCallout">
            <a:avLst>
              <a:gd name="adj1" fmla="val -82933"/>
              <a:gd name="adj2" fmla="val 58782"/>
            </a:avLst>
          </a:prstGeom>
          <a:solidFill>
            <a:schemeClr val="accent5">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a:ln>
                  <a:noFill/>
                </a:ln>
                <a:solidFill>
                  <a:srgbClr val="000000"/>
                </a:solidFill>
                <a:effectLst/>
                <a:uFillTx/>
                <a:latin typeface="Arial"/>
                <a:ea typeface="Arial"/>
                <a:cs typeface="Arial"/>
                <a:sym typeface="Arial"/>
              </a:rPr>
              <a:t>Production point</a:t>
            </a:r>
            <a:endParaRPr kumimoji="0" lang="nl-NL" sz="1800" b="0" i="0" u="none" strike="noStrike" cap="none" spc="0" normalizeH="0" baseline="0" dirty="0">
              <a:ln>
                <a:noFill/>
              </a:ln>
              <a:solidFill>
                <a:srgbClr val="000000"/>
              </a:solidFill>
              <a:effectLst/>
              <a:uFillTx/>
              <a:latin typeface="Arial"/>
              <a:ea typeface="Arial"/>
              <a:cs typeface="Arial"/>
              <a:sym typeface="Arial"/>
            </a:endParaRPr>
          </a:p>
        </p:txBody>
      </p:sp>
      <p:sp>
        <p:nvSpPr>
          <p:cNvPr id="19" name="Speech Bubble: Rectangle 18">
            <a:extLst>
              <a:ext uri="{FF2B5EF4-FFF2-40B4-BE49-F238E27FC236}">
                <a16:creationId xmlns:a16="http://schemas.microsoft.com/office/drawing/2014/main" id="{27D71EEB-036B-F3B2-D6D9-0D41B61C68FC}"/>
              </a:ext>
            </a:extLst>
          </p:cNvPr>
          <p:cNvSpPr/>
          <p:nvPr/>
        </p:nvSpPr>
        <p:spPr>
          <a:xfrm>
            <a:off x="7241185" y="3895327"/>
            <a:ext cx="1863900" cy="646329"/>
          </a:xfrm>
          <a:prstGeom prst="wedgeRectCallout">
            <a:avLst>
              <a:gd name="adj1" fmla="val -15866"/>
              <a:gd name="adj2" fmla="val 131759"/>
            </a:avLst>
          </a:prstGeom>
          <a:solidFill>
            <a:schemeClr val="accent5">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a:ln>
                  <a:noFill/>
                </a:ln>
                <a:solidFill>
                  <a:srgbClr val="000000"/>
                </a:solidFill>
                <a:effectLst/>
                <a:uFillTx/>
                <a:latin typeface="Arial"/>
                <a:ea typeface="Arial"/>
                <a:cs typeface="Arial"/>
                <a:sym typeface="Arial"/>
              </a:rPr>
              <a:t>Consumption point (5</a:t>
            </a:r>
            <a:r>
              <a:rPr kumimoji="0" lang="en-GB" sz="1800" b="0" i="0" u="none" strike="noStrike" cap="none" spc="0" normalizeH="0" dirty="0">
                <a:ln>
                  <a:noFill/>
                </a:ln>
                <a:solidFill>
                  <a:srgbClr val="000000"/>
                </a:solidFill>
                <a:effectLst/>
                <a:uFillTx/>
                <a:latin typeface="Arial"/>
                <a:ea typeface="Arial"/>
                <a:cs typeface="Arial"/>
                <a:sym typeface="Arial"/>
              </a:rPr>
              <a:t> </a:t>
            </a:r>
            <a:r>
              <a:rPr kumimoji="0" lang="en-GB" sz="1800" b="0" i="0" u="none" strike="noStrike" cap="none" spc="0" normalizeH="0" baseline="0" dirty="0">
                <a:ln>
                  <a:noFill/>
                </a:ln>
                <a:solidFill>
                  <a:srgbClr val="000000"/>
                </a:solidFill>
                <a:effectLst/>
                <a:uFillTx/>
                <a:latin typeface="Arial"/>
                <a:ea typeface="Arial"/>
                <a:cs typeface="Arial"/>
                <a:sym typeface="Arial"/>
              </a:rPr>
              <a:t>; 60)</a:t>
            </a:r>
            <a:endParaRPr kumimoji="0" lang="nl-NL" sz="1800" b="0" i="0" u="none" strike="noStrike" cap="none" spc="0" normalizeH="0" baseline="0" dirty="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2361241777"/>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arn(inVertical)">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arn(inVertical)">
                                      <p:cBhvr>
                                        <p:cTn id="23" dur="500"/>
                                        <p:tgtEl>
                                          <p:spTgt spid="18"/>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arn(inVertical)">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arn(inVertical)">
                                      <p:cBhvr>
                                        <p:cTn id="31" dur="500"/>
                                        <p:tgtEl>
                                          <p:spTgt spid="16"/>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arn(inVertical)">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animBg="1"/>
      <p:bldP spid="16" grpId="0" animBg="1"/>
      <p:bldP spid="17" grpId="0" animBg="1"/>
      <p:bldP spid="18" grpId="0" animBg="1"/>
      <p:bldP spid="1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846669"/>
          </a:xfrm>
          <a:prstGeom prst="rect">
            <a:avLst/>
          </a:prstGeom>
        </p:spPr>
        <p:txBody>
          <a:bodyPr>
            <a:normAutofit fontScale="90000"/>
          </a:bodyPr>
          <a:lstStyle>
            <a:lvl1pPr defTabSz="850391">
              <a:tabLst>
                <a:tab pos="1155700" algn="l"/>
              </a:tabLst>
              <a:defRPr sz="2976"/>
            </a:lvl1pPr>
          </a:lstStyle>
          <a:p>
            <a:pPr marL="531813" indent="-531813">
              <a:tabLst>
                <a:tab pos="531813" algn="l"/>
                <a:tab pos="1155700" algn="l"/>
              </a:tabLst>
            </a:pPr>
            <a:r>
              <a:rPr lang="en-GB" sz="3600" dirty="0">
                <a:solidFill>
                  <a:schemeClr val="accent2"/>
                </a:solidFill>
              </a:rPr>
              <a:t>4. 	The Ricardian model of trade</a:t>
            </a:r>
            <a:br>
              <a:rPr lang="en-GB" sz="3600" dirty="0">
                <a:solidFill>
                  <a:schemeClr val="accent2"/>
                </a:solidFill>
              </a:rPr>
            </a:br>
            <a:r>
              <a:rPr lang="en-GB" sz="2700" dirty="0">
                <a:solidFill>
                  <a:srgbClr val="004872"/>
                </a:solidFill>
              </a:rPr>
              <a:t>Summary of production, consumption, trade</a:t>
            </a:r>
          </a:p>
        </p:txBody>
      </p:sp>
      <p:sp>
        <p:nvSpPr>
          <p:cNvPr id="2" name="Textplatzhalter 3">
            <a:extLst>
              <a:ext uri="{FF2B5EF4-FFF2-40B4-BE49-F238E27FC236}">
                <a16:creationId xmlns:a16="http://schemas.microsoft.com/office/drawing/2014/main" id="{5B952ABC-C012-D770-858E-E97780930D31}"/>
              </a:ext>
            </a:extLst>
          </p:cNvPr>
          <p:cNvSpPr txBox="1">
            <a:spLocks/>
          </p:cNvSpPr>
          <p:nvPr/>
        </p:nvSpPr>
        <p:spPr>
          <a:xfrm>
            <a:off x="515249" y="1536483"/>
            <a:ext cx="8438746" cy="4545299"/>
          </a:xfrm>
          <a:prstGeom prst="rect">
            <a:avLst/>
          </a:prstGeom>
        </p:spPr>
        <p:txBody>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363538" indent="-363538">
              <a:lnSpc>
                <a:spcPct val="105000"/>
              </a:lnSpc>
              <a:spcBef>
                <a:spcPts val="200"/>
              </a:spcBef>
              <a:spcAft>
                <a:spcPts val="400"/>
              </a:spcAft>
              <a:tabLst>
                <a:tab pos="982663" algn="l"/>
              </a:tabLst>
            </a:pPr>
            <a:endParaRPr lang="en-US" dirty="0"/>
          </a:p>
        </p:txBody>
      </p:sp>
      <mc:AlternateContent xmlns:mc="http://schemas.openxmlformats.org/markup-compatibility/2006" xmlns:a14="http://schemas.microsoft.com/office/drawing/2010/main">
        <mc:Choice Requires="a14">
          <p:sp>
            <p:nvSpPr>
              <p:cNvPr id="3" name="Tijdelijke aanduiding voor verticale tekst 10">
                <a:extLst>
                  <a:ext uri="{FF2B5EF4-FFF2-40B4-BE49-F238E27FC236}">
                    <a16:creationId xmlns:a16="http://schemas.microsoft.com/office/drawing/2014/main" id="{9F51DAEB-B735-A106-7B63-6EB12B8B28C9}"/>
                  </a:ext>
                </a:extLst>
              </p:cNvPr>
              <p:cNvSpPr txBox="1">
                <a:spLocks noGrp="1"/>
              </p:cNvSpPr>
              <p:nvPr>
                <p:ph type="body" idx="1"/>
              </p:nvPr>
            </p:nvSpPr>
            <p:spPr>
              <a:xfrm>
                <a:off x="698499" y="2071868"/>
                <a:ext cx="10887760" cy="4155311"/>
              </a:xfrm>
              <a:prstGeom prst="rect">
                <a:avLst/>
              </a:prstGeom>
              <a:ln>
                <a:noFill/>
              </a:ln>
            </p:spPr>
            <p:txBody>
              <a:bodyPr>
                <a:normAutofit/>
              </a:bodyPr>
              <a:lstStyle/>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Trade between England and Portugal allows both England and Portugal to have consumption bundles which are impossible under autarky given their technologies and labour supply</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Summary of production, consumption and trade flows with trade:</a:t>
                </a:r>
              </a:p>
              <a:p>
                <a:pPr marL="549275" lvl="4" indent="-285750">
                  <a:lnSpc>
                    <a:spcPct val="110000"/>
                  </a:lnSpc>
                  <a:spcBef>
                    <a:spcPts val="800"/>
                  </a:spcBef>
                  <a:buClr>
                    <a:srgbClr val="004872"/>
                  </a:buClr>
                  <a:buSzPct val="140000"/>
                  <a:buFont typeface="Courier New" panose="02070309020205020404" pitchFamily="49" charset="0"/>
                  <a:buChar char="o"/>
                </a:pPr>
                <a:r>
                  <a:rPr lang="en-GB" sz="1800" b="1" dirty="0">
                    <a:solidFill>
                      <a:schemeClr val="accent4">
                        <a:lumMod val="75000"/>
                      </a:schemeClr>
                    </a:solidFill>
                    <a:latin typeface="Arial" panose="020B0604020202020204" pitchFamily="34" charset="0"/>
                    <a:cs typeface="Arial" panose="020B0604020202020204" pitchFamily="34" charset="0"/>
                    <a:sym typeface="Roboto Slab Regular Regular"/>
                  </a:rPr>
                  <a:t>Portugal</a:t>
                </a:r>
                <a:r>
                  <a:rPr lang="en-GB" sz="1800" dirty="0">
                    <a:latin typeface="Arial" panose="020B0604020202020204" pitchFamily="34" charset="0"/>
                    <a:cs typeface="Arial" panose="020B0604020202020204" pitchFamily="34" charset="0"/>
                    <a:sym typeface="Roboto Slab Regular Regular"/>
                  </a:rPr>
                  <a:t> – Exports: 60 wine ; Imports: 5 cloth ; production; 300 wine; consumption 240 wine, 5 cloth</a:t>
                </a:r>
              </a:p>
              <a:p>
                <a:pPr marL="549275" lvl="4" indent="-285750">
                  <a:lnSpc>
                    <a:spcPct val="110000"/>
                  </a:lnSpc>
                  <a:spcBef>
                    <a:spcPts val="800"/>
                  </a:spcBef>
                  <a:buClr>
                    <a:srgbClr val="004872"/>
                  </a:buClr>
                  <a:buSzPct val="140000"/>
                  <a:buFont typeface="Courier New" panose="02070309020205020404" pitchFamily="49" charset="0"/>
                  <a:buChar char="o"/>
                </a:pPr>
                <a:r>
                  <a:rPr lang="en-GB" sz="1800" b="1" dirty="0">
                    <a:solidFill>
                      <a:srgbClr val="C00000"/>
                    </a:solidFill>
                    <a:latin typeface="Arial" panose="020B0604020202020204" pitchFamily="34" charset="0"/>
                    <a:cs typeface="Arial" panose="020B0604020202020204" pitchFamily="34" charset="0"/>
                    <a:sym typeface="Roboto Slab Regular Regular"/>
                  </a:rPr>
                  <a:t>England</a:t>
                </a:r>
                <a:r>
                  <a:rPr lang="en-GB" sz="1800" dirty="0">
                    <a:latin typeface="Arial" panose="020B0604020202020204" pitchFamily="34" charset="0"/>
                    <a:cs typeface="Arial" panose="020B0604020202020204" pitchFamily="34" charset="0"/>
                    <a:sym typeface="Roboto Slab Regular Regular"/>
                  </a:rPr>
                  <a:t> – Exports: 5 cloth ; Imports: 60 wine ; production; 10 cloth; consumption 60 wine, 5 cloth   </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Take again, for example, Portugal’s consumption bundle under free trade: (5,240). Let’s compare that to autarky (in the autarky case the PPF needs to be respected and the black trade line in the previous slide is not available). Let’s search for the point at the Portuguese PPF when it produces and consumes 5 yard of cloth. The answer is: it could produce no more than  </a:t>
                </a:r>
                <a14:m>
                  <m:oMath xmlns:m="http://schemas.openxmlformats.org/officeDocument/2006/math">
                    <m:f>
                      <m:fPr>
                        <m:ctrlPr>
                          <a:rPr lang="en-GB" sz="1800" i="1" smtClean="0">
                            <a:solidFill>
                              <a:schemeClr val="tx1"/>
                            </a:solidFill>
                            <a:latin typeface="Cambria Math" panose="02040503050406030204" pitchFamily="18" charset="0"/>
                            <a:cs typeface="Arial" panose="020B0604020202020204" pitchFamily="34" charset="0"/>
                          </a:rPr>
                        </m:ctrlPr>
                      </m:fPr>
                      <m:num>
                        <m:sSup>
                          <m:sSupPr>
                            <m:ctrlPr>
                              <a:rPr lang="en-GB" sz="1800" i="1" smtClean="0">
                                <a:solidFill>
                                  <a:schemeClr val="tx1"/>
                                </a:solidFill>
                                <a:latin typeface="Cambria Math" panose="02040503050406030204" pitchFamily="18" charset="0"/>
                                <a:cs typeface="Arial" panose="020B0604020202020204" pitchFamily="34" charset="0"/>
                              </a:rPr>
                            </m:ctrlPr>
                          </m:sSupPr>
                          <m:e>
                            <m:r>
                              <a:rPr lang="en-GB" sz="1800" b="0" i="1" smtClean="0">
                                <a:solidFill>
                                  <a:schemeClr val="tx1"/>
                                </a:solidFill>
                                <a:latin typeface="Cambria Math" panose="02040503050406030204" pitchFamily="18" charset="0"/>
                                <a:cs typeface="Arial" panose="020B0604020202020204" pitchFamily="34" charset="0"/>
                              </a:rPr>
                              <m:t>𝐿</m:t>
                            </m:r>
                          </m:e>
                          <m:sup>
                            <m:r>
                              <a:rPr lang="en-GB" sz="1800" b="0" i="1" smtClean="0">
                                <a:solidFill>
                                  <a:schemeClr val="tx1"/>
                                </a:solidFill>
                                <a:latin typeface="Cambria Math" panose="02040503050406030204" pitchFamily="18" charset="0"/>
                                <a:cs typeface="Arial" panose="020B0604020202020204" pitchFamily="34" charset="0"/>
                              </a:rPr>
                              <m:t>𝑃𝑂𝑅</m:t>
                            </m:r>
                          </m:sup>
                        </m:sSup>
                        <m:r>
                          <a:rPr lang="en-GB" sz="1800" b="0" i="1" smtClean="0">
                            <a:solidFill>
                              <a:schemeClr val="tx1"/>
                            </a:solidFill>
                            <a:latin typeface="Cambria Math" panose="02040503050406030204" pitchFamily="18" charset="0"/>
                            <a:cs typeface="Arial" panose="020B0604020202020204" pitchFamily="34" charset="0"/>
                          </a:rPr>
                          <m:t>−(</m:t>
                        </m:r>
                        <m:sSubSup>
                          <m:sSubSupPr>
                            <m:ctrlPr>
                              <a:rPr lang="en-GB" sz="1800" b="0" i="1" smtClean="0">
                                <a:solidFill>
                                  <a:schemeClr val="tx1"/>
                                </a:solidFill>
                                <a:latin typeface="Cambria Math" panose="02040503050406030204" pitchFamily="18" charset="0"/>
                                <a:cs typeface="Arial" panose="020B0604020202020204" pitchFamily="34" charset="0"/>
                              </a:rPr>
                            </m:ctrlPr>
                          </m:sSubSupPr>
                          <m:e>
                            <m:r>
                              <a:rPr lang="en-GB" sz="1800" b="0" i="1" smtClean="0">
                                <a:solidFill>
                                  <a:schemeClr val="tx1"/>
                                </a:solidFill>
                                <a:latin typeface="Cambria Math" panose="02040503050406030204" pitchFamily="18" charset="0"/>
                                <a:cs typeface="Arial" panose="020B0604020202020204" pitchFamily="34" charset="0"/>
                              </a:rPr>
                              <m:t>𝑄</m:t>
                            </m:r>
                          </m:e>
                          <m:sub>
                            <m:r>
                              <a:rPr lang="en-GB" sz="1800" b="0" i="1" smtClean="0">
                                <a:solidFill>
                                  <a:schemeClr val="tx1"/>
                                </a:solidFill>
                                <a:latin typeface="Cambria Math" panose="02040503050406030204" pitchFamily="18" charset="0"/>
                                <a:cs typeface="Arial" panose="020B0604020202020204" pitchFamily="34" charset="0"/>
                              </a:rPr>
                              <m:t>𝐶</m:t>
                            </m:r>
                          </m:sub>
                          <m:sup>
                            <m:r>
                              <a:rPr lang="en-GB" sz="1800" b="0" i="1" smtClean="0">
                                <a:solidFill>
                                  <a:schemeClr val="tx1"/>
                                </a:solidFill>
                                <a:latin typeface="Cambria Math" panose="02040503050406030204" pitchFamily="18" charset="0"/>
                                <a:cs typeface="Arial" panose="020B0604020202020204" pitchFamily="34" charset="0"/>
                              </a:rPr>
                              <m:t>𝑃𝑂𝑅</m:t>
                            </m:r>
                          </m:sup>
                        </m:sSubSup>
                        <m:r>
                          <a:rPr lang="en-GB" sz="18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Sup>
                          <m:sSubSupPr>
                            <m:ctrlPr>
                              <a:rPr lang="en-GB" sz="18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SupPr>
                          <m:e>
                            <m:r>
                              <a:rPr lang="en-GB" sz="18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𝑎</m:t>
                            </m:r>
                          </m:e>
                          <m:sub>
                            <m:r>
                              <a:rPr lang="en-GB" sz="18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𝐶</m:t>
                            </m:r>
                          </m:sub>
                          <m:sup>
                            <m:r>
                              <a:rPr lang="en-GB" sz="18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𝑃𝑂𝑅</m:t>
                            </m:r>
                          </m:sup>
                        </m:sSubSup>
                        <m:r>
                          <a:rPr lang="en-GB" sz="18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num>
                      <m:den>
                        <m:sSubSup>
                          <m:sSubSupPr>
                            <m:ctrlPr>
                              <a:rPr lang="en-GB" sz="1800" i="1">
                                <a:solidFill>
                                  <a:schemeClr val="tx1"/>
                                </a:solidFill>
                                <a:latin typeface="Cambria Math" panose="02040503050406030204" pitchFamily="18" charset="0"/>
                                <a:cs typeface="Arial" panose="020B0604020202020204" pitchFamily="34" charset="0"/>
                              </a:rPr>
                            </m:ctrlPr>
                          </m:sSubSupPr>
                          <m:e>
                            <m:r>
                              <a:rPr lang="en-GB" sz="1800" i="1">
                                <a:solidFill>
                                  <a:schemeClr val="tx1"/>
                                </a:solidFill>
                                <a:latin typeface="Cambria Math" panose="02040503050406030204" pitchFamily="18" charset="0"/>
                                <a:cs typeface="Arial" panose="020B0604020202020204" pitchFamily="34" charset="0"/>
                              </a:rPr>
                              <m:t>𝑎</m:t>
                            </m:r>
                          </m:e>
                          <m:sub>
                            <m:r>
                              <a:rPr lang="en-GB" sz="1800" i="1">
                                <a:solidFill>
                                  <a:schemeClr val="tx1"/>
                                </a:solidFill>
                                <a:latin typeface="Cambria Math" panose="02040503050406030204" pitchFamily="18" charset="0"/>
                                <a:cs typeface="Arial" panose="020B0604020202020204" pitchFamily="34" charset="0"/>
                              </a:rPr>
                              <m:t>𝑊</m:t>
                            </m:r>
                          </m:sub>
                          <m:sup>
                            <m:r>
                              <a:rPr lang="en-GB" sz="1800" i="1">
                                <a:solidFill>
                                  <a:schemeClr val="tx1"/>
                                </a:solidFill>
                                <a:latin typeface="Cambria Math" panose="02040503050406030204" pitchFamily="18" charset="0"/>
                                <a:cs typeface="Arial" panose="020B0604020202020204" pitchFamily="34" charset="0"/>
                              </a:rPr>
                              <m:t>𝐸𝑁𝐺</m:t>
                            </m:r>
                          </m:sup>
                        </m:sSubSup>
                      </m:den>
                    </m:f>
                    <m:r>
                      <a:rPr lang="en-GB" sz="1800" b="0" i="1" smtClean="0">
                        <a:solidFill>
                          <a:schemeClr val="tx1"/>
                        </a:solidFill>
                        <a:latin typeface="Cambria Math" panose="02040503050406030204" pitchFamily="18" charset="0"/>
                        <a:cs typeface="Arial" panose="020B0604020202020204" pitchFamily="34" charset="0"/>
                      </a:rPr>
                      <m:t>=</m:t>
                    </m:r>
                    <m:f>
                      <m:fPr>
                        <m:ctrlPr>
                          <a:rPr lang="en-GB" sz="1800" b="0" i="1" smtClean="0">
                            <a:solidFill>
                              <a:schemeClr val="tx1"/>
                            </a:solidFill>
                            <a:latin typeface="Cambria Math" panose="02040503050406030204" pitchFamily="18" charset="0"/>
                            <a:cs typeface="Arial" panose="020B0604020202020204" pitchFamily="34" charset="0"/>
                          </a:rPr>
                        </m:ctrlPr>
                      </m:fPr>
                      <m:num>
                        <m:r>
                          <a:rPr lang="en-GB" sz="1800" b="0" i="1" smtClean="0">
                            <a:solidFill>
                              <a:schemeClr val="tx1"/>
                            </a:solidFill>
                            <a:latin typeface="Cambria Math" panose="02040503050406030204" pitchFamily="18" charset="0"/>
                            <a:cs typeface="Arial" panose="020B0604020202020204" pitchFamily="34" charset="0"/>
                          </a:rPr>
                          <m:t>1200−300</m:t>
                        </m:r>
                      </m:num>
                      <m:den>
                        <m:r>
                          <a:rPr lang="en-GB" sz="1800" b="0" i="1" smtClean="0">
                            <a:solidFill>
                              <a:schemeClr val="tx1"/>
                            </a:solidFill>
                            <a:latin typeface="Cambria Math" panose="02040503050406030204" pitchFamily="18" charset="0"/>
                            <a:cs typeface="Arial" panose="020B0604020202020204" pitchFamily="34" charset="0"/>
                          </a:rPr>
                          <m:t>4</m:t>
                        </m:r>
                      </m:den>
                    </m:f>
                    <m:r>
                      <a:rPr lang="en-GB" sz="1800" b="0" i="1" smtClean="0">
                        <a:solidFill>
                          <a:schemeClr val="tx1"/>
                        </a:solidFill>
                        <a:latin typeface="Cambria Math" panose="02040503050406030204" pitchFamily="18" charset="0"/>
                        <a:cs typeface="Arial" panose="020B0604020202020204" pitchFamily="34" charset="0"/>
                      </a:rPr>
                      <m:t>=225</m:t>
                    </m:r>
                  </m:oMath>
                </a14:m>
                <a:r>
                  <a:rPr lang="en-GB" sz="1800" dirty="0">
                    <a:latin typeface="Arial" panose="020B0604020202020204" pitchFamily="34" charset="0"/>
                    <a:cs typeface="Arial" panose="020B0604020202020204" pitchFamily="34" charset="0"/>
                    <a:sym typeface="Roboto Slab Regular Regular"/>
                  </a:rPr>
                  <a:t> gallons of wine. This is obviously less than the 240 gallons Portugal can consume on top of the 5 yards of cloth when it engages in trade with England! The same case can be made for England! </a:t>
                </a:r>
              </a:p>
            </p:txBody>
          </p:sp>
        </mc:Choice>
        <mc:Fallback xmlns="">
          <p:sp>
            <p:nvSpPr>
              <p:cNvPr id="3" name="Tijdelijke aanduiding voor verticale tekst 10">
                <a:extLst>
                  <a:ext uri="{FF2B5EF4-FFF2-40B4-BE49-F238E27FC236}">
                    <a16:creationId xmlns:a16="http://schemas.microsoft.com/office/drawing/2014/main" id="{9F51DAEB-B735-A106-7B63-6EB12B8B28C9}"/>
                  </a:ext>
                </a:extLst>
              </p:cNvPr>
              <p:cNvSpPr txBox="1">
                <a:spLocks noGrp="1" noRot="1" noChangeAspect="1" noMove="1" noResize="1" noEditPoints="1" noAdjustHandles="1" noChangeArrowheads="1" noChangeShapeType="1" noTextEdit="1"/>
              </p:cNvSpPr>
              <p:nvPr>
                <p:ph type="body" idx="1"/>
              </p:nvPr>
            </p:nvSpPr>
            <p:spPr>
              <a:xfrm>
                <a:off x="698499" y="2071868"/>
                <a:ext cx="10887760" cy="4155311"/>
              </a:xfrm>
              <a:prstGeom prst="rect">
                <a:avLst/>
              </a:prstGeom>
              <a:blipFill>
                <a:blip r:embed="rId3"/>
                <a:stretch>
                  <a:fillRect l="-1680" t="-3812" r="-1232"/>
                </a:stretch>
              </a:blipFill>
              <a:ln>
                <a:noFill/>
              </a:ln>
            </p:spPr>
            <p:txBody>
              <a:bodyPr/>
              <a:lstStyle/>
              <a:p>
                <a:r>
                  <a:rPr lang="nl-NL">
                    <a:noFill/>
                  </a:rPr>
                  <a:t> </a:t>
                </a:r>
              </a:p>
            </p:txBody>
          </p:sp>
        </mc:Fallback>
      </mc:AlternateContent>
    </p:spTree>
    <p:extLst>
      <p:ext uri="{BB962C8B-B14F-4D97-AF65-F5344CB8AC3E}">
        <p14:creationId xmlns:p14="http://schemas.microsoft.com/office/powerpoint/2010/main" val="764447314"/>
      </p:ext>
    </p:extLst>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846669"/>
          </a:xfrm>
          <a:prstGeom prst="rect">
            <a:avLst/>
          </a:prstGeom>
        </p:spPr>
        <p:txBody>
          <a:bodyPr>
            <a:normAutofit fontScale="90000"/>
          </a:bodyPr>
          <a:lstStyle>
            <a:lvl1pPr defTabSz="850391">
              <a:tabLst>
                <a:tab pos="1155700" algn="l"/>
              </a:tabLst>
              <a:defRPr sz="2976"/>
            </a:lvl1pPr>
          </a:lstStyle>
          <a:p>
            <a:pPr marL="531813" indent="-531813">
              <a:tabLst>
                <a:tab pos="531813" algn="l"/>
                <a:tab pos="1155700" algn="l"/>
              </a:tabLst>
            </a:pPr>
            <a:r>
              <a:rPr lang="en-GB" sz="3600" dirty="0">
                <a:solidFill>
                  <a:schemeClr val="accent2"/>
                </a:solidFill>
              </a:rPr>
              <a:t>4. 	The Ricardian model of trade</a:t>
            </a:r>
            <a:br>
              <a:rPr lang="en-GB" sz="3600" dirty="0">
                <a:solidFill>
                  <a:schemeClr val="accent2"/>
                </a:solidFill>
              </a:rPr>
            </a:br>
            <a:r>
              <a:rPr lang="en-GB" sz="2700" dirty="0">
                <a:solidFill>
                  <a:srgbClr val="004872"/>
                </a:solidFill>
              </a:rPr>
              <a:t>Gains from Trade – other types of specialisation</a:t>
            </a:r>
          </a:p>
        </p:txBody>
      </p:sp>
      <p:sp>
        <p:nvSpPr>
          <p:cNvPr id="2" name="Textplatzhalter 3">
            <a:extLst>
              <a:ext uri="{FF2B5EF4-FFF2-40B4-BE49-F238E27FC236}">
                <a16:creationId xmlns:a16="http://schemas.microsoft.com/office/drawing/2014/main" id="{5B952ABC-C012-D770-858E-E97780930D31}"/>
              </a:ext>
            </a:extLst>
          </p:cNvPr>
          <p:cNvSpPr txBox="1">
            <a:spLocks/>
          </p:cNvSpPr>
          <p:nvPr/>
        </p:nvSpPr>
        <p:spPr>
          <a:xfrm>
            <a:off x="515249" y="1536483"/>
            <a:ext cx="8438746" cy="4545299"/>
          </a:xfrm>
          <a:prstGeom prst="rect">
            <a:avLst/>
          </a:prstGeom>
        </p:spPr>
        <p:txBody>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363538" indent="-363538">
              <a:lnSpc>
                <a:spcPct val="105000"/>
              </a:lnSpc>
              <a:spcBef>
                <a:spcPts val="200"/>
              </a:spcBef>
              <a:spcAft>
                <a:spcPts val="400"/>
              </a:spcAft>
              <a:tabLst>
                <a:tab pos="982663" algn="l"/>
              </a:tabLst>
            </a:pPr>
            <a:endParaRPr lang="en-US" dirty="0"/>
          </a:p>
        </p:txBody>
      </p:sp>
      <mc:AlternateContent xmlns:mc="http://schemas.openxmlformats.org/markup-compatibility/2006" xmlns:a14="http://schemas.microsoft.com/office/drawing/2010/main">
        <mc:Choice Requires="a14">
          <p:sp>
            <p:nvSpPr>
              <p:cNvPr id="3" name="Tijdelijke aanduiding voor verticale tekst 10">
                <a:extLst>
                  <a:ext uri="{FF2B5EF4-FFF2-40B4-BE49-F238E27FC236}">
                    <a16:creationId xmlns:a16="http://schemas.microsoft.com/office/drawing/2014/main" id="{9F51DAEB-B735-A106-7B63-6EB12B8B28C9}"/>
                  </a:ext>
                </a:extLst>
              </p:cNvPr>
              <p:cNvSpPr txBox="1">
                <a:spLocks noGrp="1"/>
              </p:cNvSpPr>
              <p:nvPr>
                <p:ph type="body" idx="1"/>
              </p:nvPr>
            </p:nvSpPr>
            <p:spPr>
              <a:xfrm>
                <a:off x="698498" y="1794076"/>
                <a:ext cx="10505796" cy="4545299"/>
              </a:xfrm>
              <a:prstGeom prst="rect">
                <a:avLst/>
              </a:prstGeom>
              <a:ln>
                <a:noFill/>
              </a:ln>
            </p:spPr>
            <p:txBody>
              <a:bodyPr>
                <a:normAutofit/>
              </a:bodyPr>
              <a:lstStyle/>
              <a:p>
                <a:pPr marL="285750" lvl="2" indent="-285750">
                  <a:lnSpc>
                    <a:spcPct val="110000"/>
                  </a:lnSpc>
                  <a:spcBef>
                    <a:spcPts val="800"/>
                  </a:spcBef>
                  <a:buClr>
                    <a:srgbClr val="004872"/>
                  </a:buClr>
                  <a:buSzPct val="140000"/>
                  <a:buFont typeface="Wingdings" panose="05000000000000000000" pitchFamily="2" charset="2"/>
                  <a:buChar char="§"/>
                </a:pPr>
                <a:r>
                  <a:rPr lang="en-GB" sz="1800" dirty="0">
                    <a:solidFill>
                      <a:schemeClr val="tx1"/>
                    </a:solidFill>
                    <a:latin typeface="Arial" panose="020B0604020202020204" pitchFamily="34" charset="0"/>
                    <a:cs typeface="Arial" panose="020B0604020202020204" pitchFamily="34" charset="0"/>
                    <a:sym typeface="Roboto Slab Regular Regular"/>
                  </a:rPr>
                  <a:t>Having analysed the case with both countries fully specialising in production, let’s move on to the other possible cases.</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solidFill>
                      <a:schemeClr val="tx1"/>
                    </a:solidFill>
                    <a:latin typeface="Arial" panose="020B0604020202020204" pitchFamily="34" charset="0"/>
                    <a:cs typeface="Arial" panose="020B0604020202020204" pitchFamily="34" charset="0"/>
                    <a:sym typeface="Roboto Slab Regular Regular"/>
                  </a:rPr>
                  <a:t>Two cases – those without trade – can be dealt with quickly of course, because without trade there are also no gains from trade </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solidFill>
                      <a:schemeClr val="tx1"/>
                    </a:solidFill>
                    <a:latin typeface="Arial" panose="020B0604020202020204" pitchFamily="34" charset="0"/>
                    <a:cs typeface="Arial" panose="020B0604020202020204" pitchFamily="34" charset="0"/>
                    <a:sym typeface="Roboto Slab Regular Regular"/>
                  </a:rPr>
                  <a:t>Remain the </a:t>
                </a:r>
                <a:r>
                  <a:rPr lang="en-GB" sz="1800" b="1" dirty="0">
                    <a:solidFill>
                      <a:schemeClr val="accent2"/>
                    </a:solidFill>
                    <a:latin typeface="Arial" panose="020B0604020202020204" pitchFamily="34" charset="0"/>
                    <a:cs typeface="Arial" panose="020B0604020202020204" pitchFamily="34" charset="0"/>
                    <a:sym typeface="Roboto Slab Regular Regular"/>
                  </a:rPr>
                  <a:t>two cases with incomplete specialisation </a:t>
                </a:r>
                <a:r>
                  <a:rPr lang="en-GB" sz="1800" dirty="0">
                    <a:solidFill>
                      <a:schemeClr val="tx1"/>
                    </a:solidFill>
                    <a:latin typeface="Arial" panose="020B0604020202020204" pitchFamily="34" charset="0"/>
                    <a:cs typeface="Arial" panose="020B0604020202020204" pitchFamily="34" charset="0"/>
                    <a:sym typeface="Roboto Slab Regular Regular"/>
                  </a:rPr>
                  <a:t>of one of the two countries</a:t>
                </a:r>
                <a:endParaRPr lang="en-GB" sz="1800" dirty="0">
                  <a:latin typeface="Arial" panose="020B0604020202020204" pitchFamily="34" charset="0"/>
                  <a:cs typeface="Arial" panose="020B0604020202020204" pitchFamily="34" charset="0"/>
                  <a:sym typeface="Roboto Slab Regular Regular"/>
                </a:endParaRPr>
              </a:p>
              <a:p>
                <a:pPr marL="549275" lvl="4" indent="-285750">
                  <a:lnSpc>
                    <a:spcPct val="110000"/>
                  </a:lnSpc>
                  <a:spcBef>
                    <a:spcPts val="300"/>
                  </a:spcBef>
                  <a:buClr>
                    <a:srgbClr val="004872"/>
                  </a:buClr>
                  <a:buSzPct val="140000"/>
                  <a:buFont typeface="Courier New" panose="02070309020205020404" pitchFamily="49" charset="0"/>
                  <a:buChar char="o"/>
                  <a:tabLst>
                    <a:tab pos="2605088" algn="l"/>
                  </a:tabLst>
                </a:pPr>
                <a:r>
                  <a:rPr lang="en-GB" sz="1800" b="1" dirty="0">
                    <a:latin typeface="Arial" panose="020B0604020202020204" pitchFamily="34" charset="0"/>
                    <a:cs typeface="Arial" panose="020B0604020202020204" pitchFamily="34" charset="0"/>
                    <a:sym typeface="Roboto Slab Regular Regular"/>
                  </a:rPr>
                  <a:t>Incomplete specialisation </a:t>
                </a:r>
                <a:r>
                  <a:rPr lang="en-GB" sz="1800" b="1" dirty="0">
                    <a:solidFill>
                      <a:srgbClr val="FF0000"/>
                    </a:solidFill>
                    <a:latin typeface="Arial" panose="020B0604020202020204" pitchFamily="34" charset="0"/>
                    <a:cs typeface="Arial" panose="020B0604020202020204" pitchFamily="34" charset="0"/>
                    <a:sym typeface="Roboto Slab Regular Regular"/>
                  </a:rPr>
                  <a:t>England</a:t>
                </a:r>
                <a:r>
                  <a:rPr lang="en-GB" sz="1800" b="1" dirty="0">
                    <a:latin typeface="Arial" panose="020B0604020202020204" pitchFamily="34" charset="0"/>
                    <a:cs typeface="Arial" panose="020B0604020202020204" pitchFamily="34" charset="0"/>
                    <a:sym typeface="Roboto Slab Regular Regular"/>
                  </a:rPr>
                  <a:t>: </a:t>
                </a:r>
                <a:r>
                  <a:rPr lang="en-GB" sz="1800" dirty="0">
                    <a:latin typeface="Arial" panose="020B0604020202020204" pitchFamily="34" charset="0"/>
                    <a:cs typeface="Arial" panose="020B0604020202020204" pitchFamily="34" charset="0"/>
                    <a:sym typeface="Roboto Slab Regular Regular"/>
                  </a:rPr>
                  <a:t>In this case the relative prices for England do not change. </a:t>
                </a:r>
                <a:br>
                  <a:rPr lang="en-GB" sz="1800" dirty="0">
                    <a:latin typeface="Arial" panose="020B0604020202020204" pitchFamily="34" charset="0"/>
                    <a:cs typeface="Arial" panose="020B0604020202020204" pitchFamily="34" charset="0"/>
                    <a:sym typeface="Roboto Slab Regular Regular"/>
                  </a:rPr>
                </a:br>
                <a:r>
                  <a:rPr lang="en-GB" sz="1800" dirty="0">
                    <a:latin typeface="Arial" panose="020B0604020202020204" pitchFamily="34" charset="0"/>
                    <a:cs typeface="Arial" panose="020B0604020202020204" pitchFamily="34" charset="0"/>
                    <a:sym typeface="Roboto Slab Regular Regular"/>
                  </a:rPr>
                  <a:t>This is because the world price is determined by England’s </a:t>
                </a:r>
                <a:r>
                  <a:rPr lang="en-GB" sz="1800" dirty="0">
                    <a:solidFill>
                      <a:schemeClr val="tx1"/>
                    </a:solidFill>
                    <a:latin typeface="Arial" panose="020B0604020202020204" pitchFamily="34" charset="0"/>
                    <a:cs typeface="Arial" panose="020B0604020202020204" pitchFamily="34" charset="0"/>
                    <a:sym typeface="Roboto Slab Regular Regular"/>
                  </a:rPr>
                  <a:t>technology </a:t>
                </a:r>
                <a14:m>
                  <m:oMath xmlns:m="http://schemas.openxmlformats.org/officeDocument/2006/math">
                    <m:f>
                      <m:fPr>
                        <m:ctrlPr>
                          <a:rPr lang="en-GB" sz="1800" i="1" smtClean="0">
                            <a:solidFill>
                              <a:schemeClr val="tx1"/>
                            </a:solidFill>
                            <a:latin typeface="Cambria Math" panose="02040503050406030204" pitchFamily="18" charset="0"/>
                            <a:cs typeface="Arial" panose="020B0604020202020204" pitchFamily="34" charset="0"/>
                          </a:rPr>
                        </m:ctrlPr>
                      </m:fPr>
                      <m:num>
                        <m:sSub>
                          <m:sSubPr>
                            <m:ctrlPr>
                              <a:rPr lang="en-GB" sz="1800" i="1">
                                <a:solidFill>
                                  <a:schemeClr val="tx1"/>
                                </a:solidFill>
                                <a:latin typeface="Cambria Math" panose="02040503050406030204" pitchFamily="18" charset="0"/>
                                <a:cs typeface="Arial" panose="020B0604020202020204" pitchFamily="34" charset="0"/>
                              </a:rPr>
                            </m:ctrlPr>
                          </m:sSubPr>
                          <m:e>
                            <m:r>
                              <a:rPr lang="en-GB" sz="1800" i="1">
                                <a:solidFill>
                                  <a:schemeClr val="tx1"/>
                                </a:solidFill>
                                <a:latin typeface="Cambria Math" panose="02040503050406030204" pitchFamily="18" charset="0"/>
                                <a:cs typeface="Arial" panose="020B0604020202020204" pitchFamily="34" charset="0"/>
                              </a:rPr>
                              <m:t>𝑃</m:t>
                            </m:r>
                          </m:e>
                          <m:sub>
                            <m:r>
                              <a:rPr lang="en-GB" sz="1800" i="1">
                                <a:solidFill>
                                  <a:schemeClr val="tx1"/>
                                </a:solidFill>
                                <a:latin typeface="Cambria Math" panose="02040503050406030204" pitchFamily="18" charset="0"/>
                                <a:cs typeface="Arial" panose="020B0604020202020204" pitchFamily="34" charset="0"/>
                              </a:rPr>
                              <m:t>𝐶</m:t>
                            </m:r>
                          </m:sub>
                        </m:sSub>
                      </m:num>
                      <m:den>
                        <m:sSub>
                          <m:sSubPr>
                            <m:ctrlPr>
                              <a:rPr lang="en-GB" sz="1800" i="1">
                                <a:solidFill>
                                  <a:schemeClr val="tx1"/>
                                </a:solidFill>
                                <a:latin typeface="Cambria Math" panose="02040503050406030204" pitchFamily="18" charset="0"/>
                                <a:cs typeface="Arial" panose="020B0604020202020204" pitchFamily="34" charset="0"/>
                              </a:rPr>
                            </m:ctrlPr>
                          </m:sSubPr>
                          <m:e>
                            <m:r>
                              <a:rPr lang="en-GB" sz="1800" i="1">
                                <a:solidFill>
                                  <a:schemeClr val="tx1"/>
                                </a:solidFill>
                                <a:latin typeface="Cambria Math" panose="02040503050406030204" pitchFamily="18" charset="0"/>
                                <a:cs typeface="Arial" panose="020B0604020202020204" pitchFamily="34" charset="0"/>
                              </a:rPr>
                              <m:t>𝑃</m:t>
                            </m:r>
                          </m:e>
                          <m:sub>
                            <m:r>
                              <a:rPr lang="en-GB" sz="1800" i="1">
                                <a:solidFill>
                                  <a:schemeClr val="tx1"/>
                                </a:solidFill>
                                <a:latin typeface="Cambria Math" panose="02040503050406030204" pitchFamily="18" charset="0"/>
                                <a:cs typeface="Arial" panose="020B0604020202020204" pitchFamily="34" charset="0"/>
                              </a:rPr>
                              <m:t>𝑊</m:t>
                            </m:r>
                          </m:sub>
                        </m:sSub>
                      </m:den>
                    </m:f>
                    <m:r>
                      <a:rPr lang="en-GB" sz="1800" i="1">
                        <a:solidFill>
                          <a:schemeClr val="tx1"/>
                        </a:solidFill>
                        <a:latin typeface="Cambria Math" panose="02040503050406030204" pitchFamily="18" charset="0"/>
                        <a:cs typeface="Arial" panose="020B0604020202020204" pitchFamily="34" charset="0"/>
                      </a:rPr>
                      <m:t>=</m:t>
                    </m:r>
                    <m:f>
                      <m:fPr>
                        <m:ctrlPr>
                          <a:rPr lang="en-GB" sz="1800" i="1">
                            <a:solidFill>
                              <a:schemeClr val="tx1"/>
                            </a:solidFill>
                            <a:latin typeface="Cambria Math" panose="02040503050406030204" pitchFamily="18" charset="0"/>
                            <a:cs typeface="Arial" panose="020B0604020202020204" pitchFamily="34" charset="0"/>
                          </a:rPr>
                        </m:ctrlPr>
                      </m:fPr>
                      <m:num>
                        <m:sSubSup>
                          <m:sSubSupPr>
                            <m:ctrlPr>
                              <a:rPr lang="en-GB" sz="1800" i="1">
                                <a:solidFill>
                                  <a:schemeClr val="tx1"/>
                                </a:solidFill>
                                <a:latin typeface="Cambria Math" panose="02040503050406030204" pitchFamily="18" charset="0"/>
                                <a:cs typeface="Arial" panose="020B0604020202020204" pitchFamily="34" charset="0"/>
                              </a:rPr>
                            </m:ctrlPr>
                          </m:sSubSupPr>
                          <m:e>
                            <m:r>
                              <a:rPr lang="en-GB" sz="1800" i="1">
                                <a:solidFill>
                                  <a:schemeClr val="tx1"/>
                                </a:solidFill>
                                <a:latin typeface="Cambria Math" panose="02040503050406030204" pitchFamily="18" charset="0"/>
                                <a:cs typeface="Arial" panose="020B0604020202020204" pitchFamily="34" charset="0"/>
                              </a:rPr>
                              <m:t>𝑎</m:t>
                            </m:r>
                          </m:e>
                          <m:sub>
                            <m:r>
                              <a:rPr lang="en-GB" sz="1800" i="1">
                                <a:solidFill>
                                  <a:schemeClr val="tx1"/>
                                </a:solidFill>
                                <a:latin typeface="Cambria Math" panose="02040503050406030204" pitchFamily="18" charset="0"/>
                                <a:cs typeface="Arial" panose="020B0604020202020204" pitchFamily="34" charset="0"/>
                              </a:rPr>
                              <m:t>𝐶</m:t>
                            </m:r>
                          </m:sub>
                          <m:sup>
                            <m:r>
                              <a:rPr lang="en-GB" sz="1800" i="1">
                                <a:solidFill>
                                  <a:schemeClr val="tx1"/>
                                </a:solidFill>
                                <a:latin typeface="Cambria Math" panose="02040503050406030204" pitchFamily="18" charset="0"/>
                                <a:cs typeface="Arial" panose="020B0604020202020204" pitchFamily="34" charset="0"/>
                              </a:rPr>
                              <m:t>𝐸𝑁𝐺</m:t>
                            </m:r>
                          </m:sup>
                        </m:sSubSup>
                      </m:num>
                      <m:den>
                        <m:sSubSup>
                          <m:sSubSupPr>
                            <m:ctrlPr>
                              <a:rPr lang="en-GB" sz="1800" i="1">
                                <a:solidFill>
                                  <a:schemeClr val="tx1"/>
                                </a:solidFill>
                                <a:latin typeface="Cambria Math" panose="02040503050406030204" pitchFamily="18" charset="0"/>
                                <a:cs typeface="Arial" panose="020B0604020202020204" pitchFamily="34" charset="0"/>
                              </a:rPr>
                            </m:ctrlPr>
                          </m:sSubSupPr>
                          <m:e>
                            <m:r>
                              <a:rPr lang="en-GB" sz="1800" i="1">
                                <a:solidFill>
                                  <a:schemeClr val="tx1"/>
                                </a:solidFill>
                                <a:latin typeface="Cambria Math" panose="02040503050406030204" pitchFamily="18" charset="0"/>
                                <a:cs typeface="Arial" panose="020B0604020202020204" pitchFamily="34" charset="0"/>
                              </a:rPr>
                              <m:t>𝑎</m:t>
                            </m:r>
                          </m:e>
                          <m:sub>
                            <m:r>
                              <a:rPr lang="en-GB" sz="1800" i="1">
                                <a:solidFill>
                                  <a:schemeClr val="tx1"/>
                                </a:solidFill>
                                <a:latin typeface="Cambria Math" panose="02040503050406030204" pitchFamily="18" charset="0"/>
                                <a:cs typeface="Arial" panose="020B0604020202020204" pitchFamily="34" charset="0"/>
                              </a:rPr>
                              <m:t>𝑊</m:t>
                            </m:r>
                          </m:sub>
                          <m:sup>
                            <m:r>
                              <a:rPr lang="en-GB" sz="1800" i="1">
                                <a:solidFill>
                                  <a:schemeClr val="tx1"/>
                                </a:solidFill>
                                <a:latin typeface="Cambria Math" panose="02040503050406030204" pitchFamily="18" charset="0"/>
                                <a:cs typeface="Arial" panose="020B0604020202020204" pitchFamily="34" charset="0"/>
                              </a:rPr>
                              <m:t>𝐸𝑁𝐺</m:t>
                            </m:r>
                          </m:sup>
                        </m:sSubSup>
                      </m:den>
                    </m:f>
                  </m:oMath>
                </a14:m>
                <a:r>
                  <a:rPr lang="en-GB" sz="1800" dirty="0">
                    <a:solidFill>
                      <a:schemeClr val="tx1"/>
                    </a:solidFill>
                    <a:latin typeface="Arial" panose="020B0604020202020204" pitchFamily="34" charset="0"/>
                    <a:cs typeface="Arial" panose="020B0604020202020204" pitchFamily="34" charset="0"/>
                    <a:sym typeface="Roboto Slab Regular Regular"/>
                  </a:rPr>
                  <a:t>. As a result, all the gains from trade accrue to Portugal!</a:t>
                </a:r>
              </a:p>
              <a:p>
                <a:pPr marL="549275" lvl="4" indent="-285750">
                  <a:lnSpc>
                    <a:spcPct val="110000"/>
                  </a:lnSpc>
                  <a:spcBef>
                    <a:spcPts val="300"/>
                  </a:spcBef>
                  <a:buClr>
                    <a:srgbClr val="004872"/>
                  </a:buClr>
                  <a:buSzPct val="140000"/>
                  <a:buFont typeface="Courier New" panose="02070309020205020404" pitchFamily="49" charset="0"/>
                  <a:buChar char="o"/>
                  <a:tabLst>
                    <a:tab pos="533400" algn="l"/>
                    <a:tab pos="2605088" algn="l"/>
                  </a:tabLst>
                </a:pPr>
                <a:r>
                  <a:rPr lang="en-GB" sz="1800" b="1" dirty="0">
                    <a:solidFill>
                      <a:schemeClr val="tx1"/>
                    </a:solidFill>
                    <a:latin typeface="Arial" panose="020B0604020202020204" pitchFamily="34" charset="0"/>
                    <a:cs typeface="Arial" panose="020B0604020202020204" pitchFamily="34" charset="0"/>
                    <a:sym typeface="Roboto Slab Regular Regular"/>
                  </a:rPr>
                  <a:t>Incomplete specialisation </a:t>
                </a:r>
                <a:r>
                  <a:rPr lang="en-GB" sz="1800" b="1" dirty="0">
                    <a:solidFill>
                      <a:srgbClr val="009B77"/>
                    </a:solidFill>
                    <a:latin typeface="Arial" panose="020B0604020202020204" pitchFamily="34" charset="0"/>
                    <a:cs typeface="Arial" panose="020B0604020202020204" pitchFamily="34" charset="0"/>
                    <a:sym typeface="Roboto Slab Regular Regular"/>
                  </a:rPr>
                  <a:t>Portugal:</a:t>
                </a:r>
                <a:r>
                  <a:rPr lang="en-GB" sz="1800" dirty="0">
                    <a:solidFill>
                      <a:schemeClr val="tx1"/>
                    </a:solidFill>
                    <a:latin typeface="Arial" panose="020B0604020202020204" pitchFamily="34" charset="0"/>
                    <a:cs typeface="Arial" panose="020B0604020202020204" pitchFamily="34" charset="0"/>
                    <a:sym typeface="Roboto Slab Regular Regular"/>
                  </a:rPr>
                  <a:t> In this case the relative prices for Portugal do not change.</a:t>
                </a:r>
                <a:br>
                  <a:rPr lang="en-GB" sz="1800" dirty="0">
                    <a:solidFill>
                      <a:schemeClr val="tx1"/>
                    </a:solidFill>
                    <a:latin typeface="Arial" panose="020B0604020202020204" pitchFamily="34" charset="0"/>
                    <a:cs typeface="Arial" panose="020B0604020202020204" pitchFamily="34" charset="0"/>
                    <a:sym typeface="Roboto Slab Regular Regular"/>
                  </a:rPr>
                </a:br>
                <a:r>
                  <a:rPr lang="en-GB" sz="1800" dirty="0">
                    <a:solidFill>
                      <a:schemeClr val="tx1"/>
                    </a:solidFill>
                    <a:latin typeface="Arial" panose="020B0604020202020204" pitchFamily="34" charset="0"/>
                    <a:cs typeface="Arial" panose="020B0604020202020204" pitchFamily="34" charset="0"/>
                    <a:sym typeface="Roboto Slab Regular Regular"/>
                  </a:rPr>
                  <a:t>This is because the world price is determined by Portugal’s technology </a:t>
                </a:r>
                <a14:m>
                  <m:oMath xmlns:m="http://schemas.openxmlformats.org/officeDocument/2006/math">
                    <m:f>
                      <m:fPr>
                        <m:ctrlPr>
                          <a:rPr lang="en-GB" sz="1800" i="1">
                            <a:solidFill>
                              <a:schemeClr val="tx1"/>
                            </a:solidFill>
                            <a:latin typeface="Cambria Math" panose="02040503050406030204" pitchFamily="18" charset="0"/>
                            <a:cs typeface="Arial" panose="020B0604020202020204" pitchFamily="34" charset="0"/>
                          </a:rPr>
                        </m:ctrlPr>
                      </m:fPr>
                      <m:num>
                        <m:sSub>
                          <m:sSubPr>
                            <m:ctrlPr>
                              <a:rPr lang="en-GB" sz="1800" i="1">
                                <a:solidFill>
                                  <a:schemeClr val="tx1"/>
                                </a:solidFill>
                                <a:latin typeface="Cambria Math" panose="02040503050406030204" pitchFamily="18" charset="0"/>
                                <a:cs typeface="Arial" panose="020B0604020202020204" pitchFamily="34" charset="0"/>
                              </a:rPr>
                            </m:ctrlPr>
                          </m:sSubPr>
                          <m:e>
                            <m:r>
                              <a:rPr lang="en-GB" sz="1800">
                                <a:solidFill>
                                  <a:schemeClr val="tx1"/>
                                </a:solidFill>
                                <a:latin typeface="Cambria Math" panose="02040503050406030204" pitchFamily="18" charset="0"/>
                                <a:cs typeface="Arial" panose="020B0604020202020204" pitchFamily="34" charset="0"/>
                              </a:rPr>
                              <m:t>𝑃</m:t>
                            </m:r>
                          </m:e>
                          <m:sub>
                            <m:r>
                              <a:rPr lang="en-GB" sz="1800">
                                <a:solidFill>
                                  <a:schemeClr val="tx1"/>
                                </a:solidFill>
                                <a:latin typeface="Cambria Math" panose="02040503050406030204" pitchFamily="18" charset="0"/>
                                <a:cs typeface="Arial" panose="020B0604020202020204" pitchFamily="34" charset="0"/>
                              </a:rPr>
                              <m:t>𝐶</m:t>
                            </m:r>
                          </m:sub>
                        </m:sSub>
                      </m:num>
                      <m:den>
                        <m:sSub>
                          <m:sSubPr>
                            <m:ctrlPr>
                              <a:rPr lang="en-GB" sz="1800" i="1">
                                <a:solidFill>
                                  <a:schemeClr val="tx1"/>
                                </a:solidFill>
                                <a:latin typeface="Cambria Math" panose="02040503050406030204" pitchFamily="18" charset="0"/>
                                <a:cs typeface="Arial" panose="020B0604020202020204" pitchFamily="34" charset="0"/>
                              </a:rPr>
                            </m:ctrlPr>
                          </m:sSubPr>
                          <m:e>
                            <m:r>
                              <a:rPr lang="en-GB" sz="1800">
                                <a:solidFill>
                                  <a:schemeClr val="tx1"/>
                                </a:solidFill>
                                <a:latin typeface="Cambria Math" panose="02040503050406030204" pitchFamily="18" charset="0"/>
                                <a:cs typeface="Arial" panose="020B0604020202020204" pitchFamily="34" charset="0"/>
                              </a:rPr>
                              <m:t>𝑃</m:t>
                            </m:r>
                          </m:e>
                          <m:sub>
                            <m:r>
                              <a:rPr lang="en-GB" sz="1800">
                                <a:solidFill>
                                  <a:schemeClr val="tx1"/>
                                </a:solidFill>
                                <a:latin typeface="Cambria Math" panose="02040503050406030204" pitchFamily="18" charset="0"/>
                                <a:cs typeface="Arial" panose="020B0604020202020204" pitchFamily="34" charset="0"/>
                              </a:rPr>
                              <m:t>𝑊</m:t>
                            </m:r>
                          </m:sub>
                        </m:sSub>
                      </m:den>
                    </m:f>
                    <m:r>
                      <a:rPr lang="en-GB" sz="1800">
                        <a:solidFill>
                          <a:schemeClr val="tx1"/>
                        </a:solidFill>
                        <a:latin typeface="Cambria Math" panose="02040503050406030204" pitchFamily="18" charset="0"/>
                        <a:cs typeface="Arial" panose="020B0604020202020204" pitchFamily="34" charset="0"/>
                      </a:rPr>
                      <m:t>=</m:t>
                    </m:r>
                    <m:f>
                      <m:fPr>
                        <m:ctrlPr>
                          <a:rPr lang="en-GB" sz="1800" i="1">
                            <a:solidFill>
                              <a:schemeClr val="tx1"/>
                            </a:solidFill>
                            <a:latin typeface="Cambria Math" panose="02040503050406030204" pitchFamily="18" charset="0"/>
                            <a:cs typeface="Arial" panose="020B0604020202020204" pitchFamily="34" charset="0"/>
                          </a:rPr>
                        </m:ctrlPr>
                      </m:fPr>
                      <m:num>
                        <m:sSubSup>
                          <m:sSubSupPr>
                            <m:ctrlPr>
                              <a:rPr lang="en-GB" sz="1800" i="1">
                                <a:solidFill>
                                  <a:schemeClr val="tx1"/>
                                </a:solidFill>
                                <a:latin typeface="Cambria Math" panose="02040503050406030204" pitchFamily="18" charset="0"/>
                                <a:cs typeface="Arial" panose="020B0604020202020204" pitchFamily="34" charset="0"/>
                              </a:rPr>
                            </m:ctrlPr>
                          </m:sSubSupPr>
                          <m:e>
                            <m:r>
                              <a:rPr lang="en-GB" sz="1800">
                                <a:solidFill>
                                  <a:schemeClr val="tx1"/>
                                </a:solidFill>
                                <a:latin typeface="Cambria Math" panose="02040503050406030204" pitchFamily="18" charset="0"/>
                                <a:cs typeface="Arial" panose="020B0604020202020204" pitchFamily="34" charset="0"/>
                              </a:rPr>
                              <m:t>𝑎</m:t>
                            </m:r>
                          </m:e>
                          <m:sub>
                            <m:r>
                              <a:rPr lang="en-GB" sz="1800">
                                <a:solidFill>
                                  <a:schemeClr val="tx1"/>
                                </a:solidFill>
                                <a:latin typeface="Cambria Math" panose="02040503050406030204" pitchFamily="18" charset="0"/>
                                <a:cs typeface="Arial" panose="020B0604020202020204" pitchFamily="34" charset="0"/>
                              </a:rPr>
                              <m:t>𝐶</m:t>
                            </m:r>
                          </m:sub>
                          <m:sup>
                            <m:r>
                              <a:rPr lang="en-GB" sz="1800">
                                <a:solidFill>
                                  <a:schemeClr val="tx1"/>
                                </a:solidFill>
                                <a:latin typeface="Cambria Math" panose="02040503050406030204" pitchFamily="18" charset="0"/>
                                <a:cs typeface="Arial" panose="020B0604020202020204" pitchFamily="34" charset="0"/>
                              </a:rPr>
                              <m:t>𝑃𝑂𝑅</m:t>
                            </m:r>
                          </m:sup>
                        </m:sSubSup>
                      </m:num>
                      <m:den>
                        <m:sSubSup>
                          <m:sSubSupPr>
                            <m:ctrlPr>
                              <a:rPr lang="en-GB" sz="1800" i="1">
                                <a:solidFill>
                                  <a:schemeClr val="tx1"/>
                                </a:solidFill>
                                <a:latin typeface="Cambria Math" panose="02040503050406030204" pitchFamily="18" charset="0"/>
                                <a:cs typeface="Arial" panose="020B0604020202020204" pitchFamily="34" charset="0"/>
                              </a:rPr>
                            </m:ctrlPr>
                          </m:sSubSupPr>
                          <m:e>
                            <m:r>
                              <a:rPr lang="en-GB" sz="1800">
                                <a:solidFill>
                                  <a:schemeClr val="tx1"/>
                                </a:solidFill>
                                <a:latin typeface="Cambria Math" panose="02040503050406030204" pitchFamily="18" charset="0"/>
                                <a:cs typeface="Arial" panose="020B0604020202020204" pitchFamily="34" charset="0"/>
                              </a:rPr>
                              <m:t>𝑎</m:t>
                            </m:r>
                          </m:e>
                          <m:sub>
                            <m:r>
                              <a:rPr lang="en-GB" sz="1800">
                                <a:solidFill>
                                  <a:schemeClr val="tx1"/>
                                </a:solidFill>
                                <a:latin typeface="Cambria Math" panose="02040503050406030204" pitchFamily="18" charset="0"/>
                                <a:cs typeface="Arial" panose="020B0604020202020204" pitchFamily="34" charset="0"/>
                              </a:rPr>
                              <m:t>𝑊</m:t>
                            </m:r>
                          </m:sub>
                          <m:sup>
                            <m:r>
                              <a:rPr lang="en-GB" sz="1800">
                                <a:solidFill>
                                  <a:schemeClr val="tx1"/>
                                </a:solidFill>
                                <a:latin typeface="Cambria Math" panose="02040503050406030204" pitchFamily="18" charset="0"/>
                                <a:cs typeface="Arial" panose="020B0604020202020204" pitchFamily="34" charset="0"/>
                              </a:rPr>
                              <m:t>𝑃𝑂𝑅</m:t>
                            </m:r>
                          </m:sup>
                        </m:sSubSup>
                      </m:den>
                    </m:f>
                  </m:oMath>
                </a14:m>
                <a:r>
                  <a:rPr lang="en-GB" sz="1800" dirty="0">
                    <a:solidFill>
                      <a:schemeClr val="tx1"/>
                    </a:solidFill>
                    <a:latin typeface="Arial" panose="020B0604020202020204" pitchFamily="34" charset="0"/>
                    <a:cs typeface="Arial" panose="020B0604020202020204" pitchFamily="34" charset="0"/>
                    <a:sym typeface="Roboto Slab Regular Regular"/>
                  </a:rPr>
                  <a:t>). Hence</a:t>
                </a:r>
                <a:r>
                  <a:rPr lang="en-GB" sz="1800" dirty="0">
                    <a:latin typeface="Arial" panose="020B0604020202020204" pitchFamily="34" charset="0"/>
                    <a:cs typeface="Arial" panose="020B0604020202020204" pitchFamily="34" charset="0"/>
                    <a:sym typeface="Roboto Slab Regular Regular"/>
                  </a:rPr>
                  <a:t>, all the gains from trade accrue to England!</a:t>
                </a:r>
              </a:p>
              <a:p>
                <a:pPr lvl="4" indent="0">
                  <a:lnSpc>
                    <a:spcPct val="110000"/>
                  </a:lnSpc>
                  <a:spcBef>
                    <a:spcPts val="300"/>
                  </a:spcBef>
                  <a:buClr>
                    <a:srgbClr val="004872"/>
                  </a:buClr>
                  <a:buSzPct val="140000"/>
                  <a:buNone/>
                  <a:tabLst>
                    <a:tab pos="533400" algn="l"/>
                    <a:tab pos="2605088" algn="l"/>
                  </a:tabLst>
                </a:pPr>
                <a:endParaRPr lang="en-GB" sz="1800" dirty="0">
                  <a:latin typeface="Arial" panose="020B0604020202020204" pitchFamily="34" charset="0"/>
                  <a:cs typeface="Arial" panose="020B0604020202020204" pitchFamily="34" charset="0"/>
                  <a:sym typeface="Roboto Slab Regular Regular"/>
                </a:endParaRPr>
              </a:p>
              <a:p>
                <a:pPr lvl="4" indent="0">
                  <a:lnSpc>
                    <a:spcPct val="110000"/>
                  </a:lnSpc>
                  <a:spcBef>
                    <a:spcPts val="800"/>
                  </a:spcBef>
                  <a:buClr>
                    <a:srgbClr val="004872"/>
                  </a:buClr>
                  <a:buSzPct val="140000"/>
                  <a:buNone/>
                </a:pPr>
                <a:endParaRPr lang="en-GB" sz="1800" dirty="0">
                  <a:latin typeface="Arial" panose="020B0604020202020204" pitchFamily="34" charset="0"/>
                  <a:cs typeface="Arial" panose="020B0604020202020204" pitchFamily="34" charset="0"/>
                  <a:sym typeface="Roboto Slab Regular Regular"/>
                </a:endParaRPr>
              </a:p>
            </p:txBody>
          </p:sp>
        </mc:Choice>
        <mc:Fallback xmlns="">
          <p:sp>
            <p:nvSpPr>
              <p:cNvPr id="3" name="Tijdelijke aanduiding voor verticale tekst 10">
                <a:extLst>
                  <a:ext uri="{FF2B5EF4-FFF2-40B4-BE49-F238E27FC236}">
                    <a16:creationId xmlns:a16="http://schemas.microsoft.com/office/drawing/2014/main" id="{9F51DAEB-B735-A106-7B63-6EB12B8B28C9}"/>
                  </a:ext>
                </a:extLst>
              </p:cNvPr>
              <p:cNvSpPr txBox="1">
                <a:spLocks noGrp="1" noRot="1" noChangeAspect="1" noMove="1" noResize="1" noEditPoints="1" noAdjustHandles="1" noChangeArrowheads="1" noChangeShapeType="1" noTextEdit="1"/>
              </p:cNvSpPr>
              <p:nvPr>
                <p:ph type="body" idx="1"/>
              </p:nvPr>
            </p:nvSpPr>
            <p:spPr>
              <a:xfrm>
                <a:off x="698498" y="1794076"/>
                <a:ext cx="10505796" cy="4545299"/>
              </a:xfrm>
              <a:prstGeom prst="rect">
                <a:avLst/>
              </a:prstGeom>
              <a:blipFill>
                <a:blip r:embed="rId3"/>
                <a:stretch>
                  <a:fillRect l="-1741" t="-3485" r="-174"/>
                </a:stretch>
              </a:blipFill>
              <a:ln>
                <a:noFill/>
              </a:ln>
            </p:spPr>
            <p:txBody>
              <a:bodyPr/>
              <a:lstStyle/>
              <a:p>
                <a:r>
                  <a:rPr lang="nl-NL">
                    <a:noFill/>
                  </a:rPr>
                  <a:t> </a:t>
                </a:r>
              </a:p>
            </p:txBody>
          </p:sp>
        </mc:Fallback>
      </mc:AlternateContent>
      <p:sp>
        <p:nvSpPr>
          <p:cNvPr id="7" name="Rectangle 6">
            <a:extLst>
              <a:ext uri="{FF2B5EF4-FFF2-40B4-BE49-F238E27FC236}">
                <a16:creationId xmlns:a16="http://schemas.microsoft.com/office/drawing/2014/main" id="{DA0805A9-56B4-A3C7-FB58-6D61489341EB}"/>
              </a:ext>
            </a:extLst>
          </p:cNvPr>
          <p:cNvSpPr/>
          <p:nvPr/>
        </p:nvSpPr>
        <p:spPr>
          <a:xfrm>
            <a:off x="620486" y="5900057"/>
            <a:ext cx="2079171" cy="846669"/>
          </a:xfrm>
          <a:prstGeom prst="rect">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nl-NL"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169191452"/>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846669"/>
          </a:xfrm>
          <a:prstGeom prst="rect">
            <a:avLst/>
          </a:prstGeom>
        </p:spPr>
        <p:txBody>
          <a:bodyPr>
            <a:normAutofit fontScale="90000"/>
          </a:bodyPr>
          <a:lstStyle>
            <a:lvl1pPr defTabSz="850391">
              <a:tabLst>
                <a:tab pos="1155700" algn="l"/>
              </a:tabLst>
              <a:defRPr sz="2976"/>
            </a:lvl1pPr>
          </a:lstStyle>
          <a:p>
            <a:pPr marL="531813" indent="-531813">
              <a:tabLst>
                <a:tab pos="531813" algn="l"/>
                <a:tab pos="1155700" algn="l"/>
              </a:tabLst>
            </a:pPr>
            <a:r>
              <a:rPr lang="en-GB" sz="3600" dirty="0">
                <a:solidFill>
                  <a:schemeClr val="accent2"/>
                </a:solidFill>
              </a:rPr>
              <a:t>4. 	The Ricardian model of trade</a:t>
            </a:r>
            <a:br>
              <a:rPr lang="en-GB" sz="3600" dirty="0">
                <a:solidFill>
                  <a:schemeClr val="accent2"/>
                </a:solidFill>
              </a:rPr>
            </a:br>
            <a:r>
              <a:rPr lang="en-GB" sz="2700" dirty="0">
                <a:solidFill>
                  <a:srgbClr val="004872"/>
                </a:solidFill>
              </a:rPr>
              <a:t>Gains from Trade – other types of specialisation (</a:t>
            </a:r>
            <a:r>
              <a:rPr lang="en-GB" sz="2700" dirty="0" err="1">
                <a:solidFill>
                  <a:srgbClr val="004872"/>
                </a:solidFill>
              </a:rPr>
              <a:t>con’t</a:t>
            </a:r>
            <a:r>
              <a:rPr lang="en-GB" sz="2700" dirty="0">
                <a:solidFill>
                  <a:srgbClr val="004872"/>
                </a:solidFill>
              </a:rPr>
              <a:t>)</a:t>
            </a:r>
          </a:p>
        </p:txBody>
      </p:sp>
      <p:sp>
        <p:nvSpPr>
          <p:cNvPr id="2" name="Textplatzhalter 3">
            <a:extLst>
              <a:ext uri="{FF2B5EF4-FFF2-40B4-BE49-F238E27FC236}">
                <a16:creationId xmlns:a16="http://schemas.microsoft.com/office/drawing/2014/main" id="{5B952ABC-C012-D770-858E-E97780930D31}"/>
              </a:ext>
            </a:extLst>
          </p:cNvPr>
          <p:cNvSpPr txBox="1">
            <a:spLocks/>
          </p:cNvSpPr>
          <p:nvPr/>
        </p:nvSpPr>
        <p:spPr>
          <a:xfrm>
            <a:off x="515249" y="1536483"/>
            <a:ext cx="8438746" cy="4545299"/>
          </a:xfrm>
          <a:prstGeom prst="rect">
            <a:avLst/>
          </a:prstGeom>
        </p:spPr>
        <p:txBody>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363538" indent="-363538">
              <a:lnSpc>
                <a:spcPct val="105000"/>
              </a:lnSpc>
              <a:spcBef>
                <a:spcPts val="200"/>
              </a:spcBef>
              <a:spcAft>
                <a:spcPts val="400"/>
              </a:spcAft>
              <a:tabLst>
                <a:tab pos="982663" algn="l"/>
              </a:tabLst>
            </a:pPr>
            <a:endParaRPr lang="en-US" dirty="0"/>
          </a:p>
        </p:txBody>
      </p:sp>
      <p:sp>
        <p:nvSpPr>
          <p:cNvPr id="3" name="Tijdelijke aanduiding voor verticale tekst 10">
            <a:extLst>
              <a:ext uri="{FF2B5EF4-FFF2-40B4-BE49-F238E27FC236}">
                <a16:creationId xmlns:a16="http://schemas.microsoft.com/office/drawing/2014/main" id="{9F51DAEB-B735-A106-7B63-6EB12B8B28C9}"/>
              </a:ext>
            </a:extLst>
          </p:cNvPr>
          <p:cNvSpPr txBox="1">
            <a:spLocks noGrp="1"/>
          </p:cNvSpPr>
          <p:nvPr>
            <p:ph type="body" idx="1"/>
          </p:nvPr>
        </p:nvSpPr>
        <p:spPr>
          <a:xfrm>
            <a:off x="698498" y="1794076"/>
            <a:ext cx="10505796" cy="4545299"/>
          </a:xfrm>
          <a:prstGeom prst="rect">
            <a:avLst/>
          </a:prstGeom>
          <a:ln>
            <a:noFill/>
          </a:ln>
        </p:spPr>
        <p:txBody>
          <a:bodyPr>
            <a:normAutofit/>
          </a:bodyPr>
          <a:lstStyle/>
          <a:p>
            <a:pPr marL="285750" lvl="2" indent="-285750">
              <a:lnSpc>
                <a:spcPct val="110000"/>
              </a:lnSpc>
              <a:spcBef>
                <a:spcPts val="800"/>
              </a:spcBef>
              <a:buClr>
                <a:srgbClr val="004872"/>
              </a:buClr>
              <a:buSzPct val="140000"/>
              <a:buFont typeface="Wingdings" panose="05000000000000000000" pitchFamily="2" charset="2"/>
              <a:buChar char="§"/>
            </a:pPr>
            <a:r>
              <a:rPr lang="en-GB" sz="1800" dirty="0">
                <a:solidFill>
                  <a:schemeClr val="tx1"/>
                </a:solidFill>
                <a:latin typeface="Arial" panose="020B0604020202020204" pitchFamily="34" charset="0"/>
                <a:cs typeface="Arial" panose="020B0604020202020204" pitchFamily="34" charset="0"/>
                <a:sym typeface="Roboto Slab Regular Regular"/>
              </a:rPr>
              <a:t>More generally, in the case of one country being incompletely specialised, it is always the fully specialised country which reaps all the gains from trade.  </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solidFill>
                  <a:schemeClr val="tx1"/>
                </a:solidFill>
                <a:latin typeface="Arial" panose="020B0604020202020204" pitchFamily="34" charset="0"/>
                <a:cs typeface="Arial" panose="020B0604020202020204" pitchFamily="34" charset="0"/>
                <a:sym typeface="Roboto Slab Regular Regular"/>
              </a:rPr>
              <a:t>In practical terms, this means that the smaller country (in terms of production capacity) is more likely to gain from trade, because it is typically the larger country which remains incompletely specialised. </a:t>
            </a:r>
          </a:p>
          <a:p>
            <a:pPr lvl="4" indent="0">
              <a:lnSpc>
                <a:spcPct val="110000"/>
              </a:lnSpc>
              <a:spcBef>
                <a:spcPts val="300"/>
              </a:spcBef>
              <a:buClr>
                <a:srgbClr val="004872"/>
              </a:buClr>
              <a:buSzPct val="140000"/>
              <a:buNone/>
              <a:tabLst>
                <a:tab pos="533400" algn="l"/>
                <a:tab pos="2605088" algn="l"/>
              </a:tabLst>
            </a:pPr>
            <a:endParaRPr lang="en-GB" sz="1800" dirty="0">
              <a:latin typeface="Arial" panose="020B0604020202020204" pitchFamily="34" charset="0"/>
              <a:cs typeface="Arial" panose="020B0604020202020204" pitchFamily="34" charset="0"/>
              <a:sym typeface="Roboto Slab Regular Regular"/>
            </a:endParaRPr>
          </a:p>
          <a:p>
            <a:pPr lvl="4" indent="0">
              <a:lnSpc>
                <a:spcPct val="110000"/>
              </a:lnSpc>
              <a:spcBef>
                <a:spcPts val="800"/>
              </a:spcBef>
              <a:buClr>
                <a:srgbClr val="004872"/>
              </a:buClr>
              <a:buSzPct val="140000"/>
              <a:buNone/>
            </a:pPr>
            <a:endParaRPr lang="en-GB" sz="1800" dirty="0">
              <a:latin typeface="Arial" panose="020B0604020202020204" pitchFamily="34" charset="0"/>
              <a:cs typeface="Arial" panose="020B0604020202020204" pitchFamily="34" charset="0"/>
              <a:sym typeface="Roboto Slab Regular Regular"/>
            </a:endParaRPr>
          </a:p>
        </p:txBody>
      </p:sp>
    </p:spTree>
    <p:extLst>
      <p:ext uri="{BB962C8B-B14F-4D97-AF65-F5344CB8AC3E}">
        <p14:creationId xmlns:p14="http://schemas.microsoft.com/office/powerpoint/2010/main" val="3313957789"/>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846669"/>
          </a:xfrm>
          <a:prstGeom prst="rect">
            <a:avLst/>
          </a:prstGeom>
        </p:spPr>
        <p:txBody>
          <a:bodyPr>
            <a:normAutofit fontScale="90000"/>
          </a:bodyPr>
          <a:lstStyle>
            <a:lvl1pPr defTabSz="850391">
              <a:tabLst>
                <a:tab pos="1155700" algn="l"/>
              </a:tabLst>
              <a:defRPr sz="2976"/>
            </a:lvl1pPr>
          </a:lstStyle>
          <a:p>
            <a:pPr marL="531813" indent="-531813">
              <a:tabLst>
                <a:tab pos="531813" algn="l"/>
                <a:tab pos="1155700" algn="l"/>
              </a:tabLst>
            </a:pPr>
            <a:r>
              <a:rPr lang="en-GB" sz="3600" dirty="0">
                <a:solidFill>
                  <a:schemeClr val="accent2"/>
                </a:solidFill>
              </a:rPr>
              <a:t>5. 	Discussion and Limitations</a:t>
            </a:r>
            <a:br>
              <a:rPr lang="en-GB" sz="3600" dirty="0">
                <a:solidFill>
                  <a:schemeClr val="accent2"/>
                </a:solidFill>
              </a:rPr>
            </a:br>
            <a:r>
              <a:rPr lang="en-GB" sz="2700" dirty="0">
                <a:solidFill>
                  <a:srgbClr val="004872"/>
                </a:solidFill>
              </a:rPr>
              <a:t>Model assumptions</a:t>
            </a:r>
          </a:p>
        </p:txBody>
      </p:sp>
      <p:sp>
        <p:nvSpPr>
          <p:cNvPr id="2" name="Textplatzhalter 3">
            <a:extLst>
              <a:ext uri="{FF2B5EF4-FFF2-40B4-BE49-F238E27FC236}">
                <a16:creationId xmlns:a16="http://schemas.microsoft.com/office/drawing/2014/main" id="{5B952ABC-C012-D770-858E-E97780930D31}"/>
              </a:ext>
            </a:extLst>
          </p:cNvPr>
          <p:cNvSpPr txBox="1">
            <a:spLocks/>
          </p:cNvSpPr>
          <p:nvPr/>
        </p:nvSpPr>
        <p:spPr>
          <a:xfrm>
            <a:off x="515249" y="1536483"/>
            <a:ext cx="8438746" cy="4545299"/>
          </a:xfrm>
          <a:prstGeom prst="rect">
            <a:avLst/>
          </a:prstGeom>
        </p:spPr>
        <p:txBody>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363538" indent="-363538">
              <a:lnSpc>
                <a:spcPct val="105000"/>
              </a:lnSpc>
              <a:spcBef>
                <a:spcPts val="200"/>
              </a:spcBef>
              <a:spcAft>
                <a:spcPts val="400"/>
              </a:spcAft>
              <a:tabLst>
                <a:tab pos="982663" algn="l"/>
              </a:tabLst>
            </a:pPr>
            <a:endParaRPr lang="en-US" dirty="0"/>
          </a:p>
        </p:txBody>
      </p:sp>
      <p:sp>
        <p:nvSpPr>
          <p:cNvPr id="3" name="Tijdelijke aanduiding voor verticale tekst 10">
            <a:extLst>
              <a:ext uri="{FF2B5EF4-FFF2-40B4-BE49-F238E27FC236}">
                <a16:creationId xmlns:a16="http://schemas.microsoft.com/office/drawing/2014/main" id="{9F51DAEB-B735-A106-7B63-6EB12B8B28C9}"/>
              </a:ext>
            </a:extLst>
          </p:cNvPr>
          <p:cNvSpPr txBox="1">
            <a:spLocks noGrp="1"/>
          </p:cNvSpPr>
          <p:nvPr>
            <p:ph type="body" idx="1"/>
          </p:nvPr>
        </p:nvSpPr>
        <p:spPr>
          <a:xfrm>
            <a:off x="698498" y="2071868"/>
            <a:ext cx="10887760" cy="4155311"/>
          </a:xfrm>
          <a:prstGeom prst="rect">
            <a:avLst/>
          </a:prstGeom>
          <a:ln>
            <a:noFill/>
          </a:ln>
        </p:spPr>
        <p:txBody>
          <a:bodyPr>
            <a:normAutofit lnSpcReduction="10000"/>
          </a:bodyPr>
          <a:lstStyle/>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The assumptions of the model are very strict. Some assumptions, which may not be necessarily fulfilled:</a:t>
            </a:r>
          </a:p>
          <a:p>
            <a:pPr marL="549275" lvl="4" indent="-285750">
              <a:lnSpc>
                <a:spcPct val="110000"/>
              </a:lnSpc>
              <a:spcBef>
                <a:spcPts val="800"/>
              </a:spcBef>
              <a:buClr>
                <a:srgbClr val="004872"/>
              </a:buClr>
              <a:buSzPct val="140000"/>
              <a:buFont typeface="Courier New" panose="02070309020205020404" pitchFamily="49" charset="0"/>
              <a:buChar char="o"/>
            </a:pPr>
            <a:r>
              <a:rPr lang="en-GB" sz="1800" b="1" dirty="0">
                <a:solidFill>
                  <a:schemeClr val="accent2"/>
                </a:solidFill>
                <a:latin typeface="Arial" panose="020B0604020202020204" pitchFamily="34" charset="0"/>
                <a:cs typeface="Arial" panose="020B0604020202020204" pitchFamily="34" charset="0"/>
                <a:sym typeface="Roboto Slab Regular Regular"/>
              </a:rPr>
              <a:t>‘atomistic firms’:</a:t>
            </a:r>
            <a:r>
              <a:rPr lang="en-GB" sz="1800" dirty="0">
                <a:latin typeface="Arial" panose="020B0604020202020204" pitchFamily="34" charset="0"/>
                <a:cs typeface="Arial" panose="020B0604020202020204" pitchFamily="34" charset="0"/>
                <a:sym typeface="Roboto Slab Regular Regular"/>
              </a:rPr>
              <a:t> global markets are increasingly </a:t>
            </a:r>
            <a:r>
              <a:rPr lang="en-GB" sz="1800" dirty="0" err="1">
                <a:latin typeface="Arial" panose="020B0604020202020204" pitchFamily="34" charset="0"/>
                <a:cs typeface="Arial" panose="020B0604020202020204" pitchFamily="34" charset="0"/>
                <a:sym typeface="Roboto Slab Regular Regular"/>
              </a:rPr>
              <a:t>oligopolistically</a:t>
            </a:r>
            <a:r>
              <a:rPr lang="en-GB" sz="1800" dirty="0">
                <a:latin typeface="Arial" panose="020B0604020202020204" pitchFamily="34" charset="0"/>
                <a:cs typeface="Arial" panose="020B0604020202020204" pitchFamily="34" charset="0"/>
                <a:sym typeface="Roboto Slab Regular Regular"/>
              </a:rPr>
              <a:t> organised. These firms have impacts on prices and market outcomes are dependent of firms’ strategies. However, </a:t>
            </a:r>
            <a:r>
              <a:rPr lang="en-US" sz="1800" dirty="0" err="1">
                <a:latin typeface="Arial" panose="020B0604020202020204" pitchFamily="34" charset="0"/>
                <a:cs typeface="Arial" panose="020B0604020202020204" pitchFamily="34" charset="0"/>
                <a:sym typeface="Roboto Slab Regular Regular"/>
              </a:rPr>
              <a:t>Helpman</a:t>
            </a:r>
            <a:r>
              <a:rPr lang="en-US" sz="1800" dirty="0">
                <a:latin typeface="Arial" panose="020B0604020202020204" pitchFamily="34" charset="0"/>
                <a:cs typeface="Arial" panose="020B0604020202020204" pitchFamily="34" charset="0"/>
                <a:sym typeface="Roboto Slab Regular Regular"/>
              </a:rPr>
              <a:t> and Krugman (1986, p 261) argue that in the presence of imperfect competition “comparative advantage is alive and well”. Lines of argumentation include: (</a:t>
            </a:r>
            <a:r>
              <a:rPr lang="en-US" sz="1800" dirty="0" err="1">
                <a:latin typeface="Arial" panose="020B0604020202020204" pitchFamily="34" charset="0"/>
                <a:cs typeface="Arial" panose="020B0604020202020204" pitchFamily="34" charset="0"/>
                <a:sym typeface="Roboto Slab Regular Regular"/>
              </a:rPr>
              <a:t>i</a:t>
            </a:r>
            <a:r>
              <a:rPr lang="en-US" sz="1800" dirty="0">
                <a:latin typeface="Arial" panose="020B0604020202020204" pitchFamily="34" charset="0"/>
                <a:cs typeface="Arial" panose="020B0604020202020204" pitchFamily="34" charset="0"/>
                <a:sym typeface="Roboto Slab Regular Regular"/>
              </a:rPr>
              <a:t>) opening up to trade increases competition; (ii) important prices for consumers decline; (iii) possibly in ‘natural’ export industries profits may increase (larger markets, spreading of fixed costs).</a:t>
            </a:r>
          </a:p>
          <a:p>
            <a:pPr marL="549275" lvl="4" indent="-285750">
              <a:lnSpc>
                <a:spcPct val="110000"/>
              </a:lnSpc>
              <a:spcBef>
                <a:spcPts val="800"/>
              </a:spcBef>
              <a:buClr>
                <a:srgbClr val="004872"/>
              </a:buClr>
              <a:buSzPct val="140000"/>
              <a:buFont typeface="Courier New" panose="02070309020205020404" pitchFamily="49" charset="0"/>
              <a:buChar char="o"/>
            </a:pPr>
            <a:r>
              <a:rPr lang="en-US" sz="1800" b="1" dirty="0">
                <a:solidFill>
                  <a:schemeClr val="accent2"/>
                </a:solidFill>
                <a:latin typeface="Arial" panose="020B0604020202020204" pitchFamily="34" charset="0"/>
                <a:cs typeface="Arial" panose="020B0604020202020204" pitchFamily="34" charset="0"/>
                <a:sym typeface="Roboto Slab Regular Regular"/>
              </a:rPr>
              <a:t>Fixed technology:</a:t>
            </a:r>
            <a:r>
              <a:rPr lang="en-US" sz="1800" dirty="0">
                <a:latin typeface="Arial" panose="020B0604020202020204" pitchFamily="34" charset="0"/>
                <a:cs typeface="Arial" panose="020B0604020202020204" pitchFamily="34" charset="0"/>
                <a:sym typeface="Roboto Slab Regular Regular"/>
              </a:rPr>
              <a:t> Technological progress is assumed away as are technological spillovers between countries. This is particularly troublesome as differences in technology are the motive for trade.</a:t>
            </a:r>
          </a:p>
          <a:p>
            <a:pPr marL="549275" lvl="4" indent="-285750">
              <a:lnSpc>
                <a:spcPct val="110000"/>
              </a:lnSpc>
              <a:spcBef>
                <a:spcPts val="800"/>
              </a:spcBef>
              <a:buClr>
                <a:srgbClr val="004872"/>
              </a:buClr>
              <a:buSzPct val="140000"/>
              <a:buFont typeface="Courier New" panose="02070309020205020404" pitchFamily="49" charset="0"/>
              <a:buChar char="o"/>
            </a:pPr>
            <a:r>
              <a:rPr lang="en-US" sz="1800" b="1" dirty="0">
                <a:solidFill>
                  <a:schemeClr val="accent2"/>
                </a:solidFill>
                <a:latin typeface="Arial" panose="020B0604020202020204" pitchFamily="34" charset="0"/>
                <a:cs typeface="Arial" panose="020B0604020202020204" pitchFamily="34" charset="0"/>
                <a:sym typeface="Roboto Slab Regular Regular"/>
              </a:rPr>
              <a:t>Adjustment costs/</a:t>
            </a:r>
            <a:r>
              <a:rPr lang="en-US" sz="1800" b="1" dirty="0" err="1">
                <a:solidFill>
                  <a:schemeClr val="accent2"/>
                </a:solidFill>
                <a:latin typeface="Arial" panose="020B0604020202020204" pitchFamily="34" charset="0"/>
                <a:cs typeface="Arial" panose="020B0604020202020204" pitchFamily="34" charset="0"/>
                <a:sym typeface="Roboto Slab Regular Regular"/>
              </a:rPr>
              <a:t>labour</a:t>
            </a:r>
            <a:r>
              <a:rPr lang="en-US" sz="1800" b="1" dirty="0">
                <a:solidFill>
                  <a:schemeClr val="accent2"/>
                </a:solidFill>
                <a:latin typeface="Arial" panose="020B0604020202020204" pitchFamily="34" charset="0"/>
                <a:cs typeface="Arial" panose="020B0604020202020204" pitchFamily="34" charset="0"/>
                <a:sym typeface="Roboto Slab Regular Regular"/>
              </a:rPr>
              <a:t> mobility:</a:t>
            </a:r>
            <a:r>
              <a:rPr lang="en-US" sz="1800" dirty="0">
                <a:latin typeface="Arial" panose="020B0604020202020204" pitchFamily="34" charset="0"/>
                <a:cs typeface="Arial" panose="020B0604020202020204" pitchFamily="34" charset="0"/>
                <a:sym typeface="Roboto Slab Regular Regular"/>
              </a:rPr>
              <a:t> it is assumed that </a:t>
            </a:r>
            <a:r>
              <a:rPr lang="en-US" sz="1800" dirty="0" err="1">
                <a:latin typeface="Arial" panose="020B0604020202020204" pitchFamily="34" charset="0"/>
                <a:cs typeface="Arial" panose="020B0604020202020204" pitchFamily="34" charset="0"/>
                <a:sym typeface="Roboto Slab Regular Regular"/>
              </a:rPr>
              <a:t>labour</a:t>
            </a:r>
            <a:r>
              <a:rPr lang="en-US" sz="1800" dirty="0">
                <a:latin typeface="Arial" panose="020B0604020202020204" pitchFamily="34" charset="0"/>
                <a:cs typeface="Arial" panose="020B0604020202020204" pitchFamily="34" charset="0"/>
                <a:sym typeface="Roboto Slab Regular Regular"/>
              </a:rPr>
              <a:t> can produce any good without switching costs. </a:t>
            </a:r>
          </a:p>
          <a:p>
            <a:pPr marL="549275" lvl="4" indent="-285750">
              <a:lnSpc>
                <a:spcPct val="110000"/>
              </a:lnSpc>
              <a:spcBef>
                <a:spcPts val="800"/>
              </a:spcBef>
              <a:buClr>
                <a:srgbClr val="004872"/>
              </a:buClr>
              <a:buSzPct val="140000"/>
              <a:buFont typeface="Courier New" panose="02070309020205020404" pitchFamily="49" charset="0"/>
              <a:buChar char="o"/>
            </a:pPr>
            <a:r>
              <a:rPr lang="en-US" sz="1800" b="1" dirty="0">
                <a:solidFill>
                  <a:schemeClr val="accent2"/>
                </a:solidFill>
                <a:latin typeface="Arial" panose="020B0604020202020204" pitchFamily="34" charset="0"/>
                <a:cs typeface="Arial" panose="020B0604020202020204" pitchFamily="34" charset="0"/>
                <a:sym typeface="Roboto Slab Regular Regular"/>
              </a:rPr>
              <a:t>Full employment:</a:t>
            </a:r>
            <a:r>
              <a:rPr lang="en-US" sz="1800" dirty="0">
                <a:latin typeface="Arial" panose="020B0604020202020204" pitchFamily="34" charset="0"/>
                <a:cs typeface="Arial" panose="020B0604020202020204" pitchFamily="34" charset="0"/>
                <a:sym typeface="Roboto Slab Regular Regular"/>
              </a:rPr>
              <a:t> The argument of specialization according to comparative advantage becomes much harder to argue for, when there are free resources (because the opportunity costs change).</a:t>
            </a:r>
          </a:p>
          <a:p>
            <a:pPr lvl="4" indent="0">
              <a:lnSpc>
                <a:spcPct val="110000"/>
              </a:lnSpc>
              <a:spcBef>
                <a:spcPts val="800"/>
              </a:spcBef>
              <a:buClr>
                <a:srgbClr val="004872"/>
              </a:buClr>
              <a:buSzPct val="140000"/>
              <a:buNone/>
            </a:pPr>
            <a:endParaRPr lang="en-GB" sz="1800" dirty="0">
              <a:latin typeface="Arial" panose="020B0604020202020204" pitchFamily="34" charset="0"/>
              <a:cs typeface="Arial" panose="020B0604020202020204" pitchFamily="34" charset="0"/>
              <a:sym typeface="Roboto Slab Regular Regular"/>
            </a:endParaRPr>
          </a:p>
        </p:txBody>
      </p:sp>
    </p:spTree>
    <p:extLst>
      <p:ext uri="{BB962C8B-B14F-4D97-AF65-F5344CB8AC3E}">
        <p14:creationId xmlns:p14="http://schemas.microsoft.com/office/powerpoint/2010/main" val="1919227232"/>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846669"/>
          </a:xfrm>
          <a:prstGeom prst="rect">
            <a:avLst/>
          </a:prstGeom>
        </p:spPr>
        <p:txBody>
          <a:bodyPr>
            <a:normAutofit fontScale="90000"/>
          </a:bodyPr>
          <a:lstStyle>
            <a:lvl1pPr defTabSz="850391">
              <a:tabLst>
                <a:tab pos="1155700" algn="l"/>
              </a:tabLst>
              <a:defRPr sz="2976"/>
            </a:lvl1pPr>
          </a:lstStyle>
          <a:p>
            <a:pPr marL="531813" indent="-531813">
              <a:tabLst>
                <a:tab pos="531813" algn="l"/>
                <a:tab pos="1155700" algn="l"/>
              </a:tabLst>
            </a:pPr>
            <a:r>
              <a:rPr lang="en-GB" sz="3600" dirty="0">
                <a:solidFill>
                  <a:schemeClr val="accent2"/>
                </a:solidFill>
              </a:rPr>
              <a:t>1. 	Why international trade matters</a:t>
            </a:r>
            <a:br>
              <a:rPr lang="en-GB" sz="3600" dirty="0">
                <a:solidFill>
                  <a:schemeClr val="accent2"/>
                </a:solidFill>
              </a:rPr>
            </a:br>
            <a:r>
              <a:rPr lang="en-GB" sz="2700" dirty="0">
                <a:solidFill>
                  <a:srgbClr val="004872"/>
                </a:solidFill>
              </a:rPr>
              <a:t>Trade openness is particularly high in Europe, 2018</a:t>
            </a:r>
          </a:p>
        </p:txBody>
      </p:sp>
      <p:sp>
        <p:nvSpPr>
          <p:cNvPr id="2" name="Textplatzhalter 3">
            <a:extLst>
              <a:ext uri="{FF2B5EF4-FFF2-40B4-BE49-F238E27FC236}">
                <a16:creationId xmlns:a16="http://schemas.microsoft.com/office/drawing/2014/main" id="{5B952ABC-C012-D770-858E-E97780930D31}"/>
              </a:ext>
            </a:extLst>
          </p:cNvPr>
          <p:cNvSpPr txBox="1">
            <a:spLocks/>
          </p:cNvSpPr>
          <p:nvPr/>
        </p:nvSpPr>
        <p:spPr>
          <a:xfrm>
            <a:off x="515249" y="1536483"/>
            <a:ext cx="8438746" cy="4545299"/>
          </a:xfrm>
          <a:prstGeom prst="rect">
            <a:avLst/>
          </a:prstGeom>
        </p:spPr>
        <p:txBody>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363538" indent="-363538">
              <a:lnSpc>
                <a:spcPct val="105000"/>
              </a:lnSpc>
              <a:spcBef>
                <a:spcPts val="200"/>
              </a:spcBef>
              <a:spcAft>
                <a:spcPts val="400"/>
              </a:spcAft>
              <a:tabLst>
                <a:tab pos="982663" algn="l"/>
              </a:tabLst>
            </a:pPr>
            <a:endParaRPr lang="en-US" dirty="0"/>
          </a:p>
        </p:txBody>
      </p:sp>
      <p:sp>
        <p:nvSpPr>
          <p:cNvPr id="5" name="Rechteck 3">
            <a:extLst>
              <a:ext uri="{FF2B5EF4-FFF2-40B4-BE49-F238E27FC236}">
                <a16:creationId xmlns:a16="http://schemas.microsoft.com/office/drawing/2014/main" id="{ACE6337D-4BB8-782A-7297-12FE04476AC7}"/>
              </a:ext>
            </a:extLst>
          </p:cNvPr>
          <p:cNvSpPr/>
          <p:nvPr/>
        </p:nvSpPr>
        <p:spPr>
          <a:xfrm>
            <a:off x="7489371" y="6311226"/>
            <a:ext cx="3251935" cy="307777"/>
          </a:xfrm>
          <a:prstGeom prst="rect">
            <a:avLst/>
          </a:prstGeom>
        </p:spPr>
        <p:txBody>
          <a:bodyPr wrap="square">
            <a:spAutoFit/>
          </a:bodyPr>
          <a:lstStyle/>
          <a:p>
            <a:pPr algn="r"/>
            <a:r>
              <a:rPr lang="en-GB" sz="1400" dirty="0">
                <a:solidFill>
                  <a:schemeClr val="tx1"/>
                </a:solidFill>
              </a:rPr>
              <a:t>Source: OECD, own calculations.</a:t>
            </a:r>
          </a:p>
        </p:txBody>
      </p:sp>
      <p:graphicFrame>
        <p:nvGraphicFramePr>
          <p:cNvPr id="7" name="Diagramm 7">
            <a:extLst>
              <a:ext uri="{FF2B5EF4-FFF2-40B4-BE49-F238E27FC236}">
                <a16:creationId xmlns:a16="http://schemas.microsoft.com/office/drawing/2014/main" id="{BD277505-639F-80F2-83A4-F48198D5C814}"/>
              </a:ext>
            </a:extLst>
          </p:cNvPr>
          <p:cNvGraphicFramePr/>
          <p:nvPr>
            <p:extLst>
              <p:ext uri="{D42A27DB-BD31-4B8C-83A1-F6EECF244321}">
                <p14:modId xmlns:p14="http://schemas.microsoft.com/office/powerpoint/2010/main" val="3270899448"/>
              </p:ext>
            </p:extLst>
          </p:nvPr>
        </p:nvGraphicFramePr>
        <p:xfrm>
          <a:off x="1203206" y="1716202"/>
          <a:ext cx="9538100" cy="459315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41349082"/>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846669"/>
          </a:xfrm>
          <a:prstGeom prst="rect">
            <a:avLst/>
          </a:prstGeom>
        </p:spPr>
        <p:txBody>
          <a:bodyPr>
            <a:normAutofit fontScale="90000"/>
          </a:bodyPr>
          <a:lstStyle>
            <a:lvl1pPr defTabSz="850391">
              <a:tabLst>
                <a:tab pos="1155700" algn="l"/>
              </a:tabLst>
              <a:defRPr sz="2976"/>
            </a:lvl1pPr>
          </a:lstStyle>
          <a:p>
            <a:pPr marL="531813" indent="-531813">
              <a:tabLst>
                <a:tab pos="531813" algn="l"/>
                <a:tab pos="1155700" algn="l"/>
              </a:tabLst>
            </a:pPr>
            <a:r>
              <a:rPr lang="en-GB" sz="3600" dirty="0">
                <a:solidFill>
                  <a:schemeClr val="accent2"/>
                </a:solidFill>
              </a:rPr>
              <a:t>5. 	Discussion and Limitations</a:t>
            </a:r>
            <a:br>
              <a:rPr lang="en-GB" sz="3600" dirty="0">
                <a:solidFill>
                  <a:schemeClr val="accent2"/>
                </a:solidFill>
              </a:rPr>
            </a:br>
            <a:r>
              <a:rPr lang="en-GB" sz="2700" dirty="0">
                <a:solidFill>
                  <a:srgbClr val="004872"/>
                </a:solidFill>
              </a:rPr>
              <a:t>The static nature of the model, interpretations and policy implications </a:t>
            </a:r>
          </a:p>
        </p:txBody>
      </p:sp>
      <p:sp>
        <p:nvSpPr>
          <p:cNvPr id="2" name="Textplatzhalter 3">
            <a:extLst>
              <a:ext uri="{FF2B5EF4-FFF2-40B4-BE49-F238E27FC236}">
                <a16:creationId xmlns:a16="http://schemas.microsoft.com/office/drawing/2014/main" id="{5B952ABC-C012-D770-858E-E97780930D31}"/>
              </a:ext>
            </a:extLst>
          </p:cNvPr>
          <p:cNvSpPr txBox="1">
            <a:spLocks/>
          </p:cNvSpPr>
          <p:nvPr/>
        </p:nvSpPr>
        <p:spPr>
          <a:xfrm>
            <a:off x="515249" y="1536483"/>
            <a:ext cx="8438746" cy="4545299"/>
          </a:xfrm>
          <a:prstGeom prst="rect">
            <a:avLst/>
          </a:prstGeom>
        </p:spPr>
        <p:txBody>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363538" indent="-363538">
              <a:lnSpc>
                <a:spcPct val="105000"/>
              </a:lnSpc>
              <a:spcBef>
                <a:spcPts val="200"/>
              </a:spcBef>
              <a:spcAft>
                <a:spcPts val="400"/>
              </a:spcAft>
              <a:tabLst>
                <a:tab pos="982663" algn="l"/>
              </a:tabLst>
            </a:pPr>
            <a:endParaRPr lang="en-US" dirty="0"/>
          </a:p>
        </p:txBody>
      </p:sp>
      <p:sp>
        <p:nvSpPr>
          <p:cNvPr id="3" name="Tijdelijke aanduiding voor verticale tekst 10">
            <a:extLst>
              <a:ext uri="{FF2B5EF4-FFF2-40B4-BE49-F238E27FC236}">
                <a16:creationId xmlns:a16="http://schemas.microsoft.com/office/drawing/2014/main" id="{9F51DAEB-B735-A106-7B63-6EB12B8B28C9}"/>
              </a:ext>
            </a:extLst>
          </p:cNvPr>
          <p:cNvSpPr txBox="1">
            <a:spLocks noGrp="1"/>
          </p:cNvSpPr>
          <p:nvPr>
            <p:ph type="body" idx="1"/>
          </p:nvPr>
        </p:nvSpPr>
        <p:spPr>
          <a:xfrm>
            <a:off x="698498" y="2071868"/>
            <a:ext cx="10887760" cy="4155311"/>
          </a:xfrm>
          <a:prstGeom prst="rect">
            <a:avLst/>
          </a:prstGeom>
          <a:ln>
            <a:noFill/>
          </a:ln>
        </p:spPr>
        <p:txBody>
          <a:bodyPr>
            <a:normAutofit/>
          </a:bodyPr>
          <a:lstStyle/>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Arguably more troubling than the deviations from the assumptions (modelling necessary requires assumptions) are the interpretations and </a:t>
            </a:r>
            <a:r>
              <a:rPr lang="en-GB" sz="1800" b="1" dirty="0">
                <a:solidFill>
                  <a:schemeClr val="accent2"/>
                </a:solidFill>
                <a:latin typeface="Arial" panose="020B0604020202020204" pitchFamily="34" charset="0"/>
                <a:cs typeface="Arial" panose="020B0604020202020204" pitchFamily="34" charset="0"/>
                <a:sym typeface="Roboto Slab Regular Regular"/>
              </a:rPr>
              <a:t>policy recommendations drawn from the model</a:t>
            </a:r>
            <a:r>
              <a:rPr lang="en-GB" sz="1800" dirty="0">
                <a:latin typeface="Arial" panose="020B0604020202020204" pitchFamily="34" charset="0"/>
                <a:cs typeface="Arial" panose="020B0604020202020204" pitchFamily="34" charset="0"/>
                <a:sym typeface="Roboto Slab Regular Regular"/>
              </a:rPr>
              <a:t>. </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The common policy recommendation derived from the Ricardian trade model is that countries will be ‘better off’ – that is they gain in terms of welfare – when they open up to trade. Indeed, we saw that with trade Portugal and/or England can afford consumption bundles which were previously not obtainable.</a:t>
            </a:r>
            <a:br>
              <a:rPr lang="en-GB" sz="1800" dirty="0">
                <a:latin typeface="Arial" panose="020B0604020202020204" pitchFamily="34" charset="0"/>
                <a:cs typeface="Arial" panose="020B0604020202020204" pitchFamily="34" charset="0"/>
                <a:sym typeface="Roboto Slab Regular Regular"/>
              </a:rPr>
            </a:br>
            <a:r>
              <a:rPr lang="en-GB" sz="1800" dirty="0">
                <a:latin typeface="Arial" panose="020B0604020202020204" pitchFamily="34" charset="0"/>
                <a:cs typeface="Arial" panose="020B0604020202020204" pitchFamily="34" charset="0"/>
                <a:sym typeface="Roboto Slab Regular Regular"/>
              </a:rPr>
              <a:t>(Note: David Ricardo himself used his reasoning to argue against the English Corn Laws)</a:t>
            </a:r>
          </a:p>
          <a:p>
            <a:pPr marL="285750" lvl="2" indent="-285750">
              <a:lnSpc>
                <a:spcPct val="110000"/>
              </a:lnSpc>
              <a:spcBef>
                <a:spcPts val="800"/>
              </a:spcBef>
              <a:buClr>
                <a:srgbClr val="004872"/>
              </a:buClr>
              <a:buSzPct val="140000"/>
              <a:buFont typeface="Wingdings" panose="05000000000000000000" pitchFamily="2" charset="2"/>
              <a:buChar char="§"/>
            </a:pPr>
            <a:r>
              <a:rPr lang="en-US" sz="1800" dirty="0"/>
              <a:t>Drawing far reaching policy conclusions from utterly simplistic models is</a:t>
            </a:r>
            <a:r>
              <a:rPr lang="en-GB" sz="1800" dirty="0">
                <a:latin typeface="Arial" panose="020B0604020202020204" pitchFamily="34" charset="0"/>
                <a:cs typeface="Arial" panose="020B0604020202020204" pitchFamily="34" charset="0"/>
                <a:sym typeface="Roboto Slab Regular Regular"/>
              </a:rPr>
              <a:t> known as </a:t>
            </a:r>
            <a:r>
              <a:rPr lang="en-US" sz="1800" b="1" dirty="0">
                <a:solidFill>
                  <a:schemeClr val="accent2"/>
                </a:solidFill>
              </a:rPr>
              <a:t>"Ricardian Vice“</a:t>
            </a:r>
            <a:endParaRPr lang="en-GB" sz="1800" b="1" dirty="0">
              <a:solidFill>
                <a:schemeClr val="accent2"/>
              </a:solidFill>
              <a:latin typeface="Arial" panose="020B0604020202020204" pitchFamily="34" charset="0"/>
              <a:cs typeface="Arial" panose="020B0604020202020204" pitchFamily="34" charset="0"/>
              <a:sym typeface="Roboto Slab Regular Regular"/>
            </a:endParaRP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It is one thing to say that under a certain set of assumptions, trading partners will reap gains from trade (this is a positive statement). A completely statement is that countries </a:t>
            </a:r>
            <a:r>
              <a:rPr lang="en-GB" sz="1800" i="1" u="sng" dirty="0">
                <a:latin typeface="Arial" panose="020B0604020202020204" pitchFamily="34" charset="0"/>
                <a:cs typeface="Arial" panose="020B0604020202020204" pitchFamily="34" charset="0"/>
                <a:sym typeface="Roboto Slab Regular Regular"/>
              </a:rPr>
              <a:t>should</a:t>
            </a:r>
            <a:r>
              <a:rPr lang="en-GB" sz="1800" dirty="0">
                <a:latin typeface="Arial" panose="020B0604020202020204" pitchFamily="34" charset="0"/>
                <a:cs typeface="Arial" panose="020B0604020202020204" pitchFamily="34" charset="0"/>
                <a:sym typeface="Roboto Slab Regular Regular"/>
              </a:rPr>
              <a:t> open up for trade (this is a normative statement).  </a:t>
            </a:r>
          </a:p>
          <a:p>
            <a:pPr lvl="4" indent="0">
              <a:lnSpc>
                <a:spcPct val="110000"/>
              </a:lnSpc>
              <a:spcBef>
                <a:spcPts val="800"/>
              </a:spcBef>
              <a:buClr>
                <a:srgbClr val="004872"/>
              </a:buClr>
              <a:buSzPct val="140000"/>
              <a:buNone/>
            </a:pPr>
            <a:endParaRPr lang="en-GB" sz="1800" dirty="0">
              <a:latin typeface="Arial" panose="020B0604020202020204" pitchFamily="34" charset="0"/>
              <a:cs typeface="Arial" panose="020B0604020202020204" pitchFamily="34" charset="0"/>
              <a:sym typeface="Roboto Slab Regular Regular"/>
            </a:endParaRPr>
          </a:p>
        </p:txBody>
      </p:sp>
    </p:spTree>
    <p:extLst>
      <p:ext uri="{BB962C8B-B14F-4D97-AF65-F5344CB8AC3E}">
        <p14:creationId xmlns:p14="http://schemas.microsoft.com/office/powerpoint/2010/main" val="2753504409"/>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846669"/>
          </a:xfrm>
          <a:prstGeom prst="rect">
            <a:avLst/>
          </a:prstGeom>
        </p:spPr>
        <p:txBody>
          <a:bodyPr>
            <a:normAutofit fontScale="90000"/>
          </a:bodyPr>
          <a:lstStyle>
            <a:lvl1pPr defTabSz="850391">
              <a:tabLst>
                <a:tab pos="1155700" algn="l"/>
              </a:tabLst>
              <a:defRPr sz="2976"/>
            </a:lvl1pPr>
          </a:lstStyle>
          <a:p>
            <a:pPr marL="531813" indent="-531813">
              <a:tabLst>
                <a:tab pos="531813" algn="l"/>
                <a:tab pos="1155700" algn="l"/>
              </a:tabLst>
            </a:pPr>
            <a:r>
              <a:rPr lang="en-GB" sz="3600" dirty="0">
                <a:solidFill>
                  <a:schemeClr val="accent2"/>
                </a:solidFill>
              </a:rPr>
              <a:t>5. 	Discussion and Limitations</a:t>
            </a:r>
            <a:br>
              <a:rPr lang="en-GB" sz="3600" dirty="0">
                <a:solidFill>
                  <a:schemeClr val="accent2"/>
                </a:solidFill>
              </a:rPr>
            </a:br>
            <a:r>
              <a:rPr lang="en-GB" sz="2700" dirty="0">
                <a:solidFill>
                  <a:srgbClr val="004872"/>
                </a:solidFill>
              </a:rPr>
              <a:t>Trade between a stone age and an ICT economy: A thought experiment</a:t>
            </a:r>
          </a:p>
        </p:txBody>
      </p:sp>
      <p:sp>
        <p:nvSpPr>
          <p:cNvPr id="2" name="Textplatzhalter 3">
            <a:extLst>
              <a:ext uri="{FF2B5EF4-FFF2-40B4-BE49-F238E27FC236}">
                <a16:creationId xmlns:a16="http://schemas.microsoft.com/office/drawing/2014/main" id="{5B952ABC-C012-D770-858E-E97780930D31}"/>
              </a:ext>
            </a:extLst>
          </p:cNvPr>
          <p:cNvSpPr txBox="1">
            <a:spLocks/>
          </p:cNvSpPr>
          <p:nvPr/>
        </p:nvSpPr>
        <p:spPr>
          <a:xfrm>
            <a:off x="515249" y="1536483"/>
            <a:ext cx="8438746" cy="4545299"/>
          </a:xfrm>
          <a:prstGeom prst="rect">
            <a:avLst/>
          </a:prstGeom>
        </p:spPr>
        <p:txBody>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363538" indent="-363538">
              <a:lnSpc>
                <a:spcPct val="105000"/>
              </a:lnSpc>
              <a:spcBef>
                <a:spcPts val="200"/>
              </a:spcBef>
              <a:spcAft>
                <a:spcPts val="400"/>
              </a:spcAft>
              <a:tabLst>
                <a:tab pos="982663" algn="l"/>
              </a:tabLst>
            </a:pPr>
            <a:endParaRPr lang="en-US" dirty="0"/>
          </a:p>
        </p:txBody>
      </p:sp>
      <p:sp>
        <p:nvSpPr>
          <p:cNvPr id="3" name="Tijdelijke aanduiding voor verticale tekst 10">
            <a:extLst>
              <a:ext uri="{FF2B5EF4-FFF2-40B4-BE49-F238E27FC236}">
                <a16:creationId xmlns:a16="http://schemas.microsoft.com/office/drawing/2014/main" id="{9F51DAEB-B735-A106-7B63-6EB12B8B28C9}"/>
              </a:ext>
            </a:extLst>
          </p:cNvPr>
          <p:cNvSpPr txBox="1">
            <a:spLocks noGrp="1"/>
          </p:cNvSpPr>
          <p:nvPr>
            <p:ph type="body" idx="1"/>
          </p:nvPr>
        </p:nvSpPr>
        <p:spPr>
          <a:xfrm>
            <a:off x="698497" y="2071868"/>
            <a:ext cx="6987093" cy="3900669"/>
          </a:xfrm>
          <a:prstGeom prst="rect">
            <a:avLst/>
          </a:prstGeom>
          <a:ln>
            <a:noFill/>
          </a:ln>
        </p:spPr>
        <p:txBody>
          <a:bodyPr>
            <a:normAutofit/>
          </a:bodyPr>
          <a:lstStyle/>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The economist Eric Reinert used a thought experiment to illustrate the inadequacy of the </a:t>
            </a:r>
            <a:r>
              <a:rPr lang="en-GB" sz="1800" dirty="0"/>
              <a:t>static nature of the Ricardian model </a:t>
            </a:r>
            <a:r>
              <a:rPr lang="en-GB" sz="1800" dirty="0">
                <a:latin typeface="Arial" panose="020B0604020202020204" pitchFamily="34" charset="0"/>
                <a:cs typeface="Arial" panose="020B0604020202020204" pitchFamily="34" charset="0"/>
                <a:sym typeface="Roboto Slab Regular Regular"/>
              </a:rPr>
              <a:t>(Reinert, 2007, pp. 301-304).</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Imagine a stone age economy and an ICT economy. The two economies will engage in international trade. </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The two goods which are produced and traded are stone products and computers. </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Reinert’s main point is that ignoring the role of technological change and economic development in the context of trade leads to </a:t>
            </a:r>
            <a:r>
              <a:rPr lang="en-GB" sz="1800" b="1" dirty="0">
                <a:solidFill>
                  <a:schemeClr val="accent2"/>
                </a:solidFill>
                <a:latin typeface="Arial" panose="020B0604020202020204" pitchFamily="34" charset="0"/>
                <a:cs typeface="Arial" panose="020B0604020202020204" pitchFamily="34" charset="0"/>
                <a:sym typeface="Roboto Slab Regular Regular"/>
              </a:rPr>
              <a:t>irrelevant and misleading policy conclusions</a:t>
            </a:r>
            <a:r>
              <a:rPr lang="en-GB" sz="1800" dirty="0">
                <a:latin typeface="Arial" panose="020B0604020202020204" pitchFamily="34" charset="0"/>
                <a:cs typeface="Arial" panose="020B0604020202020204" pitchFamily="34" charset="0"/>
                <a:sym typeface="Roboto Slab Regular Regular"/>
              </a:rPr>
              <a:t>.</a:t>
            </a:r>
          </a:p>
          <a:p>
            <a:pPr lvl="4" indent="0">
              <a:lnSpc>
                <a:spcPct val="110000"/>
              </a:lnSpc>
              <a:spcBef>
                <a:spcPts val="800"/>
              </a:spcBef>
              <a:buClr>
                <a:srgbClr val="004872"/>
              </a:buClr>
              <a:buSzPct val="140000"/>
              <a:buNone/>
            </a:pPr>
            <a:endParaRPr lang="en-GB" sz="1800" dirty="0">
              <a:latin typeface="Arial" panose="020B0604020202020204" pitchFamily="34" charset="0"/>
              <a:cs typeface="Arial" panose="020B0604020202020204" pitchFamily="34" charset="0"/>
              <a:sym typeface="Roboto Slab Regular Regular"/>
            </a:endParaRPr>
          </a:p>
        </p:txBody>
      </p:sp>
      <p:pic>
        <p:nvPicPr>
          <p:cNvPr id="5" name="Picture 4" descr="A book cover of a city&#10;&#10;Description automatically generated">
            <a:extLst>
              <a:ext uri="{FF2B5EF4-FFF2-40B4-BE49-F238E27FC236}">
                <a16:creationId xmlns:a16="http://schemas.microsoft.com/office/drawing/2014/main" id="{C01EA4B0-199D-4AE3-D62E-316403184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6806" y="2071868"/>
            <a:ext cx="2942590" cy="4445000"/>
          </a:xfrm>
          <a:prstGeom prst="rect">
            <a:avLst/>
          </a:prstGeom>
        </p:spPr>
      </p:pic>
    </p:spTree>
    <p:extLst>
      <p:ext uri="{BB962C8B-B14F-4D97-AF65-F5344CB8AC3E}">
        <p14:creationId xmlns:p14="http://schemas.microsoft.com/office/powerpoint/2010/main" val="2773369423"/>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846669"/>
          </a:xfrm>
          <a:prstGeom prst="rect">
            <a:avLst/>
          </a:prstGeom>
        </p:spPr>
        <p:txBody>
          <a:bodyPr>
            <a:normAutofit fontScale="90000"/>
          </a:bodyPr>
          <a:lstStyle>
            <a:lvl1pPr defTabSz="850391">
              <a:tabLst>
                <a:tab pos="1155700" algn="l"/>
              </a:tabLst>
              <a:defRPr sz="2976"/>
            </a:lvl1pPr>
          </a:lstStyle>
          <a:p>
            <a:pPr marL="531813" indent="-531813">
              <a:tabLst>
                <a:tab pos="531813" algn="l"/>
                <a:tab pos="1155700" algn="l"/>
              </a:tabLst>
            </a:pPr>
            <a:r>
              <a:rPr lang="en-GB" sz="3600" dirty="0">
                <a:solidFill>
                  <a:schemeClr val="accent2"/>
                </a:solidFill>
              </a:rPr>
              <a:t>5. 	Discussion and Limitations</a:t>
            </a:r>
            <a:br>
              <a:rPr lang="en-GB" sz="3600" dirty="0">
                <a:solidFill>
                  <a:schemeClr val="accent2"/>
                </a:solidFill>
              </a:rPr>
            </a:br>
            <a:r>
              <a:rPr lang="en-GB" sz="2700" dirty="0">
                <a:solidFill>
                  <a:srgbClr val="004872"/>
                </a:solidFill>
              </a:rPr>
              <a:t>Trade between a stone age and an ICT economy: A thought experiment</a:t>
            </a:r>
          </a:p>
        </p:txBody>
      </p:sp>
      <p:sp>
        <p:nvSpPr>
          <p:cNvPr id="2" name="Textplatzhalter 3">
            <a:extLst>
              <a:ext uri="{FF2B5EF4-FFF2-40B4-BE49-F238E27FC236}">
                <a16:creationId xmlns:a16="http://schemas.microsoft.com/office/drawing/2014/main" id="{5B952ABC-C012-D770-858E-E97780930D31}"/>
              </a:ext>
            </a:extLst>
          </p:cNvPr>
          <p:cNvSpPr txBox="1">
            <a:spLocks/>
          </p:cNvSpPr>
          <p:nvPr/>
        </p:nvSpPr>
        <p:spPr>
          <a:xfrm>
            <a:off x="515249" y="1536483"/>
            <a:ext cx="8438746" cy="4545299"/>
          </a:xfrm>
          <a:prstGeom prst="rect">
            <a:avLst/>
          </a:prstGeom>
        </p:spPr>
        <p:txBody>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363538" indent="-363538">
              <a:lnSpc>
                <a:spcPct val="105000"/>
              </a:lnSpc>
              <a:spcBef>
                <a:spcPts val="200"/>
              </a:spcBef>
              <a:spcAft>
                <a:spcPts val="400"/>
              </a:spcAft>
              <a:tabLst>
                <a:tab pos="982663" algn="l"/>
              </a:tabLst>
            </a:pPr>
            <a:endParaRPr lang="en-US" dirty="0"/>
          </a:p>
        </p:txBody>
      </p:sp>
      <p:sp>
        <p:nvSpPr>
          <p:cNvPr id="3" name="Tijdelijke aanduiding voor verticale tekst 10">
            <a:extLst>
              <a:ext uri="{FF2B5EF4-FFF2-40B4-BE49-F238E27FC236}">
                <a16:creationId xmlns:a16="http://schemas.microsoft.com/office/drawing/2014/main" id="{9F51DAEB-B735-A106-7B63-6EB12B8B28C9}"/>
              </a:ext>
            </a:extLst>
          </p:cNvPr>
          <p:cNvSpPr txBox="1">
            <a:spLocks noGrp="1"/>
          </p:cNvSpPr>
          <p:nvPr>
            <p:ph type="body" idx="1"/>
          </p:nvPr>
        </p:nvSpPr>
        <p:spPr>
          <a:xfrm>
            <a:off x="698498" y="2071868"/>
            <a:ext cx="10285877" cy="4155311"/>
          </a:xfrm>
          <a:prstGeom prst="rect">
            <a:avLst/>
          </a:prstGeom>
          <a:ln>
            <a:noFill/>
          </a:ln>
        </p:spPr>
        <p:txBody>
          <a:bodyPr>
            <a:normAutofit/>
          </a:bodyPr>
          <a:lstStyle/>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According to the Ricardian model specialisation and export patterns are determined by comparative advantage.</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Reinert assumes that the ICT economy is more productive and holds absolute advantage in the production of stone goods and computers.</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Let’s assume that the ICT economy has comparative advantage in computers.*</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t>We know that in this case, the ICT economy specialises in the production of </a:t>
            </a:r>
            <a:r>
              <a:rPr lang="en-GB" sz="1800" dirty="0">
                <a:latin typeface="Arial" panose="020B0604020202020204" pitchFamily="34" charset="0"/>
                <a:cs typeface="Arial" panose="020B0604020202020204" pitchFamily="34" charset="0"/>
                <a:sym typeface="Roboto Slab Regular Regular"/>
              </a:rPr>
              <a:t>computers while the stone-age economy specialises in the production of stone goods.</a:t>
            </a:r>
            <a:endParaRPr lang="en-GB" sz="1800" dirty="0"/>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t>If both economies fully specialise, the static gains from trade materialise and accrue to both economies.</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t>In Reinert’s view, however, international trade locks-in the stone-age economy in its current state of technology (because it solely produces stone-age products). </a:t>
            </a:r>
            <a:endParaRPr lang="en-GB" sz="1800" dirty="0">
              <a:latin typeface="Arial" panose="020B0604020202020204" pitchFamily="34" charset="0"/>
              <a:cs typeface="Arial" panose="020B0604020202020204" pitchFamily="34" charset="0"/>
              <a:sym typeface="Roboto Slab Regular Regular"/>
            </a:endParaRPr>
          </a:p>
          <a:p>
            <a:pPr lvl="4" indent="0">
              <a:lnSpc>
                <a:spcPct val="110000"/>
              </a:lnSpc>
              <a:spcBef>
                <a:spcPts val="800"/>
              </a:spcBef>
              <a:buClr>
                <a:srgbClr val="004872"/>
              </a:buClr>
              <a:buSzPct val="140000"/>
              <a:buNone/>
            </a:pPr>
            <a:endParaRPr lang="en-GB" sz="1800" dirty="0">
              <a:latin typeface="Arial" panose="020B0604020202020204" pitchFamily="34" charset="0"/>
              <a:cs typeface="Arial" panose="020B0604020202020204" pitchFamily="34" charset="0"/>
              <a:sym typeface="Roboto Slab Regular Regular"/>
            </a:endParaRPr>
          </a:p>
        </p:txBody>
      </p:sp>
      <p:sp>
        <p:nvSpPr>
          <p:cNvPr id="5" name="TextBox 4">
            <a:extLst>
              <a:ext uri="{FF2B5EF4-FFF2-40B4-BE49-F238E27FC236}">
                <a16:creationId xmlns:a16="http://schemas.microsoft.com/office/drawing/2014/main" id="{6C5FBC9B-3D72-0D41-03A1-D8C1790F64B6}"/>
              </a:ext>
            </a:extLst>
          </p:cNvPr>
          <p:cNvSpPr txBox="1"/>
          <p:nvPr/>
        </p:nvSpPr>
        <p:spPr>
          <a:xfrm>
            <a:off x="2259957" y="6227179"/>
            <a:ext cx="9488346" cy="338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600" dirty="0">
                <a:latin typeface="Arial" panose="020B0604020202020204" pitchFamily="34" charset="0"/>
                <a:cs typeface="Arial" panose="020B0604020202020204" pitchFamily="34" charset="0"/>
                <a:sym typeface="Roboto Slab Regular Regular"/>
              </a:rPr>
              <a:t>* This deviates slightly from the example given by Reinert but the main conclusions remain fully intact.</a:t>
            </a:r>
            <a:endParaRPr lang="nl-NL" sz="1600" dirty="0"/>
          </a:p>
        </p:txBody>
      </p:sp>
    </p:spTree>
    <p:extLst>
      <p:ext uri="{BB962C8B-B14F-4D97-AF65-F5344CB8AC3E}">
        <p14:creationId xmlns:p14="http://schemas.microsoft.com/office/powerpoint/2010/main" val="3392098260"/>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846669"/>
          </a:xfrm>
          <a:prstGeom prst="rect">
            <a:avLst/>
          </a:prstGeom>
        </p:spPr>
        <p:txBody>
          <a:bodyPr>
            <a:normAutofit fontScale="90000"/>
          </a:bodyPr>
          <a:lstStyle>
            <a:lvl1pPr defTabSz="850391">
              <a:tabLst>
                <a:tab pos="1155700" algn="l"/>
              </a:tabLst>
              <a:defRPr sz="2976"/>
            </a:lvl1pPr>
          </a:lstStyle>
          <a:p>
            <a:pPr marL="531813" indent="-531813">
              <a:tabLst>
                <a:tab pos="531813" algn="l"/>
                <a:tab pos="1155700" algn="l"/>
              </a:tabLst>
            </a:pPr>
            <a:r>
              <a:rPr lang="en-GB" sz="3600" dirty="0">
                <a:solidFill>
                  <a:schemeClr val="accent2"/>
                </a:solidFill>
              </a:rPr>
              <a:t>5. 	Discussion and Limitations</a:t>
            </a:r>
            <a:br>
              <a:rPr lang="en-GB" sz="3600" dirty="0">
                <a:solidFill>
                  <a:schemeClr val="accent2"/>
                </a:solidFill>
              </a:rPr>
            </a:br>
            <a:r>
              <a:rPr lang="en-GB" sz="2700" dirty="0">
                <a:solidFill>
                  <a:srgbClr val="004872"/>
                </a:solidFill>
              </a:rPr>
              <a:t>Trade, development and a dynamic perspective (1)</a:t>
            </a:r>
          </a:p>
        </p:txBody>
      </p:sp>
      <p:sp>
        <p:nvSpPr>
          <p:cNvPr id="2" name="Textplatzhalter 3">
            <a:extLst>
              <a:ext uri="{FF2B5EF4-FFF2-40B4-BE49-F238E27FC236}">
                <a16:creationId xmlns:a16="http://schemas.microsoft.com/office/drawing/2014/main" id="{5B952ABC-C012-D770-858E-E97780930D31}"/>
              </a:ext>
            </a:extLst>
          </p:cNvPr>
          <p:cNvSpPr txBox="1">
            <a:spLocks/>
          </p:cNvSpPr>
          <p:nvPr/>
        </p:nvSpPr>
        <p:spPr>
          <a:xfrm>
            <a:off x="515249" y="1536483"/>
            <a:ext cx="8438746" cy="4545299"/>
          </a:xfrm>
          <a:prstGeom prst="rect">
            <a:avLst/>
          </a:prstGeom>
        </p:spPr>
        <p:txBody>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363538" indent="-363538">
              <a:lnSpc>
                <a:spcPct val="105000"/>
              </a:lnSpc>
              <a:spcBef>
                <a:spcPts val="200"/>
              </a:spcBef>
              <a:spcAft>
                <a:spcPts val="400"/>
              </a:spcAft>
              <a:tabLst>
                <a:tab pos="982663" algn="l"/>
              </a:tabLst>
            </a:pPr>
            <a:endParaRPr lang="en-US" dirty="0"/>
          </a:p>
        </p:txBody>
      </p:sp>
      <p:sp>
        <p:nvSpPr>
          <p:cNvPr id="3" name="Tijdelijke aanduiding voor verticale tekst 10">
            <a:extLst>
              <a:ext uri="{FF2B5EF4-FFF2-40B4-BE49-F238E27FC236}">
                <a16:creationId xmlns:a16="http://schemas.microsoft.com/office/drawing/2014/main" id="{9F51DAEB-B735-A106-7B63-6EB12B8B28C9}"/>
              </a:ext>
            </a:extLst>
          </p:cNvPr>
          <p:cNvSpPr txBox="1">
            <a:spLocks noGrp="1"/>
          </p:cNvSpPr>
          <p:nvPr>
            <p:ph type="body" idx="1"/>
          </p:nvPr>
        </p:nvSpPr>
        <p:spPr>
          <a:xfrm>
            <a:off x="698498" y="2071868"/>
            <a:ext cx="10887760" cy="4155311"/>
          </a:xfrm>
          <a:prstGeom prst="rect">
            <a:avLst/>
          </a:prstGeom>
          <a:ln>
            <a:noFill/>
          </a:ln>
        </p:spPr>
        <p:txBody>
          <a:bodyPr>
            <a:normAutofit/>
          </a:bodyPr>
          <a:lstStyle/>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Reinert’s line of reasoning is that the static (and once-off) gains from specialisation are dwarfed by the negative developmental consequences of ‘backward’ economies induced by specialisation.</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In a historical context, he also argues that the specialisation of developing countries in agricultural products and the specialisation of developed countries in industrial products created such lock-in effects (he relates it also to colonialism). Hence, specialisation according to comparative advantage may cause a development trap.  </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t>This is a ‘structuralist’ view of economic development. Structuralists emphasise differences in the characteristics of economic activities and sectors (e.g. agriculture versus industry versus services, or high-tech manufactures versus low-tech manufactures, etc.)</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t>A major structuralist argument is that different economic industries may have very different implications for the growth and development prospects of countries, inter alia via innovation and technological change. The static nature of the Ricardian model rules out all these phenomena.</a:t>
            </a:r>
            <a:endParaRPr lang="en-GB" sz="1800" dirty="0">
              <a:latin typeface="Arial" panose="020B0604020202020204" pitchFamily="34" charset="0"/>
              <a:cs typeface="Arial" panose="020B0604020202020204" pitchFamily="34" charset="0"/>
              <a:sym typeface="Roboto Slab Regular Regular"/>
            </a:endParaRPr>
          </a:p>
          <a:p>
            <a:pPr lvl="4" indent="0">
              <a:lnSpc>
                <a:spcPct val="110000"/>
              </a:lnSpc>
              <a:spcBef>
                <a:spcPts val="800"/>
              </a:spcBef>
              <a:buClr>
                <a:srgbClr val="004872"/>
              </a:buClr>
              <a:buSzPct val="140000"/>
              <a:buNone/>
            </a:pPr>
            <a:endParaRPr lang="en-GB" sz="1800" dirty="0">
              <a:latin typeface="Arial" panose="020B0604020202020204" pitchFamily="34" charset="0"/>
              <a:cs typeface="Arial" panose="020B0604020202020204" pitchFamily="34" charset="0"/>
              <a:sym typeface="Roboto Slab Regular Regular"/>
            </a:endParaRPr>
          </a:p>
        </p:txBody>
      </p:sp>
    </p:spTree>
    <p:extLst>
      <p:ext uri="{BB962C8B-B14F-4D97-AF65-F5344CB8AC3E}">
        <p14:creationId xmlns:p14="http://schemas.microsoft.com/office/powerpoint/2010/main" val="785913268"/>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846669"/>
          </a:xfrm>
          <a:prstGeom prst="rect">
            <a:avLst/>
          </a:prstGeom>
        </p:spPr>
        <p:txBody>
          <a:bodyPr>
            <a:normAutofit fontScale="90000"/>
          </a:bodyPr>
          <a:lstStyle>
            <a:lvl1pPr defTabSz="850391">
              <a:tabLst>
                <a:tab pos="1155700" algn="l"/>
              </a:tabLst>
              <a:defRPr sz="2976"/>
            </a:lvl1pPr>
          </a:lstStyle>
          <a:p>
            <a:pPr marL="531813" indent="-531813">
              <a:tabLst>
                <a:tab pos="531813" algn="l"/>
                <a:tab pos="1155700" algn="l"/>
              </a:tabLst>
            </a:pPr>
            <a:r>
              <a:rPr lang="en-GB" sz="3600" dirty="0">
                <a:solidFill>
                  <a:schemeClr val="accent2"/>
                </a:solidFill>
              </a:rPr>
              <a:t>5. 	Discussion and Limitations</a:t>
            </a:r>
            <a:br>
              <a:rPr lang="en-GB" sz="3600" dirty="0">
                <a:solidFill>
                  <a:schemeClr val="accent2"/>
                </a:solidFill>
              </a:rPr>
            </a:br>
            <a:r>
              <a:rPr lang="en-GB" sz="2700" dirty="0">
                <a:solidFill>
                  <a:srgbClr val="004872"/>
                </a:solidFill>
              </a:rPr>
              <a:t>Trade, development and a dynamic perspective (2)</a:t>
            </a:r>
          </a:p>
        </p:txBody>
      </p:sp>
      <p:sp>
        <p:nvSpPr>
          <p:cNvPr id="2" name="Textplatzhalter 3">
            <a:extLst>
              <a:ext uri="{FF2B5EF4-FFF2-40B4-BE49-F238E27FC236}">
                <a16:creationId xmlns:a16="http://schemas.microsoft.com/office/drawing/2014/main" id="{5B952ABC-C012-D770-858E-E97780930D31}"/>
              </a:ext>
            </a:extLst>
          </p:cNvPr>
          <p:cNvSpPr txBox="1">
            <a:spLocks/>
          </p:cNvSpPr>
          <p:nvPr/>
        </p:nvSpPr>
        <p:spPr>
          <a:xfrm>
            <a:off x="515249" y="1536483"/>
            <a:ext cx="8438746" cy="4545299"/>
          </a:xfrm>
          <a:prstGeom prst="rect">
            <a:avLst/>
          </a:prstGeom>
        </p:spPr>
        <p:txBody>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363538" indent="-363538">
              <a:lnSpc>
                <a:spcPct val="105000"/>
              </a:lnSpc>
              <a:spcBef>
                <a:spcPts val="200"/>
              </a:spcBef>
              <a:spcAft>
                <a:spcPts val="400"/>
              </a:spcAft>
              <a:tabLst>
                <a:tab pos="982663" algn="l"/>
              </a:tabLst>
            </a:pPr>
            <a:endParaRPr lang="en-US" dirty="0"/>
          </a:p>
        </p:txBody>
      </p:sp>
      <p:sp>
        <p:nvSpPr>
          <p:cNvPr id="3" name="Tijdelijke aanduiding voor verticale tekst 10">
            <a:extLst>
              <a:ext uri="{FF2B5EF4-FFF2-40B4-BE49-F238E27FC236}">
                <a16:creationId xmlns:a16="http://schemas.microsoft.com/office/drawing/2014/main" id="{9F51DAEB-B735-A106-7B63-6EB12B8B28C9}"/>
              </a:ext>
            </a:extLst>
          </p:cNvPr>
          <p:cNvSpPr txBox="1">
            <a:spLocks noGrp="1"/>
          </p:cNvSpPr>
          <p:nvPr>
            <p:ph type="body" idx="1"/>
          </p:nvPr>
        </p:nvSpPr>
        <p:spPr>
          <a:xfrm>
            <a:off x="698498" y="2071868"/>
            <a:ext cx="10297451" cy="4155311"/>
          </a:xfrm>
          <a:prstGeom prst="rect">
            <a:avLst/>
          </a:prstGeom>
          <a:ln>
            <a:noFill/>
          </a:ln>
        </p:spPr>
        <p:txBody>
          <a:bodyPr>
            <a:normAutofit/>
          </a:bodyPr>
          <a:lstStyle/>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Building on Reinert’s argument and using his stone-age economy example, the Italian economist Giovanni </a:t>
            </a:r>
            <a:r>
              <a:rPr lang="en-GB" sz="1800" dirty="0" err="1">
                <a:latin typeface="Arial" panose="020B0604020202020204" pitchFamily="34" charset="0"/>
                <a:cs typeface="Arial" panose="020B0604020202020204" pitchFamily="34" charset="0"/>
                <a:sym typeface="Roboto Slab Regular Regular"/>
              </a:rPr>
              <a:t>Dosi</a:t>
            </a:r>
            <a:r>
              <a:rPr lang="en-GB" sz="1800" dirty="0">
                <a:latin typeface="Arial" panose="020B0604020202020204" pitchFamily="34" charset="0"/>
                <a:cs typeface="Arial" panose="020B0604020202020204" pitchFamily="34" charset="0"/>
                <a:sym typeface="Roboto Slab Regular Regular"/>
              </a:rPr>
              <a:t> argues that the observed production patterns may reflect predominantly absolute advantage (differences in productivity) rather than comparative advantages (differences in relative prices).</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Even if the stone-age economy specialises in the production of and exports stone-age goods, the productivity advantage of the ICT economy makes it likely that it produces much more of the stone-age goods than the stone-age economy – on top of producing all computers. </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While slightly different, this argument also emphasises the importance of dynamics, notably the importance of technological capabilities and the evolution of these capabilities.</a:t>
            </a:r>
          </a:p>
          <a:p>
            <a:pPr lvl="4" indent="0">
              <a:lnSpc>
                <a:spcPct val="110000"/>
              </a:lnSpc>
              <a:spcBef>
                <a:spcPts val="800"/>
              </a:spcBef>
              <a:buClr>
                <a:srgbClr val="004872"/>
              </a:buClr>
              <a:buSzPct val="140000"/>
              <a:buNone/>
            </a:pPr>
            <a:endParaRPr lang="en-GB" sz="1800" dirty="0">
              <a:latin typeface="Arial" panose="020B0604020202020204" pitchFamily="34" charset="0"/>
              <a:cs typeface="Arial" panose="020B0604020202020204" pitchFamily="34" charset="0"/>
              <a:sym typeface="Roboto Slab Regular Regular"/>
            </a:endParaRPr>
          </a:p>
        </p:txBody>
      </p:sp>
    </p:spTree>
    <p:extLst>
      <p:ext uri="{BB962C8B-B14F-4D97-AF65-F5344CB8AC3E}">
        <p14:creationId xmlns:p14="http://schemas.microsoft.com/office/powerpoint/2010/main" val="458313557"/>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1087301"/>
          </a:xfrm>
          <a:prstGeom prst="rect">
            <a:avLst/>
          </a:prstGeom>
        </p:spPr>
        <p:txBody>
          <a:bodyPr>
            <a:normAutofit/>
          </a:bodyPr>
          <a:lstStyle>
            <a:lvl1pPr defTabSz="850391">
              <a:tabLst>
                <a:tab pos="1155700" algn="l"/>
              </a:tabLst>
              <a:defRPr sz="2976"/>
            </a:lvl1pPr>
          </a:lstStyle>
          <a:p>
            <a:pPr marL="531813" indent="-531813">
              <a:tabLst>
                <a:tab pos="531813" algn="l"/>
                <a:tab pos="1155700" algn="l"/>
              </a:tabLst>
            </a:pPr>
            <a:r>
              <a:rPr lang="en-GB" sz="3600" dirty="0">
                <a:solidFill>
                  <a:schemeClr val="accent2"/>
                </a:solidFill>
              </a:rPr>
              <a:t>6. 	Alternative trade models</a:t>
            </a:r>
            <a:br>
              <a:rPr lang="en-GB" sz="3600" dirty="0">
                <a:solidFill>
                  <a:schemeClr val="accent2"/>
                </a:solidFill>
              </a:rPr>
            </a:br>
            <a:r>
              <a:rPr lang="en-GB" sz="2700" dirty="0">
                <a:solidFill>
                  <a:srgbClr val="004872"/>
                </a:solidFill>
              </a:rPr>
              <a:t>Overview</a:t>
            </a:r>
          </a:p>
        </p:txBody>
      </p:sp>
      <p:sp>
        <p:nvSpPr>
          <p:cNvPr id="2" name="Textplatzhalter 3">
            <a:extLst>
              <a:ext uri="{FF2B5EF4-FFF2-40B4-BE49-F238E27FC236}">
                <a16:creationId xmlns:a16="http://schemas.microsoft.com/office/drawing/2014/main" id="{5B952ABC-C012-D770-858E-E97780930D31}"/>
              </a:ext>
            </a:extLst>
          </p:cNvPr>
          <p:cNvSpPr txBox="1">
            <a:spLocks/>
          </p:cNvSpPr>
          <p:nvPr/>
        </p:nvSpPr>
        <p:spPr>
          <a:xfrm>
            <a:off x="515249" y="1536483"/>
            <a:ext cx="8438746" cy="4545299"/>
          </a:xfrm>
          <a:prstGeom prst="rect">
            <a:avLst/>
          </a:prstGeom>
        </p:spPr>
        <p:txBody>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363538" indent="-363538">
              <a:lnSpc>
                <a:spcPct val="105000"/>
              </a:lnSpc>
              <a:spcBef>
                <a:spcPts val="200"/>
              </a:spcBef>
              <a:spcAft>
                <a:spcPts val="400"/>
              </a:spcAft>
              <a:tabLst>
                <a:tab pos="982663" algn="l"/>
              </a:tabLst>
            </a:pPr>
            <a:endParaRPr lang="en-US" dirty="0"/>
          </a:p>
        </p:txBody>
      </p:sp>
      <p:sp>
        <p:nvSpPr>
          <p:cNvPr id="3" name="Tijdelijke aanduiding voor verticale tekst 10">
            <a:extLst>
              <a:ext uri="{FF2B5EF4-FFF2-40B4-BE49-F238E27FC236}">
                <a16:creationId xmlns:a16="http://schemas.microsoft.com/office/drawing/2014/main" id="{9F51DAEB-B735-A106-7B63-6EB12B8B28C9}"/>
              </a:ext>
            </a:extLst>
          </p:cNvPr>
          <p:cNvSpPr txBox="1">
            <a:spLocks noGrp="1"/>
          </p:cNvSpPr>
          <p:nvPr>
            <p:ph type="body" idx="1"/>
          </p:nvPr>
        </p:nvSpPr>
        <p:spPr>
          <a:xfrm>
            <a:off x="1145894" y="5847395"/>
            <a:ext cx="2164466" cy="422475"/>
          </a:xfrm>
          <a:prstGeom prst="rect">
            <a:avLst/>
          </a:prstGeom>
          <a:ln>
            <a:noFill/>
          </a:ln>
        </p:spPr>
        <p:txBody>
          <a:bodyPr>
            <a:normAutofit fontScale="85000" lnSpcReduction="10000"/>
          </a:bodyPr>
          <a:lstStyle/>
          <a:p>
            <a:pPr lvl="2">
              <a:lnSpc>
                <a:spcPct val="110000"/>
              </a:lnSpc>
              <a:spcBef>
                <a:spcPts val="800"/>
              </a:spcBef>
              <a:buClr>
                <a:srgbClr val="004872"/>
              </a:buClr>
              <a:buSzPct val="140000"/>
            </a:pPr>
            <a:r>
              <a:rPr lang="en-GB" sz="1800" dirty="0">
                <a:latin typeface="Arial" panose="020B0604020202020204" pitchFamily="34" charset="0"/>
                <a:cs typeface="Arial" panose="020B0604020202020204" pitchFamily="34" charset="0"/>
                <a:sym typeface="Roboto Slab Regular Regular"/>
              </a:rPr>
              <a:t>Source: Inomata (2017)</a:t>
            </a:r>
          </a:p>
        </p:txBody>
      </p:sp>
      <p:pic>
        <p:nvPicPr>
          <p:cNvPr id="5" name="Picture 4">
            <a:extLst>
              <a:ext uri="{FF2B5EF4-FFF2-40B4-BE49-F238E27FC236}">
                <a16:creationId xmlns:a16="http://schemas.microsoft.com/office/drawing/2014/main" id="{69297CEC-0BFD-4BF0-BBD5-74700FBB5F20}"/>
              </a:ext>
            </a:extLst>
          </p:cNvPr>
          <p:cNvPicPr>
            <a:picLocks noChangeAspect="1"/>
          </p:cNvPicPr>
          <p:nvPr/>
        </p:nvPicPr>
        <p:blipFill>
          <a:blip r:embed="rId3"/>
          <a:stretch>
            <a:fillRect/>
          </a:stretch>
        </p:blipFill>
        <p:spPr>
          <a:xfrm>
            <a:off x="3310360" y="1291363"/>
            <a:ext cx="8281406" cy="5336906"/>
          </a:xfrm>
          <a:prstGeom prst="rect">
            <a:avLst/>
          </a:prstGeom>
        </p:spPr>
      </p:pic>
    </p:spTree>
    <p:extLst>
      <p:ext uri="{BB962C8B-B14F-4D97-AF65-F5344CB8AC3E}">
        <p14:creationId xmlns:p14="http://schemas.microsoft.com/office/powerpoint/2010/main" val="2007211173"/>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846669"/>
          </a:xfrm>
          <a:prstGeom prst="rect">
            <a:avLst/>
          </a:prstGeom>
        </p:spPr>
        <p:txBody>
          <a:bodyPr>
            <a:normAutofit fontScale="90000"/>
          </a:bodyPr>
          <a:lstStyle>
            <a:lvl1pPr defTabSz="850391">
              <a:tabLst>
                <a:tab pos="1155700" algn="l"/>
              </a:tabLst>
              <a:defRPr sz="2976"/>
            </a:lvl1pPr>
          </a:lstStyle>
          <a:p>
            <a:pPr marL="531813" indent="-531813">
              <a:tabLst>
                <a:tab pos="531813" algn="l"/>
                <a:tab pos="1155700" algn="l"/>
              </a:tabLst>
            </a:pPr>
            <a:r>
              <a:rPr lang="en-GB" sz="3600" dirty="0">
                <a:solidFill>
                  <a:schemeClr val="accent2"/>
                </a:solidFill>
              </a:rPr>
              <a:t>6. 	Alternative trade models</a:t>
            </a:r>
            <a:br>
              <a:rPr lang="en-GB" sz="3600" dirty="0">
                <a:solidFill>
                  <a:schemeClr val="accent2"/>
                </a:solidFill>
              </a:rPr>
            </a:br>
            <a:r>
              <a:rPr lang="en-GB" sz="2700" dirty="0">
                <a:solidFill>
                  <a:srgbClr val="004872"/>
                </a:solidFill>
              </a:rPr>
              <a:t>The Heckscher-Ohlin model</a:t>
            </a:r>
          </a:p>
        </p:txBody>
      </p:sp>
      <p:sp>
        <p:nvSpPr>
          <p:cNvPr id="2" name="Textplatzhalter 3">
            <a:extLst>
              <a:ext uri="{FF2B5EF4-FFF2-40B4-BE49-F238E27FC236}">
                <a16:creationId xmlns:a16="http://schemas.microsoft.com/office/drawing/2014/main" id="{5B952ABC-C012-D770-858E-E97780930D31}"/>
              </a:ext>
            </a:extLst>
          </p:cNvPr>
          <p:cNvSpPr txBox="1">
            <a:spLocks/>
          </p:cNvSpPr>
          <p:nvPr/>
        </p:nvSpPr>
        <p:spPr>
          <a:xfrm>
            <a:off x="515249" y="1536483"/>
            <a:ext cx="8438746" cy="4545299"/>
          </a:xfrm>
          <a:prstGeom prst="rect">
            <a:avLst/>
          </a:prstGeom>
        </p:spPr>
        <p:txBody>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363538" indent="-363538">
              <a:lnSpc>
                <a:spcPct val="105000"/>
              </a:lnSpc>
              <a:spcBef>
                <a:spcPts val="200"/>
              </a:spcBef>
              <a:spcAft>
                <a:spcPts val="400"/>
              </a:spcAft>
              <a:tabLst>
                <a:tab pos="982663" algn="l"/>
              </a:tabLst>
            </a:pPr>
            <a:endParaRPr lang="en-US" dirty="0"/>
          </a:p>
        </p:txBody>
      </p:sp>
      <p:sp>
        <p:nvSpPr>
          <p:cNvPr id="3" name="Tijdelijke aanduiding voor verticale tekst 10">
            <a:extLst>
              <a:ext uri="{FF2B5EF4-FFF2-40B4-BE49-F238E27FC236}">
                <a16:creationId xmlns:a16="http://schemas.microsoft.com/office/drawing/2014/main" id="{9F51DAEB-B735-A106-7B63-6EB12B8B28C9}"/>
              </a:ext>
            </a:extLst>
          </p:cNvPr>
          <p:cNvSpPr txBox="1">
            <a:spLocks noGrp="1"/>
          </p:cNvSpPr>
          <p:nvPr>
            <p:ph type="body" idx="1"/>
          </p:nvPr>
        </p:nvSpPr>
        <p:spPr>
          <a:xfrm>
            <a:off x="698498" y="2071868"/>
            <a:ext cx="10297451" cy="4155311"/>
          </a:xfrm>
          <a:prstGeom prst="rect">
            <a:avLst/>
          </a:prstGeom>
          <a:ln>
            <a:noFill/>
          </a:ln>
        </p:spPr>
        <p:txBody>
          <a:bodyPr>
            <a:normAutofit lnSpcReduction="10000"/>
          </a:bodyPr>
          <a:lstStyle/>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The Heckscher-Ohlin (H-O) model is another workhorse model in economics.</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It assumes two-countries, two goods</a:t>
            </a:r>
            <a:r>
              <a:rPr lang="en-GB" sz="1800" b="1" dirty="0">
                <a:solidFill>
                  <a:schemeClr val="accent2"/>
                </a:solidFill>
                <a:latin typeface="Arial" panose="020B0604020202020204" pitchFamily="34" charset="0"/>
                <a:cs typeface="Arial" panose="020B0604020202020204" pitchFamily="34" charset="0"/>
                <a:sym typeface="Roboto Slab Regular Regular"/>
              </a:rPr>
              <a:t>, two factors (labour and capital)</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The motive for trade are differences in factor endowments.</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To keep the model tractable, </a:t>
            </a:r>
            <a:r>
              <a:rPr lang="en-GB" sz="1800" b="1" dirty="0">
                <a:solidFill>
                  <a:schemeClr val="accent2"/>
                </a:solidFill>
                <a:latin typeface="Arial" panose="020B0604020202020204" pitchFamily="34" charset="0"/>
                <a:cs typeface="Arial" panose="020B0604020202020204" pitchFamily="34" charset="0"/>
                <a:sym typeface="Roboto Slab Regular Regular"/>
              </a:rPr>
              <a:t>identical technologies </a:t>
            </a:r>
            <a:r>
              <a:rPr lang="en-GB" sz="1800" dirty="0">
                <a:latin typeface="Arial" panose="020B0604020202020204" pitchFamily="34" charset="0"/>
                <a:cs typeface="Arial" panose="020B0604020202020204" pitchFamily="34" charset="0"/>
                <a:sym typeface="Roboto Slab Regular Regular"/>
              </a:rPr>
              <a:t>are assumed.</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Important model outcomes are that</a:t>
            </a:r>
          </a:p>
          <a:p>
            <a:pPr marL="549275" lvl="4" indent="-285750">
              <a:lnSpc>
                <a:spcPct val="110000"/>
              </a:lnSpc>
              <a:spcBef>
                <a:spcPts val="800"/>
              </a:spcBef>
              <a:buClr>
                <a:srgbClr val="004872"/>
              </a:buClr>
              <a:buSzPct val="140000"/>
              <a:buFont typeface="Courier New" panose="02070309020205020404" pitchFamily="49" charset="0"/>
              <a:buChar char="o"/>
            </a:pPr>
            <a:r>
              <a:rPr lang="en-GB" sz="1800" dirty="0">
                <a:latin typeface="Arial" panose="020B0604020202020204" pitchFamily="34" charset="0"/>
                <a:cs typeface="Arial" panose="020B0604020202020204" pitchFamily="34" charset="0"/>
                <a:sym typeface="Roboto Slab Regular Regular"/>
              </a:rPr>
              <a:t>Countries specialise according to comparative advantage which are here the result of differences in the factor endowments with labour and capital. The country with relative abundance of capital will specialise in the production of the goods that uses this factor intensively.</a:t>
            </a:r>
          </a:p>
          <a:p>
            <a:pPr marL="549275" lvl="4" indent="-285750">
              <a:lnSpc>
                <a:spcPct val="110000"/>
              </a:lnSpc>
              <a:spcBef>
                <a:spcPts val="800"/>
              </a:spcBef>
              <a:buClr>
                <a:srgbClr val="004872"/>
              </a:buClr>
              <a:buSzPct val="140000"/>
              <a:buFont typeface="Courier New" panose="02070309020205020404" pitchFamily="49" charset="0"/>
              <a:buChar char="o"/>
            </a:pPr>
            <a:r>
              <a:rPr lang="en-GB" sz="1800" dirty="0">
                <a:latin typeface="Arial" panose="020B0604020202020204" pitchFamily="34" charset="0"/>
                <a:cs typeface="Arial" panose="020B0604020202020204" pitchFamily="34" charset="0"/>
                <a:sym typeface="Roboto Slab Regular Regular"/>
              </a:rPr>
              <a:t>The static gains from trade arise also in the H-O model</a:t>
            </a:r>
          </a:p>
          <a:p>
            <a:pPr marL="549275" lvl="4" indent="-285750">
              <a:lnSpc>
                <a:spcPct val="110000"/>
              </a:lnSpc>
              <a:spcBef>
                <a:spcPts val="800"/>
              </a:spcBef>
              <a:buClr>
                <a:srgbClr val="004872"/>
              </a:buClr>
              <a:buSzPct val="140000"/>
              <a:buFont typeface="Courier New" panose="02070309020205020404" pitchFamily="49" charset="0"/>
              <a:buChar char="o"/>
            </a:pPr>
            <a:r>
              <a:rPr lang="en-GB" sz="1800" dirty="0">
                <a:latin typeface="Arial" panose="020B0604020202020204" pitchFamily="34" charset="0"/>
                <a:cs typeface="Arial" panose="020B0604020202020204" pitchFamily="34" charset="0"/>
                <a:sym typeface="Roboto Slab Regular Regular"/>
              </a:rPr>
              <a:t>Under certain conditions (no factor reversals in particular), factor prices will equalise in the two countries</a:t>
            </a:r>
          </a:p>
          <a:p>
            <a:pPr lvl="4" indent="0">
              <a:lnSpc>
                <a:spcPct val="110000"/>
              </a:lnSpc>
              <a:spcBef>
                <a:spcPts val="800"/>
              </a:spcBef>
              <a:buClr>
                <a:srgbClr val="004872"/>
              </a:buClr>
              <a:buSzPct val="140000"/>
              <a:buNone/>
            </a:pPr>
            <a:endParaRPr lang="en-GB" sz="1800" dirty="0">
              <a:latin typeface="Arial" panose="020B0604020202020204" pitchFamily="34" charset="0"/>
              <a:cs typeface="Arial" panose="020B0604020202020204" pitchFamily="34" charset="0"/>
              <a:sym typeface="Roboto Slab Regular Regular"/>
            </a:endParaRPr>
          </a:p>
        </p:txBody>
      </p:sp>
    </p:spTree>
    <p:extLst>
      <p:ext uri="{BB962C8B-B14F-4D97-AF65-F5344CB8AC3E}">
        <p14:creationId xmlns:p14="http://schemas.microsoft.com/office/powerpoint/2010/main" val="166366824"/>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846669"/>
          </a:xfrm>
          <a:prstGeom prst="rect">
            <a:avLst/>
          </a:prstGeom>
        </p:spPr>
        <p:txBody>
          <a:bodyPr>
            <a:normAutofit fontScale="90000"/>
          </a:bodyPr>
          <a:lstStyle>
            <a:lvl1pPr defTabSz="850391">
              <a:tabLst>
                <a:tab pos="1155700" algn="l"/>
              </a:tabLst>
              <a:defRPr sz="2976"/>
            </a:lvl1pPr>
          </a:lstStyle>
          <a:p>
            <a:pPr marL="531813" indent="-531813">
              <a:tabLst>
                <a:tab pos="531813" algn="l"/>
                <a:tab pos="1155700" algn="l"/>
              </a:tabLst>
            </a:pPr>
            <a:r>
              <a:rPr lang="en-GB" sz="3600" dirty="0">
                <a:solidFill>
                  <a:schemeClr val="accent2"/>
                </a:solidFill>
              </a:rPr>
              <a:t>6. 	Alternative trade models</a:t>
            </a:r>
            <a:br>
              <a:rPr lang="en-GB" sz="3600" dirty="0">
                <a:solidFill>
                  <a:schemeClr val="accent2"/>
                </a:solidFill>
              </a:rPr>
            </a:br>
            <a:r>
              <a:rPr lang="en-GB" sz="2700" dirty="0">
                <a:solidFill>
                  <a:srgbClr val="004872"/>
                </a:solidFill>
              </a:rPr>
              <a:t>The Heckscher-Ohlin model (</a:t>
            </a:r>
            <a:r>
              <a:rPr lang="en-GB" sz="2700" dirty="0" err="1">
                <a:solidFill>
                  <a:srgbClr val="004872"/>
                </a:solidFill>
              </a:rPr>
              <a:t>con’t</a:t>
            </a:r>
            <a:r>
              <a:rPr lang="en-GB" sz="2700" dirty="0">
                <a:solidFill>
                  <a:srgbClr val="004872"/>
                </a:solidFill>
              </a:rPr>
              <a:t>)</a:t>
            </a:r>
          </a:p>
        </p:txBody>
      </p:sp>
      <p:sp>
        <p:nvSpPr>
          <p:cNvPr id="2" name="Textplatzhalter 3">
            <a:extLst>
              <a:ext uri="{FF2B5EF4-FFF2-40B4-BE49-F238E27FC236}">
                <a16:creationId xmlns:a16="http://schemas.microsoft.com/office/drawing/2014/main" id="{5B952ABC-C012-D770-858E-E97780930D31}"/>
              </a:ext>
            </a:extLst>
          </p:cNvPr>
          <p:cNvSpPr txBox="1">
            <a:spLocks/>
          </p:cNvSpPr>
          <p:nvPr/>
        </p:nvSpPr>
        <p:spPr>
          <a:xfrm>
            <a:off x="515249" y="1536483"/>
            <a:ext cx="8438746" cy="4545299"/>
          </a:xfrm>
          <a:prstGeom prst="rect">
            <a:avLst/>
          </a:prstGeom>
        </p:spPr>
        <p:txBody>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363538" indent="-363538">
              <a:lnSpc>
                <a:spcPct val="105000"/>
              </a:lnSpc>
              <a:spcBef>
                <a:spcPts val="200"/>
              </a:spcBef>
              <a:spcAft>
                <a:spcPts val="400"/>
              </a:spcAft>
              <a:tabLst>
                <a:tab pos="982663" algn="l"/>
              </a:tabLst>
            </a:pPr>
            <a:endParaRPr lang="en-US" dirty="0"/>
          </a:p>
        </p:txBody>
      </p:sp>
      <p:sp>
        <p:nvSpPr>
          <p:cNvPr id="3" name="Tijdelijke aanduiding voor verticale tekst 10">
            <a:extLst>
              <a:ext uri="{FF2B5EF4-FFF2-40B4-BE49-F238E27FC236}">
                <a16:creationId xmlns:a16="http://schemas.microsoft.com/office/drawing/2014/main" id="{9F51DAEB-B735-A106-7B63-6EB12B8B28C9}"/>
              </a:ext>
            </a:extLst>
          </p:cNvPr>
          <p:cNvSpPr txBox="1">
            <a:spLocks noGrp="1"/>
          </p:cNvSpPr>
          <p:nvPr>
            <p:ph type="body" idx="1"/>
          </p:nvPr>
        </p:nvSpPr>
        <p:spPr>
          <a:xfrm>
            <a:off x="698498" y="2071869"/>
            <a:ext cx="10297451" cy="2905246"/>
          </a:xfrm>
          <a:prstGeom prst="rect">
            <a:avLst/>
          </a:prstGeom>
          <a:ln>
            <a:noFill/>
          </a:ln>
        </p:spPr>
        <p:txBody>
          <a:bodyPr>
            <a:normAutofit/>
          </a:bodyPr>
          <a:lstStyle/>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The slightly more complex (though still fully static) structure of the H-O model allows for interesting analyses of changes in prices and endowments:</a:t>
            </a:r>
          </a:p>
          <a:p>
            <a:pPr marL="549275" lvl="4" indent="-285750">
              <a:lnSpc>
                <a:spcPct val="110000"/>
              </a:lnSpc>
              <a:spcBef>
                <a:spcPts val="800"/>
              </a:spcBef>
              <a:buClr>
                <a:srgbClr val="004872"/>
              </a:buClr>
              <a:buSzPct val="140000"/>
              <a:buFont typeface="Courier New" panose="02070309020205020404" pitchFamily="49" charset="0"/>
              <a:buChar char="o"/>
            </a:pPr>
            <a:r>
              <a:rPr lang="en-GB" sz="1800" dirty="0">
                <a:latin typeface="Arial" panose="020B0604020202020204" pitchFamily="34" charset="0"/>
                <a:cs typeface="Arial" panose="020B0604020202020204" pitchFamily="34" charset="0"/>
                <a:sym typeface="Roboto Slab Regular Regular"/>
              </a:rPr>
              <a:t>An increase in the relative price of a good will increase the real return to the factor used intensively in that good, and reduce the return to the other factor (</a:t>
            </a:r>
            <a:r>
              <a:rPr lang="en-GB" sz="1800" dirty="0" err="1">
                <a:latin typeface="Arial" panose="020B0604020202020204" pitchFamily="34" charset="0"/>
                <a:cs typeface="Arial" panose="020B0604020202020204" pitchFamily="34" charset="0"/>
                <a:sym typeface="Roboto Slab Regular Regular"/>
              </a:rPr>
              <a:t>Stolper</a:t>
            </a:r>
            <a:r>
              <a:rPr lang="en-GB" sz="1800" dirty="0">
                <a:latin typeface="Arial" panose="020B0604020202020204" pitchFamily="34" charset="0"/>
                <a:cs typeface="Arial" panose="020B0604020202020204" pitchFamily="34" charset="0"/>
                <a:sym typeface="Roboto Slab Regular Regular"/>
              </a:rPr>
              <a:t>-Samuelson Theorem).</a:t>
            </a:r>
          </a:p>
          <a:p>
            <a:pPr marL="549275" lvl="4" indent="-285750">
              <a:lnSpc>
                <a:spcPct val="110000"/>
              </a:lnSpc>
              <a:spcBef>
                <a:spcPts val="800"/>
              </a:spcBef>
              <a:buClr>
                <a:srgbClr val="004872"/>
              </a:buClr>
              <a:buSzPct val="140000"/>
              <a:buFont typeface="Courier New" panose="02070309020205020404" pitchFamily="49" charset="0"/>
              <a:buChar char="o"/>
            </a:pPr>
            <a:r>
              <a:rPr lang="en-GB" sz="1800" dirty="0">
                <a:latin typeface="Arial" panose="020B0604020202020204" pitchFamily="34" charset="0"/>
                <a:cs typeface="Arial" panose="020B0604020202020204" pitchFamily="34" charset="0"/>
                <a:sym typeface="Roboto Slab Regular Regular"/>
              </a:rPr>
              <a:t>An increase in the endowment of one factor will increase the output of the industry using this factor intensively and will decrease the output of the other industry.</a:t>
            </a:r>
          </a:p>
          <a:p>
            <a:pPr lvl="4" indent="0">
              <a:lnSpc>
                <a:spcPct val="110000"/>
              </a:lnSpc>
              <a:spcBef>
                <a:spcPts val="800"/>
              </a:spcBef>
              <a:buClr>
                <a:srgbClr val="004872"/>
              </a:buClr>
              <a:buSzPct val="140000"/>
              <a:buNone/>
            </a:pPr>
            <a:endParaRPr lang="en-GB" sz="1800" dirty="0">
              <a:latin typeface="Arial" panose="020B0604020202020204" pitchFamily="34" charset="0"/>
              <a:cs typeface="Arial" panose="020B0604020202020204" pitchFamily="34" charset="0"/>
              <a:sym typeface="Roboto Slab Regular Regular"/>
            </a:endParaRPr>
          </a:p>
        </p:txBody>
      </p:sp>
    </p:spTree>
    <p:extLst>
      <p:ext uri="{BB962C8B-B14F-4D97-AF65-F5344CB8AC3E}">
        <p14:creationId xmlns:p14="http://schemas.microsoft.com/office/powerpoint/2010/main" val="3991098973"/>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846669"/>
          </a:xfrm>
          <a:prstGeom prst="rect">
            <a:avLst/>
          </a:prstGeom>
        </p:spPr>
        <p:txBody>
          <a:bodyPr>
            <a:normAutofit/>
          </a:bodyPr>
          <a:lstStyle>
            <a:lvl1pPr defTabSz="850391">
              <a:tabLst>
                <a:tab pos="1155700" algn="l"/>
              </a:tabLst>
              <a:defRPr sz="2976"/>
            </a:lvl1pPr>
          </a:lstStyle>
          <a:p>
            <a:pPr marL="531813" indent="-531813">
              <a:tabLst>
                <a:tab pos="531813" algn="l"/>
                <a:tab pos="1155700" algn="l"/>
              </a:tabLst>
            </a:pPr>
            <a:r>
              <a:rPr lang="en-GB" sz="3600" dirty="0">
                <a:solidFill>
                  <a:schemeClr val="accent2"/>
                </a:solidFill>
              </a:rPr>
              <a:t>	</a:t>
            </a:r>
            <a:r>
              <a:rPr lang="en-GB" sz="3200" dirty="0">
                <a:solidFill>
                  <a:schemeClr val="accent2"/>
                </a:solidFill>
              </a:rPr>
              <a:t>Summary and take-aways</a:t>
            </a:r>
          </a:p>
        </p:txBody>
      </p:sp>
      <p:sp>
        <p:nvSpPr>
          <p:cNvPr id="2" name="Textplatzhalter 3">
            <a:extLst>
              <a:ext uri="{FF2B5EF4-FFF2-40B4-BE49-F238E27FC236}">
                <a16:creationId xmlns:a16="http://schemas.microsoft.com/office/drawing/2014/main" id="{5B952ABC-C012-D770-858E-E97780930D31}"/>
              </a:ext>
            </a:extLst>
          </p:cNvPr>
          <p:cNvSpPr txBox="1">
            <a:spLocks/>
          </p:cNvSpPr>
          <p:nvPr/>
        </p:nvSpPr>
        <p:spPr>
          <a:xfrm>
            <a:off x="515249" y="1536483"/>
            <a:ext cx="8438746" cy="4545299"/>
          </a:xfrm>
          <a:prstGeom prst="rect">
            <a:avLst/>
          </a:prstGeom>
        </p:spPr>
        <p:txBody>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363538" indent="-363538">
              <a:lnSpc>
                <a:spcPct val="105000"/>
              </a:lnSpc>
              <a:spcBef>
                <a:spcPts val="200"/>
              </a:spcBef>
              <a:spcAft>
                <a:spcPts val="400"/>
              </a:spcAft>
              <a:tabLst>
                <a:tab pos="982663" algn="l"/>
              </a:tabLst>
            </a:pPr>
            <a:endParaRPr lang="en-US" dirty="0"/>
          </a:p>
        </p:txBody>
      </p:sp>
      <p:sp>
        <p:nvSpPr>
          <p:cNvPr id="3" name="Tijdelijke aanduiding voor verticale tekst 10">
            <a:extLst>
              <a:ext uri="{FF2B5EF4-FFF2-40B4-BE49-F238E27FC236}">
                <a16:creationId xmlns:a16="http://schemas.microsoft.com/office/drawing/2014/main" id="{9F51DAEB-B735-A106-7B63-6EB12B8B28C9}"/>
              </a:ext>
            </a:extLst>
          </p:cNvPr>
          <p:cNvSpPr txBox="1">
            <a:spLocks noGrp="1"/>
          </p:cNvSpPr>
          <p:nvPr>
            <p:ph type="body" idx="1"/>
          </p:nvPr>
        </p:nvSpPr>
        <p:spPr>
          <a:xfrm>
            <a:off x="698498" y="1571124"/>
            <a:ext cx="10297451" cy="4224760"/>
          </a:xfrm>
          <a:prstGeom prst="rect">
            <a:avLst/>
          </a:prstGeom>
          <a:ln>
            <a:noFill/>
          </a:ln>
        </p:spPr>
        <p:txBody>
          <a:bodyPr>
            <a:normAutofit lnSpcReduction="10000"/>
          </a:bodyPr>
          <a:lstStyle/>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Most countries in the world are ‘open economies’, in the sense that international trade in goods plays an important role in the economy.</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The major motives for trade are differences between countries and increasing returns to scale.</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In the Ricardian model, countries have an incentive to trade because of differences in technology</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In the Ricardian model countries specialise according to comparative advantage </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Comparative advantage and the associated opportunity costs determine the trade patterns (that is which country exports and imports which good)</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In the Ricardian model framework, countries can reap gains from trade, hence the welfare of at least one country increases when there is the possibility for international trade.</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sym typeface="Roboto Slab Regular Regular"/>
              </a:rPr>
              <a:t>A noticeable shortcoming of the Ricardian model (as well as most workhorse models in international trade) is that it is fully static and neglects the technological change and economic developments which limits is usefulness for deriving policy conclusions.</a:t>
            </a:r>
          </a:p>
          <a:p>
            <a:pPr lvl="4" indent="0">
              <a:lnSpc>
                <a:spcPct val="110000"/>
              </a:lnSpc>
              <a:spcBef>
                <a:spcPts val="800"/>
              </a:spcBef>
              <a:buClr>
                <a:srgbClr val="004872"/>
              </a:buClr>
              <a:buSzPct val="140000"/>
              <a:buNone/>
            </a:pPr>
            <a:endParaRPr lang="en-GB" sz="1800" dirty="0">
              <a:latin typeface="Arial" panose="020B0604020202020204" pitchFamily="34" charset="0"/>
              <a:cs typeface="Arial" panose="020B0604020202020204" pitchFamily="34" charset="0"/>
              <a:sym typeface="Roboto Slab Regular Regular"/>
            </a:endParaRPr>
          </a:p>
        </p:txBody>
      </p:sp>
    </p:spTree>
    <p:extLst>
      <p:ext uri="{BB962C8B-B14F-4D97-AF65-F5344CB8AC3E}">
        <p14:creationId xmlns:p14="http://schemas.microsoft.com/office/powerpoint/2010/main" val="118067741"/>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846669"/>
          </a:xfrm>
          <a:prstGeom prst="rect">
            <a:avLst/>
          </a:prstGeom>
        </p:spPr>
        <p:txBody>
          <a:bodyPr>
            <a:normAutofit fontScale="90000"/>
          </a:bodyPr>
          <a:lstStyle>
            <a:lvl1pPr defTabSz="850391">
              <a:tabLst>
                <a:tab pos="1155700" algn="l"/>
              </a:tabLst>
              <a:defRPr sz="2976"/>
            </a:lvl1pPr>
          </a:lstStyle>
          <a:p>
            <a:pPr marL="531813" indent="-531813">
              <a:tabLst>
                <a:tab pos="531813" algn="l"/>
                <a:tab pos="1155700" algn="l"/>
              </a:tabLst>
            </a:pPr>
            <a:r>
              <a:rPr lang="en-GB" sz="3600" dirty="0">
                <a:solidFill>
                  <a:schemeClr val="accent2"/>
                </a:solidFill>
              </a:rPr>
              <a:t>1. 	Why international trade matters</a:t>
            </a:r>
            <a:br>
              <a:rPr lang="en-GB" sz="3600" dirty="0">
                <a:solidFill>
                  <a:schemeClr val="accent2"/>
                </a:solidFill>
              </a:rPr>
            </a:br>
            <a:r>
              <a:rPr lang="en-GB" sz="2700" dirty="0">
                <a:solidFill>
                  <a:srgbClr val="004872"/>
                </a:solidFill>
              </a:rPr>
              <a:t>Relevance of trade for organising the economy</a:t>
            </a:r>
          </a:p>
        </p:txBody>
      </p:sp>
      <p:sp>
        <p:nvSpPr>
          <p:cNvPr id="2" name="Textplatzhalter 3">
            <a:extLst>
              <a:ext uri="{FF2B5EF4-FFF2-40B4-BE49-F238E27FC236}">
                <a16:creationId xmlns:a16="http://schemas.microsoft.com/office/drawing/2014/main" id="{5B952ABC-C012-D770-858E-E97780930D31}"/>
              </a:ext>
            </a:extLst>
          </p:cNvPr>
          <p:cNvSpPr txBox="1">
            <a:spLocks/>
          </p:cNvSpPr>
          <p:nvPr/>
        </p:nvSpPr>
        <p:spPr>
          <a:xfrm>
            <a:off x="515249" y="1536483"/>
            <a:ext cx="8438746" cy="4545299"/>
          </a:xfrm>
          <a:prstGeom prst="rect">
            <a:avLst/>
          </a:prstGeom>
        </p:spPr>
        <p:txBody>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363538" indent="-363538">
              <a:lnSpc>
                <a:spcPct val="105000"/>
              </a:lnSpc>
              <a:spcBef>
                <a:spcPts val="200"/>
              </a:spcBef>
              <a:spcAft>
                <a:spcPts val="400"/>
              </a:spcAft>
              <a:tabLst>
                <a:tab pos="982663" algn="l"/>
              </a:tabLst>
            </a:pPr>
            <a:endParaRPr lang="en-US" dirty="0"/>
          </a:p>
        </p:txBody>
      </p:sp>
      <p:sp>
        <p:nvSpPr>
          <p:cNvPr id="3" name="Tijdelijke aanduiding voor verticale tekst 10">
            <a:extLst>
              <a:ext uri="{FF2B5EF4-FFF2-40B4-BE49-F238E27FC236}">
                <a16:creationId xmlns:a16="http://schemas.microsoft.com/office/drawing/2014/main" id="{9F51DAEB-B735-A106-7B63-6EB12B8B28C9}"/>
              </a:ext>
            </a:extLst>
          </p:cNvPr>
          <p:cNvSpPr txBox="1">
            <a:spLocks noGrp="1"/>
          </p:cNvSpPr>
          <p:nvPr>
            <p:ph type="body" idx="1"/>
          </p:nvPr>
        </p:nvSpPr>
        <p:spPr>
          <a:xfrm>
            <a:off x="698499" y="1863524"/>
            <a:ext cx="9510372" cy="4016004"/>
          </a:xfrm>
          <a:prstGeom prst="rect">
            <a:avLst/>
          </a:prstGeom>
        </p:spPr>
        <p:txBody>
          <a:bodyPr>
            <a:normAutofit lnSpcReduction="10000"/>
          </a:bodyPr>
          <a:lstStyle/>
          <a:p>
            <a:pPr marL="285750" lvl="2" indent="-285750">
              <a:lnSpc>
                <a:spcPct val="110000"/>
              </a:lnSpc>
              <a:spcBef>
                <a:spcPts val="800"/>
              </a:spcBef>
              <a:buClr>
                <a:srgbClr val="004872"/>
              </a:buClr>
              <a:buSzPct val="140000"/>
              <a:buFont typeface="Wingdings" panose="05000000000000000000" pitchFamily="2" charset="2"/>
              <a:buChar char="§"/>
            </a:pPr>
            <a:r>
              <a:rPr lang="en-US" sz="1800" dirty="0">
                <a:latin typeface="Arial" panose="020B0604020202020204" pitchFamily="34" charset="0"/>
                <a:cs typeface="Arial" panose="020B0604020202020204" pitchFamily="34" charset="0"/>
              </a:rPr>
              <a:t>‘Opening up the economy’, that is, moving from a state of autarky (closed economy, countries do not engage in trade) to a situation where countries exchange goods with each other (open economy) creates new possibilities.</a:t>
            </a:r>
          </a:p>
          <a:p>
            <a:pPr marL="285750" lvl="2" indent="-285750">
              <a:lnSpc>
                <a:spcPct val="110000"/>
              </a:lnSpc>
              <a:spcBef>
                <a:spcPts val="800"/>
              </a:spcBef>
              <a:buClr>
                <a:srgbClr val="004872"/>
              </a:buClr>
              <a:buSzPct val="140000"/>
              <a:buFont typeface="Wingdings" panose="05000000000000000000" pitchFamily="2" charset="2"/>
              <a:buChar char="§"/>
            </a:pPr>
            <a:r>
              <a:rPr lang="en-US" sz="1800" dirty="0">
                <a:latin typeface="Arial" panose="020B0604020202020204" pitchFamily="34" charset="0"/>
                <a:cs typeface="Arial" panose="020B0604020202020204" pitchFamily="34" charset="0"/>
              </a:rPr>
              <a:t>With international trade goods can be exported and imported which may influence </a:t>
            </a:r>
            <a:r>
              <a:rPr lang="en-US" sz="1800" b="1" dirty="0">
                <a:solidFill>
                  <a:schemeClr val="accent2"/>
                </a:solidFill>
                <a:latin typeface="Arial" panose="020B0604020202020204" pitchFamily="34" charset="0"/>
                <a:cs typeface="Arial" panose="020B0604020202020204" pitchFamily="34" charset="0"/>
              </a:rPr>
              <a:t>production and consumption decisions </a:t>
            </a:r>
            <a:r>
              <a:rPr lang="en-US" sz="1800" dirty="0">
                <a:latin typeface="Arial" panose="020B0604020202020204" pitchFamily="34" charset="0"/>
                <a:cs typeface="Arial" panose="020B0604020202020204" pitchFamily="34" charset="0"/>
              </a:rPr>
              <a:t>of the economies involved.</a:t>
            </a:r>
          </a:p>
          <a:p>
            <a:pPr marL="285750" lvl="2" indent="-285750">
              <a:lnSpc>
                <a:spcPct val="110000"/>
              </a:lnSpc>
              <a:spcBef>
                <a:spcPts val="800"/>
              </a:spcBef>
              <a:buClr>
                <a:srgbClr val="004872"/>
              </a:buClr>
              <a:buSzPct val="140000"/>
              <a:buFont typeface="Wingdings" panose="05000000000000000000" pitchFamily="2" charset="2"/>
              <a:buChar char="§"/>
            </a:pPr>
            <a:r>
              <a:rPr lang="en-US" sz="1800" dirty="0">
                <a:latin typeface="Arial" panose="020B0604020202020204" pitchFamily="34" charset="0"/>
                <a:cs typeface="Arial" panose="020B0604020202020204" pitchFamily="34" charset="0"/>
              </a:rPr>
              <a:t>In particular: in contrast to autarky, in an open economy it need not be the case that production equals consumption.</a:t>
            </a:r>
          </a:p>
          <a:p>
            <a:pPr marL="549275" lvl="4" indent="-285750">
              <a:lnSpc>
                <a:spcPct val="110000"/>
              </a:lnSpc>
              <a:spcBef>
                <a:spcPts val="800"/>
              </a:spcBef>
              <a:buClr>
                <a:srgbClr val="004872"/>
              </a:buClr>
              <a:buSzPct val="140000"/>
              <a:buFont typeface="Courier New" panose="02070309020205020404" pitchFamily="49" charset="0"/>
              <a:buChar char="o"/>
              <a:tabLst>
                <a:tab pos="4040188" algn="l"/>
              </a:tabLst>
            </a:pPr>
            <a:r>
              <a:rPr lang="en-US" sz="1800" b="1" dirty="0">
                <a:solidFill>
                  <a:schemeClr val="accent2"/>
                </a:solidFill>
                <a:latin typeface="Arial" panose="020B0604020202020204" pitchFamily="34" charset="0"/>
                <a:cs typeface="Arial" panose="020B0604020202020204" pitchFamily="34" charset="0"/>
              </a:rPr>
              <a:t>Closed economy (autarky):</a:t>
            </a:r>
            <a:r>
              <a:rPr lang="en-US" sz="1800" dirty="0">
                <a:latin typeface="Arial" panose="020B0604020202020204" pitchFamily="34" charset="0"/>
                <a:cs typeface="Arial" panose="020B0604020202020204" pitchFamily="34" charset="0"/>
              </a:rPr>
              <a:t>  	consumption (C) = production (Q) by definition</a:t>
            </a:r>
          </a:p>
          <a:p>
            <a:pPr marL="549275" lvl="4" indent="-285750">
              <a:lnSpc>
                <a:spcPct val="110000"/>
              </a:lnSpc>
              <a:spcBef>
                <a:spcPts val="800"/>
              </a:spcBef>
              <a:buClr>
                <a:srgbClr val="004872"/>
              </a:buClr>
              <a:buSzPct val="140000"/>
              <a:buFont typeface="Courier New" panose="02070309020205020404" pitchFamily="49" charset="0"/>
              <a:buChar char="o"/>
              <a:tabLst>
                <a:tab pos="4040188" algn="l"/>
              </a:tabLst>
            </a:pPr>
            <a:r>
              <a:rPr lang="en-US" sz="1800" b="1" dirty="0">
                <a:solidFill>
                  <a:schemeClr val="accent2"/>
                </a:solidFill>
                <a:latin typeface="Arial" panose="020B0604020202020204" pitchFamily="34" charset="0"/>
                <a:cs typeface="Arial" panose="020B0604020202020204" pitchFamily="34" charset="0"/>
              </a:rPr>
              <a:t>Open economy (goods trade):  </a:t>
            </a:r>
            <a:r>
              <a:rPr lang="en-US" sz="1800" dirty="0">
                <a:latin typeface="Arial" panose="020B0604020202020204" pitchFamily="34" charset="0"/>
                <a:cs typeface="Arial" panose="020B0604020202020204" pitchFamily="34" charset="0"/>
              </a:rPr>
              <a:t>	consumption (C) ≠ production (Q)  is allowed</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t>The deviation of production from consumption are equal to the trade flows. When we are interested in which country exports / imports which good we refer to these flows as trade patterns. The trade patterns are a key element in trade analysis. </a:t>
            </a:r>
            <a:endParaRPr lang="en-US" sz="1800" dirty="0">
              <a:latin typeface="Arial" panose="020B0604020202020204" pitchFamily="34" charset="0"/>
              <a:cs typeface="Arial" panose="020B0604020202020204" pitchFamily="34" charset="0"/>
            </a:endParaRPr>
          </a:p>
          <a:p>
            <a:pPr marL="358775" lvl="2" indent="-358775">
              <a:lnSpc>
                <a:spcPct val="110000"/>
              </a:lnSpc>
              <a:spcBef>
                <a:spcPts val="800"/>
              </a:spcBef>
              <a:buClr>
                <a:srgbClr val="004872"/>
              </a:buClr>
              <a:buSzPct val="140000"/>
              <a:tabLst>
                <a:tab pos="358775" algn="l"/>
              </a:tabLst>
            </a:pPr>
            <a:endParaRPr lang="en-US" sz="1800" dirty="0">
              <a:latin typeface="Arial" panose="020B0604020202020204" pitchFamily="34" charset="0"/>
              <a:cs typeface="Arial" panose="020B0604020202020204" pitchFamily="34" charset="0"/>
            </a:endParaRPr>
          </a:p>
          <a:p>
            <a:pPr marL="285750" lvl="2" indent="-285750">
              <a:lnSpc>
                <a:spcPct val="110000"/>
              </a:lnSpc>
              <a:spcBef>
                <a:spcPts val="800"/>
              </a:spcBef>
              <a:buSzPct val="125000"/>
              <a:buFont typeface="Wingdings" panose="05000000000000000000" pitchFamily="2" charset="2"/>
              <a:buChar char="§"/>
            </a:pPr>
            <a:endParaRPr lang="en-US" sz="1800" dirty="0">
              <a:latin typeface="Arial" panose="020B0604020202020204" pitchFamily="34" charset="0"/>
              <a:cs typeface="Arial" panose="020B0604020202020204" pitchFamily="34" charset="0"/>
            </a:endParaRPr>
          </a:p>
          <a:p>
            <a:pPr marL="285750" lvl="2" indent="-285750">
              <a:lnSpc>
                <a:spcPct val="110000"/>
              </a:lnSpc>
              <a:spcBef>
                <a:spcPts val="800"/>
              </a:spcBef>
              <a:buSzPct val="125000"/>
              <a:buFont typeface="Wingdings" panose="05000000000000000000" pitchFamily="2" charset="2"/>
              <a:buChar char="§"/>
            </a:pPr>
            <a:endParaRPr lang="en-US" sz="1800" dirty="0">
              <a:latin typeface="Arial" panose="020B0604020202020204" pitchFamily="34" charset="0"/>
              <a:cs typeface="Arial" panose="020B0604020202020204" pitchFamily="34" charset="0"/>
            </a:endParaRPr>
          </a:p>
          <a:p>
            <a:pPr lvl="2">
              <a:lnSpc>
                <a:spcPct val="120000"/>
              </a:lnSpc>
              <a:spcBef>
                <a:spcPts val="0"/>
              </a:spcBef>
              <a:buSzPct val="125000"/>
            </a:pPr>
            <a:endParaRPr lang="en-GB" sz="1800" dirty="0">
              <a:latin typeface="Arial" panose="020B0604020202020204" pitchFamily="34" charset="0"/>
              <a:cs typeface="Arial" panose="020B0604020202020204" pitchFamily="34" charset="0"/>
              <a:sym typeface="Roboto Slab Regular Regular"/>
            </a:endParaRPr>
          </a:p>
        </p:txBody>
      </p:sp>
    </p:spTree>
    <p:extLst>
      <p:ext uri="{BB962C8B-B14F-4D97-AF65-F5344CB8AC3E}">
        <p14:creationId xmlns:p14="http://schemas.microsoft.com/office/powerpoint/2010/main" val="3443880151"/>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846669"/>
          </a:xfrm>
          <a:prstGeom prst="rect">
            <a:avLst/>
          </a:prstGeom>
        </p:spPr>
        <p:txBody>
          <a:bodyPr>
            <a:normAutofit fontScale="90000"/>
          </a:bodyPr>
          <a:lstStyle>
            <a:lvl1pPr defTabSz="850391">
              <a:tabLst>
                <a:tab pos="1155700" algn="l"/>
              </a:tabLst>
              <a:defRPr sz="2976"/>
            </a:lvl1pPr>
          </a:lstStyle>
          <a:p>
            <a:pPr marL="531813" indent="-531813">
              <a:tabLst>
                <a:tab pos="531813" algn="l"/>
                <a:tab pos="1155700" algn="l"/>
              </a:tabLst>
            </a:pPr>
            <a:r>
              <a:rPr lang="en-GB" sz="3600" dirty="0">
                <a:solidFill>
                  <a:schemeClr val="accent2"/>
                </a:solidFill>
              </a:rPr>
              <a:t>2. 	Motives for international trade</a:t>
            </a:r>
            <a:br>
              <a:rPr lang="en-GB" sz="3600" dirty="0">
                <a:solidFill>
                  <a:schemeClr val="accent2"/>
                </a:solidFill>
              </a:rPr>
            </a:br>
            <a:r>
              <a:rPr lang="en-GB" sz="2700" dirty="0">
                <a:solidFill>
                  <a:srgbClr val="004872"/>
                </a:solidFill>
              </a:rPr>
              <a:t>Countries trade for different reasons </a:t>
            </a:r>
          </a:p>
        </p:txBody>
      </p:sp>
      <p:sp>
        <p:nvSpPr>
          <p:cNvPr id="2" name="Textplatzhalter 3">
            <a:extLst>
              <a:ext uri="{FF2B5EF4-FFF2-40B4-BE49-F238E27FC236}">
                <a16:creationId xmlns:a16="http://schemas.microsoft.com/office/drawing/2014/main" id="{5B952ABC-C012-D770-858E-E97780930D31}"/>
              </a:ext>
            </a:extLst>
          </p:cNvPr>
          <p:cNvSpPr txBox="1">
            <a:spLocks/>
          </p:cNvSpPr>
          <p:nvPr/>
        </p:nvSpPr>
        <p:spPr>
          <a:xfrm>
            <a:off x="515249" y="1536483"/>
            <a:ext cx="8438746" cy="4545299"/>
          </a:xfrm>
          <a:prstGeom prst="rect">
            <a:avLst/>
          </a:prstGeom>
        </p:spPr>
        <p:txBody>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363538" indent="-363538">
              <a:lnSpc>
                <a:spcPct val="105000"/>
              </a:lnSpc>
              <a:spcBef>
                <a:spcPts val="200"/>
              </a:spcBef>
              <a:spcAft>
                <a:spcPts val="400"/>
              </a:spcAft>
              <a:tabLst>
                <a:tab pos="982663" algn="l"/>
              </a:tabLst>
            </a:pPr>
            <a:endParaRPr lang="en-US" dirty="0"/>
          </a:p>
        </p:txBody>
      </p:sp>
      <p:sp>
        <p:nvSpPr>
          <p:cNvPr id="3" name="Tijdelijke aanduiding voor verticale tekst 10">
            <a:extLst>
              <a:ext uri="{FF2B5EF4-FFF2-40B4-BE49-F238E27FC236}">
                <a16:creationId xmlns:a16="http://schemas.microsoft.com/office/drawing/2014/main" id="{9F51DAEB-B735-A106-7B63-6EB12B8B28C9}"/>
              </a:ext>
            </a:extLst>
          </p:cNvPr>
          <p:cNvSpPr txBox="1">
            <a:spLocks noGrp="1"/>
          </p:cNvSpPr>
          <p:nvPr>
            <p:ph type="body" idx="1"/>
          </p:nvPr>
        </p:nvSpPr>
        <p:spPr>
          <a:xfrm>
            <a:off x="698499" y="1863523"/>
            <a:ext cx="9927060" cy="4545299"/>
          </a:xfrm>
          <a:prstGeom prst="rect">
            <a:avLst/>
          </a:prstGeom>
        </p:spPr>
        <p:txBody>
          <a:bodyPr>
            <a:normAutofit/>
          </a:bodyPr>
          <a:lstStyle/>
          <a:p>
            <a:pPr lvl="2">
              <a:lnSpc>
                <a:spcPct val="110000"/>
              </a:lnSpc>
              <a:spcBef>
                <a:spcPts val="800"/>
              </a:spcBef>
              <a:buClr>
                <a:srgbClr val="004872"/>
              </a:buClr>
              <a:buSzPct val="140000"/>
            </a:pPr>
            <a:r>
              <a:rPr lang="en-US" sz="1800" dirty="0">
                <a:latin typeface="Arial" panose="020B0604020202020204" pitchFamily="34" charset="0"/>
                <a:cs typeface="Arial" panose="020B0604020202020204" pitchFamily="34" charset="0"/>
              </a:rPr>
              <a:t>At the most general level, the incentives for countries to engage in international trade stem from</a:t>
            </a:r>
          </a:p>
          <a:p>
            <a:pPr marL="342900" lvl="2" indent="-342900">
              <a:lnSpc>
                <a:spcPct val="110000"/>
              </a:lnSpc>
              <a:spcBef>
                <a:spcPts val="800"/>
              </a:spcBef>
              <a:buClr>
                <a:srgbClr val="004872"/>
              </a:buClr>
              <a:buSzPct val="100000"/>
              <a:buFont typeface="+mj-lt"/>
              <a:buAutoNum type="arabicPeriod"/>
            </a:pPr>
            <a:r>
              <a:rPr lang="en-US" sz="1800" b="1" dirty="0">
                <a:solidFill>
                  <a:schemeClr val="accent2"/>
                </a:solidFill>
                <a:latin typeface="Arial" panose="020B0604020202020204" pitchFamily="34" charset="0"/>
                <a:cs typeface="Arial" panose="020B0604020202020204" pitchFamily="34" charset="0"/>
              </a:rPr>
              <a:t>Differences</a:t>
            </a:r>
            <a:r>
              <a:rPr lang="en-US" sz="1800" dirty="0">
                <a:latin typeface="Arial" panose="020B0604020202020204" pitchFamily="34" charset="0"/>
                <a:cs typeface="Arial" panose="020B0604020202020204" pitchFamily="34" charset="0"/>
              </a:rPr>
              <a:t> between countries</a:t>
            </a:r>
          </a:p>
          <a:p>
            <a:pPr marL="549275" lvl="4" indent="-285750">
              <a:lnSpc>
                <a:spcPct val="110000"/>
              </a:lnSpc>
              <a:spcBef>
                <a:spcPts val="200"/>
              </a:spcBef>
              <a:buClr>
                <a:srgbClr val="004872"/>
              </a:buClr>
              <a:buSzPct val="140000"/>
              <a:buFont typeface="Courier New" panose="02070309020205020404" pitchFamily="49" charset="0"/>
              <a:buChar char="o"/>
              <a:tabLst>
                <a:tab pos="4040188" algn="l"/>
              </a:tabLst>
            </a:pPr>
            <a:r>
              <a:rPr lang="en-US" sz="1800" dirty="0">
                <a:latin typeface="Arial" panose="020B0604020202020204" pitchFamily="34" charset="0"/>
                <a:cs typeface="Arial" panose="020B0604020202020204" pitchFamily="34" charset="0"/>
              </a:rPr>
              <a:t>Differences in </a:t>
            </a:r>
            <a:r>
              <a:rPr lang="en-US" sz="1800" b="1" dirty="0">
                <a:solidFill>
                  <a:schemeClr val="accent2"/>
                </a:solidFill>
                <a:latin typeface="Arial" panose="020B0604020202020204" pitchFamily="34" charset="0"/>
                <a:cs typeface="Arial" panose="020B0604020202020204" pitchFamily="34" charset="0"/>
              </a:rPr>
              <a:t>technology (Ricardian model)</a:t>
            </a:r>
          </a:p>
          <a:p>
            <a:pPr marL="549275" lvl="4" indent="-285750">
              <a:lnSpc>
                <a:spcPct val="110000"/>
              </a:lnSpc>
              <a:spcBef>
                <a:spcPts val="800"/>
              </a:spcBef>
              <a:buClr>
                <a:srgbClr val="004872"/>
              </a:buClr>
              <a:buSzPct val="140000"/>
              <a:buFont typeface="Courier New" panose="02070309020205020404" pitchFamily="49" charset="0"/>
              <a:buChar char="o"/>
              <a:tabLst>
                <a:tab pos="4040188" algn="l"/>
              </a:tabLst>
            </a:pPr>
            <a:r>
              <a:rPr lang="en-US" sz="1800" dirty="0">
                <a:latin typeface="Arial" panose="020B0604020202020204" pitchFamily="34" charset="0"/>
                <a:cs typeface="Arial" panose="020B0604020202020204" pitchFamily="34" charset="0"/>
              </a:rPr>
              <a:t>Differences in </a:t>
            </a:r>
            <a:r>
              <a:rPr lang="en-US" sz="1800" b="1" dirty="0">
                <a:solidFill>
                  <a:schemeClr val="accent2"/>
                </a:solidFill>
                <a:latin typeface="Arial" panose="020B0604020202020204" pitchFamily="34" charset="0"/>
                <a:cs typeface="Arial" panose="020B0604020202020204" pitchFamily="34" charset="0"/>
              </a:rPr>
              <a:t>factor endowments (Heckscher-Ohlin model)</a:t>
            </a:r>
            <a:endParaRPr lang="en-US" sz="1800" dirty="0">
              <a:latin typeface="Arial" panose="020B0604020202020204" pitchFamily="34" charset="0"/>
              <a:cs typeface="Arial" panose="020B0604020202020204" pitchFamily="34" charset="0"/>
            </a:endParaRPr>
          </a:p>
          <a:p>
            <a:pPr marL="342900" lvl="2" indent="-342900">
              <a:lnSpc>
                <a:spcPct val="110000"/>
              </a:lnSpc>
              <a:spcBef>
                <a:spcPts val="800"/>
              </a:spcBef>
              <a:buClr>
                <a:srgbClr val="004872"/>
              </a:buClr>
              <a:buSzPct val="100000"/>
              <a:buFont typeface="+mj-lt"/>
              <a:buAutoNum type="arabicPeriod"/>
            </a:pPr>
            <a:r>
              <a:rPr lang="en-US" sz="1800" b="1" dirty="0">
                <a:solidFill>
                  <a:schemeClr val="accent2"/>
                </a:solidFill>
                <a:latin typeface="Arial" panose="020B0604020202020204" pitchFamily="34" charset="0"/>
                <a:cs typeface="Arial" panose="020B0604020202020204" pitchFamily="34" charset="0"/>
              </a:rPr>
              <a:t>Increasing returns to scale</a:t>
            </a:r>
          </a:p>
          <a:p>
            <a:pPr marL="549275" lvl="4" indent="-285750">
              <a:lnSpc>
                <a:spcPct val="110000"/>
              </a:lnSpc>
              <a:spcBef>
                <a:spcPts val="200"/>
              </a:spcBef>
              <a:buClr>
                <a:srgbClr val="004872"/>
              </a:buClr>
              <a:buSzPct val="140000"/>
              <a:buFont typeface="Courier New" panose="02070309020205020404" pitchFamily="49" charset="0"/>
              <a:buChar char="o"/>
              <a:tabLst>
                <a:tab pos="4040188" algn="l"/>
              </a:tabLst>
            </a:pPr>
            <a:r>
              <a:rPr lang="en-US" sz="1800" dirty="0">
                <a:latin typeface="Arial" panose="020B0604020202020204" pitchFamily="34" charset="0"/>
                <a:cs typeface="Arial" panose="020B0604020202020204" pitchFamily="34" charset="0"/>
              </a:rPr>
              <a:t>A larger market allows spreading fixed costs over larger amounts. Firms can reduce their average costs when they export. (</a:t>
            </a:r>
            <a:r>
              <a:rPr lang="en-US" sz="1800" b="1" dirty="0">
                <a:solidFill>
                  <a:schemeClr val="accent2"/>
                </a:solidFill>
                <a:latin typeface="Arial" panose="020B0604020202020204" pitchFamily="34" charset="0"/>
                <a:cs typeface="Arial" panose="020B0604020202020204" pitchFamily="34" charset="0"/>
              </a:rPr>
              <a:t>‘New Trade Models’</a:t>
            </a:r>
            <a:r>
              <a:rPr lang="en-US" sz="1800" dirty="0">
                <a:latin typeface="Arial" panose="020B0604020202020204" pitchFamily="34" charset="0"/>
                <a:cs typeface="Arial" panose="020B0604020202020204" pitchFamily="34" charset="0"/>
              </a:rPr>
              <a:t>)</a:t>
            </a:r>
          </a:p>
          <a:p>
            <a:pPr marL="342900" lvl="2" indent="-342900">
              <a:lnSpc>
                <a:spcPct val="110000"/>
              </a:lnSpc>
              <a:spcBef>
                <a:spcPts val="800"/>
              </a:spcBef>
              <a:buClr>
                <a:srgbClr val="004872"/>
              </a:buClr>
              <a:buSzPct val="100000"/>
              <a:buFont typeface="+mj-lt"/>
              <a:buAutoNum type="arabicPeriod"/>
            </a:pPr>
            <a:r>
              <a:rPr lang="en-US" sz="1800" b="1" dirty="0">
                <a:solidFill>
                  <a:schemeClr val="accent2"/>
                </a:solidFill>
                <a:latin typeface="Arial" panose="020B0604020202020204" pitchFamily="34" charset="0"/>
                <a:cs typeface="Arial" panose="020B0604020202020204" pitchFamily="34" charset="0"/>
              </a:rPr>
              <a:t>Love for variety</a:t>
            </a:r>
          </a:p>
          <a:p>
            <a:pPr marL="549275" lvl="4" indent="-285750">
              <a:lnSpc>
                <a:spcPct val="120000"/>
              </a:lnSpc>
              <a:spcBef>
                <a:spcPts val="200"/>
              </a:spcBef>
              <a:buClr>
                <a:srgbClr val="004872"/>
              </a:buClr>
              <a:buSzPct val="140000"/>
              <a:buFont typeface="Courier New" panose="02070309020205020404" pitchFamily="49" charset="0"/>
              <a:buChar char="o"/>
              <a:tabLst>
                <a:tab pos="4040188" algn="l"/>
              </a:tabLst>
            </a:pPr>
            <a:r>
              <a:rPr lang="en-US" sz="1800" dirty="0">
                <a:latin typeface="Arial" panose="020B0604020202020204" pitchFamily="34" charset="0"/>
                <a:cs typeface="Arial" panose="020B0604020202020204" pitchFamily="34" charset="0"/>
              </a:rPr>
              <a:t>If consumers like to consume goods in different varieties (e.g. chocolates of different brands), varieties of the some good are likely to be produced in different countries, giving raise to so-called ‘intra-industry-trade’. Love-for-variety models typically also feature increasing returns in production. </a:t>
            </a:r>
          </a:p>
          <a:p>
            <a:pPr marL="549275" lvl="4" indent="-285750">
              <a:lnSpc>
                <a:spcPct val="120000"/>
              </a:lnSpc>
              <a:spcBef>
                <a:spcPts val="800"/>
              </a:spcBef>
              <a:buClr>
                <a:srgbClr val="004872"/>
              </a:buClr>
              <a:buSzPct val="140000"/>
              <a:buFont typeface="Courier New" panose="02070309020205020404" pitchFamily="49" charset="0"/>
              <a:buChar char="o"/>
              <a:tabLst>
                <a:tab pos="4040188" algn="l"/>
              </a:tabLst>
            </a:pPr>
            <a:endParaRPr lang="en-US" sz="1800" dirty="0">
              <a:latin typeface="Arial" panose="020B0604020202020204" pitchFamily="34" charset="0"/>
              <a:cs typeface="Arial" panose="020B0604020202020204" pitchFamily="34" charset="0"/>
            </a:endParaRPr>
          </a:p>
          <a:p>
            <a:pPr marL="285750" lvl="2" indent="-285750">
              <a:lnSpc>
                <a:spcPct val="110000"/>
              </a:lnSpc>
              <a:spcBef>
                <a:spcPts val="800"/>
              </a:spcBef>
              <a:buSzPct val="125000"/>
              <a:buFont typeface="Wingdings" panose="05000000000000000000" pitchFamily="2" charset="2"/>
              <a:buChar char="§"/>
            </a:pPr>
            <a:endParaRPr lang="en-US" sz="1800" dirty="0">
              <a:latin typeface="Arial" panose="020B0604020202020204" pitchFamily="34" charset="0"/>
              <a:cs typeface="Arial" panose="020B0604020202020204" pitchFamily="34" charset="0"/>
            </a:endParaRPr>
          </a:p>
          <a:p>
            <a:pPr marL="285750" lvl="2" indent="-285750">
              <a:lnSpc>
                <a:spcPct val="110000"/>
              </a:lnSpc>
              <a:spcBef>
                <a:spcPts val="800"/>
              </a:spcBef>
              <a:buSzPct val="125000"/>
              <a:buFont typeface="Wingdings" panose="05000000000000000000" pitchFamily="2" charset="2"/>
              <a:buChar char="§"/>
            </a:pPr>
            <a:endParaRPr lang="en-US" sz="1800" dirty="0">
              <a:latin typeface="Arial" panose="020B0604020202020204" pitchFamily="34" charset="0"/>
              <a:cs typeface="Arial" panose="020B0604020202020204" pitchFamily="34" charset="0"/>
            </a:endParaRPr>
          </a:p>
          <a:p>
            <a:pPr lvl="2">
              <a:lnSpc>
                <a:spcPct val="120000"/>
              </a:lnSpc>
              <a:spcBef>
                <a:spcPts val="0"/>
              </a:spcBef>
              <a:buSzPct val="125000"/>
            </a:pPr>
            <a:endParaRPr lang="en-GB" sz="1800" dirty="0">
              <a:latin typeface="Arial" panose="020B0604020202020204" pitchFamily="34" charset="0"/>
              <a:cs typeface="Arial" panose="020B0604020202020204" pitchFamily="34" charset="0"/>
              <a:sym typeface="Roboto Slab Regular Regular"/>
            </a:endParaRPr>
          </a:p>
        </p:txBody>
      </p:sp>
    </p:spTree>
    <p:extLst>
      <p:ext uri="{BB962C8B-B14F-4D97-AF65-F5344CB8AC3E}">
        <p14:creationId xmlns:p14="http://schemas.microsoft.com/office/powerpoint/2010/main" val="1525655243"/>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846669"/>
          </a:xfrm>
          <a:prstGeom prst="rect">
            <a:avLst/>
          </a:prstGeom>
        </p:spPr>
        <p:txBody>
          <a:bodyPr>
            <a:normAutofit fontScale="90000"/>
          </a:bodyPr>
          <a:lstStyle>
            <a:lvl1pPr defTabSz="850391">
              <a:tabLst>
                <a:tab pos="1155700" algn="l"/>
              </a:tabLst>
              <a:defRPr sz="2976"/>
            </a:lvl1pPr>
          </a:lstStyle>
          <a:p>
            <a:pPr marL="531813" indent="-531813">
              <a:tabLst>
                <a:tab pos="531813" algn="l"/>
                <a:tab pos="1155700" algn="l"/>
              </a:tabLst>
            </a:pPr>
            <a:r>
              <a:rPr lang="en-GB" sz="3600" dirty="0">
                <a:solidFill>
                  <a:schemeClr val="accent2"/>
                </a:solidFill>
              </a:rPr>
              <a:t>3. 	Comparative advantage</a:t>
            </a:r>
            <a:br>
              <a:rPr lang="en-GB" sz="3600" dirty="0">
                <a:solidFill>
                  <a:schemeClr val="accent2"/>
                </a:solidFill>
              </a:rPr>
            </a:br>
            <a:r>
              <a:rPr lang="en-GB" sz="2700" dirty="0">
                <a:solidFill>
                  <a:srgbClr val="004872"/>
                </a:solidFill>
              </a:rPr>
              <a:t>Non-trivial and true</a:t>
            </a:r>
          </a:p>
        </p:txBody>
      </p:sp>
      <p:sp>
        <p:nvSpPr>
          <p:cNvPr id="2" name="Textplatzhalter 3">
            <a:extLst>
              <a:ext uri="{FF2B5EF4-FFF2-40B4-BE49-F238E27FC236}">
                <a16:creationId xmlns:a16="http://schemas.microsoft.com/office/drawing/2014/main" id="{5B952ABC-C012-D770-858E-E97780930D31}"/>
              </a:ext>
            </a:extLst>
          </p:cNvPr>
          <p:cNvSpPr txBox="1">
            <a:spLocks/>
          </p:cNvSpPr>
          <p:nvPr/>
        </p:nvSpPr>
        <p:spPr>
          <a:xfrm>
            <a:off x="515249" y="1536483"/>
            <a:ext cx="8438746" cy="4545299"/>
          </a:xfrm>
          <a:prstGeom prst="rect">
            <a:avLst/>
          </a:prstGeom>
        </p:spPr>
        <p:txBody>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363538" indent="-363538">
              <a:lnSpc>
                <a:spcPct val="105000"/>
              </a:lnSpc>
              <a:spcBef>
                <a:spcPts val="200"/>
              </a:spcBef>
              <a:spcAft>
                <a:spcPts val="400"/>
              </a:spcAft>
              <a:tabLst>
                <a:tab pos="982663" algn="l"/>
              </a:tabLst>
            </a:pPr>
            <a:endParaRPr lang="en-US" dirty="0"/>
          </a:p>
        </p:txBody>
      </p:sp>
      <p:sp>
        <p:nvSpPr>
          <p:cNvPr id="3" name="Tijdelijke aanduiding voor verticale tekst 10">
            <a:extLst>
              <a:ext uri="{FF2B5EF4-FFF2-40B4-BE49-F238E27FC236}">
                <a16:creationId xmlns:a16="http://schemas.microsoft.com/office/drawing/2014/main" id="{9F51DAEB-B735-A106-7B63-6EB12B8B28C9}"/>
              </a:ext>
            </a:extLst>
          </p:cNvPr>
          <p:cNvSpPr txBox="1">
            <a:spLocks noGrp="1"/>
          </p:cNvSpPr>
          <p:nvPr>
            <p:ph type="body" idx="1"/>
          </p:nvPr>
        </p:nvSpPr>
        <p:spPr>
          <a:xfrm>
            <a:off x="1180617" y="1863523"/>
            <a:ext cx="9444941" cy="4545299"/>
          </a:xfrm>
          <a:prstGeom prst="rect">
            <a:avLst/>
          </a:prstGeom>
        </p:spPr>
        <p:txBody>
          <a:bodyPr>
            <a:normAutofit/>
          </a:bodyPr>
          <a:lstStyle/>
          <a:p>
            <a:pPr lvl="2">
              <a:lnSpc>
                <a:spcPct val="110000"/>
              </a:lnSpc>
              <a:spcBef>
                <a:spcPts val="800"/>
              </a:spcBef>
              <a:buClr>
                <a:srgbClr val="004872"/>
              </a:buClr>
              <a:buSzPct val="140000"/>
            </a:pPr>
            <a:r>
              <a:rPr lang="en-US" sz="1800" i="1" dirty="0">
                <a:latin typeface="Arial" panose="020B0604020202020204" pitchFamily="34" charset="0"/>
                <a:cs typeface="Arial" panose="020B0604020202020204" pitchFamily="34" charset="0"/>
              </a:rPr>
              <a:t>“..years ago …I was in the Society of Fellows at Harvard along with the mathematician Stanislaw </a:t>
            </a:r>
            <a:r>
              <a:rPr lang="en-US" sz="1800" i="1" dirty="0" err="1">
                <a:latin typeface="Arial" panose="020B0604020202020204" pitchFamily="34" charset="0"/>
                <a:cs typeface="Arial" panose="020B0604020202020204" pitchFamily="34" charset="0"/>
              </a:rPr>
              <a:t>Ulam</a:t>
            </a:r>
            <a:r>
              <a:rPr lang="en-US" sz="1800" i="1" dirty="0">
                <a:latin typeface="Arial" panose="020B0604020202020204" pitchFamily="34" charset="0"/>
                <a:cs typeface="Arial" panose="020B0604020202020204" pitchFamily="34" charset="0"/>
              </a:rPr>
              <a:t>,…..already at a tender age a world famous topologist.  He used to tease me by saying, ’Name me one proposition in all of social sciences which is both true and non-trivial’.  This was a test I always failed.  But now, some thirty years later,…an appropriate answer occurs to me:  The Ricardian theory of comparative advantage; …..That it is logically true need not be argued before a mathematician; that it is not trivial is attested by the thousands of important and intelligent men who have never been able to grasp the doctrine for themselves or to believe it after it was explained to them.”</a:t>
            </a:r>
            <a:r>
              <a:rPr lang="en-US" sz="1800" dirty="0">
                <a:latin typeface="Arial" panose="020B0604020202020204" pitchFamily="34" charset="0"/>
                <a:cs typeface="Arial" panose="020B0604020202020204" pitchFamily="34" charset="0"/>
              </a:rPr>
              <a:t> </a:t>
            </a:r>
          </a:p>
          <a:p>
            <a:pPr lvl="2" algn="r">
              <a:lnSpc>
                <a:spcPct val="110000"/>
              </a:lnSpc>
              <a:spcBef>
                <a:spcPts val="800"/>
              </a:spcBef>
              <a:buClr>
                <a:srgbClr val="004872"/>
              </a:buClr>
              <a:buSzPct val="140000"/>
            </a:pPr>
            <a:r>
              <a:rPr lang="en-US" sz="1800" dirty="0">
                <a:latin typeface="Arial" panose="020B0604020202020204" pitchFamily="34" charset="0"/>
                <a:cs typeface="Arial" panose="020B0604020202020204" pitchFamily="34" charset="0"/>
              </a:rPr>
              <a:t>	(p. 683, vol. III of the Collected Scientific Papers of Paul Samuelson). </a:t>
            </a:r>
          </a:p>
          <a:p>
            <a:pPr marL="285750" lvl="2" indent="-285750">
              <a:lnSpc>
                <a:spcPct val="110000"/>
              </a:lnSpc>
              <a:spcBef>
                <a:spcPts val="800"/>
              </a:spcBef>
              <a:buSzPct val="125000"/>
              <a:buFont typeface="Wingdings" panose="05000000000000000000" pitchFamily="2" charset="2"/>
              <a:buChar char="§"/>
            </a:pPr>
            <a:endParaRPr lang="en-US" sz="1800" dirty="0">
              <a:latin typeface="Arial" panose="020B0604020202020204" pitchFamily="34" charset="0"/>
              <a:cs typeface="Arial" panose="020B0604020202020204" pitchFamily="34" charset="0"/>
            </a:endParaRPr>
          </a:p>
          <a:p>
            <a:pPr marL="285750" lvl="2" indent="-285750">
              <a:lnSpc>
                <a:spcPct val="110000"/>
              </a:lnSpc>
              <a:spcBef>
                <a:spcPts val="800"/>
              </a:spcBef>
              <a:buSzPct val="125000"/>
              <a:buFont typeface="Wingdings" panose="05000000000000000000" pitchFamily="2" charset="2"/>
              <a:buChar char="§"/>
            </a:pPr>
            <a:endParaRPr lang="en-US" sz="1800" dirty="0">
              <a:latin typeface="Arial" panose="020B0604020202020204" pitchFamily="34" charset="0"/>
              <a:cs typeface="Arial" panose="020B0604020202020204" pitchFamily="34" charset="0"/>
            </a:endParaRPr>
          </a:p>
          <a:p>
            <a:pPr lvl="2">
              <a:lnSpc>
                <a:spcPct val="120000"/>
              </a:lnSpc>
              <a:spcBef>
                <a:spcPts val="0"/>
              </a:spcBef>
              <a:buSzPct val="125000"/>
            </a:pPr>
            <a:endParaRPr lang="en-GB" sz="1800" dirty="0">
              <a:latin typeface="Arial" panose="020B0604020202020204" pitchFamily="34" charset="0"/>
              <a:cs typeface="Arial" panose="020B0604020202020204" pitchFamily="34" charset="0"/>
              <a:sym typeface="Roboto Slab Regular Regular"/>
            </a:endParaRPr>
          </a:p>
        </p:txBody>
      </p:sp>
    </p:spTree>
    <p:extLst>
      <p:ext uri="{BB962C8B-B14F-4D97-AF65-F5344CB8AC3E}">
        <p14:creationId xmlns:p14="http://schemas.microsoft.com/office/powerpoint/2010/main" val="4020515632"/>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846669"/>
          </a:xfrm>
          <a:prstGeom prst="rect">
            <a:avLst/>
          </a:prstGeom>
        </p:spPr>
        <p:txBody>
          <a:bodyPr>
            <a:normAutofit fontScale="90000"/>
          </a:bodyPr>
          <a:lstStyle>
            <a:lvl1pPr defTabSz="850391">
              <a:tabLst>
                <a:tab pos="1155700" algn="l"/>
              </a:tabLst>
              <a:defRPr sz="2976"/>
            </a:lvl1pPr>
          </a:lstStyle>
          <a:p>
            <a:pPr marL="531813" indent="-531813">
              <a:tabLst>
                <a:tab pos="531813" algn="l"/>
                <a:tab pos="1155700" algn="l"/>
              </a:tabLst>
            </a:pPr>
            <a:r>
              <a:rPr lang="en-GB" sz="3600" dirty="0">
                <a:solidFill>
                  <a:schemeClr val="accent2"/>
                </a:solidFill>
              </a:rPr>
              <a:t>3. 	Comparative advantage</a:t>
            </a:r>
            <a:br>
              <a:rPr lang="en-GB" sz="3600" dirty="0">
                <a:solidFill>
                  <a:schemeClr val="accent2"/>
                </a:solidFill>
              </a:rPr>
            </a:br>
            <a:r>
              <a:rPr lang="en-GB" sz="2700" dirty="0">
                <a:solidFill>
                  <a:srgbClr val="004872"/>
                </a:solidFill>
              </a:rPr>
              <a:t>First observations</a:t>
            </a:r>
          </a:p>
        </p:txBody>
      </p:sp>
      <p:sp>
        <p:nvSpPr>
          <p:cNvPr id="2" name="Textplatzhalter 3">
            <a:extLst>
              <a:ext uri="{FF2B5EF4-FFF2-40B4-BE49-F238E27FC236}">
                <a16:creationId xmlns:a16="http://schemas.microsoft.com/office/drawing/2014/main" id="{5B952ABC-C012-D770-858E-E97780930D31}"/>
              </a:ext>
            </a:extLst>
          </p:cNvPr>
          <p:cNvSpPr txBox="1">
            <a:spLocks/>
          </p:cNvSpPr>
          <p:nvPr/>
        </p:nvSpPr>
        <p:spPr>
          <a:xfrm>
            <a:off x="515249" y="1536483"/>
            <a:ext cx="8438746" cy="4545299"/>
          </a:xfrm>
          <a:prstGeom prst="rect">
            <a:avLst/>
          </a:prstGeom>
        </p:spPr>
        <p:txBody>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363538" indent="-363538">
              <a:lnSpc>
                <a:spcPct val="105000"/>
              </a:lnSpc>
              <a:spcBef>
                <a:spcPts val="200"/>
              </a:spcBef>
              <a:spcAft>
                <a:spcPts val="400"/>
              </a:spcAft>
              <a:tabLst>
                <a:tab pos="982663" algn="l"/>
              </a:tabLst>
            </a:pPr>
            <a:endParaRPr lang="en-US" dirty="0"/>
          </a:p>
        </p:txBody>
      </p:sp>
      <p:sp>
        <p:nvSpPr>
          <p:cNvPr id="3" name="Tijdelijke aanduiding voor verticale tekst 10">
            <a:extLst>
              <a:ext uri="{FF2B5EF4-FFF2-40B4-BE49-F238E27FC236}">
                <a16:creationId xmlns:a16="http://schemas.microsoft.com/office/drawing/2014/main" id="{9F51DAEB-B735-A106-7B63-6EB12B8B28C9}"/>
              </a:ext>
            </a:extLst>
          </p:cNvPr>
          <p:cNvSpPr txBox="1">
            <a:spLocks noGrp="1"/>
          </p:cNvSpPr>
          <p:nvPr>
            <p:ph type="body" idx="1"/>
          </p:nvPr>
        </p:nvSpPr>
        <p:spPr>
          <a:xfrm>
            <a:off x="698498" y="1863523"/>
            <a:ext cx="10413197" cy="4398381"/>
          </a:xfrm>
          <a:prstGeom prst="rect">
            <a:avLst/>
          </a:prstGeom>
        </p:spPr>
        <p:txBody>
          <a:bodyPr>
            <a:normAutofit lnSpcReduction="10000"/>
          </a:bodyPr>
          <a:lstStyle/>
          <a:p>
            <a:pPr marL="285750" lvl="2" indent="-285750">
              <a:lnSpc>
                <a:spcPct val="110000"/>
              </a:lnSpc>
              <a:spcBef>
                <a:spcPts val="800"/>
              </a:spcBef>
              <a:buClr>
                <a:srgbClr val="004872"/>
              </a:buClr>
              <a:buSzPct val="140000"/>
              <a:buFont typeface="Wingdings" panose="05000000000000000000" pitchFamily="2" charset="2"/>
              <a:buChar char="§"/>
            </a:pPr>
            <a:r>
              <a:rPr lang="en-US" sz="1800" b="1" dirty="0">
                <a:solidFill>
                  <a:schemeClr val="accent2"/>
                </a:solidFill>
                <a:latin typeface="Arial" panose="020B0604020202020204" pitchFamily="34" charset="0"/>
                <a:cs typeface="Arial" panose="020B0604020202020204" pitchFamily="34" charset="0"/>
              </a:rPr>
              <a:t>Comparative advantage </a:t>
            </a:r>
            <a:r>
              <a:rPr lang="en-US" sz="1800" dirty="0">
                <a:latin typeface="Arial" panose="020B0604020202020204" pitchFamily="34" charset="0"/>
                <a:cs typeface="Arial" panose="020B0604020202020204" pitchFamily="34" charset="0"/>
              </a:rPr>
              <a:t>is the underlying principle of the most-commonly used trade models.</a:t>
            </a:r>
          </a:p>
          <a:p>
            <a:pPr marL="285750" lvl="2" indent="-285750">
              <a:lnSpc>
                <a:spcPct val="110000"/>
              </a:lnSpc>
              <a:spcBef>
                <a:spcPts val="800"/>
              </a:spcBef>
              <a:buClr>
                <a:srgbClr val="004872"/>
              </a:buClr>
              <a:buSzPct val="140000"/>
              <a:buFont typeface="Wingdings" panose="05000000000000000000" pitchFamily="2" charset="2"/>
              <a:buChar char="§"/>
            </a:pPr>
            <a:r>
              <a:rPr lang="en-US" sz="1800" dirty="0">
                <a:latin typeface="Arial" panose="020B0604020202020204" pitchFamily="34" charset="0"/>
                <a:cs typeface="Arial" panose="020B0604020202020204" pitchFamily="34" charset="0"/>
              </a:rPr>
              <a:t>The essence of </a:t>
            </a:r>
            <a:r>
              <a:rPr lang="en-US" sz="1800" b="1" dirty="0">
                <a:solidFill>
                  <a:schemeClr val="accent2"/>
                </a:solidFill>
                <a:latin typeface="Arial" panose="020B0604020202020204" pitchFamily="34" charset="0"/>
                <a:cs typeface="Arial" panose="020B0604020202020204" pitchFamily="34" charset="0"/>
              </a:rPr>
              <a:t>comparative advantage </a:t>
            </a:r>
            <a:r>
              <a:rPr lang="en-US" sz="1800" dirty="0">
                <a:latin typeface="Arial" panose="020B0604020202020204" pitchFamily="34" charset="0"/>
                <a:cs typeface="Arial" panose="020B0604020202020204" pitchFamily="34" charset="0"/>
              </a:rPr>
              <a:t>is simple: everybody should </a:t>
            </a:r>
            <a:r>
              <a:rPr lang="en-US" sz="1800" dirty="0" err="1">
                <a:latin typeface="Arial" panose="020B0604020202020204" pitchFamily="34" charset="0"/>
                <a:cs typeface="Arial" panose="020B0604020202020204" pitchFamily="34" charset="0"/>
              </a:rPr>
              <a:t>specialise</a:t>
            </a:r>
            <a:r>
              <a:rPr lang="en-US" sz="1800" dirty="0">
                <a:latin typeface="Arial" panose="020B0604020202020204" pitchFamily="34" charset="0"/>
                <a:cs typeface="Arial" panose="020B0604020202020204" pitchFamily="34" charset="0"/>
              </a:rPr>
              <a:t> in the activity they are relative good at.</a:t>
            </a:r>
          </a:p>
          <a:p>
            <a:pPr marL="285750" lvl="2" indent="-285750">
              <a:lnSpc>
                <a:spcPct val="110000"/>
              </a:lnSpc>
              <a:spcBef>
                <a:spcPts val="800"/>
              </a:spcBef>
              <a:buClr>
                <a:srgbClr val="004872"/>
              </a:buClr>
              <a:buSzPct val="140000"/>
              <a:buFont typeface="Wingdings" panose="05000000000000000000" pitchFamily="2" charset="2"/>
              <a:buChar char="§"/>
            </a:pPr>
            <a:r>
              <a:rPr lang="en-US" sz="1800" dirty="0">
                <a:latin typeface="Arial" panose="020B0604020202020204" pitchFamily="34" charset="0"/>
                <a:cs typeface="Arial" panose="020B0604020202020204" pitchFamily="34" charset="0"/>
              </a:rPr>
              <a:t>In the context of international trade everybody means all trade partners. For the ease of exposition, we will study a case with two countries</a:t>
            </a:r>
          </a:p>
          <a:p>
            <a:pPr marL="285750" lvl="2" indent="-285750">
              <a:lnSpc>
                <a:spcPct val="110000"/>
              </a:lnSpc>
              <a:spcBef>
                <a:spcPts val="800"/>
              </a:spcBef>
              <a:buClr>
                <a:srgbClr val="004872"/>
              </a:buClr>
              <a:buSzPct val="140000"/>
              <a:buFont typeface="Wingdings" panose="05000000000000000000" pitchFamily="2" charset="2"/>
              <a:buChar char="§"/>
            </a:pPr>
            <a:r>
              <a:rPr lang="en-US" sz="1800" dirty="0">
                <a:latin typeface="Arial" panose="020B0604020202020204" pitchFamily="34" charset="0"/>
                <a:cs typeface="Arial" panose="020B0604020202020204" pitchFamily="34" charset="0"/>
              </a:rPr>
              <a:t>The activities are the production of goods. We will look at a case with only 2 goods and 2 countries</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t>Being ‘relatively good at’ means producing at </a:t>
            </a:r>
            <a:r>
              <a:rPr lang="en-GB" sz="1800" i="1" u="sng" dirty="0"/>
              <a:t>relatively</a:t>
            </a:r>
            <a:r>
              <a:rPr lang="en-GB" sz="1800" dirty="0"/>
              <a:t> lower cost. The emphasis is on relative. If France produces wine at half the cost of Chile and France produces high-speed trains at a tenth of the cost of Chile, then France should specialise in the production of high-speed trains.</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rPr>
              <a:t>Comparative advantage is tightly related to the concept of </a:t>
            </a:r>
            <a:r>
              <a:rPr lang="en-GB" sz="1800" b="1" dirty="0">
                <a:solidFill>
                  <a:schemeClr val="accent2"/>
                </a:solidFill>
                <a:latin typeface="Arial" panose="020B0604020202020204" pitchFamily="34" charset="0"/>
                <a:cs typeface="Arial" panose="020B0604020202020204" pitchFamily="34" charset="0"/>
              </a:rPr>
              <a:t>opportunity costs</a:t>
            </a:r>
            <a:r>
              <a:rPr lang="en-GB" sz="1800" dirty="0">
                <a:latin typeface="Arial" panose="020B0604020202020204" pitchFamily="34" charset="0"/>
                <a:cs typeface="Arial" panose="020B0604020202020204" pitchFamily="34" charset="0"/>
              </a:rPr>
              <a:t>. If France requires 1000 hours to produce a high-speed trains, these 1000 hours cannot be used to produce wine. The opportunity cost of a high-speed train is the amount of wine that France could have produced with 1000 hours but had to forego when it decided to use them for producing a train.</a:t>
            </a:r>
            <a:endParaRPr lang="en-US" sz="1800" dirty="0">
              <a:latin typeface="Arial" panose="020B0604020202020204" pitchFamily="34" charset="0"/>
              <a:cs typeface="Arial" panose="020B0604020202020204" pitchFamily="34" charset="0"/>
            </a:endParaRPr>
          </a:p>
          <a:p>
            <a:pPr marL="358775" lvl="2" indent="-358775">
              <a:lnSpc>
                <a:spcPct val="110000"/>
              </a:lnSpc>
              <a:spcBef>
                <a:spcPts val="800"/>
              </a:spcBef>
              <a:buClr>
                <a:srgbClr val="004872"/>
              </a:buClr>
              <a:buSzPct val="140000"/>
              <a:tabLst>
                <a:tab pos="358775" algn="l"/>
              </a:tabLst>
            </a:pPr>
            <a:endParaRPr lang="en-US" sz="1800" dirty="0">
              <a:latin typeface="Arial" panose="020B0604020202020204" pitchFamily="34" charset="0"/>
              <a:cs typeface="Arial" panose="020B0604020202020204" pitchFamily="34" charset="0"/>
            </a:endParaRPr>
          </a:p>
          <a:p>
            <a:pPr marL="285750" lvl="2" indent="-285750">
              <a:lnSpc>
                <a:spcPct val="110000"/>
              </a:lnSpc>
              <a:spcBef>
                <a:spcPts val="800"/>
              </a:spcBef>
              <a:buSzPct val="125000"/>
              <a:buFont typeface="Wingdings" panose="05000000000000000000" pitchFamily="2" charset="2"/>
              <a:buChar char="§"/>
            </a:pPr>
            <a:endParaRPr lang="en-US" sz="1800" dirty="0">
              <a:latin typeface="Arial" panose="020B0604020202020204" pitchFamily="34" charset="0"/>
              <a:cs typeface="Arial" panose="020B0604020202020204" pitchFamily="34" charset="0"/>
            </a:endParaRPr>
          </a:p>
          <a:p>
            <a:pPr marL="285750" lvl="2" indent="-285750">
              <a:lnSpc>
                <a:spcPct val="110000"/>
              </a:lnSpc>
              <a:spcBef>
                <a:spcPts val="800"/>
              </a:spcBef>
              <a:buSzPct val="125000"/>
              <a:buFont typeface="Wingdings" panose="05000000000000000000" pitchFamily="2" charset="2"/>
              <a:buChar char="§"/>
            </a:pPr>
            <a:endParaRPr lang="en-US" sz="1800" dirty="0">
              <a:latin typeface="Arial" panose="020B0604020202020204" pitchFamily="34" charset="0"/>
              <a:cs typeface="Arial" panose="020B0604020202020204" pitchFamily="34" charset="0"/>
            </a:endParaRPr>
          </a:p>
          <a:p>
            <a:pPr lvl="2">
              <a:lnSpc>
                <a:spcPct val="120000"/>
              </a:lnSpc>
              <a:spcBef>
                <a:spcPts val="0"/>
              </a:spcBef>
              <a:buSzPct val="125000"/>
            </a:pPr>
            <a:endParaRPr lang="en-GB" sz="1800" dirty="0">
              <a:latin typeface="Arial" panose="020B0604020202020204" pitchFamily="34" charset="0"/>
              <a:cs typeface="Arial" panose="020B0604020202020204" pitchFamily="34" charset="0"/>
              <a:sym typeface="Roboto Slab Regular Regular"/>
            </a:endParaRPr>
          </a:p>
        </p:txBody>
      </p:sp>
    </p:spTree>
    <p:extLst>
      <p:ext uri="{BB962C8B-B14F-4D97-AF65-F5344CB8AC3E}">
        <p14:creationId xmlns:p14="http://schemas.microsoft.com/office/powerpoint/2010/main" val="2686963291"/>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846669"/>
          </a:xfrm>
          <a:prstGeom prst="rect">
            <a:avLst/>
          </a:prstGeom>
        </p:spPr>
        <p:txBody>
          <a:bodyPr>
            <a:normAutofit fontScale="90000"/>
          </a:bodyPr>
          <a:lstStyle>
            <a:lvl1pPr defTabSz="850391">
              <a:tabLst>
                <a:tab pos="1155700" algn="l"/>
              </a:tabLst>
              <a:defRPr sz="2976"/>
            </a:lvl1pPr>
          </a:lstStyle>
          <a:p>
            <a:pPr marL="531813" indent="-531813">
              <a:tabLst>
                <a:tab pos="531813" algn="l"/>
                <a:tab pos="1155700" algn="l"/>
              </a:tabLst>
            </a:pPr>
            <a:r>
              <a:rPr lang="en-GB" sz="3600" dirty="0">
                <a:solidFill>
                  <a:schemeClr val="accent2"/>
                </a:solidFill>
              </a:rPr>
              <a:t>3. 	Comparative advantage</a:t>
            </a:r>
            <a:br>
              <a:rPr lang="en-GB" sz="3600" dirty="0">
                <a:solidFill>
                  <a:schemeClr val="accent2"/>
                </a:solidFill>
              </a:rPr>
            </a:br>
            <a:r>
              <a:rPr lang="en-GB" sz="2700" dirty="0">
                <a:solidFill>
                  <a:srgbClr val="004872"/>
                </a:solidFill>
              </a:rPr>
              <a:t>Comparative advantage and Absolute advantage (1)</a:t>
            </a:r>
          </a:p>
        </p:txBody>
      </p:sp>
      <p:sp>
        <p:nvSpPr>
          <p:cNvPr id="2" name="Textplatzhalter 3">
            <a:extLst>
              <a:ext uri="{FF2B5EF4-FFF2-40B4-BE49-F238E27FC236}">
                <a16:creationId xmlns:a16="http://schemas.microsoft.com/office/drawing/2014/main" id="{5B952ABC-C012-D770-858E-E97780930D31}"/>
              </a:ext>
            </a:extLst>
          </p:cNvPr>
          <p:cNvSpPr txBox="1">
            <a:spLocks/>
          </p:cNvSpPr>
          <p:nvPr/>
        </p:nvSpPr>
        <p:spPr>
          <a:xfrm>
            <a:off x="515249" y="1536483"/>
            <a:ext cx="8438746" cy="4545299"/>
          </a:xfrm>
          <a:prstGeom prst="rect">
            <a:avLst/>
          </a:prstGeom>
        </p:spPr>
        <p:txBody>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363538" indent="-363538">
              <a:lnSpc>
                <a:spcPct val="105000"/>
              </a:lnSpc>
              <a:spcBef>
                <a:spcPts val="200"/>
              </a:spcBef>
              <a:spcAft>
                <a:spcPts val="400"/>
              </a:spcAft>
              <a:tabLst>
                <a:tab pos="982663" algn="l"/>
              </a:tabLst>
            </a:pPr>
            <a:endParaRPr lang="en-US" dirty="0"/>
          </a:p>
        </p:txBody>
      </p:sp>
      <mc:AlternateContent xmlns:mc="http://schemas.openxmlformats.org/markup-compatibility/2006" xmlns:a14="http://schemas.microsoft.com/office/drawing/2010/main">
        <mc:Choice Requires="a14">
          <p:sp>
            <p:nvSpPr>
              <p:cNvPr id="3" name="Tijdelijke aanduiding voor verticale tekst 10">
                <a:extLst>
                  <a:ext uri="{FF2B5EF4-FFF2-40B4-BE49-F238E27FC236}">
                    <a16:creationId xmlns:a16="http://schemas.microsoft.com/office/drawing/2014/main" id="{9F51DAEB-B735-A106-7B63-6EB12B8B28C9}"/>
                  </a:ext>
                </a:extLst>
              </p:cNvPr>
              <p:cNvSpPr txBox="1">
                <a:spLocks noGrp="1"/>
              </p:cNvSpPr>
              <p:nvPr>
                <p:ph type="body" idx="1"/>
              </p:nvPr>
            </p:nvSpPr>
            <p:spPr>
              <a:xfrm>
                <a:off x="698498" y="1863523"/>
                <a:ext cx="10413197" cy="4398381"/>
              </a:xfrm>
              <a:prstGeom prst="rect">
                <a:avLst/>
              </a:prstGeom>
            </p:spPr>
            <p:txBody>
              <a:bodyPr>
                <a:normAutofit/>
              </a:bodyPr>
              <a:lstStyle/>
              <a:p>
                <a:pPr marL="285750" lvl="2" indent="-285750">
                  <a:lnSpc>
                    <a:spcPct val="110000"/>
                  </a:lnSpc>
                  <a:spcBef>
                    <a:spcPts val="800"/>
                  </a:spcBef>
                  <a:buClr>
                    <a:srgbClr val="004872"/>
                  </a:buClr>
                  <a:buSzPct val="140000"/>
                  <a:buFont typeface="Wingdings" panose="05000000000000000000" pitchFamily="2" charset="2"/>
                  <a:buChar char="§"/>
                </a:pPr>
                <a:r>
                  <a:rPr lang="en-US" sz="1800" b="1" dirty="0">
                    <a:solidFill>
                      <a:schemeClr val="accent2"/>
                    </a:solidFill>
                    <a:latin typeface="Arial" panose="020B0604020202020204" pitchFamily="34" charset="0"/>
                    <a:cs typeface="Arial" panose="020B0604020202020204" pitchFamily="34" charset="0"/>
                  </a:rPr>
                  <a:t>Comparative advantage </a:t>
                </a:r>
                <a:r>
                  <a:rPr lang="en-US" sz="1800" dirty="0">
                    <a:latin typeface="Arial" panose="020B0604020202020204" pitchFamily="34" charset="0"/>
                    <a:cs typeface="Arial" panose="020B0604020202020204" pitchFamily="34" charset="0"/>
                  </a:rPr>
                  <a:t>and </a:t>
                </a:r>
                <a:r>
                  <a:rPr lang="en-US" sz="1800" b="1" dirty="0">
                    <a:solidFill>
                      <a:schemeClr val="accent2"/>
                    </a:solidFill>
                    <a:latin typeface="Arial" panose="020B0604020202020204" pitchFamily="34" charset="0"/>
                    <a:cs typeface="Arial" panose="020B0604020202020204" pitchFamily="34" charset="0"/>
                  </a:rPr>
                  <a:t>absolute advantage </a:t>
                </a:r>
                <a:r>
                  <a:rPr lang="en-US" sz="1800" dirty="0">
                    <a:latin typeface="Arial" panose="020B0604020202020204" pitchFamily="34" charset="0"/>
                    <a:cs typeface="Arial" panose="020B0604020202020204" pitchFamily="34" charset="0"/>
                  </a:rPr>
                  <a:t>both describe </a:t>
                </a:r>
                <a:r>
                  <a:rPr lang="en-US" sz="1800" b="1" dirty="0">
                    <a:solidFill>
                      <a:schemeClr val="accent2"/>
                    </a:solidFill>
                    <a:latin typeface="Arial" panose="020B0604020202020204" pitchFamily="34" charset="0"/>
                    <a:cs typeface="Arial" panose="020B0604020202020204" pitchFamily="34" charset="0"/>
                  </a:rPr>
                  <a:t>cost structures</a:t>
                </a:r>
                <a:r>
                  <a:rPr lang="en-US" sz="1800" dirty="0">
                    <a:latin typeface="Arial" panose="020B0604020202020204" pitchFamily="34" charset="0"/>
                    <a:cs typeface="Arial" panose="020B0604020202020204" pitchFamily="34" charset="0"/>
                  </a:rPr>
                  <a:t>. </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rPr>
                  <a:t>In standard trade theories, trade patterns are governed by comparative advantage.</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rPr>
                  <a:t>Let’s denote </a:t>
                </a:r>
                <a:r>
                  <a:rPr lang="en-GB" sz="1800" b="1" dirty="0">
                    <a:solidFill>
                      <a:schemeClr val="accent2"/>
                    </a:solidFill>
                    <a:latin typeface="Arial" panose="020B0604020202020204" pitchFamily="34" charset="0"/>
                    <a:cs typeface="Arial" panose="020B0604020202020204" pitchFamily="34" charset="0"/>
                  </a:rPr>
                  <a:t>the production cost of good 1 as a</a:t>
                </a:r>
                <a:r>
                  <a:rPr lang="en-GB" sz="1800" b="1" baseline="-25000" dirty="0">
                    <a:solidFill>
                      <a:schemeClr val="accent2"/>
                    </a:solidFill>
                    <a:latin typeface="Arial" panose="020B0604020202020204" pitchFamily="34" charset="0"/>
                    <a:cs typeface="Arial" panose="020B0604020202020204" pitchFamily="34" charset="0"/>
                  </a:rPr>
                  <a:t>1</a:t>
                </a:r>
                <a:r>
                  <a:rPr lang="en-GB" sz="1800" b="1" dirty="0">
                    <a:solidFill>
                      <a:schemeClr val="accent2"/>
                    </a:solidFill>
                    <a:latin typeface="Arial" panose="020B0604020202020204" pitchFamily="34" charset="0"/>
                    <a:cs typeface="Arial" panose="020B0604020202020204" pitchFamily="34" charset="0"/>
                  </a:rPr>
                  <a:t> </a:t>
                </a:r>
                <a:r>
                  <a:rPr lang="en-GB" sz="1800" dirty="0">
                    <a:latin typeface="Arial" panose="020B0604020202020204" pitchFamily="34" charset="0"/>
                    <a:cs typeface="Arial" panose="020B0604020202020204" pitchFamily="34" charset="0"/>
                  </a:rPr>
                  <a:t>and that of </a:t>
                </a:r>
                <a:r>
                  <a:rPr lang="en-GB" sz="1800" b="1" dirty="0">
                    <a:solidFill>
                      <a:schemeClr val="accent2"/>
                    </a:solidFill>
                    <a:latin typeface="Arial" panose="020B0604020202020204" pitchFamily="34" charset="0"/>
                    <a:cs typeface="Arial" panose="020B0604020202020204" pitchFamily="34" charset="0"/>
                  </a:rPr>
                  <a:t>good 2 by a</a:t>
                </a:r>
                <a:r>
                  <a:rPr lang="en-GB" sz="1800" b="1" baseline="-25000" dirty="0">
                    <a:solidFill>
                      <a:schemeClr val="accent2"/>
                    </a:solidFill>
                    <a:latin typeface="Arial" panose="020B0604020202020204" pitchFamily="34" charset="0"/>
                    <a:cs typeface="Arial" panose="020B0604020202020204" pitchFamily="34" charset="0"/>
                  </a:rPr>
                  <a:t>2</a:t>
                </a:r>
                <a:r>
                  <a:rPr lang="en-GB" sz="1800" dirty="0">
                    <a:latin typeface="Arial" panose="020B0604020202020204" pitchFamily="34" charset="0"/>
                    <a:cs typeface="Arial" panose="020B0604020202020204" pitchFamily="34" charset="0"/>
                  </a:rPr>
                  <a:t>. </a:t>
                </a:r>
                <a:br>
                  <a:rPr lang="en-GB" sz="1800" dirty="0">
                    <a:latin typeface="Arial" panose="020B0604020202020204" pitchFamily="34" charset="0"/>
                    <a:cs typeface="Arial" panose="020B0604020202020204" pitchFamily="34" charset="0"/>
                  </a:rPr>
                </a:br>
                <a:r>
                  <a:rPr lang="en-GB" sz="1800" dirty="0">
                    <a:latin typeface="Arial" panose="020B0604020202020204" pitchFamily="34" charset="0"/>
                    <a:cs typeface="Arial" panose="020B0604020202020204" pitchFamily="34" charset="0"/>
                  </a:rPr>
                  <a:t>(they will later also be referred to as labour input requirements)</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rPr>
                  <a:t>Let’s assume these production costs differ between country A and country B.</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rPr>
                  <a:t>Then there are four production costs: </a:t>
                </a:r>
                <a14:m>
                  <m:oMath xmlns:m="http://schemas.openxmlformats.org/officeDocument/2006/math">
                    <m:sSubSup>
                      <m:sSubSupPr>
                        <m:ctrlPr>
                          <a:rPr lang="en-GB" sz="2000" b="0" i="1" smtClean="0">
                            <a:latin typeface="Cambria Math" panose="02040503050406030204" pitchFamily="18" charset="0"/>
                            <a:cs typeface="Arial" panose="020B0604020202020204" pitchFamily="34" charset="0"/>
                          </a:rPr>
                        </m:ctrlPr>
                      </m:sSubSupPr>
                      <m:e>
                        <m:r>
                          <a:rPr lang="en-GB" sz="2000" b="0" i="1" smtClean="0">
                            <a:latin typeface="Cambria Math" panose="02040503050406030204" pitchFamily="18" charset="0"/>
                            <a:cs typeface="Arial" panose="020B0604020202020204" pitchFamily="34" charset="0"/>
                          </a:rPr>
                          <m:t>𝑎</m:t>
                        </m:r>
                      </m:e>
                      <m:sub>
                        <m:r>
                          <a:rPr lang="en-GB" sz="2000" b="0" i="1" smtClean="0">
                            <a:latin typeface="Cambria Math" panose="02040503050406030204" pitchFamily="18" charset="0"/>
                            <a:cs typeface="Arial" panose="020B0604020202020204" pitchFamily="34" charset="0"/>
                          </a:rPr>
                          <m:t>1</m:t>
                        </m:r>
                      </m:sub>
                      <m:sup>
                        <m:r>
                          <a:rPr lang="en-GB" sz="2000" b="0" i="1" smtClean="0">
                            <a:latin typeface="Cambria Math" panose="02040503050406030204" pitchFamily="18" charset="0"/>
                            <a:cs typeface="Arial" panose="020B0604020202020204" pitchFamily="34" charset="0"/>
                          </a:rPr>
                          <m:t>𝐴</m:t>
                        </m:r>
                      </m:sup>
                    </m:sSubSup>
                  </m:oMath>
                </a14:m>
                <a:r>
                  <a:rPr lang="en-US" sz="2000" dirty="0">
                    <a:latin typeface="Arial" panose="020B0604020202020204" pitchFamily="34" charset="0"/>
                    <a:cs typeface="Arial" panose="020B0604020202020204" pitchFamily="34" charset="0"/>
                  </a:rPr>
                  <a:t> </a:t>
                </a:r>
                <a:r>
                  <a:rPr lang="en-GB" sz="1800" dirty="0">
                    <a:latin typeface="Arial" panose="020B0604020202020204" pitchFamily="34" charset="0"/>
                    <a:cs typeface="Arial" panose="020B0604020202020204" pitchFamily="34" charset="0"/>
                  </a:rPr>
                  <a:t>and </a:t>
                </a:r>
                <a14:m>
                  <m:oMath xmlns:m="http://schemas.openxmlformats.org/officeDocument/2006/math">
                    <m:sSubSup>
                      <m:sSubSupPr>
                        <m:ctrlPr>
                          <a:rPr lang="en-GB" sz="2000" i="1">
                            <a:latin typeface="Cambria Math" panose="02040503050406030204" pitchFamily="18" charset="0"/>
                            <a:cs typeface="Arial" panose="020B0604020202020204" pitchFamily="34" charset="0"/>
                          </a:rPr>
                        </m:ctrlPr>
                      </m:sSubSupPr>
                      <m:e>
                        <m:r>
                          <a:rPr lang="en-GB" sz="2000" i="1">
                            <a:latin typeface="Cambria Math" panose="02040503050406030204" pitchFamily="18" charset="0"/>
                            <a:cs typeface="Arial" panose="020B0604020202020204" pitchFamily="34" charset="0"/>
                          </a:rPr>
                          <m:t>𝑎</m:t>
                        </m:r>
                      </m:e>
                      <m:sub>
                        <m:r>
                          <a:rPr lang="en-GB" sz="2000" b="0" i="1" smtClean="0">
                            <a:latin typeface="Cambria Math" panose="02040503050406030204" pitchFamily="18" charset="0"/>
                            <a:cs typeface="Arial" panose="020B0604020202020204" pitchFamily="34" charset="0"/>
                          </a:rPr>
                          <m:t>2</m:t>
                        </m:r>
                      </m:sub>
                      <m:sup>
                        <m:r>
                          <a:rPr lang="en-GB" sz="2000" i="1">
                            <a:latin typeface="Cambria Math" panose="02040503050406030204" pitchFamily="18" charset="0"/>
                            <a:cs typeface="Arial" panose="020B0604020202020204" pitchFamily="34" charset="0"/>
                          </a:rPr>
                          <m:t>𝐴</m:t>
                        </m:r>
                      </m:sup>
                    </m:sSubSup>
                    <m:r>
                      <a:rPr lang="en-GB" sz="2000" b="0" i="0" smtClean="0">
                        <a:latin typeface="Cambria Math" panose="02040503050406030204" pitchFamily="18" charset="0"/>
                        <a:cs typeface="Arial" panose="020B0604020202020204" pitchFamily="34" charset="0"/>
                      </a:rPr>
                      <m:t> </m:t>
                    </m:r>
                  </m:oMath>
                </a14:m>
                <a:r>
                  <a:rPr lang="en-GB" sz="1800" dirty="0">
                    <a:latin typeface="Arial" panose="020B0604020202020204" pitchFamily="34" charset="0"/>
                    <a:cs typeface="Arial" panose="020B0604020202020204" pitchFamily="34" charset="0"/>
                  </a:rPr>
                  <a:t>in country A; and </a:t>
                </a:r>
                <a14:m>
                  <m:oMath xmlns:m="http://schemas.openxmlformats.org/officeDocument/2006/math">
                    <m:sSubSup>
                      <m:sSubSupPr>
                        <m:ctrlPr>
                          <a:rPr lang="en-GB" sz="2000" i="1">
                            <a:latin typeface="Cambria Math" panose="02040503050406030204" pitchFamily="18" charset="0"/>
                            <a:cs typeface="Arial" panose="020B0604020202020204" pitchFamily="34" charset="0"/>
                          </a:rPr>
                        </m:ctrlPr>
                      </m:sSubSupPr>
                      <m:e>
                        <m:r>
                          <a:rPr lang="en-GB" sz="2000" i="1">
                            <a:latin typeface="Cambria Math" panose="02040503050406030204" pitchFamily="18" charset="0"/>
                            <a:cs typeface="Arial" panose="020B0604020202020204" pitchFamily="34" charset="0"/>
                          </a:rPr>
                          <m:t>𝑎</m:t>
                        </m:r>
                      </m:e>
                      <m:sub>
                        <m:r>
                          <a:rPr lang="en-GB" sz="2000" i="1">
                            <a:latin typeface="Cambria Math" panose="02040503050406030204" pitchFamily="18" charset="0"/>
                            <a:cs typeface="Arial" panose="020B0604020202020204" pitchFamily="34" charset="0"/>
                          </a:rPr>
                          <m:t>1</m:t>
                        </m:r>
                      </m:sub>
                      <m:sup>
                        <m:r>
                          <a:rPr lang="en-GB" sz="2000" b="0" i="1" smtClean="0">
                            <a:latin typeface="Cambria Math" panose="02040503050406030204" pitchFamily="18" charset="0"/>
                            <a:cs typeface="Arial" panose="020B0604020202020204" pitchFamily="34" charset="0"/>
                          </a:rPr>
                          <m:t>𝐵</m:t>
                        </m:r>
                      </m:sup>
                    </m:sSubSup>
                  </m:oMath>
                </a14:m>
                <a:r>
                  <a:rPr lang="en-US" sz="1800" dirty="0">
                    <a:latin typeface="Arial" panose="020B0604020202020204" pitchFamily="34" charset="0"/>
                    <a:cs typeface="Arial" panose="020B0604020202020204" pitchFamily="34" charset="0"/>
                  </a:rPr>
                  <a:t> </a:t>
                </a:r>
                <a:r>
                  <a:rPr lang="en-GB" sz="1800" dirty="0">
                    <a:latin typeface="Arial" panose="020B0604020202020204" pitchFamily="34" charset="0"/>
                    <a:cs typeface="Arial" panose="020B0604020202020204" pitchFamily="34" charset="0"/>
                  </a:rPr>
                  <a:t>and </a:t>
                </a:r>
                <a14:m>
                  <m:oMath xmlns:m="http://schemas.openxmlformats.org/officeDocument/2006/math">
                    <m:sSubSup>
                      <m:sSubSupPr>
                        <m:ctrlPr>
                          <a:rPr lang="en-GB" sz="2000" i="1">
                            <a:latin typeface="Cambria Math" panose="02040503050406030204" pitchFamily="18" charset="0"/>
                            <a:cs typeface="Arial" panose="020B0604020202020204" pitchFamily="34" charset="0"/>
                          </a:rPr>
                        </m:ctrlPr>
                      </m:sSubSupPr>
                      <m:e>
                        <m:r>
                          <a:rPr lang="en-GB" sz="2000" i="1">
                            <a:latin typeface="Cambria Math" panose="02040503050406030204" pitchFamily="18" charset="0"/>
                            <a:cs typeface="Arial" panose="020B0604020202020204" pitchFamily="34" charset="0"/>
                          </a:rPr>
                          <m:t>𝑎</m:t>
                        </m:r>
                      </m:e>
                      <m:sub>
                        <m:r>
                          <a:rPr lang="en-GB" sz="2000" i="1">
                            <a:latin typeface="Cambria Math" panose="02040503050406030204" pitchFamily="18" charset="0"/>
                            <a:cs typeface="Arial" panose="020B0604020202020204" pitchFamily="34" charset="0"/>
                          </a:rPr>
                          <m:t>2</m:t>
                        </m:r>
                      </m:sub>
                      <m:sup>
                        <m:r>
                          <a:rPr lang="en-GB" sz="2000" b="0" i="1" smtClean="0">
                            <a:latin typeface="Cambria Math" panose="02040503050406030204" pitchFamily="18" charset="0"/>
                            <a:cs typeface="Arial" panose="020B0604020202020204" pitchFamily="34" charset="0"/>
                          </a:rPr>
                          <m:t>𝐵</m:t>
                        </m:r>
                      </m:sup>
                    </m:sSubSup>
                    <m:r>
                      <a:rPr lang="en-GB" sz="2000">
                        <a:latin typeface="Cambria Math" panose="02040503050406030204" pitchFamily="18" charset="0"/>
                        <a:cs typeface="Arial" panose="020B0604020202020204" pitchFamily="34" charset="0"/>
                      </a:rPr>
                      <m:t> </m:t>
                    </m:r>
                  </m:oMath>
                </a14:m>
                <a:r>
                  <a:rPr lang="en-GB" sz="1800" dirty="0">
                    <a:latin typeface="Arial" panose="020B0604020202020204" pitchFamily="34" charset="0"/>
                    <a:cs typeface="Arial" panose="020B0604020202020204" pitchFamily="34" charset="0"/>
                  </a:rPr>
                  <a:t>in country B.</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rPr>
                  <a:t>Absolute advantage compares the production costs for goods directly. </a:t>
                </a:r>
              </a:p>
              <a:p>
                <a:pPr marL="285750" lvl="2" indent="-285750">
                  <a:lnSpc>
                    <a:spcPct val="110000"/>
                  </a:lnSpc>
                  <a:spcBef>
                    <a:spcPts val="800"/>
                  </a:spcBef>
                  <a:buClr>
                    <a:srgbClr val="004872"/>
                  </a:buClr>
                  <a:buSzPct val="140000"/>
                  <a:buFont typeface="Wingdings" panose="05000000000000000000" pitchFamily="2" charset="2"/>
                  <a:buChar char="§"/>
                </a:pPr>
                <a:r>
                  <a:rPr lang="en-GB" sz="1800" dirty="0">
                    <a:latin typeface="Arial" panose="020B0604020202020204" pitchFamily="34" charset="0"/>
                    <a:cs typeface="Arial" panose="020B0604020202020204" pitchFamily="34" charset="0"/>
                  </a:rPr>
                  <a:t>For example, if </a:t>
                </a:r>
                <a14:m>
                  <m:oMath xmlns:m="http://schemas.openxmlformats.org/officeDocument/2006/math">
                    <m:sSubSup>
                      <m:sSubSupPr>
                        <m:ctrlPr>
                          <a:rPr lang="en-GB" sz="1800" b="0" i="1" smtClean="0">
                            <a:latin typeface="Cambria Math" panose="02040503050406030204" pitchFamily="18" charset="0"/>
                            <a:cs typeface="Arial" panose="020B0604020202020204" pitchFamily="34" charset="0"/>
                          </a:rPr>
                        </m:ctrlPr>
                      </m:sSubSupPr>
                      <m:e>
                        <m:r>
                          <a:rPr lang="en-GB" sz="1800" b="0" i="1" smtClean="0">
                            <a:latin typeface="Cambria Math" panose="02040503050406030204" pitchFamily="18" charset="0"/>
                            <a:cs typeface="Arial" panose="020B0604020202020204" pitchFamily="34" charset="0"/>
                          </a:rPr>
                          <m:t>𝑎</m:t>
                        </m:r>
                      </m:e>
                      <m:sub>
                        <m:r>
                          <a:rPr lang="en-GB" sz="1800" b="0" i="1" smtClean="0">
                            <a:latin typeface="Cambria Math" panose="02040503050406030204" pitchFamily="18" charset="0"/>
                            <a:cs typeface="Arial" panose="020B0604020202020204" pitchFamily="34" charset="0"/>
                          </a:rPr>
                          <m:t>1</m:t>
                        </m:r>
                      </m:sub>
                      <m:sup>
                        <m:r>
                          <a:rPr lang="en-GB" sz="1800" b="0" i="1" smtClean="0">
                            <a:latin typeface="Cambria Math" panose="02040503050406030204" pitchFamily="18" charset="0"/>
                            <a:cs typeface="Arial" panose="020B0604020202020204" pitchFamily="34" charset="0"/>
                          </a:rPr>
                          <m:t>𝐴</m:t>
                        </m:r>
                      </m:sup>
                    </m:sSubSup>
                    <m:r>
                      <a:rPr lang="en-GB" sz="1800" b="0" i="1" smtClean="0">
                        <a:latin typeface="Cambria Math" panose="02040503050406030204" pitchFamily="18" charset="0"/>
                        <a:cs typeface="Arial" panose="020B0604020202020204" pitchFamily="34" charset="0"/>
                      </a:rPr>
                      <m:t>&lt;</m:t>
                    </m:r>
                    <m:sSubSup>
                      <m:sSubSupPr>
                        <m:ctrlPr>
                          <a:rPr lang="en-GB" sz="1800" i="1">
                            <a:latin typeface="Cambria Math" panose="02040503050406030204" pitchFamily="18" charset="0"/>
                            <a:cs typeface="Arial" panose="020B0604020202020204" pitchFamily="34" charset="0"/>
                          </a:rPr>
                        </m:ctrlPr>
                      </m:sSubSupPr>
                      <m:e>
                        <m:r>
                          <a:rPr lang="en-GB" sz="1800" i="1">
                            <a:latin typeface="Cambria Math" panose="02040503050406030204" pitchFamily="18" charset="0"/>
                            <a:cs typeface="Arial" panose="020B0604020202020204" pitchFamily="34" charset="0"/>
                          </a:rPr>
                          <m:t>𝑎</m:t>
                        </m:r>
                      </m:e>
                      <m:sub>
                        <m:r>
                          <a:rPr lang="en-GB" sz="1800" i="1">
                            <a:latin typeface="Cambria Math" panose="02040503050406030204" pitchFamily="18" charset="0"/>
                            <a:cs typeface="Arial" panose="020B0604020202020204" pitchFamily="34" charset="0"/>
                          </a:rPr>
                          <m:t>1</m:t>
                        </m:r>
                      </m:sub>
                      <m:sup>
                        <m:r>
                          <a:rPr lang="en-GB" sz="1800" i="1">
                            <a:latin typeface="Cambria Math" panose="02040503050406030204" pitchFamily="18" charset="0"/>
                            <a:cs typeface="Arial" panose="020B0604020202020204" pitchFamily="34" charset="0"/>
                          </a:rPr>
                          <m:t>𝐵</m:t>
                        </m:r>
                      </m:sup>
                    </m:sSubSup>
                    <m:r>
                      <a:rPr lang="en-GB" sz="1800" b="0" i="1" smtClean="0">
                        <a:latin typeface="Cambria Math" panose="02040503050406030204" pitchFamily="18" charset="0"/>
                        <a:cs typeface="Arial" panose="020B0604020202020204" pitchFamily="34" charset="0"/>
                      </a:rPr>
                      <m:t>,</m:t>
                    </m:r>
                  </m:oMath>
                </a14:m>
                <a:r>
                  <a:rPr lang="en-US" sz="1800" dirty="0">
                    <a:latin typeface="Arial" panose="020B0604020202020204" pitchFamily="34" charset="0"/>
                    <a:cs typeface="Arial" panose="020B0604020202020204" pitchFamily="34" charset="0"/>
                  </a:rPr>
                  <a:t> then country A has absolute advantage in the production of good 1.</a:t>
                </a:r>
              </a:p>
              <a:p>
                <a:pPr marL="285750" lvl="2" indent="-285750">
                  <a:lnSpc>
                    <a:spcPct val="110000"/>
                  </a:lnSpc>
                  <a:spcBef>
                    <a:spcPts val="800"/>
                  </a:spcBef>
                  <a:buClr>
                    <a:srgbClr val="004872"/>
                  </a:buClr>
                  <a:buSzPct val="140000"/>
                  <a:buFont typeface="Wingdings" panose="05000000000000000000" pitchFamily="2" charset="2"/>
                  <a:buChar char="§"/>
                </a:pPr>
                <a:r>
                  <a:rPr lang="en-US" sz="1800" dirty="0">
                    <a:latin typeface="Arial" panose="020B0604020202020204" pitchFamily="34" charset="0"/>
                    <a:cs typeface="Arial" panose="020B0604020202020204" pitchFamily="34" charset="0"/>
                  </a:rPr>
                  <a:t>Importantly </a:t>
                </a:r>
                <a:r>
                  <a:rPr lang="en-US" sz="1800" b="1" dirty="0">
                    <a:solidFill>
                      <a:schemeClr val="accent2"/>
                    </a:solidFill>
                    <a:latin typeface="Arial" panose="020B0604020202020204" pitchFamily="34" charset="0"/>
                    <a:cs typeface="Arial" panose="020B0604020202020204" pitchFamily="34" charset="0"/>
                  </a:rPr>
                  <a:t>a country</a:t>
                </a:r>
                <a:r>
                  <a:rPr lang="en-US" sz="1800" dirty="0">
                    <a:latin typeface="Arial" panose="020B0604020202020204" pitchFamily="34" charset="0"/>
                    <a:cs typeface="Arial" panose="020B0604020202020204" pitchFamily="34" charset="0"/>
                  </a:rPr>
                  <a:t>, say country A, </a:t>
                </a:r>
                <a:r>
                  <a:rPr lang="en-US" sz="1800" b="1" dirty="0">
                    <a:solidFill>
                      <a:schemeClr val="accent2"/>
                    </a:solidFill>
                    <a:latin typeface="Arial" panose="020B0604020202020204" pitchFamily="34" charset="0"/>
                    <a:cs typeface="Arial" panose="020B0604020202020204" pitchFamily="34" charset="0"/>
                  </a:rPr>
                  <a:t>can have absolute advantage in both goods</a:t>
                </a:r>
                <a:r>
                  <a:rPr lang="en-US" sz="1800" dirty="0">
                    <a:latin typeface="Arial" panose="020B0604020202020204" pitchFamily="34" charset="0"/>
                    <a:cs typeface="Arial" panose="020B0604020202020204" pitchFamily="34" charset="0"/>
                  </a:rPr>
                  <a:t>, e.g.</a:t>
                </a:r>
              </a:p>
              <a:p>
                <a:pPr lvl="2">
                  <a:lnSpc>
                    <a:spcPct val="110000"/>
                  </a:lnSpc>
                  <a:spcBef>
                    <a:spcPts val="800"/>
                  </a:spcBef>
                  <a:buClr>
                    <a:srgbClr val="004872"/>
                  </a:buClr>
                  <a:buSzPct val="140000"/>
                  <a:tabLst>
                    <a:tab pos="266700" algn="l"/>
                  </a:tabLst>
                </a:pPr>
                <a:r>
                  <a:rPr lang="en-US" sz="1800" dirty="0">
                    <a:latin typeface="Arial" panose="020B0604020202020204" pitchFamily="34" charset="0"/>
                    <a:cs typeface="Arial" panose="020B0604020202020204" pitchFamily="34" charset="0"/>
                  </a:rPr>
                  <a:t>	</a:t>
                </a:r>
                <a:r>
                  <a:rPr lang="en-GB" sz="1800" b="0" dirty="0">
                    <a:cs typeface="Arial" panose="020B0604020202020204" pitchFamily="34" charset="0"/>
                  </a:rPr>
                  <a:t> </a:t>
                </a:r>
                <a14:m>
                  <m:oMath xmlns:m="http://schemas.openxmlformats.org/officeDocument/2006/math">
                    <m:sSubSup>
                      <m:sSubSupPr>
                        <m:ctrlPr>
                          <a:rPr lang="en-GB" sz="1800" b="0" i="1" smtClean="0">
                            <a:latin typeface="Cambria Math" panose="02040503050406030204" pitchFamily="18" charset="0"/>
                            <a:cs typeface="Arial" panose="020B0604020202020204" pitchFamily="34" charset="0"/>
                          </a:rPr>
                        </m:ctrlPr>
                      </m:sSubSupPr>
                      <m:e>
                        <m:r>
                          <a:rPr lang="en-GB" sz="1800" b="0" i="1" smtClean="0">
                            <a:latin typeface="Cambria Math" panose="02040503050406030204" pitchFamily="18" charset="0"/>
                            <a:cs typeface="Arial" panose="020B0604020202020204" pitchFamily="34" charset="0"/>
                          </a:rPr>
                          <m:t>𝑎</m:t>
                        </m:r>
                      </m:e>
                      <m:sub>
                        <m:r>
                          <a:rPr lang="en-GB" sz="1800" b="0" i="1" smtClean="0">
                            <a:latin typeface="Cambria Math" panose="02040503050406030204" pitchFamily="18" charset="0"/>
                            <a:cs typeface="Arial" panose="020B0604020202020204" pitchFamily="34" charset="0"/>
                          </a:rPr>
                          <m:t>1</m:t>
                        </m:r>
                      </m:sub>
                      <m:sup>
                        <m:r>
                          <a:rPr lang="en-GB" sz="1800" b="0" i="1" smtClean="0">
                            <a:latin typeface="Cambria Math" panose="02040503050406030204" pitchFamily="18" charset="0"/>
                            <a:cs typeface="Arial" panose="020B0604020202020204" pitchFamily="34" charset="0"/>
                          </a:rPr>
                          <m:t>𝐴</m:t>
                        </m:r>
                      </m:sup>
                    </m:sSubSup>
                    <m:r>
                      <a:rPr lang="en-GB" sz="1800" b="0" i="1" smtClean="0">
                        <a:latin typeface="Cambria Math" panose="02040503050406030204" pitchFamily="18" charset="0"/>
                        <a:cs typeface="Arial" panose="020B0604020202020204" pitchFamily="34" charset="0"/>
                      </a:rPr>
                      <m:t>&lt;</m:t>
                    </m:r>
                    <m:sSubSup>
                      <m:sSubSupPr>
                        <m:ctrlPr>
                          <a:rPr lang="en-GB" sz="1800" i="1">
                            <a:latin typeface="Cambria Math" panose="02040503050406030204" pitchFamily="18" charset="0"/>
                            <a:cs typeface="Arial" panose="020B0604020202020204" pitchFamily="34" charset="0"/>
                          </a:rPr>
                        </m:ctrlPr>
                      </m:sSubSupPr>
                      <m:e>
                        <m:r>
                          <a:rPr lang="en-GB" sz="1800" i="1">
                            <a:latin typeface="Cambria Math" panose="02040503050406030204" pitchFamily="18" charset="0"/>
                            <a:cs typeface="Arial" panose="020B0604020202020204" pitchFamily="34" charset="0"/>
                          </a:rPr>
                          <m:t>𝑎</m:t>
                        </m:r>
                      </m:e>
                      <m:sub>
                        <m:r>
                          <a:rPr lang="en-GB" sz="1800" i="1">
                            <a:latin typeface="Cambria Math" panose="02040503050406030204" pitchFamily="18" charset="0"/>
                            <a:cs typeface="Arial" panose="020B0604020202020204" pitchFamily="34" charset="0"/>
                          </a:rPr>
                          <m:t>1</m:t>
                        </m:r>
                      </m:sub>
                      <m:sup>
                        <m:r>
                          <a:rPr lang="en-GB" sz="1800" i="1">
                            <a:latin typeface="Cambria Math" panose="02040503050406030204" pitchFamily="18" charset="0"/>
                            <a:cs typeface="Arial" panose="020B0604020202020204" pitchFamily="34" charset="0"/>
                          </a:rPr>
                          <m:t>𝐵</m:t>
                        </m:r>
                      </m:sup>
                    </m:sSubSup>
                  </m:oMath>
                </a14:m>
                <a:r>
                  <a:rPr lang="en-US" sz="1800" dirty="0">
                    <a:latin typeface="Arial" panose="020B0604020202020204" pitchFamily="34" charset="0"/>
                    <a:cs typeface="Arial" panose="020B0604020202020204" pitchFamily="34" charset="0"/>
                  </a:rPr>
                  <a:t> and </a:t>
                </a:r>
                <a14:m>
                  <m:oMath xmlns:m="http://schemas.openxmlformats.org/officeDocument/2006/math">
                    <m:sSubSup>
                      <m:sSubSupPr>
                        <m:ctrlPr>
                          <a:rPr lang="en-GB" sz="1800" i="1">
                            <a:latin typeface="Cambria Math" panose="02040503050406030204" pitchFamily="18" charset="0"/>
                            <a:cs typeface="Arial" panose="020B0604020202020204" pitchFamily="34" charset="0"/>
                          </a:rPr>
                        </m:ctrlPr>
                      </m:sSubSupPr>
                      <m:e>
                        <m:r>
                          <a:rPr lang="en-GB" sz="1800" i="1">
                            <a:latin typeface="Cambria Math" panose="02040503050406030204" pitchFamily="18" charset="0"/>
                            <a:cs typeface="Arial" panose="020B0604020202020204" pitchFamily="34" charset="0"/>
                          </a:rPr>
                          <m:t>𝑎</m:t>
                        </m:r>
                      </m:e>
                      <m:sub>
                        <m:r>
                          <a:rPr lang="en-GB" sz="1800" b="0" i="1" smtClean="0">
                            <a:latin typeface="Cambria Math" panose="02040503050406030204" pitchFamily="18" charset="0"/>
                            <a:cs typeface="Arial" panose="020B0604020202020204" pitchFamily="34" charset="0"/>
                          </a:rPr>
                          <m:t>2</m:t>
                        </m:r>
                      </m:sub>
                      <m:sup>
                        <m:r>
                          <a:rPr lang="en-GB" sz="1800" i="1">
                            <a:latin typeface="Cambria Math" panose="02040503050406030204" pitchFamily="18" charset="0"/>
                            <a:cs typeface="Arial" panose="020B0604020202020204" pitchFamily="34" charset="0"/>
                          </a:rPr>
                          <m:t>𝐴</m:t>
                        </m:r>
                      </m:sup>
                    </m:sSubSup>
                    <m:r>
                      <a:rPr lang="en-GB" sz="1800" i="1">
                        <a:latin typeface="Cambria Math" panose="02040503050406030204" pitchFamily="18" charset="0"/>
                        <a:cs typeface="Arial" panose="020B0604020202020204" pitchFamily="34" charset="0"/>
                      </a:rPr>
                      <m:t>&lt;</m:t>
                    </m:r>
                    <m:sSubSup>
                      <m:sSubSupPr>
                        <m:ctrlPr>
                          <a:rPr lang="en-GB" sz="1800" i="1">
                            <a:latin typeface="Cambria Math" panose="02040503050406030204" pitchFamily="18" charset="0"/>
                            <a:cs typeface="Arial" panose="020B0604020202020204" pitchFamily="34" charset="0"/>
                          </a:rPr>
                        </m:ctrlPr>
                      </m:sSubSupPr>
                      <m:e>
                        <m:r>
                          <a:rPr lang="en-GB" sz="1800" i="1">
                            <a:latin typeface="Cambria Math" panose="02040503050406030204" pitchFamily="18" charset="0"/>
                            <a:cs typeface="Arial" panose="020B0604020202020204" pitchFamily="34" charset="0"/>
                          </a:rPr>
                          <m:t>𝑎</m:t>
                        </m:r>
                      </m:e>
                      <m:sub>
                        <m:r>
                          <a:rPr lang="en-GB" sz="1800" b="0" i="1" smtClean="0">
                            <a:latin typeface="Cambria Math" panose="02040503050406030204" pitchFamily="18" charset="0"/>
                            <a:cs typeface="Arial" panose="020B0604020202020204" pitchFamily="34" charset="0"/>
                          </a:rPr>
                          <m:t>2</m:t>
                        </m:r>
                      </m:sub>
                      <m:sup>
                        <m:r>
                          <a:rPr lang="en-GB" sz="1800" i="1">
                            <a:latin typeface="Cambria Math" panose="02040503050406030204" pitchFamily="18" charset="0"/>
                            <a:cs typeface="Arial" panose="020B0604020202020204" pitchFamily="34" charset="0"/>
                          </a:rPr>
                          <m:t>𝐵</m:t>
                        </m:r>
                      </m:sup>
                    </m:sSubSup>
                  </m:oMath>
                </a14:m>
                <a:r>
                  <a:rPr lang="en-US" sz="1800" dirty="0">
                    <a:latin typeface="Arial" panose="020B0604020202020204" pitchFamily="34" charset="0"/>
                    <a:cs typeface="Arial" panose="020B0604020202020204" pitchFamily="34" charset="0"/>
                  </a:rPr>
                  <a:t>. </a:t>
                </a:r>
              </a:p>
              <a:p>
                <a:pPr marL="285750" lvl="2" indent="-285750">
                  <a:lnSpc>
                    <a:spcPct val="110000"/>
                  </a:lnSpc>
                  <a:spcBef>
                    <a:spcPts val="800"/>
                  </a:spcBef>
                  <a:buSzPct val="125000"/>
                  <a:buFont typeface="Wingdings" panose="05000000000000000000" pitchFamily="2" charset="2"/>
                  <a:buChar char="§"/>
                </a:pPr>
                <a:endParaRPr lang="en-US" sz="1800" dirty="0">
                  <a:latin typeface="Arial" panose="020B0604020202020204" pitchFamily="34" charset="0"/>
                  <a:cs typeface="Arial" panose="020B0604020202020204" pitchFamily="34" charset="0"/>
                </a:endParaRPr>
              </a:p>
              <a:p>
                <a:pPr marL="285750" lvl="2" indent="-285750">
                  <a:lnSpc>
                    <a:spcPct val="110000"/>
                  </a:lnSpc>
                  <a:spcBef>
                    <a:spcPts val="800"/>
                  </a:spcBef>
                  <a:buSzPct val="125000"/>
                  <a:buFont typeface="Wingdings" panose="05000000000000000000" pitchFamily="2" charset="2"/>
                  <a:buChar char="§"/>
                </a:pPr>
                <a:endParaRPr lang="en-US" sz="1800" dirty="0">
                  <a:latin typeface="Arial" panose="020B0604020202020204" pitchFamily="34" charset="0"/>
                  <a:cs typeface="Arial" panose="020B0604020202020204" pitchFamily="34" charset="0"/>
                </a:endParaRPr>
              </a:p>
              <a:p>
                <a:pPr lvl="2">
                  <a:lnSpc>
                    <a:spcPct val="120000"/>
                  </a:lnSpc>
                  <a:spcBef>
                    <a:spcPts val="0"/>
                  </a:spcBef>
                  <a:buSzPct val="125000"/>
                </a:pPr>
                <a:endParaRPr lang="en-GB" sz="1800" dirty="0">
                  <a:latin typeface="Arial" panose="020B0604020202020204" pitchFamily="34" charset="0"/>
                  <a:cs typeface="Arial" panose="020B0604020202020204" pitchFamily="34" charset="0"/>
                  <a:sym typeface="Roboto Slab Regular Regular"/>
                </a:endParaRPr>
              </a:p>
            </p:txBody>
          </p:sp>
        </mc:Choice>
        <mc:Fallback xmlns="">
          <p:sp>
            <p:nvSpPr>
              <p:cNvPr id="3" name="Tijdelijke aanduiding voor verticale tekst 10">
                <a:extLst>
                  <a:ext uri="{FF2B5EF4-FFF2-40B4-BE49-F238E27FC236}">
                    <a16:creationId xmlns:a16="http://schemas.microsoft.com/office/drawing/2014/main" id="{9F51DAEB-B735-A106-7B63-6EB12B8B28C9}"/>
                  </a:ext>
                </a:extLst>
              </p:cNvPr>
              <p:cNvSpPr txBox="1">
                <a:spLocks noGrp="1" noRot="1" noChangeAspect="1" noMove="1" noResize="1" noEditPoints="1" noAdjustHandles="1" noChangeArrowheads="1" noChangeShapeType="1" noTextEdit="1"/>
              </p:cNvSpPr>
              <p:nvPr>
                <p:ph type="body" idx="1"/>
              </p:nvPr>
            </p:nvSpPr>
            <p:spPr>
              <a:xfrm>
                <a:off x="698498" y="1863523"/>
                <a:ext cx="10413197" cy="4398381"/>
              </a:xfrm>
              <a:prstGeom prst="rect">
                <a:avLst/>
              </a:prstGeom>
              <a:blipFill>
                <a:blip r:embed="rId3"/>
                <a:stretch>
                  <a:fillRect l="-1756" t="-3745"/>
                </a:stretch>
              </a:blipFill>
            </p:spPr>
            <p:txBody>
              <a:bodyPr/>
              <a:lstStyle/>
              <a:p>
                <a:r>
                  <a:rPr lang="nl-NL">
                    <a:noFill/>
                  </a:rPr>
                  <a:t> </a:t>
                </a:r>
              </a:p>
            </p:txBody>
          </p:sp>
        </mc:Fallback>
      </mc:AlternateContent>
    </p:spTree>
    <p:extLst>
      <p:ext uri="{BB962C8B-B14F-4D97-AF65-F5344CB8AC3E}">
        <p14:creationId xmlns:p14="http://schemas.microsoft.com/office/powerpoint/2010/main" val="1175469443"/>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Basis uitgebreid sjabloon" id="{7ABB9B31-C26E-9F45-B8E1-C4367596BD41}" vid="{D87E1F4C-5743-0647-9856-AA25850189FC}"/>
    </a:ext>
  </a:ext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Override1.xml><?xml version="1.0" encoding="utf-8"?>
<a:themeOverride xmlns:a="http://schemas.openxmlformats.org/drawingml/2006/main">
  <a:clrScheme name="WU Farbschema">
    <a:dk1>
      <a:srgbClr val="000000"/>
    </a:dk1>
    <a:lt1>
      <a:srgbClr val="FFFFFF"/>
    </a:lt1>
    <a:dk2>
      <a:srgbClr val="002350"/>
    </a:dk2>
    <a:lt2>
      <a:srgbClr val="E5F5FA"/>
    </a:lt2>
    <a:accent1>
      <a:srgbClr val="0096D3"/>
    </a:accent1>
    <a:accent2>
      <a:srgbClr val="002350"/>
    </a:accent2>
    <a:accent3>
      <a:srgbClr val="4B2582"/>
    </a:accent3>
    <a:accent4>
      <a:srgbClr val="457AA0"/>
    </a:accent4>
    <a:accent5>
      <a:srgbClr val="A592C0"/>
    </a:accent5>
    <a:accent6>
      <a:srgbClr val="80CFE9"/>
    </a:accent6>
    <a:hlink>
      <a:srgbClr val="405A7C"/>
    </a:hlink>
    <a:folHlink>
      <a:srgbClr val="0082AA"/>
    </a:folHlink>
  </a:clrScheme>
  <a:fontScheme name="WU">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1ED4DCF60591A44AAB3EE560AB47ABB" ma:contentTypeVersion="4" ma:contentTypeDescription="Een nieuw document maken." ma:contentTypeScope="" ma:versionID="82ac3a51116a7e2a5ddbdd1ed37f67c1">
  <xsd:schema xmlns:xsd="http://www.w3.org/2001/XMLSchema" xmlns:xs="http://www.w3.org/2001/XMLSchema" xmlns:p="http://schemas.microsoft.com/office/2006/metadata/properties" xmlns:ns2="0fee4eeb-e725-4e09-a2c6-b2e7e1963b2c" xmlns:ns3="4878a322-d110-404d-8591-8977e4f7768d" targetNamespace="http://schemas.microsoft.com/office/2006/metadata/properties" ma:root="true" ma:fieldsID="d0d60f5b3da63a431ec21b1780a4f539" ns2:_="" ns3:_="">
    <xsd:import namespace="0fee4eeb-e725-4e09-a2c6-b2e7e1963b2c"/>
    <xsd:import namespace="4878a322-d110-404d-8591-8977e4f7768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ee4eeb-e725-4e09-a2c6-b2e7e1963b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78a322-d110-404d-8591-8977e4f7768d"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4878a322-d110-404d-8591-8977e4f7768d">
      <UserInfo>
        <DisplayName>Jip Harthoorn</DisplayName>
        <AccountId>4450</AccountId>
        <AccountType/>
      </UserInfo>
      <UserInfo>
        <DisplayName>Roos-Anne Klok</DisplayName>
        <AccountId>6596</AccountId>
        <AccountType/>
      </UserInfo>
      <UserInfo>
        <DisplayName>Ties Kukler</DisplayName>
        <AccountId>6597</AccountId>
        <AccountType/>
      </UserInfo>
    </SharedWithUsers>
  </documentManagement>
</p:properties>
</file>

<file path=customXml/itemProps1.xml><?xml version="1.0" encoding="utf-8"?>
<ds:datastoreItem xmlns:ds="http://schemas.openxmlformats.org/officeDocument/2006/customXml" ds:itemID="{4EA568F7-A774-482F-B5F0-2BA4960E38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ee4eeb-e725-4e09-a2c6-b2e7e1963b2c"/>
    <ds:schemaRef ds:uri="4878a322-d110-404d-8591-8977e4f776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3907AC6-0320-4B90-94BB-78233CD63627}">
  <ds:schemaRefs>
    <ds:schemaRef ds:uri="http://schemas.microsoft.com/sharepoint/v3/contenttype/forms"/>
  </ds:schemaRefs>
</ds:datastoreItem>
</file>

<file path=customXml/itemProps3.xml><?xml version="1.0" encoding="utf-8"?>
<ds:datastoreItem xmlns:ds="http://schemas.openxmlformats.org/officeDocument/2006/customXml" ds:itemID="{4D267568-1C19-45B7-9A10-46A54BABB3BA}">
  <ds:schemaRefs>
    <ds:schemaRef ds:uri="0fee4eeb-e725-4e09-a2c6-b2e7e1963b2c"/>
    <ds:schemaRef ds:uri="http://schemas.microsoft.com/office/2006/metadata/properties"/>
    <ds:schemaRef ds:uri="http://schemas.microsoft.com/office/2006/documentManagement/types"/>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 ds:uri="4878a322-d110-404d-8591-8977e4f7768d"/>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TU Delft</Template>
  <TotalTime>11409</TotalTime>
  <Words>6248</Words>
  <Application>Microsoft Office PowerPoint</Application>
  <PresentationFormat>Widescreen</PresentationFormat>
  <Paragraphs>360</Paragraphs>
  <Slides>48</Slides>
  <Notes>48</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61" baseType="lpstr">
      <vt:lpstr>Arial</vt:lpstr>
      <vt:lpstr>Calibri</vt:lpstr>
      <vt:lpstr>Cambria Math</vt:lpstr>
      <vt:lpstr>Candace</vt:lpstr>
      <vt:lpstr>Candance</vt:lpstr>
      <vt:lpstr>Courier New</vt:lpstr>
      <vt:lpstr>Roboto Slab</vt:lpstr>
      <vt:lpstr>Roboto Slab Medium</vt:lpstr>
      <vt:lpstr>Roboto Slab Regular Regular</vt:lpstr>
      <vt:lpstr>Verdana</vt:lpstr>
      <vt:lpstr>Wingdings</vt:lpstr>
      <vt:lpstr>TU Delft</vt:lpstr>
      <vt:lpstr>Worksheet</vt:lpstr>
      <vt:lpstr>MOT 112A – Economic Foundation</vt:lpstr>
      <vt:lpstr>Content </vt:lpstr>
      <vt:lpstr>1.  Why international trade matters High degree of international trade integration</vt:lpstr>
      <vt:lpstr>1.  Why international trade matters Trade openness is particularly high in Europe, 2018</vt:lpstr>
      <vt:lpstr>1.  Why international trade matters Relevance of trade for organising the economy</vt:lpstr>
      <vt:lpstr>2.  Motives for international trade Countries trade for different reasons </vt:lpstr>
      <vt:lpstr>3.  Comparative advantage Non-trivial and true</vt:lpstr>
      <vt:lpstr>3.  Comparative advantage First observations</vt:lpstr>
      <vt:lpstr>3.  Comparative advantage Comparative advantage and Absolute advantage (1)</vt:lpstr>
      <vt:lpstr>3.  Comparative advantage Comparative advantage and Absolute advantage (2)</vt:lpstr>
      <vt:lpstr>4.  The Ricardian model of trade Production in the Ricardian model (1)</vt:lpstr>
      <vt:lpstr>4.  The Ricardian model of trade Production in the Ricardian model (2)</vt:lpstr>
      <vt:lpstr>4.  The Ricardian model of trade Rationale for trade in the Ricardian model</vt:lpstr>
      <vt:lpstr>4.  The Ricardian model of trade Further model assumptions</vt:lpstr>
      <vt:lpstr>4.  The Ricardian model of trade A concrete example</vt:lpstr>
      <vt:lpstr>4.  The Ricardian model of trade Production possibilities in autarky- Portugal</vt:lpstr>
      <vt:lpstr>4.  The Ricardian model of trade Full employment, PPF and opportunity costs</vt:lpstr>
      <vt:lpstr>4.  The Ricardian model of trade Production in autarky – An example</vt:lpstr>
      <vt:lpstr>4.  The Ricardian model of trade Production choices: wages, prices and technology – Portugal</vt:lpstr>
      <vt:lpstr>4.  The Ricardian model of trade Opening to trade</vt:lpstr>
      <vt:lpstr>4.  The Ricardian model of trade Trade patterns (1)</vt:lpstr>
      <vt:lpstr>4.  The Ricardian model of trade Trade patterns (2)</vt:lpstr>
      <vt:lpstr>4.  The Ricardian model of trade Trade patterns (2)</vt:lpstr>
      <vt:lpstr>4.  The Ricardian model of trade Trade patterns (2)</vt:lpstr>
      <vt:lpstr>4.  The Ricardian model of trade Trade patterns (3)</vt:lpstr>
      <vt:lpstr>4.  The Ricardian model of trade Relative prices (1)</vt:lpstr>
      <vt:lpstr>4.  The Ricardian model of trade Relative prices (2)</vt:lpstr>
      <vt:lpstr>4.  The Ricardian model of trade Trade patterns (3)</vt:lpstr>
      <vt:lpstr>4.  The Ricardian model of trade Trade patterns (3)</vt:lpstr>
      <vt:lpstr>4.  The Ricardian model of trade Trade patterns and different forms of specialisation</vt:lpstr>
      <vt:lpstr>4.  The Ricardian model of trade Trade patterns and different forms of specialisation (con’t)</vt:lpstr>
      <vt:lpstr>4.  The Ricardian model of trade Gains from Trade – Full specialisation</vt:lpstr>
      <vt:lpstr>4.  The Ricardian model of trade Gains from Trade - England</vt:lpstr>
      <vt:lpstr>4.  The Ricardian model of trade Gains from Trade - Portugal</vt:lpstr>
      <vt:lpstr>4.  The Ricardian model of trade Gains from Trade – graphical representation</vt:lpstr>
      <vt:lpstr>4.  The Ricardian model of trade Summary of production, consumption, trade</vt:lpstr>
      <vt:lpstr>4.  The Ricardian model of trade Gains from Trade – other types of specialisation</vt:lpstr>
      <vt:lpstr>4.  The Ricardian model of trade Gains from Trade – other types of specialisation (con’t)</vt:lpstr>
      <vt:lpstr>5.  Discussion and Limitations Model assumptions</vt:lpstr>
      <vt:lpstr>5.  Discussion and Limitations The static nature of the model, interpretations and policy implications </vt:lpstr>
      <vt:lpstr>5.  Discussion and Limitations Trade between a stone age and an ICT economy: A thought experiment</vt:lpstr>
      <vt:lpstr>5.  Discussion and Limitations Trade between a stone age and an ICT economy: A thought experiment</vt:lpstr>
      <vt:lpstr>5.  Discussion and Limitations Trade, development and a dynamic perspective (1)</vt:lpstr>
      <vt:lpstr>5.  Discussion and Limitations Trade, development and a dynamic perspective (2)</vt:lpstr>
      <vt:lpstr>6.  Alternative trade models Overview</vt:lpstr>
      <vt:lpstr>6.  Alternative trade models The Heckscher-Ohlin model</vt:lpstr>
      <vt:lpstr>6.  Alternative trade models The Heckscher-Ohlin model (con’t)</vt:lpstr>
      <vt:lpstr> Summary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Saskia de Been</dc:creator>
  <cp:lastModifiedBy>Roman Stöllinger</cp:lastModifiedBy>
  <cp:revision>367</cp:revision>
  <cp:lastPrinted>2023-12-01T10:51:40Z</cp:lastPrinted>
  <dcterms:created xsi:type="dcterms:W3CDTF">2022-12-05T11:14:18Z</dcterms:created>
  <dcterms:modified xsi:type="dcterms:W3CDTF">2023-12-14T10:51:31Z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0x01010051ED4DCF60591A44AAB3EE560AB47ABB</vt:lpwstr>
  </property>
</Properties>
</file>