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73" r:id="rId3"/>
    <p:sldId id="274" r:id="rId4"/>
    <p:sldId id="275" r:id="rId5"/>
    <p:sldId id="276" r:id="rId6"/>
    <p:sldId id="284" r:id="rId7"/>
    <p:sldId id="277" r:id="rId8"/>
    <p:sldId id="278" r:id="rId9"/>
    <p:sldId id="279" r:id="rId10"/>
    <p:sldId id="280" r:id="rId11"/>
    <p:sldId id="283" r:id="rId12"/>
    <p:sldId id="285" r:id="rId13"/>
    <p:sldId id="282" r:id="rId14"/>
    <p:sldId id="281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2E1EA-4CF7-4758-85EB-B21EFD4539E0}" type="datetimeFigureOut">
              <a:rPr lang="nl-NL" smtClean="0"/>
              <a:t>14-11-2021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BC130-03CD-4212-BD18-999CF7B405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36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88FA-032F-4275-AE08-6D2FD049A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78FC3-B55F-4FB1-973C-628B50E77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1C3F-0632-4D2E-8F3F-ACE6DF05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CBB7-8ACF-43AD-A92C-BE786D829435}" type="datetime1">
              <a:rPr lang="nl-NL" smtClean="0"/>
              <a:t>14-11-2021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6F32A-871B-4449-B32D-35E27A00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B544-4CC9-4731-80A2-8BC9DF22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460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1081-2261-4F48-A684-87E5AB26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9D98C-88E7-4AF9-8F57-7CF0F022E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B525-D331-4441-85DC-89116B67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613F-CC5D-4D1D-B50C-A3923EC9CD01}" type="datetime1">
              <a:rPr lang="nl-NL" smtClean="0"/>
              <a:t>14-11-2021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F252F-A2A0-48B6-A920-B9703C01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EA52-DB69-468B-B217-EF66B53D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17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D4B4C-D78A-4E03-B88C-8741AAECD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446A4-3EA2-41C6-88D9-9FCD49CA2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D8974-83C2-47BA-B9E7-24A8DAD7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3C6F-BBAF-4477-AFFE-446647510200}" type="datetime1">
              <a:rPr lang="nl-NL" smtClean="0"/>
              <a:t>14-11-2021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0F93B-9119-4E7D-85B5-3C4FFF63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5A47B-CB2F-4F57-A37D-43FC38CF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462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0921-E2FB-44D3-95D5-8CB7856F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69DF-CE10-4C3B-9C91-7B8080512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FE8F-0DA2-4FC0-8AAF-D6820F06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8D81-36F7-4CBB-B800-680FB5283820}" type="datetime1">
              <a:rPr lang="nl-NL" smtClean="0"/>
              <a:t>14-11-2021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2544D-2C3D-452F-8B8E-BD38E7CE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5CD5-C011-4F09-9B8A-04A1542B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96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8A18-874E-4324-A8C3-B1971820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1224C-87F8-4102-8154-99807A1DC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98FF-80E9-449D-BB62-AA0A4E7E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02B1-1859-4364-8135-1FAF2C8508C9}" type="datetime1">
              <a:rPr lang="nl-NL" smtClean="0"/>
              <a:t>14-11-2021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A4E8-8055-4597-AC3D-85B0028C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2522D-5D67-4FDF-92A6-6BDF17C6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07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D849-B08F-4896-83F9-DB7BA42D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5C64-63DF-4947-BDCE-79BC21462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24C81-20C5-452A-ABAC-8C5698887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350C5-E182-43FB-A160-4ADDB29F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B74E-62C6-446F-8E2E-C50BBB390B0E}" type="datetime1">
              <a:rPr lang="nl-NL" smtClean="0"/>
              <a:t>14-11-2021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DDF76-1C21-487B-A03E-759D4BD0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C3FF5-52D7-48B8-86A6-EECD3EA3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33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9D83-72EF-4B4C-8582-9078EA0E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1915F-D791-4E55-B233-F8B3503BC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ED1CA-A17B-49F2-9EA2-6C7A0467A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B6C61-4DEB-40A1-A45C-5B65994DC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BA8DC-DB30-41FE-8F1C-6A076AB25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465B3-A1A2-46C4-9E83-D501FBFC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C928-0F76-4322-AA1B-C6F2F5A564E0}" type="datetime1">
              <a:rPr lang="nl-NL" smtClean="0"/>
              <a:t>14-11-2021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C3537-3041-4B0C-AC29-51111DD1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89B16-2C11-4C24-AA27-3B4CD6AD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518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67F9-3A45-4AEF-8315-2920D8D5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84849-9E7D-4B35-AD33-99618B4E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430D-B83A-45A2-BBC5-F8BB9C260740}" type="datetime1">
              <a:rPr lang="nl-NL" smtClean="0"/>
              <a:t>14-11-2021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8C0B5-E8FC-4957-83DA-F88EC4F2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EB84B-061E-40CF-B1AE-9FC3276C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6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A8689-6D46-4A17-953A-D826C512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929-6899-41A7-882A-382BB0DFECA3}" type="datetime1">
              <a:rPr lang="nl-NL" smtClean="0"/>
              <a:t>14-11-2021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989A1-326D-4AF8-AA91-4D63110A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571DB-7B1D-4DC7-823B-D2356B4C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993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BE14-7909-474B-81D2-8E24CEB4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3071-FAF5-417F-9F6B-255B1094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61DBC-2726-4AD5-9763-1CF5A2F2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878D0-5D9B-47CA-ABF1-1BB33014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095-FB7D-4B69-809A-DD7C808DFFFA}" type="datetime1">
              <a:rPr lang="nl-NL" smtClean="0"/>
              <a:t>14-11-2021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91E5C-CC49-4A97-AE4B-0980D5FF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72377-1330-49E5-BA74-EF9ACF74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4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C529-DE37-4FA7-9FD6-C7C45252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D9E3F-775B-4F14-BA4A-1C00E1FD8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CF0F1-6785-48E3-8DFD-FB3AD60E7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3C357-E51D-43C2-B60B-0F0E29A0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596-4087-42B3-8BB8-7C956B401C7D}" type="datetime1">
              <a:rPr lang="nl-NL" smtClean="0"/>
              <a:t>14-11-2021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E6592-8B7B-4765-B505-FC7D2ADD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885A3-F4AB-4602-AAB6-6D1D7F54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51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9319B-C6A3-4C5A-93A3-E1D3B050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1D5CF-EBD3-40EC-BD9D-278C09D5B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139CD-F682-4F2D-8B97-426771D58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9F4D-0639-446D-8591-E7F1889298EC}" type="datetime1">
              <a:rPr lang="nl-NL" smtClean="0"/>
              <a:t>14-11-2021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97082-A337-487D-A155-AE77D5E1B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AAA3-10C5-42EB-8807-63B5EC6FC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03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4: </a:t>
            </a:r>
            <a:r>
              <a:rPr lang="en-US" sz="4000" b="1" dirty="0"/>
              <a:t>Technological Change &amp; Innovation</a:t>
            </a:r>
            <a:endParaRPr lang="nl-N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Lecture Note W4:</a:t>
            </a:r>
          </a:p>
          <a:p>
            <a:pPr marL="0" indent="0">
              <a:buNone/>
            </a:pPr>
            <a:endParaRPr lang="nl-NL" dirty="0"/>
          </a:p>
          <a:p>
            <a:r>
              <a:rPr lang="en-US" dirty="0"/>
              <a:t>General concepts: technological change and innovation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Technological change: the neoclassical approach</a:t>
            </a:r>
          </a:p>
          <a:p>
            <a:pPr marL="0" indent="0">
              <a:buNone/>
            </a:pPr>
            <a:r>
              <a:rPr lang="en-US" dirty="0"/>
              <a:t>	o	The growth accounting model of Robert Solow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Technological change: evolutionary economics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26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91DB-77E6-4ACE-85FB-C18CB553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4: </a:t>
            </a:r>
            <a:r>
              <a:rPr lang="en-US" sz="4000" b="1" dirty="0"/>
              <a:t>Technological Change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33DE-5A23-4476-82C1-A5C7B082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Following the Schumpeterian approach, 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evolutionary economics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places the firm and the entrepreneur at the centre of the theory. </a:t>
            </a:r>
          </a:p>
          <a:p>
            <a:pPr marL="0" indent="0">
              <a:buNone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Evolutionary economics rejects the neoclassical assumption of instrumental rationality, and instead uses the concepts of 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bounded rationality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routines.</a:t>
            </a:r>
          </a:p>
          <a:p>
            <a:pPr marL="0" indent="0">
              <a:buNone/>
            </a:pPr>
            <a:r>
              <a:rPr lang="en-US" sz="2400" dirty="0"/>
              <a:t>A second building block of evolutionary economics is </a:t>
            </a:r>
            <a:r>
              <a:rPr lang="en-US" sz="2400" b="1" dirty="0"/>
              <a:t>adaptation</a:t>
            </a:r>
            <a:r>
              <a:rPr lang="en-US" sz="2400" dirty="0"/>
              <a:t>: routines get updated based on learning from experience. Other mechanisms are </a:t>
            </a:r>
            <a:r>
              <a:rPr lang="en-US" sz="2400" b="1" dirty="0"/>
              <a:t>selection</a:t>
            </a:r>
            <a:r>
              <a:rPr lang="en-US" sz="2400" dirty="0"/>
              <a:t> and </a:t>
            </a:r>
            <a:r>
              <a:rPr lang="en-US" sz="2400" b="1" dirty="0"/>
              <a:t>imitation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third building block of evolutionary economics is 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technological path dependence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(see QWERTY versus Dvorak)   </a:t>
            </a:r>
            <a:endParaRPr lang="nl-N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D8928-2989-4918-AD7B-93967257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10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3E927-2FDD-4A00-B8BF-3C81CFA644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727" y="4925833"/>
            <a:ext cx="3439499" cy="106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99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E620-A574-4120-90F9-2C369C7A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4: </a:t>
            </a:r>
            <a:r>
              <a:rPr lang="en-US" sz="4000" b="1" dirty="0"/>
              <a:t>Path Dependence (at the country level)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8F9C-FF2F-4128-86C5-207D599E0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T</a:t>
            </a:r>
            <a:r>
              <a:rPr lang="en-US" dirty="0"/>
              <a:t>hose EU countries </a:t>
            </a:r>
          </a:p>
          <a:p>
            <a:pPr marL="0" indent="0">
              <a:buNone/>
            </a:pPr>
            <a:r>
              <a:rPr lang="en-US" dirty="0"/>
              <a:t>that had a better </a:t>
            </a:r>
          </a:p>
          <a:p>
            <a:pPr marL="0" indent="0">
              <a:buNone/>
            </a:pPr>
            <a:r>
              <a:rPr lang="en-US" dirty="0"/>
              <a:t>technological starting </a:t>
            </a:r>
          </a:p>
          <a:p>
            <a:pPr marL="0" indent="0">
              <a:buNone/>
            </a:pPr>
            <a:r>
              <a:rPr lang="en-US" dirty="0"/>
              <a:t>position in 1999 tend </a:t>
            </a:r>
          </a:p>
          <a:p>
            <a:pPr marL="0" indent="0">
              <a:buNone/>
            </a:pPr>
            <a:r>
              <a:rPr lang="en-US" dirty="0"/>
              <a:t>to show a more </a:t>
            </a:r>
          </a:p>
          <a:p>
            <a:pPr marL="0" indent="0">
              <a:buNone/>
            </a:pPr>
            <a:r>
              <a:rPr lang="en-US" dirty="0"/>
              <a:t>positive technological </a:t>
            </a:r>
          </a:p>
          <a:p>
            <a:pPr marL="0" indent="0">
              <a:buNone/>
            </a:pPr>
            <a:r>
              <a:rPr lang="en-US" dirty="0"/>
              <a:t>development dynamic</a:t>
            </a:r>
          </a:p>
          <a:p>
            <a:pPr marL="0" indent="0">
              <a:buNone/>
            </a:pPr>
            <a:r>
              <a:rPr lang="en-US" dirty="0"/>
              <a:t>during 2010-14.</a:t>
            </a:r>
          </a:p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 err="1"/>
              <a:t>Gräbner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 (2018).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5AB15-2229-47A8-90D5-709425B1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11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9A728-962A-4189-A877-BB751E09E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700" y="1870075"/>
            <a:ext cx="680179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8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3FD4-5BFE-44C3-B6EC-6DDCBB21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MOT1421: Economic Foundations</a:t>
            </a:r>
            <a:br>
              <a:rPr lang="nl-NL" sz="4400" dirty="0"/>
            </a:br>
            <a:r>
              <a:rPr lang="nl-NL" sz="4400" b="1" dirty="0"/>
              <a:t>Week 4: </a:t>
            </a:r>
            <a:r>
              <a:rPr lang="en-US" sz="4400" b="1" dirty="0"/>
              <a:t>Path Dependence &amp; increasing returns to scale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9DA1-9235-43D9-833D-6EF8F6CA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/>
              <a:t>Suppose there are 2 firms in the market, each one of them using a different technology to produce a similar good/service. Each of the technologies exhibits </a:t>
            </a:r>
            <a:r>
              <a:rPr lang="nl-NL" b="1" dirty="0">
                <a:solidFill>
                  <a:srgbClr val="FF0000"/>
                </a:solidFill>
              </a:rPr>
              <a:t>increasing returns to scale</a:t>
            </a:r>
            <a:r>
              <a:rPr lang="nl-NL" dirty="0"/>
              <a:t>, i.e. average cost of production decline as output expands.</a:t>
            </a:r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                                                      Learning curve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                                           </a:t>
            </a:r>
          </a:p>
          <a:p>
            <a:pPr marL="0" indent="0">
              <a:buNone/>
            </a:pPr>
            <a:r>
              <a:rPr lang="nl-NL" dirty="0"/>
              <a:t>The firm that succeeds in running down</a:t>
            </a:r>
          </a:p>
          <a:p>
            <a:pPr marL="0" indent="0">
              <a:buNone/>
            </a:pPr>
            <a:r>
              <a:rPr lang="nl-NL" dirty="0"/>
              <a:t>the learning curve the fastest, will out-</a:t>
            </a:r>
          </a:p>
          <a:p>
            <a:pPr marL="0" indent="0">
              <a:buNone/>
            </a:pPr>
            <a:r>
              <a:rPr lang="nl-NL" dirty="0"/>
              <a:t>compete the other firm. ‘Initial conditions’</a:t>
            </a:r>
          </a:p>
          <a:p>
            <a:pPr marL="0" indent="0">
              <a:buNone/>
            </a:pPr>
            <a:r>
              <a:rPr lang="nl-NL" dirty="0"/>
              <a:t> (history) matters; which technology comes</a:t>
            </a:r>
          </a:p>
          <a:p>
            <a:pPr marL="0" indent="0">
              <a:buNone/>
            </a:pPr>
            <a:r>
              <a:rPr lang="nl-NL" dirty="0"/>
              <a:t>to dominate cannot be predicted.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69BBD-FCD0-4CA7-86AB-A1441B45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12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3EAB3-3151-4C3A-9377-9EC14AB88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67" y="2894979"/>
            <a:ext cx="28384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07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CD57-4B24-4B36-8F82-B51842DA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4: </a:t>
            </a:r>
            <a:r>
              <a:rPr lang="en-US" sz="4000" b="1" dirty="0"/>
              <a:t>Path Dependence &amp; Network Externalities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92A75-B8A2-40B3-B544-3AE24F34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Positive network externalities:</a:t>
            </a:r>
          </a:p>
          <a:p>
            <a:pPr marL="0" indent="0">
              <a:buNone/>
            </a:pPr>
            <a:r>
              <a:rPr lang="en-US" dirty="0"/>
              <a:t>the  more  people  already  </a:t>
            </a:r>
          </a:p>
          <a:p>
            <a:pPr marL="0" indent="0">
              <a:buNone/>
            </a:pPr>
            <a:r>
              <a:rPr lang="en-US" dirty="0"/>
              <a:t>own  a  product  in  the  market, </a:t>
            </a:r>
          </a:p>
          <a:p>
            <a:pPr marL="0" indent="0">
              <a:buNone/>
            </a:pPr>
            <a:r>
              <a:rPr lang="en-US" dirty="0"/>
              <a:t>the  more  the demand for </a:t>
            </a:r>
          </a:p>
          <a:p>
            <a:pPr marL="0" indent="0">
              <a:buNone/>
            </a:pPr>
            <a:r>
              <a:rPr lang="en-US" dirty="0"/>
              <a:t>that product will increase. </a:t>
            </a:r>
          </a:p>
          <a:p>
            <a:pPr marL="0" indent="0">
              <a:buNone/>
            </a:pPr>
            <a:r>
              <a:rPr lang="en-US" dirty="0"/>
              <a:t>In  this  case,  we  will  face  </a:t>
            </a:r>
          </a:p>
          <a:p>
            <a:pPr marL="0" indent="0">
              <a:buNone/>
            </a:pPr>
            <a:r>
              <a:rPr lang="en-US" dirty="0"/>
              <a:t>a  so-called “Bandwagon  effect”,</a:t>
            </a:r>
          </a:p>
          <a:p>
            <a:pPr marL="0" indent="0">
              <a:buNone/>
            </a:pPr>
            <a:r>
              <a:rPr lang="en-US" dirty="0"/>
              <a:t>as  every  new  consumer  </a:t>
            </a:r>
          </a:p>
          <a:p>
            <a:pPr marL="0" indent="0">
              <a:buNone/>
            </a:pPr>
            <a:r>
              <a:rPr lang="en-US" dirty="0"/>
              <a:t>will  demand  more  than  </a:t>
            </a:r>
          </a:p>
          <a:p>
            <a:pPr marL="0" indent="0">
              <a:buNone/>
            </a:pPr>
            <a:r>
              <a:rPr lang="en-US" dirty="0"/>
              <a:t>she/he  would  have  if  there </a:t>
            </a:r>
          </a:p>
          <a:p>
            <a:pPr marL="0" indent="0">
              <a:buNone/>
            </a:pPr>
            <a:r>
              <a:rPr lang="en-US" dirty="0"/>
              <a:t>hadn’t been a bandwagon to jump on to.</a:t>
            </a:r>
          </a:p>
          <a:p>
            <a:pPr marL="0" indent="0">
              <a:buNone/>
            </a:pPr>
            <a:r>
              <a:rPr lang="en-US" dirty="0"/>
              <a:t>Examples: software; internet; credit cards; pharmaceuticals 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D1A84-55E2-4A78-B9B3-831AFDBF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13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2CBB9-DF5A-4792-A6A0-155170C8C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72" y="1870075"/>
            <a:ext cx="5620534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CD57-4B24-4B36-8F82-B51842DA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4: </a:t>
            </a:r>
            <a:r>
              <a:rPr lang="en-US" sz="4000" b="1" dirty="0"/>
              <a:t>Technological Change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92A75-B8A2-40B3-B544-3AE24F34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nl-NL" b="1" dirty="0">
                <a:solidFill>
                  <a:srgbClr val="FF0000"/>
                </a:solidFill>
              </a:rPr>
              <a:t>An Evolutionary Market Model</a:t>
            </a:r>
            <a:r>
              <a:rPr lang="nl-NL" dirty="0"/>
              <a:t> (HST Chapter 16)</a:t>
            </a:r>
          </a:p>
          <a:p>
            <a:r>
              <a:rPr lang="nl-NL" b="1" dirty="0"/>
              <a:t>Selection mechanism</a:t>
            </a:r>
            <a:r>
              <a:rPr lang="nl-NL" dirty="0"/>
              <a:t>: firm with highest profit margin (= fittest firm) manages to increase its market share; the other two firms lose market share.</a:t>
            </a:r>
          </a:p>
          <a:p>
            <a:r>
              <a:rPr lang="nl-NL" b="1" dirty="0"/>
              <a:t>Imitation mechanism</a:t>
            </a:r>
            <a:r>
              <a:rPr lang="nl-NL" dirty="0"/>
              <a:t>: (technologically) lagging firms imitate the leading firm, reduce unit cost and gain market share.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Note: selection is not necessarily favouring the efficient firm (with the lowest unit cost), but favour the </a:t>
            </a:r>
            <a:r>
              <a:rPr lang="nl-NL" b="1" dirty="0">
                <a:solidFill>
                  <a:srgbClr val="FF0000"/>
                </a:solidFill>
              </a:rPr>
              <a:t>fittest firm</a:t>
            </a:r>
            <a:r>
              <a:rPr lang="nl-NL" dirty="0"/>
              <a:t> (which has the highest profit margin). </a:t>
            </a:r>
            <a:r>
              <a:rPr lang="en-US" dirty="0"/>
              <a:t>The one that wins need not be the best—it may have come to dominate partially by chance. 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D1A84-55E2-4A78-B9B3-831AFDBF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14</a:t>
            </a:fld>
            <a:endParaRPr lang="nl-NL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1D9166B-5BA9-4E2E-8D27-0579F0479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86193"/>
              </p:ext>
            </p:extLst>
          </p:nvPr>
        </p:nvGraphicFramePr>
        <p:xfrm>
          <a:off x="838200" y="3803374"/>
          <a:ext cx="10005391" cy="926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000">
                  <a:extLst>
                    <a:ext uri="{9D8B030D-6E8A-4147-A177-3AD203B41FA5}">
                      <a16:colId xmlns:a16="http://schemas.microsoft.com/office/drawing/2014/main" val="3408434641"/>
                    </a:ext>
                  </a:extLst>
                </a:gridCol>
                <a:gridCol w="4990391">
                  <a:extLst>
                    <a:ext uri="{9D8B030D-6E8A-4147-A177-3AD203B41FA5}">
                      <a16:colId xmlns:a16="http://schemas.microsoft.com/office/drawing/2014/main" val="2052222240"/>
                    </a:ext>
                  </a:extLst>
                </a:gridCol>
              </a:tblGrid>
              <a:tr h="926789">
                <a:tc>
                  <a:txBody>
                    <a:bodyPr/>
                    <a:lstStyle/>
                    <a:p>
                      <a:r>
                        <a:rPr lang="nl-NL" dirty="0"/>
                        <a:t>IF THE SELECTION  MECHANISM IS STRONG RELATIVE TO IMITATION -&gt; TENDENCY TOWARDS MONOPOLY (CONCENTRATION ↑)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IF THE IMITATION MECHANISM IS STRONG RELATIVE TO SELECTION -&gt; TENDENCY TOWARD OLIGOPOLY WITH STABLE MARKET SHARES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4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88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1F92-E650-49B0-A101-06904DEC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4: </a:t>
            </a:r>
            <a:r>
              <a:rPr lang="en-US" sz="4000" b="1" dirty="0"/>
              <a:t>Technological Change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B6BB5-504E-4802-B680-FA335B0E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Living standards began to</a:t>
            </a:r>
          </a:p>
          <a:p>
            <a:pPr marL="0" indent="0">
              <a:buNone/>
            </a:pPr>
            <a:r>
              <a:rPr lang="nl-NL" dirty="0"/>
              <a:t>rise following the </a:t>
            </a:r>
          </a:p>
          <a:p>
            <a:pPr marL="0" indent="0">
              <a:buNone/>
            </a:pPr>
            <a:r>
              <a:rPr lang="nl-NL" i="1" dirty="0"/>
              <a:t>Industrial Revolution</a:t>
            </a:r>
            <a:r>
              <a:rPr lang="nl-NL" dirty="0"/>
              <a:t> </a:t>
            </a:r>
          </a:p>
          <a:p>
            <a:pPr marL="0" indent="0">
              <a:buNone/>
            </a:pPr>
            <a:r>
              <a:rPr lang="nl-NL" dirty="0"/>
              <a:t>(± 1800-1830) -&gt; due to:</a:t>
            </a:r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Technological progress</a:t>
            </a:r>
          </a:p>
          <a:p>
            <a:pPr marL="0" indent="0">
              <a:buNone/>
            </a:pPr>
            <a:r>
              <a:rPr lang="nl-NL" dirty="0"/>
              <a:t>&amp; capital formation (per </a:t>
            </a:r>
          </a:p>
          <a:p>
            <a:pPr marL="0" indent="0">
              <a:buNone/>
            </a:pPr>
            <a:r>
              <a:rPr lang="nl-NL" dirty="0"/>
              <a:t>worker)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D5E4D-88FC-4CA3-9A49-4F7CB90E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2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0D3E2-783E-4BB8-876D-51ECE271F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28" y="1870075"/>
            <a:ext cx="5372850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4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AEA1-0C7C-4FD3-9E3C-EDEB419A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4: </a:t>
            </a:r>
            <a:r>
              <a:rPr lang="en-US" sz="4000" b="1" dirty="0"/>
              <a:t>Technological Change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A807-B4DC-4606-B1DD-547B3E7A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Innovation: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b="1" dirty="0">
                <a:solidFill>
                  <a:srgbClr val="FF0000"/>
                </a:solidFill>
              </a:rPr>
              <a:t>Technology-push</a:t>
            </a:r>
          </a:p>
          <a:p>
            <a:r>
              <a:rPr lang="nl-NL" b="1" dirty="0">
                <a:solidFill>
                  <a:srgbClr val="00B050"/>
                </a:solidFill>
              </a:rPr>
              <a:t>Demand-pull</a:t>
            </a:r>
          </a:p>
          <a:p>
            <a:pPr marL="0" indent="0">
              <a:buNone/>
            </a:pPr>
            <a:r>
              <a:rPr lang="nl-NL" dirty="0"/>
              <a:t>   (J. Schmookler)</a:t>
            </a:r>
          </a:p>
          <a:p>
            <a:r>
              <a:rPr lang="nl-NL" b="1" dirty="0">
                <a:solidFill>
                  <a:srgbClr val="0070C0"/>
                </a:solidFill>
              </a:rPr>
              <a:t>National System of </a:t>
            </a:r>
          </a:p>
          <a:p>
            <a:pPr marL="0" indent="0">
              <a:buNone/>
            </a:pPr>
            <a:r>
              <a:rPr lang="nl-NL" b="1" dirty="0">
                <a:solidFill>
                  <a:srgbClr val="0070C0"/>
                </a:solidFill>
              </a:rPr>
              <a:t>   Innovation</a:t>
            </a:r>
            <a:r>
              <a:rPr lang="nl-NL" dirty="0"/>
              <a:t> (F. List).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F3EE8-63FD-4CCA-8644-111820D3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3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87A98-8EEF-4F03-8AE0-122B005BF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745" y="1690688"/>
            <a:ext cx="6068272" cy="3724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8C3CFE-8EB8-4EE8-96E1-8DB194326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460" y="4824583"/>
            <a:ext cx="1446944" cy="126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900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0BD0-AF79-456D-B7BA-20F157A2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4: </a:t>
            </a:r>
            <a:r>
              <a:rPr lang="en-US" sz="4000" b="1" dirty="0"/>
              <a:t>Growth Accounting and TFP growth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B6B71-9E49-47C4-A9C9-AC8E51887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Economic growth (rising per capita income at constant prices) depends on:</a:t>
            </a:r>
          </a:p>
          <a:p>
            <a:pPr marL="514350" indent="-514350">
              <a:buAutoNum type="arabicPeriod"/>
            </a:pPr>
            <a:r>
              <a:rPr lang="nl-NL" dirty="0"/>
              <a:t>Technological progress </a:t>
            </a:r>
          </a:p>
          <a:p>
            <a:pPr marL="514350" indent="-514350">
              <a:buAutoNum type="arabicPeriod"/>
            </a:pPr>
            <a:r>
              <a:rPr lang="nl-NL" dirty="0"/>
              <a:t>Rising capital intensity (K/L ratio)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Question: how much does technological progress contribute to economic growth?</a:t>
            </a:r>
          </a:p>
          <a:p>
            <a:pPr marL="0" indent="0">
              <a:buNone/>
            </a:pPr>
            <a:r>
              <a:rPr lang="nl-NL" dirty="0"/>
              <a:t>Method: the </a:t>
            </a:r>
            <a:r>
              <a:rPr lang="nl-NL" b="1" dirty="0">
                <a:solidFill>
                  <a:srgbClr val="FF0000"/>
                </a:solidFill>
              </a:rPr>
              <a:t>growth accounting model</a:t>
            </a:r>
            <a:r>
              <a:rPr lang="nl-NL" b="1" dirty="0"/>
              <a:t> </a:t>
            </a:r>
            <a:r>
              <a:rPr lang="nl-NL" dirty="0"/>
              <a:t>(Robert Solow)</a:t>
            </a:r>
            <a:endParaRPr lang="nl-NL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0AB1-9082-4C7C-8CA9-B3254688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4</a:t>
            </a:fld>
            <a:endParaRPr lang="nl-NL"/>
          </a:p>
        </p:txBody>
      </p:sp>
      <p:pic>
        <p:nvPicPr>
          <p:cNvPr id="5" name="Picture 4" descr="Robert Solow Biography - Childhood, Life Achievements ...">
            <a:extLst>
              <a:ext uri="{FF2B5EF4-FFF2-40B4-BE49-F238E27FC236}">
                <a16:creationId xmlns:a16="http://schemas.microsoft.com/office/drawing/2014/main" id="{543FF8D7-D6F7-4DBA-9390-D9844A9E9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89" y="3012343"/>
            <a:ext cx="2040890" cy="153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54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22D5-9744-4FF3-8127-C4472FA3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4: </a:t>
            </a:r>
            <a:r>
              <a:rPr lang="en-US" sz="4000" b="1" dirty="0"/>
              <a:t>Growth Accounting and TFP Growth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9A4C-DDE8-4165-9D5E-1C0A0FE1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Based on a constant-returns-to-scale Cobb-Douglas production function, we can derive the following expression for the growth rate of per capita income (at constant prices) – see Lecture Note W-4: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where  lambda-hat = the growth rate of per capita income (at constant prices); kappa-hat = the growth rate of capital intensity; and a-hat =the growth rate of total-factor-productivity (TFP) (= a measure of neutral technological progress); (1 – alpha) = the exponent for K in the Cobb-Douglas production function.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8248E-CCB3-49DB-B3CD-5FA241D8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5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4320A-A109-4414-84D4-BED273E7D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91" y="2834624"/>
            <a:ext cx="5669280" cy="11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0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188D-CC1C-4C65-A065-0A660D67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400" dirty="0"/>
            </a:br>
            <a:r>
              <a:rPr lang="nl-NL" sz="4400" b="1" dirty="0"/>
              <a:t>Week 4: </a:t>
            </a:r>
            <a:r>
              <a:rPr lang="en-US" sz="4400" b="1" dirty="0"/>
              <a:t>Growth Accounting and TFP Growth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0D22-56FD-4EBB-956E-4BDC51BE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TFP growth =</a:t>
            </a:r>
          </a:p>
          <a:p>
            <a:pPr marL="0" indent="0">
              <a:buNone/>
            </a:pPr>
            <a:r>
              <a:rPr lang="nl-NL" dirty="0"/>
              <a:t>neutral</a:t>
            </a:r>
          </a:p>
          <a:p>
            <a:pPr marL="0" indent="0">
              <a:buNone/>
            </a:pPr>
            <a:r>
              <a:rPr lang="nl-NL" dirty="0"/>
              <a:t>technological</a:t>
            </a:r>
          </a:p>
          <a:p>
            <a:pPr marL="0" indent="0">
              <a:buNone/>
            </a:pPr>
            <a:r>
              <a:rPr lang="nl-NL" dirty="0"/>
              <a:t>progress.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A3196-6FA6-485F-B220-82C888DF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6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A47115-E484-41A7-B640-ADB2B99D1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71" y="1772133"/>
            <a:ext cx="5582429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0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9EF9-312E-4B15-8763-3AE8F070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400" b="1" dirty="0"/>
              <a:t>Week 4: </a:t>
            </a:r>
            <a:r>
              <a:rPr lang="en-US" sz="4400" b="1" dirty="0"/>
              <a:t>Growth Accounting and TFP Growth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2668-5D91-406A-A985-3D9EA658F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TFP growth is determined as a </a:t>
            </a:r>
            <a:r>
              <a:rPr lang="nl-NL" b="1" dirty="0">
                <a:solidFill>
                  <a:srgbClr val="FF0000"/>
                </a:solidFill>
              </a:rPr>
              <a:t>RESIDUAL</a:t>
            </a:r>
            <a:r>
              <a:rPr lang="nl-NL" dirty="0"/>
              <a:t>.</a:t>
            </a:r>
          </a:p>
          <a:p>
            <a:pPr marL="0" indent="0">
              <a:buNone/>
            </a:pPr>
            <a:r>
              <a:rPr lang="nl-NL" dirty="0"/>
              <a:t>Assume that we have the following (historical) data on:</a:t>
            </a:r>
          </a:p>
          <a:p>
            <a:r>
              <a:rPr lang="nl-NL" dirty="0"/>
              <a:t>Lambda-hat = 2.5%</a:t>
            </a:r>
          </a:p>
          <a:p>
            <a:r>
              <a:rPr lang="nl-NL" dirty="0"/>
              <a:t>Kappa-hat = 3%</a:t>
            </a:r>
          </a:p>
          <a:p>
            <a:r>
              <a:rPr lang="nl-NL" dirty="0"/>
              <a:t>Alpha = 2/3  </a:t>
            </a:r>
          </a:p>
          <a:p>
            <a:pPr marL="0" indent="0">
              <a:buNone/>
            </a:pPr>
            <a:r>
              <a:rPr lang="nl-NL" dirty="0"/>
              <a:t>Then we can use: </a:t>
            </a:r>
          </a:p>
          <a:p>
            <a:pPr marL="0" indent="0">
              <a:buNone/>
            </a:pPr>
            <a:r>
              <a:rPr lang="nl-NL" dirty="0"/>
              <a:t>to calculate TFP growth:    a-hat = 2.5% - (1 – 2/3) x 3% = 1.5%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Conclusion</a:t>
            </a:r>
            <a:r>
              <a:rPr lang="nl-NL" dirty="0"/>
              <a:t>: TFP growth “accounts for” 60 per cent of per capita real income growth.  Note: TFP growth is also “a measure of our ignorance ........”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A9B7A-F049-4A3E-9709-CC9D53A3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7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C9EC9-9DAC-40C0-8002-D19FCE9BD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81" y="3742006"/>
            <a:ext cx="3502064" cy="6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7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74E3-52AD-4666-A0E5-8FC38CBB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4: </a:t>
            </a:r>
            <a:r>
              <a:rPr lang="en-US" sz="4000" b="1" dirty="0"/>
              <a:t>Technological Change: Evolutionary Economics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53BD0-CC25-44CD-B18F-B61855E7B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Joseph Schumpeter</a:t>
            </a:r>
            <a:r>
              <a:rPr lang="nl-NL" dirty="0"/>
              <a:t>: </a:t>
            </a:r>
          </a:p>
          <a:p>
            <a:pPr marL="0" indent="0">
              <a:buNone/>
            </a:pPr>
            <a:r>
              <a:rPr lang="nl-NL" dirty="0"/>
              <a:t>Economic growth is “driven” </a:t>
            </a:r>
          </a:p>
          <a:p>
            <a:pPr marL="0" indent="0">
              <a:buNone/>
            </a:pPr>
            <a:r>
              <a:rPr lang="nl-NL" dirty="0"/>
              <a:t>by innovation. </a:t>
            </a:r>
          </a:p>
          <a:p>
            <a:pPr marL="0" indent="0">
              <a:buNone/>
            </a:pPr>
            <a:r>
              <a:rPr lang="en-US" dirty="0"/>
              <a:t>Fluctuations in innovation </a:t>
            </a:r>
          </a:p>
          <a:p>
            <a:pPr marL="0" indent="0">
              <a:buNone/>
            </a:pPr>
            <a:r>
              <a:rPr lang="en-US" dirty="0"/>
              <a:t>cause fluctuations in </a:t>
            </a:r>
          </a:p>
          <a:p>
            <a:pPr marL="0" indent="0">
              <a:buNone/>
            </a:pPr>
            <a:r>
              <a:rPr lang="en-US" dirty="0"/>
              <a:t>investment and those cause </a:t>
            </a:r>
          </a:p>
          <a:p>
            <a:pPr marL="0" indent="0">
              <a:buNone/>
            </a:pPr>
            <a:r>
              <a:rPr lang="en-US" dirty="0"/>
              <a:t>(long) cycles in economic </a:t>
            </a:r>
          </a:p>
          <a:p>
            <a:pPr marL="0" indent="0">
              <a:buNone/>
            </a:pPr>
            <a:r>
              <a:rPr lang="en-US" dirty="0"/>
              <a:t>growth (booms &amp; busts). </a:t>
            </a:r>
            <a:endParaRPr lang="nl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DBBDD8-0A21-4AF5-B65C-1E29A514C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52" y="1825625"/>
            <a:ext cx="5715000" cy="402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9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65F6-82A4-4966-9B8F-91E76FF1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en-US" sz="4000" dirty="0"/>
              <a:t>Week 4: Technological Change: Evolutionary Economics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F8F3-A838-4411-927A-32B261EB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Joseph Schumpeter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central role for the</a:t>
            </a:r>
          </a:p>
          <a:p>
            <a:pPr marL="0" indent="0">
              <a:buNone/>
            </a:pPr>
            <a:r>
              <a:rPr lang="nl-NL" dirty="0"/>
              <a:t>profit-seeking</a:t>
            </a:r>
          </a:p>
          <a:p>
            <a:pPr marL="0" indent="0">
              <a:buNone/>
            </a:pPr>
            <a:r>
              <a:rPr lang="nl-NL" dirty="0"/>
              <a:t>entrepreneur in </a:t>
            </a:r>
          </a:p>
          <a:p>
            <a:pPr marL="0" indent="0">
              <a:buNone/>
            </a:pPr>
            <a:r>
              <a:rPr lang="nl-NL" dirty="0"/>
              <a:t>innovation.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671A2-5CB4-4CC8-BBEB-8D7729B0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9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D5827-94D9-48E7-89FF-664A803AA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63" y="1825625"/>
            <a:ext cx="60769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4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969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MOT1421: Economic Foundations Week 4: Technological Change &amp; Innovation</vt:lpstr>
      <vt:lpstr>MOT1421: Economic Foundations Week 4: Technological Change</vt:lpstr>
      <vt:lpstr>MOT1421: Economic Foundations Week 4: Technological Change</vt:lpstr>
      <vt:lpstr>MOT1421: Economic Foundations Week 4: Growth Accounting and TFP growth</vt:lpstr>
      <vt:lpstr>MOT1421: Economic Foundations Week 4: Growth Accounting and TFP Growth</vt:lpstr>
      <vt:lpstr>MOT1421: Economic Foundations Week 4: Growth Accounting and TFP Growth</vt:lpstr>
      <vt:lpstr>MOT1421: Economic Foundations Week 4: Growth Accounting and TFP Growth</vt:lpstr>
      <vt:lpstr>MOT1421: Economic Foundations Week 4: Technological Change: Evolutionary Economics</vt:lpstr>
      <vt:lpstr>MOT1421: Economic Foundations Week 4: Technological Change: Evolutionary Economics</vt:lpstr>
      <vt:lpstr>MOT1421: Economic Foundations Week 4: Technological Change</vt:lpstr>
      <vt:lpstr>MOT1421: Economic Foundations Week 4: Path Dependence (at the country level)</vt:lpstr>
      <vt:lpstr>MOT1421: Economic Foundations Week 4: Path Dependence &amp; increasing returns to scale</vt:lpstr>
      <vt:lpstr>MOT1421: Economic Foundations Week 4: Path Dependence &amp; Network Externalities</vt:lpstr>
      <vt:lpstr>MOT1421: Economic Foundations Week 4: Technological 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SET3055: Economics and Regulation .... Perfect Competition</dc:title>
  <dc:creator>Gebruiker</dc:creator>
  <cp:lastModifiedBy>Gebruiker</cp:lastModifiedBy>
  <cp:revision>69</cp:revision>
  <dcterms:created xsi:type="dcterms:W3CDTF">2021-09-05T12:58:31Z</dcterms:created>
  <dcterms:modified xsi:type="dcterms:W3CDTF">2021-11-14T12:27:27Z</dcterms:modified>
</cp:coreProperties>
</file>