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6" r:id="rId9"/>
    <p:sldId id="279" r:id="rId10"/>
    <p:sldId id="280" r:id="rId11"/>
    <p:sldId id="281" r:id="rId12"/>
    <p:sldId id="282" r:id="rId13"/>
    <p:sldId id="283" r:id="rId14"/>
    <p:sldId id="28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2E1EA-4CF7-4758-85EB-B21EFD4539E0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C130-03CD-4212-BD18-999CF7B40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3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FA-032F-4275-AE08-6D2FD049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8FC3-B55F-4FB1-973C-628B50E7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1C3F-0632-4D2E-8F3F-ACE6DF0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BB7-8ACF-43AD-A92C-BE786D829435}" type="datetime1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F32A-871B-4449-B32D-35E27A0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B544-4CC9-4731-80A2-8BC9DF22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6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081-2261-4F48-A684-87E5AB2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D98C-88E7-4AF9-8F57-7CF0F022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B525-D331-4441-85DC-89116B67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613F-CC5D-4D1D-B50C-A3923EC9CD01}" type="datetime1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252F-A2A0-48B6-A920-B9703C01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A52-DB69-468B-B217-EF66B53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D4B4C-D78A-4E03-B88C-8741AAEC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46A4-3EA2-41C6-88D9-9FCD49CA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8974-83C2-47BA-B9E7-24A8DAD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C6F-BBAF-4477-AFFE-446647510200}" type="datetime1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F93B-9119-4E7D-85B5-3C4FFF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A47B-CB2F-4F57-A37D-43FC38C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6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921-E2FB-44D3-95D5-8CB7856F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69DF-CE10-4C3B-9C91-7B808051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E8F-0DA2-4FC0-8AAF-D6820F0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D81-36F7-4CBB-B800-680FB5283820}" type="datetime1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44D-2C3D-452F-8B8E-BD38E7C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5CD5-C011-4F09-9B8A-04A1542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A18-874E-4324-A8C3-B19718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224C-87F8-4102-8154-99807A1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98FF-80E9-449D-BB62-AA0A4E7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02B1-1859-4364-8135-1FAF2C8508C9}" type="datetime1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4E8-8055-4597-AC3D-85B0028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522D-5D67-4FDF-92A6-6BDF17C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7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D849-B08F-4896-83F9-DB7BA42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5C64-63DF-4947-BDCE-79BC2146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4C81-20C5-452A-ABAC-8C569888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50C5-E182-43FB-A160-4ADDB29F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B74E-62C6-446F-8E2E-C50BBB390B0E}" type="datetime1">
              <a:rPr lang="nl-NL" smtClean="0"/>
              <a:t>14-12-2021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DF76-1C21-487B-A03E-759D4BD0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3FF5-52D7-48B8-86A6-EECD3EA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3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D83-72EF-4B4C-8582-9078EA0E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915F-D791-4E55-B233-F8B3503B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D1CA-A17B-49F2-9EA2-6C7A0467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6C61-4DEB-40A1-A45C-5B65994DC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BA8DC-DB30-41FE-8F1C-6A076AB2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465B3-A1A2-46C4-9E83-D501FBFC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C928-0F76-4322-AA1B-C6F2F5A564E0}" type="datetime1">
              <a:rPr lang="nl-NL" smtClean="0"/>
              <a:t>14-12-2021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3537-3041-4B0C-AC29-51111DD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9B16-2C11-4C24-AA27-3B4CD6A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1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67F9-3A45-4AEF-8315-2920D8D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84849-9E7D-4B35-AD33-99618B4E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30D-B83A-45A2-BBC5-F8BB9C260740}" type="datetime1">
              <a:rPr lang="nl-NL" smtClean="0"/>
              <a:t>14-12-2021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C0B5-E8FC-4957-83DA-F88EC4F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B84B-061E-40CF-B1AE-9FC3276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6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8689-6D46-4A17-953A-D826C51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929-6899-41A7-882A-382BB0DFECA3}" type="datetime1">
              <a:rPr lang="nl-NL" smtClean="0"/>
              <a:t>14-12-2021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89A1-326D-4AF8-AA91-4D63110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71DB-7B1D-4DC7-823B-D2356B4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E14-7909-474B-81D2-8E24CEB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071-FAF5-417F-9F6B-255B1094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1DBC-2726-4AD5-9763-1CF5A2F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78D0-5D9B-47CA-ABF1-1BB33014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95-FB7D-4B69-809A-DD7C808DFFFA}" type="datetime1">
              <a:rPr lang="nl-NL" smtClean="0"/>
              <a:t>14-12-2021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1E5C-CC49-4A97-AE4B-0980D5FF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2377-1330-49E5-BA74-EF9ACF7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529-DE37-4FA7-9FD6-C7C45252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D9E3F-775B-4F14-BA4A-1C00E1FD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F0F1-6785-48E3-8DFD-FB3AD60E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C357-E51D-43C2-B60B-0F0E29A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596-4087-42B3-8BB8-7C956B401C7D}" type="datetime1">
              <a:rPr lang="nl-NL" smtClean="0"/>
              <a:t>14-12-2021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6592-8B7B-4765-B505-FC7D2AD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5A3-F4AB-4602-AAB6-6D1D7F5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9319B-C6A3-4C5A-93A3-E1D3B050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D5CF-EBD3-40EC-BD9D-278C09D5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39CD-F682-4F2D-8B97-426771D5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9F4D-0639-446D-8591-E7F1889298EC}" type="datetime1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7082-A337-487D-A155-AE77D5E1B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AAA3-10C5-42EB-8807-63B5EC6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Key assumptions of the neo-classical macro model:</a:t>
            </a:r>
          </a:p>
          <a:p>
            <a:r>
              <a:rPr lang="nl-NL" dirty="0"/>
              <a:t>In-built tendency toward </a:t>
            </a:r>
            <a:r>
              <a:rPr lang="nl-NL" b="1" dirty="0">
                <a:solidFill>
                  <a:srgbClr val="FF0000"/>
                </a:solidFill>
              </a:rPr>
              <a:t>full employment</a:t>
            </a:r>
            <a:r>
              <a:rPr lang="nl-NL" dirty="0"/>
              <a:t> of labour &amp; capital</a:t>
            </a:r>
          </a:p>
          <a:p>
            <a:r>
              <a:rPr lang="nl-NL" dirty="0"/>
              <a:t>Markets clear by means of the </a:t>
            </a:r>
            <a:r>
              <a:rPr lang="nl-NL" b="1" dirty="0">
                <a:solidFill>
                  <a:srgbClr val="FF0000"/>
                </a:solidFill>
              </a:rPr>
              <a:t>price mechanism</a:t>
            </a:r>
            <a:r>
              <a:rPr lang="nl-NL" dirty="0"/>
              <a:t>; the model includes a labour market; a capital market; a market for goods &amp; services; a loanable funds market; and a money market</a:t>
            </a:r>
          </a:p>
          <a:p>
            <a:r>
              <a:rPr lang="nl-NL" dirty="0"/>
              <a:t>Consumers are utility-maximisers and firms are profit-maximisers</a:t>
            </a:r>
          </a:p>
          <a:p>
            <a:r>
              <a:rPr lang="nl-NL" dirty="0"/>
              <a:t>Money is ‘</a:t>
            </a:r>
            <a:r>
              <a:rPr lang="nl-NL" b="1" dirty="0">
                <a:solidFill>
                  <a:srgbClr val="FF0000"/>
                </a:solidFill>
              </a:rPr>
              <a:t>neutral</a:t>
            </a:r>
            <a:r>
              <a:rPr lang="nl-NL" dirty="0"/>
              <a:t>’; the </a:t>
            </a:r>
            <a:r>
              <a:rPr lang="nl-NL" b="1" dirty="0">
                <a:solidFill>
                  <a:srgbClr val="FF0000"/>
                </a:solidFill>
              </a:rPr>
              <a:t>classical dichotomy</a:t>
            </a:r>
            <a:r>
              <a:rPr lang="nl-NL" dirty="0"/>
              <a:t> between the ‘real’ economy and the ‘financial’ economy holds true</a:t>
            </a:r>
          </a:p>
          <a:p>
            <a:r>
              <a:rPr lang="nl-NL" dirty="0"/>
              <a:t>Fiscal policy is not effective, because it leads to </a:t>
            </a:r>
            <a:r>
              <a:rPr lang="nl-NL" b="1" dirty="0">
                <a:solidFill>
                  <a:srgbClr val="FF0000"/>
                </a:solidFill>
              </a:rPr>
              <a:t>crowding out</a:t>
            </a:r>
          </a:p>
          <a:p>
            <a:r>
              <a:rPr lang="nl-NL" dirty="0"/>
              <a:t>Monetary policy has the task to contain/stabilise inflation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2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Full employment is guaranteed in this model, </a:t>
            </a:r>
          </a:p>
          <a:p>
            <a:pPr marL="0" indent="0">
              <a:buNone/>
            </a:pPr>
            <a:r>
              <a:rPr lang="nl-NL" dirty="0"/>
              <a:t>because of the loanable funds market.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leakage of income (savings) is “converted” into investment demand via the loanable funds market (banks):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If LFs &gt; LFd, the interest rate goes down until LFs = LFd (equilibrium)</a:t>
            </a:r>
          </a:p>
          <a:p>
            <a:r>
              <a:rPr lang="nl-NL" dirty="0"/>
              <a:t>If LFs &lt; LFd, the interest rate goes up until LFs = LFd  (equilibrium)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69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Fiscal policy in the neoclassical model: </a:t>
            </a:r>
          </a:p>
          <a:p>
            <a:pPr marL="0" indent="0">
              <a:buNone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spending crowds out private spending</a:t>
            </a:r>
          </a:p>
          <a:p>
            <a:pPr marL="0" indent="0">
              <a:buNone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that public investment </a:t>
            </a:r>
            <a:r>
              <a:rPr lang="en-GB" sz="32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increased.</a:t>
            </a:r>
          </a:p>
          <a:p>
            <a:pPr marL="0" indent="0">
              <a:buNone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result, the government deficit goes up and the state has to borrow (from banks) in order to finance the increase in </a:t>
            </a: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the demand for loanable funds (LFd) increases.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87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endParaRPr lang="nl-NL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Fiscal stimulus leads to: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LFd &gt; LFs; increase in r</a:t>
            </a:r>
          </a:p>
          <a:p>
            <a:r>
              <a:rPr lang="nl-NL" dirty="0"/>
              <a:t>Higher r lowers private</a:t>
            </a:r>
          </a:p>
          <a:p>
            <a:pPr marL="0" indent="0">
              <a:buNone/>
            </a:pPr>
            <a:r>
              <a:rPr lang="nl-NL" dirty="0"/>
              <a:t>   (business) investment.</a:t>
            </a:r>
          </a:p>
          <a:p>
            <a:r>
              <a:rPr lang="nl-NL" dirty="0"/>
              <a:t>Higher r increases private</a:t>
            </a:r>
          </a:p>
          <a:p>
            <a:pPr marL="0" indent="0">
              <a:buNone/>
            </a:pPr>
            <a:r>
              <a:rPr lang="nl-NL" dirty="0"/>
              <a:t>   saving and lowers private</a:t>
            </a:r>
          </a:p>
          <a:p>
            <a:pPr marL="0" indent="0">
              <a:buNone/>
            </a:pPr>
            <a:r>
              <a:rPr lang="nl-NL" dirty="0"/>
              <a:t>   consumption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End result: higher public spending crowds out private spending; fiscal stimulus has no impact on aggregate demand, output, employment.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8A02B-8017-4B21-9160-510A6285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0" y="1149764"/>
            <a:ext cx="6586523" cy="39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Monetary policy in the neoclassical macro model: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Money supply Ms  = Money demand Md = (1/v)*p*y</a:t>
            </a:r>
            <a:r>
              <a:rPr lang="nl-NL" baseline="30000" dirty="0"/>
              <a:t>FE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Ms = exogenous (under the control of the central bank)</a:t>
            </a:r>
          </a:p>
          <a:p>
            <a:r>
              <a:rPr lang="nl-NL" dirty="0"/>
              <a:t>Md = the transactions demand for money</a:t>
            </a:r>
          </a:p>
          <a:p>
            <a:r>
              <a:rPr lang="nl-NL" dirty="0"/>
              <a:t>y</a:t>
            </a:r>
            <a:r>
              <a:rPr lang="nl-NL" baseline="30000" dirty="0"/>
              <a:t>FE</a:t>
            </a:r>
            <a:r>
              <a:rPr lang="nl-NL" dirty="0"/>
              <a:t> = full-employment income (see circular flow of income)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Hence, we get:  p = (v * Ms)/ y</a:t>
            </a:r>
            <a:r>
              <a:rPr lang="nl-NL" baseline="30000" dirty="0"/>
              <a:t>FE</a:t>
            </a:r>
            <a:r>
              <a:rPr lang="nl-NL" dirty="0"/>
              <a:t> 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Role for monetary policy: 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13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5C0FDB-16CD-49EC-AB1D-CB22D494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1" y="5141843"/>
            <a:ext cx="2132182" cy="12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5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Look at the exercises on:</a:t>
            </a:r>
          </a:p>
          <a:p>
            <a:r>
              <a:rPr lang="nl-NL" dirty="0"/>
              <a:t>The labour market (W2-1)</a:t>
            </a:r>
          </a:p>
          <a:p>
            <a:r>
              <a:rPr lang="nl-NL" dirty="0"/>
              <a:t>The loanable funds market (W2-2  &amp; W2-3)</a:t>
            </a:r>
          </a:p>
          <a:p>
            <a:r>
              <a:rPr lang="nl-NL" dirty="0"/>
              <a:t>Monetary policy (W2-4)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25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endParaRPr lang="nl-NL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b="1" dirty="0">
                <a:solidFill>
                  <a:srgbClr val="FF0000"/>
                </a:solidFill>
              </a:rPr>
              <a:t>neoclassical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circular flow of income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We will 1st look at the</a:t>
            </a:r>
          </a:p>
          <a:p>
            <a:pPr marL="0" indent="0">
              <a:buNone/>
            </a:pPr>
            <a:r>
              <a:rPr lang="nl-NL" dirty="0"/>
              <a:t>Factor markets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1F34D-A0B1-4F75-99E4-F188D50BB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66" y="931260"/>
            <a:ext cx="507753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Factor markets: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Labour market</a:t>
            </a:r>
            <a:r>
              <a:rPr lang="nl-NL" dirty="0"/>
              <a:t>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Price-clearing;</a:t>
            </a:r>
          </a:p>
          <a:p>
            <a:pPr marL="0" indent="0">
              <a:buNone/>
            </a:pPr>
            <a:r>
              <a:rPr lang="nl-NL" dirty="0"/>
              <a:t>the price is (W/p)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7DE05-C24A-4525-96B8-2F623ADF8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23" y="1870075"/>
            <a:ext cx="5744377" cy="37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Factor markets: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Labour market:</a:t>
            </a:r>
          </a:p>
          <a:p>
            <a:pPr marL="0" indent="0">
              <a:buNone/>
            </a:pPr>
            <a:r>
              <a:rPr lang="nl-NL" dirty="0"/>
              <a:t>Ls declines -&gt; </a:t>
            </a:r>
          </a:p>
          <a:p>
            <a:pPr marL="0" indent="0">
              <a:buNone/>
            </a:pPr>
            <a:r>
              <a:rPr lang="nl-NL" dirty="0"/>
              <a:t>equilibrium (W/p) </a:t>
            </a:r>
          </a:p>
          <a:p>
            <a:pPr marL="0" indent="0">
              <a:buNone/>
            </a:pPr>
            <a:r>
              <a:rPr lang="nl-NL" dirty="0"/>
              <a:t>increases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98162-B5D7-4DBA-9B11-35B317C94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68" y="1724854"/>
            <a:ext cx="5601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Factor markets: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Capital market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Capital = machines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729C0-7DB0-47BC-83B4-CA9A3DD6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2" y="1957250"/>
            <a:ext cx="561100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Price-clearing in factor markets ensures full employment of L and K: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26ECB-31D5-4BD1-84D0-EF4197B2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3" y="2375452"/>
            <a:ext cx="8153804" cy="23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6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Production: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Production -&gt;  income generation (wages + profits) -&gt; </a:t>
            </a:r>
          </a:p>
          <a:p>
            <a:pPr marL="0" indent="0">
              <a:buNone/>
            </a:pPr>
            <a:r>
              <a:rPr lang="nl-NL" dirty="0"/>
              <a:t>Income is partly saved (S) and partly consumed (C)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Savings</a:t>
            </a:r>
            <a:r>
              <a:rPr lang="nl-NL" dirty="0"/>
              <a:t> constitute a </a:t>
            </a:r>
            <a:r>
              <a:rPr lang="nl-NL" b="1" dirty="0">
                <a:solidFill>
                  <a:srgbClr val="FF0000"/>
                </a:solidFill>
              </a:rPr>
              <a:t>leakage</a:t>
            </a:r>
            <a:r>
              <a:rPr lang="nl-NL" dirty="0"/>
              <a:t> from the circular flow of income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00B0F0"/>
                </a:solidFill>
              </a:rPr>
              <a:t>Consumption</a:t>
            </a:r>
            <a:r>
              <a:rPr lang="nl-NL" dirty="0"/>
              <a:t> -&gt; </a:t>
            </a:r>
            <a:r>
              <a:rPr lang="nl-NL" b="1" dirty="0">
                <a:solidFill>
                  <a:srgbClr val="00B0F0"/>
                </a:solidFill>
              </a:rPr>
              <a:t>demand</a:t>
            </a:r>
            <a:r>
              <a:rPr lang="nl-NL" dirty="0"/>
              <a:t> for goods &amp; services -&gt;  production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FA199-EAA6-4879-84D5-C42289F8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56" y="1825625"/>
            <a:ext cx="5292488" cy="12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endParaRPr lang="nl-NL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b="1" dirty="0">
                <a:solidFill>
                  <a:srgbClr val="FF0000"/>
                </a:solidFill>
              </a:rPr>
              <a:t>neoclassical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circular flow of income </a:t>
            </a:r>
          </a:p>
          <a:p>
            <a:pPr marL="0" indent="0">
              <a:buNone/>
            </a:pPr>
            <a:r>
              <a:rPr lang="nl-NL" dirty="0"/>
              <a:t>(again)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Note: the </a:t>
            </a:r>
            <a:r>
              <a:rPr lang="nl-NL" b="1" dirty="0">
                <a:solidFill>
                  <a:srgbClr val="FF0000"/>
                </a:solidFill>
              </a:rPr>
              <a:t>savings leakage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into the market for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loanable funds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AA938-0B20-4F23-AE78-B6F21A3F7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36" y="1315573"/>
            <a:ext cx="507753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The market for loanable funds: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LFs = savings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(deposited in banks)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LFd = investment </a:t>
            </a:r>
          </a:p>
          <a:p>
            <a:pPr marL="0" indent="0">
              <a:buNone/>
            </a:pPr>
            <a:r>
              <a:rPr lang="nl-NL" dirty="0"/>
              <a:t>(demand for loans)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‘Interest rate’ clearing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D7D01-8440-4F6E-85A4-F12DE844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22" y="2243075"/>
            <a:ext cx="6573078" cy="35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9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695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MOT1421: Economic Foundations Week 5: Neoclassical Macro-Economics</vt:lpstr>
      <vt:lpstr>MOT1421: Economic Foundations Week 5: </vt:lpstr>
      <vt:lpstr>MOT1421: Economic Foundations Week 5: Neoclassical Macro-Economics</vt:lpstr>
      <vt:lpstr>MOT1421: Economic Foundations Week 5: Neoclassical Macro-Economics</vt:lpstr>
      <vt:lpstr>MOT1421: Economic Foundations Week 5: Neoclassical Macro-Economics</vt:lpstr>
      <vt:lpstr>MOT1421: Economic Foundations Week 5: Neoclassical Macro-Economics</vt:lpstr>
      <vt:lpstr>MOT1421: Economic Foundations Week 5: Neoclassical Macro-Economics</vt:lpstr>
      <vt:lpstr>MOT1421: Economic Foundations Week 5: </vt:lpstr>
      <vt:lpstr>MOT1421: Economic Foundations Week 5: Neoclassical Macro-Economics</vt:lpstr>
      <vt:lpstr>MOT1421: Economic Foundations Week 5: Neoclassical Macro-Economics</vt:lpstr>
      <vt:lpstr>MOT1421: Economic Foundations Week 5: Neoclassical Macro-Economics</vt:lpstr>
      <vt:lpstr>MOT1421: Economic Foundations Week 5: </vt:lpstr>
      <vt:lpstr>MOT1421: Economic Foundations Week 5: Neoclassical Macro-Economics</vt:lpstr>
      <vt:lpstr>MOT1421: Economic Foundations Week 5: Neoclassical Macro-Economics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SET3055: Economics and Regulation .... Perfect Competition</dc:title>
  <dc:creator>Gebruiker</dc:creator>
  <cp:lastModifiedBy>Gebruiker</cp:lastModifiedBy>
  <cp:revision>101</cp:revision>
  <dcterms:created xsi:type="dcterms:W3CDTF">2021-09-05T12:58:31Z</dcterms:created>
  <dcterms:modified xsi:type="dcterms:W3CDTF">2021-12-14T19:09:06Z</dcterms:modified>
</cp:coreProperties>
</file>