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2E1EA-4CF7-4758-85EB-B21EFD4539E0}" type="datetimeFigureOut">
              <a:rPr lang="nl-NL" smtClean="0"/>
              <a:t>17-12-2021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BC130-03CD-4212-BD18-999CF7B405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0363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88FA-032F-4275-AE08-6D2FD049A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78FC3-B55F-4FB1-973C-628B50E77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C1C3F-0632-4D2E-8F3F-ACE6DF05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CBB7-8ACF-43AD-A92C-BE786D829435}" type="datetime1">
              <a:rPr lang="nl-NL" smtClean="0"/>
              <a:t>17-12-2021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6F32A-871B-4449-B32D-35E27A00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9B544-4CC9-4731-80A2-8BC9DF22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460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1081-2261-4F48-A684-87E5AB26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9D98C-88E7-4AF9-8F57-7CF0F022E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2B525-D331-4441-85DC-89116B67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613F-CC5D-4D1D-B50C-A3923EC9CD01}" type="datetime1">
              <a:rPr lang="nl-NL" smtClean="0"/>
              <a:t>17-12-2021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F252F-A2A0-48B6-A920-B9703C01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FEA52-DB69-468B-B217-EF66B53D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17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2D4B4C-D78A-4E03-B88C-8741AAECD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446A4-3EA2-41C6-88D9-9FCD49CA2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D8974-83C2-47BA-B9E7-24A8DAD7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3C6F-BBAF-4477-AFFE-446647510200}" type="datetime1">
              <a:rPr lang="nl-NL" smtClean="0"/>
              <a:t>17-12-2021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0F93B-9119-4E7D-85B5-3C4FFF63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5A47B-CB2F-4F57-A37D-43FC38CF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462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0921-E2FB-44D3-95D5-8CB7856F5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B69DF-CE10-4C3B-9C91-7B8080512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1FE8F-0DA2-4FC0-8AAF-D6820F06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8D81-36F7-4CBB-B800-680FB5283820}" type="datetime1">
              <a:rPr lang="nl-NL" smtClean="0"/>
              <a:t>17-12-2021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2544D-2C3D-452F-8B8E-BD38E7CE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A5CD5-C011-4F09-9B8A-04A1542B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996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8A18-874E-4324-A8C3-B1971820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1224C-87F8-4102-8154-99807A1DC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598FF-80E9-449D-BB62-AA0A4E7E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02B1-1859-4364-8135-1FAF2C8508C9}" type="datetime1">
              <a:rPr lang="nl-NL" smtClean="0"/>
              <a:t>17-12-2021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DA4E8-8055-4597-AC3D-85B0028C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2522D-5D67-4FDF-92A6-6BDF17C6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072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D849-B08F-4896-83F9-DB7BA42DA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E5C64-63DF-4947-BDCE-79BC21462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24C81-20C5-452A-ABAC-8C5698887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350C5-E182-43FB-A160-4ADDB29F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B74E-62C6-446F-8E2E-C50BBB390B0E}" type="datetime1">
              <a:rPr lang="nl-NL" smtClean="0"/>
              <a:t>17-12-2021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DDF76-1C21-487B-A03E-759D4BD0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C3FF5-52D7-48B8-86A6-EECD3EA3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633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9D83-72EF-4B4C-8582-9078EA0E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1915F-D791-4E55-B233-F8B3503BC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ED1CA-A17B-49F2-9EA2-6C7A0467A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B6C61-4DEB-40A1-A45C-5B65994DC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7BA8DC-DB30-41FE-8F1C-6A076AB25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465B3-A1A2-46C4-9E83-D501FBFC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C928-0F76-4322-AA1B-C6F2F5A564E0}" type="datetime1">
              <a:rPr lang="nl-NL" smtClean="0"/>
              <a:t>17-12-2021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C3537-3041-4B0C-AC29-51111DD1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89B16-2C11-4C24-AA27-3B4CD6AD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518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67F9-3A45-4AEF-8315-2920D8D5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F84849-9E7D-4B35-AD33-99618B4E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430D-B83A-45A2-BBC5-F8BB9C260740}" type="datetime1">
              <a:rPr lang="nl-NL" smtClean="0"/>
              <a:t>17-12-2021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8C0B5-E8FC-4957-83DA-F88EC4F2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EB84B-061E-40CF-B1AE-9FC3276C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863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0A8689-6D46-4A17-953A-D826C512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929-6899-41A7-882A-382BB0DFECA3}" type="datetime1">
              <a:rPr lang="nl-NL" smtClean="0"/>
              <a:t>17-12-2021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5989A1-326D-4AF8-AA91-4D63110A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571DB-7B1D-4DC7-823B-D2356B4C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993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BE14-7909-474B-81D2-8E24CEB48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63071-FAF5-417F-9F6B-255B1094D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61DBC-2726-4AD5-9763-1CF5A2F29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878D0-5D9B-47CA-ABF1-1BB33014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6095-FB7D-4B69-809A-DD7C808DFFFA}" type="datetime1">
              <a:rPr lang="nl-NL" smtClean="0"/>
              <a:t>17-12-2021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91E5C-CC49-4A97-AE4B-0980D5FF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72377-1330-49E5-BA74-EF9ACF74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4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C529-DE37-4FA7-9FD6-C7C45252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9D9E3F-775B-4F14-BA4A-1C00E1FD8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CF0F1-6785-48E3-8DFD-FB3AD60E7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3C357-E51D-43C2-B60B-0F0E29A0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596-4087-42B3-8BB8-7C956B401C7D}" type="datetime1">
              <a:rPr lang="nl-NL" smtClean="0"/>
              <a:t>17-12-2021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E6592-8B7B-4765-B505-FC7D2ADD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885A3-F4AB-4602-AAB6-6D1D7F54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051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9319B-C6A3-4C5A-93A3-E1D3B0503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1D5CF-EBD3-40EC-BD9D-278C09D5B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139CD-F682-4F2D-8B97-426771D58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09F4D-0639-446D-8591-E7F1889298EC}" type="datetime1">
              <a:rPr lang="nl-NL" smtClean="0"/>
              <a:t>17-12-2021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97082-A337-487D-A155-AE77D5E1B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5AAA3-10C5-42EB-8807-63B5EC6FC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503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1F96-1785-4D42-AD18-C057D4E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MOT1421: Economic Foundations</a:t>
            </a:r>
            <a:br>
              <a:rPr lang="nl-NL" sz="4000" dirty="0"/>
            </a:br>
            <a:r>
              <a:rPr lang="nl-NL" sz="4000" b="1" dirty="0"/>
              <a:t>Week 6: </a:t>
            </a:r>
            <a:r>
              <a:rPr lang="nl-NL" sz="4000" b="1" dirty="0">
                <a:solidFill>
                  <a:srgbClr val="FF0000"/>
                </a:solidFill>
              </a:rPr>
              <a:t>Keynesian Macro-Economics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A008-3AD9-46C0-8A25-8DF35F8E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l-NL" dirty="0"/>
              <a:t>Key assumptions of the Keynesian macro model:</a:t>
            </a:r>
          </a:p>
          <a:p>
            <a:r>
              <a:rPr lang="nl-NL" dirty="0"/>
              <a:t>No in-built tendency towards full employment; </a:t>
            </a:r>
            <a:r>
              <a:rPr lang="nl-NL" b="1" dirty="0">
                <a:solidFill>
                  <a:srgbClr val="FF0000"/>
                </a:solidFill>
              </a:rPr>
              <a:t>unemployment</a:t>
            </a:r>
            <a:r>
              <a:rPr lang="nl-NL" dirty="0"/>
              <a:t> is the norm</a:t>
            </a:r>
          </a:p>
          <a:p>
            <a:r>
              <a:rPr lang="nl-NL" b="1" dirty="0">
                <a:solidFill>
                  <a:srgbClr val="FF0000"/>
                </a:solidFill>
              </a:rPr>
              <a:t>Aggregate demand</a:t>
            </a:r>
            <a:r>
              <a:rPr lang="nl-NL" dirty="0"/>
              <a:t> is the main determinant of the level of economic activity (via the multiplier process)</a:t>
            </a:r>
          </a:p>
          <a:p>
            <a:r>
              <a:rPr lang="nl-NL" b="1" dirty="0">
                <a:solidFill>
                  <a:srgbClr val="FF0000"/>
                </a:solidFill>
              </a:rPr>
              <a:t>Autonomous investment</a:t>
            </a:r>
            <a:r>
              <a:rPr lang="nl-NL" dirty="0"/>
              <a:t> demand is the key item of aggregate demand; consumption is a stable proportion of income</a:t>
            </a:r>
          </a:p>
          <a:p>
            <a:r>
              <a:rPr lang="nl-NL" dirty="0"/>
              <a:t>Autonomous investment demand is determined by ‘expectations’ of firms (</a:t>
            </a:r>
            <a:r>
              <a:rPr lang="nl-NL" b="1" dirty="0">
                <a:solidFill>
                  <a:srgbClr val="FF0000"/>
                </a:solidFill>
              </a:rPr>
              <a:t>animal spirits</a:t>
            </a:r>
            <a:r>
              <a:rPr lang="nl-NL" dirty="0"/>
              <a:t>)</a:t>
            </a:r>
          </a:p>
          <a:p>
            <a:r>
              <a:rPr lang="nl-NL" dirty="0"/>
              <a:t>The future is unknowable; there is </a:t>
            </a:r>
            <a:r>
              <a:rPr lang="nl-NL" b="1" dirty="0">
                <a:solidFill>
                  <a:srgbClr val="FF0000"/>
                </a:solidFill>
              </a:rPr>
              <a:t>fundamental uncertainty</a:t>
            </a:r>
            <a:r>
              <a:rPr lang="nl-NL" dirty="0"/>
              <a:t>; self-fulfilling prophecies</a:t>
            </a:r>
          </a:p>
          <a:p>
            <a:r>
              <a:rPr lang="nl-NL" dirty="0"/>
              <a:t>Economic activity exhibits </a:t>
            </a:r>
            <a:r>
              <a:rPr lang="nl-NL" b="1" dirty="0">
                <a:solidFill>
                  <a:srgbClr val="FF0000"/>
                </a:solidFill>
              </a:rPr>
              <a:t>business cycles</a:t>
            </a:r>
            <a:r>
              <a:rPr lang="nl-NL" dirty="0"/>
              <a:t>; (counter-cyclical) </a:t>
            </a:r>
            <a:r>
              <a:rPr lang="nl-NL" b="1" dirty="0">
                <a:solidFill>
                  <a:srgbClr val="FF0000"/>
                </a:solidFill>
              </a:rPr>
              <a:t>fiscal stabilisation policy works</a:t>
            </a:r>
          </a:p>
          <a:p>
            <a:r>
              <a:rPr lang="nl-NL" dirty="0"/>
              <a:t>The loanable-funds market does not exist; banks are money-creating institutions; </a:t>
            </a:r>
            <a:r>
              <a:rPr lang="nl-NL" b="1" dirty="0">
                <a:solidFill>
                  <a:srgbClr val="FF0000"/>
                </a:solidFill>
              </a:rPr>
              <a:t>investment is pre-financed by credit</a:t>
            </a:r>
            <a:r>
              <a:rPr lang="nl-NL" dirty="0"/>
              <a:t>; there is </a:t>
            </a:r>
            <a:r>
              <a:rPr lang="nl-NL" b="1" dirty="0">
                <a:solidFill>
                  <a:srgbClr val="FF0000"/>
                </a:solidFill>
              </a:rPr>
              <a:t>no crowding out</a:t>
            </a:r>
          </a:p>
          <a:p>
            <a:r>
              <a:rPr lang="nl-NL" dirty="0"/>
              <a:t>Monetary policy is less ‘powerful’ than fiscal policy</a:t>
            </a:r>
          </a:p>
          <a:p>
            <a:r>
              <a:rPr lang="nl-NL" dirty="0"/>
              <a:t>Money is a social institution which helps agents to deal with uncertainty (by allowing a postponement of spending)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D22D-36E4-4DC8-81D2-AD65D3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126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1F96-1785-4D42-AD18-C057D4E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MOT1421: Economic Foundations</a:t>
            </a:r>
            <a:br>
              <a:rPr lang="nl-NL" sz="4000" dirty="0"/>
            </a:br>
            <a:r>
              <a:rPr lang="nl-NL" sz="4000" b="1" dirty="0"/>
              <a:t>Week 6: </a:t>
            </a:r>
            <a:r>
              <a:rPr lang="nl-NL" sz="4000" b="1" dirty="0">
                <a:solidFill>
                  <a:srgbClr val="FF0000"/>
                </a:solidFill>
              </a:rPr>
              <a:t>Keynesian Macro-Economics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A008-3AD9-46C0-8A25-8DF35F8E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Fiscal stablisation policy (counter-cyclical demand management):</a:t>
            </a:r>
          </a:p>
          <a:p>
            <a:r>
              <a:rPr lang="nl-NL" dirty="0"/>
              <a:t>In the down-swing of the business cycle: fiscal deficit</a:t>
            </a:r>
          </a:p>
          <a:p>
            <a:r>
              <a:rPr lang="nl-NL" dirty="0"/>
              <a:t>In the up-swing (boom) of the business cycle: fiscal surplus</a:t>
            </a:r>
          </a:p>
          <a:p>
            <a:r>
              <a:rPr lang="nl-NL" dirty="0"/>
              <a:t>Over the whole business cycle: a balanced budget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The fiscal multiplier, public debt-to-GDP ratio and fiscal austerity:</a:t>
            </a:r>
          </a:p>
          <a:p>
            <a:pPr marL="0" indent="0">
              <a:buNone/>
            </a:pPr>
            <a:r>
              <a:rPr lang="nl-NL" dirty="0"/>
              <a:t>suppose govt. investment is reduced -&gt; fiscal surplus -&gt; debt goes down, </a:t>
            </a:r>
            <a:r>
              <a:rPr lang="nl-NL" b="1" dirty="0">
                <a:solidFill>
                  <a:srgbClr val="FF0000"/>
                </a:solidFill>
              </a:rPr>
              <a:t>BUT if fiscal multiplier &gt; 1</a:t>
            </a:r>
            <a:r>
              <a:rPr lang="nl-NL" dirty="0"/>
              <a:t>, then GDP will decline more than public debt -&gt; public debt-to-GDP ratio will go up!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D22D-36E4-4DC8-81D2-AD65D3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4635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1F96-1785-4D42-AD18-C057D4E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MOT1421: Economic Foundations</a:t>
            </a:r>
            <a:br>
              <a:rPr lang="nl-NL" sz="4000" dirty="0"/>
            </a:br>
            <a:r>
              <a:rPr lang="nl-NL" sz="4000" b="1" dirty="0"/>
              <a:t>Week 6: </a:t>
            </a:r>
            <a:r>
              <a:rPr lang="nl-NL" sz="4000" b="1" dirty="0">
                <a:solidFill>
                  <a:srgbClr val="FF0000"/>
                </a:solidFill>
              </a:rPr>
              <a:t>Keynesian Macro-Economics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A008-3AD9-46C0-8A25-8DF35F8E1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38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Monetary policy in the Keynesian model:</a:t>
            </a:r>
          </a:p>
          <a:p>
            <a:r>
              <a:rPr lang="nl-NL" dirty="0"/>
              <a:t>Policy instrument of central bank = the interest rate</a:t>
            </a:r>
          </a:p>
          <a:p>
            <a:r>
              <a:rPr lang="nl-NL" dirty="0"/>
              <a:t>A higher interest rate will lower private investment -&gt; a negative multiplier effect on demand, output, employment</a:t>
            </a:r>
          </a:p>
          <a:p>
            <a:r>
              <a:rPr lang="nl-NL" dirty="0"/>
              <a:t>However, the impact of changes in the interest rate on business investment is relatively small, especially that of a reduction in the interest rate</a:t>
            </a:r>
          </a:p>
          <a:p>
            <a:r>
              <a:rPr lang="nl-NL" dirty="0"/>
              <a:t>Monetary policy is by far not as effective in influencing demand, output and employment than fiscal policy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D22D-36E4-4DC8-81D2-AD65D3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9461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1F96-1785-4D42-AD18-C057D4E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MOT1421: Economic Foundations</a:t>
            </a:r>
            <a:br>
              <a:rPr lang="nl-NL" sz="4000" dirty="0"/>
            </a:br>
            <a:r>
              <a:rPr lang="nl-NL" sz="4000" b="1" dirty="0"/>
              <a:t>Week 6: </a:t>
            </a:r>
            <a:r>
              <a:rPr lang="nl-NL" sz="4000" b="1" dirty="0">
                <a:solidFill>
                  <a:srgbClr val="FF0000"/>
                </a:solidFill>
              </a:rPr>
              <a:t>Keynesian Macro-Economics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D22D-36E4-4DC8-81D2-AD65D3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12</a:t>
            </a:fld>
            <a:endParaRPr lang="nl-NL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6191E7-0B9A-4E9D-9D94-E27AD357A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/>
              <a:t>The liquidity trap:</a:t>
            </a:r>
          </a:p>
          <a:p>
            <a:r>
              <a:rPr lang="nl-NL" dirty="0"/>
              <a:t>In a period of slow growt and high uncertainty, households and firms will hold on to their cash (= liquidity) for precautionary reasons.</a:t>
            </a:r>
          </a:p>
          <a:p>
            <a:r>
              <a:rPr lang="nl-NL" dirty="0"/>
              <a:t>This means that </a:t>
            </a:r>
            <a:r>
              <a:rPr lang="nl-NL" b="1" dirty="0">
                <a:solidFill>
                  <a:srgbClr val="FF0000"/>
                </a:solidFill>
              </a:rPr>
              <a:t>liquidity preference</a:t>
            </a:r>
            <a:r>
              <a:rPr lang="nl-NL" dirty="0"/>
              <a:t> is high. Incomes are not spent, banks are flushed with (excess) savings.</a:t>
            </a:r>
          </a:p>
          <a:p>
            <a:r>
              <a:rPr lang="nl-NL" dirty="0"/>
              <a:t>A reduction in the interest rate will not increase business investment, because firms’ animal spirits are depressed (business confidence is low).</a:t>
            </a:r>
          </a:p>
          <a:p>
            <a:r>
              <a:rPr lang="nl-NL" dirty="0"/>
              <a:t>Monetary policy (lowering interest rates) cannot get the economy out of the liquidity trap. Interest rates may be lowered to the ZLB without effect.</a:t>
            </a:r>
          </a:p>
          <a:p>
            <a:r>
              <a:rPr lang="nl-NL" dirty="0"/>
              <a:t>Fiscal stimulus (rising public deficits) increase aggregate demand and raise economic growth and can restore business confidence.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016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1F96-1785-4D42-AD18-C057D4E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MOT1421: Economic Foundations</a:t>
            </a:r>
            <a:br>
              <a:rPr lang="nl-NL" sz="4000" dirty="0"/>
            </a:br>
            <a:r>
              <a:rPr lang="nl-NL" sz="4000" b="1" dirty="0"/>
              <a:t>Week 6: </a:t>
            </a:r>
            <a:r>
              <a:rPr lang="nl-NL" sz="4000" b="1" dirty="0">
                <a:solidFill>
                  <a:srgbClr val="FF0000"/>
                </a:solidFill>
              </a:rPr>
              <a:t>Keynesian Macro-Economics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A008-3AD9-46C0-8A25-8DF35F8E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John Maynard Keynes</a:t>
            </a:r>
          </a:p>
          <a:p>
            <a:pPr marL="0" indent="0">
              <a:buNone/>
            </a:pPr>
            <a:r>
              <a:rPr lang="nl-NL" dirty="0"/>
              <a:t>(1883-1946) spearheaded </a:t>
            </a:r>
          </a:p>
          <a:p>
            <a:pPr marL="0" indent="0">
              <a:buNone/>
            </a:pPr>
            <a:r>
              <a:rPr lang="nl-NL" dirty="0"/>
              <a:t>a revolution in economic</a:t>
            </a:r>
          </a:p>
          <a:p>
            <a:pPr marL="0" indent="0">
              <a:buNone/>
            </a:pPr>
            <a:r>
              <a:rPr lang="nl-NL" dirty="0"/>
              <a:t>thinking, overturning the </a:t>
            </a:r>
          </a:p>
          <a:p>
            <a:pPr marL="0" indent="0">
              <a:buNone/>
            </a:pPr>
            <a:r>
              <a:rPr lang="nl-NL" dirty="0"/>
              <a:t>neoclassical model.</a:t>
            </a:r>
          </a:p>
          <a:p>
            <a:pPr marL="0" indent="0">
              <a:buNone/>
            </a:pPr>
            <a:r>
              <a:rPr lang="nl-NL" dirty="0"/>
              <a:t>Keynes argued that aggregate demand</a:t>
            </a:r>
          </a:p>
          <a:p>
            <a:pPr marL="0" indent="0">
              <a:buNone/>
            </a:pPr>
            <a:r>
              <a:rPr lang="nl-NL" dirty="0"/>
              <a:t>(and autonomous business investment in particular) is the key driver of</a:t>
            </a:r>
          </a:p>
          <a:p>
            <a:pPr marL="0" indent="0">
              <a:buNone/>
            </a:pPr>
            <a:r>
              <a:rPr lang="nl-NL" dirty="0"/>
              <a:t>economic activity, (un-)employment and the business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D22D-36E4-4DC8-81D2-AD65D3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2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1CBD74-AF4D-4892-B7E5-698652648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975" y="1825625"/>
            <a:ext cx="45148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4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1F96-1785-4D42-AD18-C057D4E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MOT1421: Economic Foundations</a:t>
            </a:r>
            <a:br>
              <a:rPr lang="nl-NL" sz="4000" dirty="0"/>
            </a:br>
            <a:r>
              <a:rPr lang="nl-NL" sz="4000" b="1" dirty="0"/>
              <a:t>Week 6: </a:t>
            </a:r>
            <a:r>
              <a:rPr lang="nl-NL" sz="4000" b="1" dirty="0">
                <a:solidFill>
                  <a:srgbClr val="FF0000"/>
                </a:solidFill>
              </a:rPr>
              <a:t>Keynesian Macro-Economics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D22D-36E4-4DC8-81D2-AD65D3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3</a:t>
            </a:fld>
            <a:endParaRPr lang="nl-NL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6CB74-E4D8-46ED-AB8C-10B8CEFB0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The Keynesian model:</a:t>
            </a:r>
          </a:p>
          <a:p>
            <a:r>
              <a:rPr lang="nl-NL" dirty="0"/>
              <a:t>Step 1: an increase in autonomous private investment; pre-financed by new credit from commercial banks; firms have optimistic expectations about future demand and buy extra machines to expand productive capacity; hence, investment demand (= the demand for machines) rises.</a:t>
            </a:r>
          </a:p>
          <a:p>
            <a:r>
              <a:rPr lang="nl-NL" dirty="0"/>
              <a:t>Step 2: </a:t>
            </a:r>
            <a:r>
              <a:rPr lang="nl-NL" b="1" dirty="0">
                <a:solidFill>
                  <a:srgbClr val="FF0000"/>
                </a:solidFill>
              </a:rPr>
              <a:t>the multiplier process</a:t>
            </a:r>
            <a:r>
              <a:rPr lang="nl-NL" dirty="0"/>
              <a:t>: output &amp; employment rise in the capital-goods producing industries; income earned in these industries rises; households increase their spending and buy (consumer) goods; production in the consumer-goods producing industries rises; etc.</a:t>
            </a:r>
          </a:p>
        </p:txBody>
      </p:sp>
    </p:spTree>
    <p:extLst>
      <p:ext uri="{BB962C8B-B14F-4D97-AF65-F5344CB8AC3E}">
        <p14:creationId xmlns:p14="http://schemas.microsoft.com/office/powerpoint/2010/main" val="101481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1F96-1785-4D42-AD18-C057D4E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MOT1421: Economic Foundations</a:t>
            </a:r>
            <a:br>
              <a:rPr lang="nl-NL" sz="4000" dirty="0"/>
            </a:br>
            <a:r>
              <a:rPr lang="nl-NL" sz="4000" b="1" dirty="0"/>
              <a:t>Week 6: </a:t>
            </a:r>
            <a:r>
              <a:rPr lang="nl-NL" sz="4000" b="1" dirty="0">
                <a:solidFill>
                  <a:srgbClr val="FF0000"/>
                </a:solidFill>
              </a:rPr>
              <a:t>Keynesian Macro-Economics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A008-3AD9-46C0-8A25-8DF35F8E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The Keynesian (demand-determined) circular flow of income: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D22D-36E4-4DC8-81D2-AD65D3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4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830B0D-AC50-4EC1-A8A1-2C4677100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35" y="2343105"/>
            <a:ext cx="7752522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9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1F96-1785-4D42-AD18-C057D4E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MOT1421: Economic Foundations</a:t>
            </a:r>
            <a:br>
              <a:rPr lang="nl-NL" sz="4000" dirty="0"/>
            </a:br>
            <a:r>
              <a:rPr lang="nl-NL" sz="4000" b="1" dirty="0"/>
              <a:t>Week 6: </a:t>
            </a:r>
            <a:r>
              <a:rPr lang="nl-NL" sz="4000" b="1" dirty="0">
                <a:solidFill>
                  <a:srgbClr val="FF0000"/>
                </a:solidFill>
              </a:rPr>
              <a:t>Keynesian Macro-Economics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A008-3AD9-46C0-8A25-8DF35F8E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The Keynesian macro-model: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D22D-36E4-4DC8-81D2-AD65D3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5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247271-AC42-4A84-9D3F-8A8E91FD4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78" y="2429381"/>
            <a:ext cx="8097078" cy="314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9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1F96-1785-4D42-AD18-C057D4E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MOT1421: Economic Foundations</a:t>
            </a:r>
            <a:br>
              <a:rPr lang="nl-NL" sz="4000" dirty="0"/>
            </a:br>
            <a:r>
              <a:rPr lang="nl-NL" sz="4000" b="1" dirty="0"/>
              <a:t>Week 6: </a:t>
            </a:r>
            <a:r>
              <a:rPr lang="nl-NL" sz="4000" b="1" dirty="0">
                <a:solidFill>
                  <a:srgbClr val="FF0000"/>
                </a:solidFill>
              </a:rPr>
              <a:t>Keynesian Macro-Economics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D22D-36E4-4DC8-81D2-AD65D3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6</a:t>
            </a:fld>
            <a:endParaRPr lang="nl-NL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21F8C-B060-4510-9120-4F652456D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3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The Keynesian multiplier: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or:  change in income = the multiplier  x change in investments</a:t>
            </a:r>
          </a:p>
          <a:p>
            <a:pPr marL="0" indent="0">
              <a:buNone/>
            </a:pPr>
            <a:r>
              <a:rPr lang="nl-NL" dirty="0"/>
              <a:t>The multiplier (in this simple model) = 1/sigma</a:t>
            </a:r>
          </a:p>
          <a:p>
            <a:pPr marL="0" indent="0">
              <a:buNone/>
            </a:pPr>
            <a:r>
              <a:rPr lang="en-GB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The revolutionary import of Keynes’s macro-economic theory was that </a:t>
            </a:r>
            <a:r>
              <a:rPr lang="en-GB" sz="1800" u="sng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there is no self-correcting property or mechanism</a:t>
            </a:r>
            <a:r>
              <a:rPr lang="en-GB" sz="1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 in the market economy to bring the level of economic activity back to ‘full employment’. Keynes argued that a market economy tends towards an ‘under-employment equilibrium’ – a steady state featuring unemployed workers and unused production capacity. 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C17E25-CC9C-4D1B-ACA9-C39CA88E8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139" y="2451652"/>
            <a:ext cx="3452573" cy="122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1F96-1785-4D42-AD18-C057D4E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MOT1421: Economic Foundations</a:t>
            </a:r>
            <a:br>
              <a:rPr lang="nl-NL" sz="4000" dirty="0"/>
            </a:br>
            <a:r>
              <a:rPr lang="nl-NL" sz="4000" b="1" dirty="0"/>
              <a:t>Week 6: </a:t>
            </a:r>
            <a:r>
              <a:rPr lang="nl-NL" sz="4000" b="1" dirty="0">
                <a:solidFill>
                  <a:srgbClr val="FF0000"/>
                </a:solidFill>
              </a:rPr>
              <a:t>Keynesian Macro-Economics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A008-3AD9-46C0-8A25-8DF35F8E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b="1" dirty="0">
                <a:solidFill>
                  <a:srgbClr val="00B050"/>
                </a:solidFill>
              </a:rPr>
              <a:t>Key insights</a:t>
            </a:r>
            <a:r>
              <a:rPr lang="nl-NL" dirty="0"/>
              <a:t>:</a:t>
            </a:r>
          </a:p>
          <a:p>
            <a:r>
              <a:rPr lang="nl-NL" dirty="0"/>
              <a:t>There is no market for loanable funds. </a:t>
            </a:r>
            <a:r>
              <a:rPr lang="en-US" dirty="0"/>
              <a:t>There is no need for banks to first (</a:t>
            </a:r>
            <a:r>
              <a:rPr lang="en-US" i="1" dirty="0"/>
              <a:t>ex-ante</a:t>
            </a:r>
            <a:r>
              <a:rPr lang="en-US" dirty="0"/>
              <a:t>) mobilize ‘savings’ which can next (</a:t>
            </a:r>
            <a:r>
              <a:rPr lang="en-US" i="1" dirty="0"/>
              <a:t>ex-post</a:t>
            </a:r>
            <a:r>
              <a:rPr lang="en-US" dirty="0"/>
              <a:t>) be used to fund new investment.</a:t>
            </a:r>
          </a:p>
          <a:p>
            <a:r>
              <a:rPr lang="en-US" dirty="0"/>
              <a:t>business investment is not constrained by the availability of savings, because banks are money-creating institutions which can provide new money (as credit) to finance the investment plans. </a:t>
            </a:r>
          </a:p>
          <a:p>
            <a:r>
              <a:rPr lang="en-US" dirty="0"/>
              <a:t>a higher propensity to save constitutes a bigger leakage from the circular flow of income; this bigger leakage weakens the multiplier process and will reduce economic growth  -&gt; </a:t>
            </a:r>
            <a:r>
              <a:rPr lang="en-US" b="1" dirty="0">
                <a:solidFill>
                  <a:srgbClr val="FF0000"/>
                </a:solidFill>
              </a:rPr>
              <a:t>paradox of thrift</a:t>
            </a:r>
            <a:endParaRPr lang="nl-NL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D22D-36E4-4DC8-81D2-AD65D3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767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1F96-1785-4D42-AD18-C057D4E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MOT1421: Economic Foundations</a:t>
            </a:r>
            <a:br>
              <a:rPr lang="nl-NL" sz="4000" dirty="0"/>
            </a:br>
            <a:r>
              <a:rPr lang="nl-NL" sz="4000" b="1" dirty="0"/>
              <a:t>Week 6: </a:t>
            </a:r>
            <a:r>
              <a:rPr lang="nl-NL" sz="4000" b="1" dirty="0">
                <a:solidFill>
                  <a:srgbClr val="FF0000"/>
                </a:solidFill>
              </a:rPr>
              <a:t>Keynesian Macro-Economics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A008-3AD9-46C0-8A25-8DF35F8E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A more realistic multiplier (derived from a more realistic model):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D22D-36E4-4DC8-81D2-AD65D3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8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0B61CA-9283-4333-B658-794191E33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86" y="2593900"/>
            <a:ext cx="3137210" cy="3488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987761-5A51-4CCC-A3F6-DDA3DA5E0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428" y="3124157"/>
            <a:ext cx="4578902" cy="142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39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1F96-1785-4D42-AD18-C057D4E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MOT1421: Economic Foundations</a:t>
            </a:r>
            <a:br>
              <a:rPr lang="nl-NL" sz="4000" dirty="0"/>
            </a:br>
            <a:r>
              <a:rPr lang="nl-NL" sz="4000" b="1" dirty="0"/>
              <a:t>Week 6: </a:t>
            </a:r>
            <a:r>
              <a:rPr lang="nl-NL" sz="4000" b="1" dirty="0">
                <a:solidFill>
                  <a:srgbClr val="FF0000"/>
                </a:solidFill>
              </a:rPr>
              <a:t>Keynesian Macro-Economics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A008-3AD9-46C0-8A25-8DF35F8E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Fiscal policy in the Keynesian model:  </a:t>
            </a:r>
            <a:r>
              <a:rPr lang="nl-NL" b="1" dirty="0">
                <a:solidFill>
                  <a:srgbClr val="00B050"/>
                </a:solidFill>
              </a:rPr>
              <a:t>the Fiscal Multiplier</a:t>
            </a:r>
          </a:p>
          <a:p>
            <a:pPr marL="0" indent="0">
              <a:buNone/>
            </a:pPr>
            <a:endParaRPr lang="nl-NL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Counter-cyclical </a:t>
            </a:r>
          </a:p>
          <a:p>
            <a:pPr marL="0" indent="0">
              <a:buNone/>
            </a:pPr>
            <a:r>
              <a:rPr lang="nl-NL" dirty="0"/>
              <a:t>fiscal policy; </a:t>
            </a:r>
          </a:p>
          <a:p>
            <a:pPr marL="0" indent="0">
              <a:buNone/>
            </a:pPr>
            <a:r>
              <a:rPr lang="nl-NL" dirty="0"/>
              <a:t>demand management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D22D-36E4-4DC8-81D2-AD65D3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9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D64AAD-5438-4174-B690-068D93E0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2140"/>
            <a:ext cx="3885979" cy="1311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ABB423-83AF-4754-8C16-DF5E68158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179" y="2491817"/>
            <a:ext cx="6192114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43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943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MOT1421: Economic Foundations Week 6: Keynesian Macro-Economics</vt:lpstr>
      <vt:lpstr>MOT1421: Economic Foundations Week 6: Keynesian Macro-Economics</vt:lpstr>
      <vt:lpstr>MOT1421: Economic Foundations Week 6: Keynesian Macro-Economics</vt:lpstr>
      <vt:lpstr>MOT1421: Economic Foundations Week 6: Keynesian Macro-Economics</vt:lpstr>
      <vt:lpstr>MOT1421: Economic Foundations Week 6: Keynesian Macro-Economics</vt:lpstr>
      <vt:lpstr>MOT1421: Economic Foundations Week 6: Keynesian Macro-Economics</vt:lpstr>
      <vt:lpstr>MOT1421: Economic Foundations Week 6: Keynesian Macro-Economics</vt:lpstr>
      <vt:lpstr>MOT1421: Economic Foundations Week 6: Keynesian Macro-Economics</vt:lpstr>
      <vt:lpstr>MOT1421: Economic Foundations Week 6: Keynesian Macro-Economics</vt:lpstr>
      <vt:lpstr>MOT1421: Economic Foundations Week 6: Keynesian Macro-Economics</vt:lpstr>
      <vt:lpstr>MOT1421: Economic Foundations Week 6: Keynesian Macro-Economics</vt:lpstr>
      <vt:lpstr>MOT1421: Economic Foundations Week 6: Keynesian Macro-Economics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SET3055: Economics and Regulation .... Perfect Competition</dc:title>
  <dc:creator>Gebruiker</dc:creator>
  <cp:lastModifiedBy>Gebruiker</cp:lastModifiedBy>
  <cp:revision>103</cp:revision>
  <dcterms:created xsi:type="dcterms:W3CDTF">2021-09-05T12:58:31Z</dcterms:created>
  <dcterms:modified xsi:type="dcterms:W3CDTF">2021-12-17T10:38:06Z</dcterms:modified>
</cp:coreProperties>
</file>