
<file path=[Content_Types].xml><?xml version="1.0" encoding="utf-8"?>
<Types xmlns="http://schemas.openxmlformats.org/package/2006/content-types">
  <Default Extension="emf" ContentType="image/x-emf"/>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59"/>
  </p:notesMasterIdLst>
  <p:sldIdLst>
    <p:sldId id="256" r:id="rId3"/>
    <p:sldId id="335" r:id="rId4"/>
    <p:sldId id="363" r:id="rId5"/>
    <p:sldId id="390" r:id="rId6"/>
    <p:sldId id="336" r:id="rId7"/>
    <p:sldId id="343" r:id="rId8"/>
    <p:sldId id="341" r:id="rId9"/>
    <p:sldId id="339" r:id="rId10"/>
    <p:sldId id="342" r:id="rId11"/>
    <p:sldId id="362" r:id="rId12"/>
    <p:sldId id="337" r:id="rId13"/>
    <p:sldId id="344" r:id="rId14"/>
    <p:sldId id="393" r:id="rId15"/>
    <p:sldId id="340" r:id="rId16"/>
    <p:sldId id="338" r:id="rId17"/>
    <p:sldId id="345" r:id="rId18"/>
    <p:sldId id="346" r:id="rId19"/>
    <p:sldId id="348" r:id="rId20"/>
    <p:sldId id="374" r:id="rId21"/>
    <p:sldId id="349" r:id="rId22"/>
    <p:sldId id="350" r:id="rId23"/>
    <p:sldId id="360" r:id="rId24"/>
    <p:sldId id="356" r:id="rId25"/>
    <p:sldId id="358" r:id="rId26"/>
    <p:sldId id="359" r:id="rId27"/>
    <p:sldId id="361" r:id="rId28"/>
    <p:sldId id="352" r:id="rId29"/>
    <p:sldId id="364" r:id="rId30"/>
    <p:sldId id="388" r:id="rId31"/>
    <p:sldId id="389" r:id="rId32"/>
    <p:sldId id="365" r:id="rId33"/>
    <p:sldId id="353" r:id="rId34"/>
    <p:sldId id="367" r:id="rId35"/>
    <p:sldId id="368" r:id="rId36"/>
    <p:sldId id="370" r:id="rId37"/>
    <p:sldId id="372" r:id="rId38"/>
    <p:sldId id="373" r:id="rId39"/>
    <p:sldId id="369" r:id="rId40"/>
    <p:sldId id="354" r:id="rId41"/>
    <p:sldId id="375" r:id="rId42"/>
    <p:sldId id="376" r:id="rId43"/>
    <p:sldId id="377" r:id="rId44"/>
    <p:sldId id="380" r:id="rId45"/>
    <p:sldId id="378" r:id="rId46"/>
    <p:sldId id="379" r:id="rId47"/>
    <p:sldId id="381" r:id="rId48"/>
    <p:sldId id="386" r:id="rId49"/>
    <p:sldId id="351" r:id="rId50"/>
    <p:sldId id="382" r:id="rId51"/>
    <p:sldId id="383" r:id="rId52"/>
    <p:sldId id="384" r:id="rId53"/>
    <p:sldId id="385" r:id="rId54"/>
    <p:sldId id="387" r:id="rId55"/>
    <p:sldId id="366" r:id="rId56"/>
    <p:sldId id="392" r:id="rId57"/>
    <p:sldId id="391"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79" autoAdjust="0"/>
    <p:restoredTop sz="94699"/>
  </p:normalViewPr>
  <p:slideViewPr>
    <p:cSldViewPr snapToGrid="0">
      <p:cViewPr varScale="1">
        <p:scale>
          <a:sx n="119" d="100"/>
          <a:sy n="119" d="100"/>
        </p:scale>
        <p:origin x="2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3C2D3-5053-4ACC-B4BD-7BCF1F125730}" type="datetimeFigureOut">
              <a:rPr lang="en-GB" smtClean="0"/>
              <a:t>07/12/2023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16929-8E18-41C4-898B-E31318A7C771}" type="slidenum">
              <a:rPr lang="en-GB" smtClean="0"/>
              <a:t>‹#›</a:t>
            </a:fld>
            <a:endParaRPr lang="en-GB"/>
          </a:p>
        </p:txBody>
      </p:sp>
    </p:spTree>
    <p:extLst>
      <p:ext uri="{BB962C8B-B14F-4D97-AF65-F5344CB8AC3E}">
        <p14:creationId xmlns:p14="http://schemas.microsoft.com/office/powerpoint/2010/main" val="3844430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2923" y="822996"/>
            <a:ext cx="9687379" cy="2972717"/>
          </a:xfrm>
        </p:spPr>
        <p:txBody>
          <a:bodyPr>
            <a:noAutofit/>
          </a:bodyPr>
          <a:lstStyle>
            <a:lvl1pPr algn="l">
              <a:defRPr sz="9600">
                <a:solidFill>
                  <a:srgbClr val="00A6D6"/>
                </a:solidFill>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2402923" y="4271063"/>
            <a:ext cx="9423171" cy="1367736"/>
          </a:xfrm>
        </p:spPr>
        <p:txBody>
          <a:bodyPr>
            <a:normAutofit/>
          </a:bodyPr>
          <a:lstStyle>
            <a:lvl1pPr marL="0" indent="0" algn="l">
              <a:buNone/>
              <a:defRPr sz="3733">
                <a:solidFill>
                  <a:schemeClr val="tx1"/>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97977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322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14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12192000" cy="6858000"/>
          </a:xfrm>
        </p:spPr>
        <p:txBody>
          <a:bodyPr/>
          <a:lstStyle/>
          <a:p>
            <a:r>
              <a:rPr lang="en-US"/>
              <a:t>Click icon to add picture</a:t>
            </a:r>
            <a:endParaRPr lang="en-US" dirty="0"/>
          </a:p>
        </p:txBody>
      </p:sp>
      <p:pic>
        <p:nvPicPr>
          <p:cNvPr id="12" name="Afbeelding 2" descr="TUDelft_LogoZWART.eps"/>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65528" y="6218337"/>
            <a:ext cx="1472392" cy="430675"/>
          </a:xfrm>
          <a:prstGeom prst="rect">
            <a:avLst/>
          </a:prstGeom>
        </p:spPr>
      </p:pic>
      <p:sp>
        <p:nvSpPr>
          <p:cNvPr id="13" name="Slide Number Placeholder 5"/>
          <p:cNvSpPr txBox="1">
            <a:spLocks/>
          </p:cNvSpPr>
          <p:nvPr/>
        </p:nvSpPr>
        <p:spPr>
          <a:xfrm>
            <a:off x="8868747" y="6420936"/>
            <a:ext cx="3088493" cy="365125"/>
          </a:xfrm>
          <a:prstGeom prst="rect">
            <a:avLst/>
          </a:prstGeom>
        </p:spPr>
        <p:txBody>
          <a:bodyPr vert="horz" lIns="121920" tIns="60960" rIns="121920" bIns="6096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z="1333" smtClean="0"/>
              <a:pPr/>
              <a:t>‹#›</a:t>
            </a:fld>
            <a:endParaRPr lang="en-US" sz="1333" dirty="0"/>
          </a:p>
        </p:txBody>
      </p:sp>
      <p:sp>
        <p:nvSpPr>
          <p:cNvPr id="3" name="TextBox 2"/>
          <p:cNvSpPr txBox="1"/>
          <p:nvPr/>
        </p:nvSpPr>
        <p:spPr>
          <a:xfrm>
            <a:off x="-5320374" y="5582122"/>
            <a:ext cx="184731" cy="461665"/>
          </a:xfrm>
          <a:prstGeom prst="rect">
            <a:avLst/>
          </a:prstGeom>
          <a:noFill/>
        </p:spPr>
        <p:txBody>
          <a:bodyPr wrap="none" rtlCol="0">
            <a:spAutoFit/>
          </a:bodyPr>
          <a:lstStyle/>
          <a:p>
            <a:endParaRPr lang="en-US" sz="2400" dirty="0"/>
          </a:p>
        </p:txBody>
      </p:sp>
    </p:spTree>
    <p:extLst>
      <p:ext uri="{BB962C8B-B14F-4D97-AF65-F5344CB8AC3E}">
        <p14:creationId xmlns:p14="http://schemas.microsoft.com/office/powerpoint/2010/main" val="73760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62A2416-1570-3849-86F9-07F78746E1B2}" type="datetimeFigureOut">
              <a:rPr lang="en-US" smtClean="0"/>
              <a:t>12/7/2023</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39627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2"/>
            <a:ext cx="12192000" cy="6857999"/>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Tree>
    <p:extLst>
      <p:ext uri="{BB962C8B-B14F-4D97-AF65-F5344CB8AC3E}">
        <p14:creationId xmlns:p14="http://schemas.microsoft.com/office/powerpoint/2010/main" val="6064844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50808" y="274639"/>
            <a:ext cx="9475285"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350808" y="1600200"/>
            <a:ext cx="9475285" cy="46481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3" descr="TU_P5#white.eps"/>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33686" y="6108245"/>
            <a:ext cx="1825177" cy="843232"/>
          </a:xfrm>
          <a:prstGeom prst="rect">
            <a:avLst/>
          </a:prstGeom>
        </p:spPr>
      </p:pic>
      <p:sp>
        <p:nvSpPr>
          <p:cNvPr id="10" name="Slide Number Placeholder 5"/>
          <p:cNvSpPr txBox="1">
            <a:spLocks/>
          </p:cNvSpPr>
          <p:nvPr/>
        </p:nvSpPr>
        <p:spPr>
          <a:xfrm>
            <a:off x="8868747" y="6420936"/>
            <a:ext cx="3088493" cy="365125"/>
          </a:xfrm>
          <a:prstGeom prst="rect">
            <a:avLst/>
          </a:prstGeom>
        </p:spPr>
        <p:txBody>
          <a:bodyPr vert="horz" lIns="121920" tIns="60960" rIns="121920" bIns="6096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z="1333" smtClean="0"/>
              <a:pPr/>
              <a:t>‹#›</a:t>
            </a:fld>
            <a:endParaRPr lang="en-US" sz="1333" dirty="0"/>
          </a:p>
        </p:txBody>
      </p:sp>
      <p:sp>
        <p:nvSpPr>
          <p:cNvPr id="9" name="Rectangle 28"/>
          <p:cNvSpPr>
            <a:spLocks noChangeArrowheads="1"/>
          </p:cNvSpPr>
          <p:nvPr/>
        </p:nvSpPr>
        <p:spPr bwMode="auto">
          <a:xfrm>
            <a:off x="0" y="0"/>
            <a:ext cx="2101845" cy="6865344"/>
          </a:xfrm>
          <a:prstGeom prst="rect">
            <a:avLst/>
          </a:prstGeom>
          <a:solidFill>
            <a:srgbClr val="00A6D6"/>
          </a:solidFill>
          <a:ln w="9525">
            <a:noFill/>
            <a:miter lim="800000"/>
            <a:headEnd/>
            <a:tailEnd/>
          </a:ln>
        </p:spPr>
        <p:txBody>
          <a:bodyPr wrap="none" lIns="121915" tIns="60959" rIns="121915" bIns="60959" anchor="ctr"/>
          <a:lstStyle/>
          <a:p>
            <a:pPr algn="r"/>
            <a:endParaRPr lang="nl-NL" sz="2800">
              <a:latin typeface="Tahoma" pitchFamily="34" charset="0"/>
            </a:endParaRPr>
          </a:p>
        </p:txBody>
      </p:sp>
      <p:pic>
        <p:nvPicPr>
          <p:cNvPr id="11" name="Picture 3" descr="TU_P5#white.eps"/>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33686" y="5852440"/>
            <a:ext cx="1825177" cy="1124309"/>
          </a:xfrm>
          <a:prstGeom prst="rect">
            <a:avLst/>
          </a:prstGeom>
        </p:spPr>
      </p:pic>
    </p:spTree>
    <p:extLst>
      <p:ext uri="{BB962C8B-B14F-4D97-AF65-F5344CB8AC3E}">
        <p14:creationId xmlns:p14="http://schemas.microsoft.com/office/powerpoint/2010/main" val="2643652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609585" rtl="0" eaLnBrk="1" latinLnBrk="0" hangingPunct="1">
        <a:spcBef>
          <a:spcPct val="0"/>
        </a:spcBef>
        <a:buNone/>
        <a:defRPr sz="4800" kern="1200">
          <a:solidFill>
            <a:srgbClr val="00A6D6"/>
          </a:solidFill>
          <a:latin typeface="Arial"/>
          <a:ea typeface="+mj-ea"/>
          <a:cs typeface="Arial"/>
        </a:defRPr>
      </a:lvl1pPr>
    </p:titleStyle>
    <p:bodyStyle>
      <a:lvl1pPr marL="457189" indent="-457189" algn="l" defTabSz="609585" rtl="0" eaLnBrk="1" latinLnBrk="0" hangingPunct="1">
        <a:spcBef>
          <a:spcPct val="20000"/>
        </a:spcBef>
        <a:buClr>
          <a:srgbClr val="00A6D6"/>
        </a:buClr>
        <a:buFont typeface="Arial"/>
        <a:buChar char="•"/>
        <a:defRPr sz="3733" kern="1200">
          <a:solidFill>
            <a:schemeClr val="tx1"/>
          </a:solidFill>
          <a:latin typeface="Arial"/>
          <a:ea typeface="+mn-ea"/>
          <a:cs typeface="Arial"/>
        </a:defRPr>
      </a:lvl1pPr>
      <a:lvl2pPr marL="990575" indent="-380990" algn="l" defTabSz="609585" rtl="0" eaLnBrk="1" latinLnBrk="0" hangingPunct="1">
        <a:spcBef>
          <a:spcPct val="20000"/>
        </a:spcBef>
        <a:buClr>
          <a:srgbClr val="00A6D6"/>
        </a:buClr>
        <a:buFont typeface="Arial"/>
        <a:buChar char="–"/>
        <a:defRPr sz="3200" kern="1200">
          <a:solidFill>
            <a:schemeClr val="tx1"/>
          </a:solidFill>
          <a:latin typeface="Arial"/>
          <a:ea typeface="+mn-ea"/>
          <a:cs typeface="Arial"/>
        </a:defRPr>
      </a:lvl2pPr>
      <a:lvl3pPr marL="1523962" indent="-304792" algn="l" defTabSz="609585" rtl="0" eaLnBrk="1" latinLnBrk="0" hangingPunct="1">
        <a:spcBef>
          <a:spcPct val="20000"/>
        </a:spcBef>
        <a:buClr>
          <a:srgbClr val="00A6D6"/>
        </a:buClr>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63206" y="274639"/>
            <a:ext cx="9454017"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363206" y="1600201"/>
            <a:ext cx="9454017" cy="48207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9" name="Slide Number Placeholder 5"/>
          <p:cNvSpPr txBox="1">
            <a:spLocks/>
          </p:cNvSpPr>
          <p:nvPr/>
        </p:nvSpPr>
        <p:spPr>
          <a:xfrm>
            <a:off x="8868747" y="6420936"/>
            <a:ext cx="3088493" cy="365125"/>
          </a:xfrm>
          <a:prstGeom prst="rect">
            <a:avLst/>
          </a:prstGeom>
        </p:spPr>
        <p:txBody>
          <a:bodyPr vert="horz" lIns="121920" tIns="60960" rIns="121920" bIns="6096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z="1333" smtClean="0"/>
              <a:pPr/>
              <a:t>‹#›</a:t>
            </a:fld>
            <a:endParaRPr lang="en-US" sz="1333" dirty="0"/>
          </a:p>
        </p:txBody>
      </p:sp>
      <p:pic>
        <p:nvPicPr>
          <p:cNvPr id="6" name="Afbeelding 8" descr="TUDelft_LogoZWART.eps"/>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78165" y="6020096"/>
            <a:ext cx="1472392" cy="574233"/>
          </a:xfrm>
          <a:prstGeom prst="rect">
            <a:avLst/>
          </a:prstGeom>
        </p:spPr>
      </p:pic>
    </p:spTree>
    <p:extLst>
      <p:ext uri="{BB962C8B-B14F-4D97-AF65-F5344CB8AC3E}">
        <p14:creationId xmlns:p14="http://schemas.microsoft.com/office/powerpoint/2010/main" val="170359144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l" defTabSz="609585" rtl="0" eaLnBrk="1" latinLnBrk="0" hangingPunct="1">
        <a:spcBef>
          <a:spcPct val="0"/>
        </a:spcBef>
        <a:buNone/>
        <a:defRPr sz="4800" kern="1200">
          <a:solidFill>
            <a:srgbClr val="00A6D6"/>
          </a:solidFill>
          <a:latin typeface="Arial"/>
          <a:ea typeface="+mj-ea"/>
          <a:cs typeface="Arial"/>
        </a:defRPr>
      </a:lvl1pPr>
    </p:titleStyle>
    <p:bodyStyle>
      <a:lvl1pPr marL="457189" indent="-457189" algn="l" defTabSz="609585" rtl="0" eaLnBrk="1" latinLnBrk="0" hangingPunct="1">
        <a:spcBef>
          <a:spcPct val="20000"/>
        </a:spcBef>
        <a:buClr>
          <a:srgbClr val="00A6D6"/>
        </a:buClr>
        <a:buFont typeface="Arial"/>
        <a:buChar char="•"/>
        <a:defRPr sz="3733" kern="1200">
          <a:solidFill>
            <a:schemeClr val="tx1"/>
          </a:solidFill>
          <a:latin typeface="Arial"/>
          <a:ea typeface="+mn-ea"/>
          <a:cs typeface="Arial"/>
        </a:defRPr>
      </a:lvl1pPr>
      <a:lvl2pPr marL="990575" indent="-380990" algn="l" defTabSz="609585" rtl="0" eaLnBrk="1" latinLnBrk="0" hangingPunct="1">
        <a:spcBef>
          <a:spcPct val="20000"/>
        </a:spcBef>
        <a:buClr>
          <a:srgbClr val="00A6D6"/>
        </a:buClr>
        <a:buFont typeface="Arial"/>
        <a:buChar char="–"/>
        <a:defRPr sz="3200" kern="1200">
          <a:solidFill>
            <a:schemeClr val="tx1"/>
          </a:solidFill>
          <a:latin typeface="Arial"/>
          <a:ea typeface="+mn-ea"/>
          <a:cs typeface="Arial"/>
        </a:defRPr>
      </a:lvl2pPr>
      <a:lvl3pPr marL="1523962" indent="-304792" algn="l" defTabSz="609585" rtl="0" eaLnBrk="1" latinLnBrk="0" hangingPunct="1">
        <a:spcBef>
          <a:spcPct val="20000"/>
        </a:spcBef>
        <a:buClr>
          <a:srgbClr val="00A6D6"/>
        </a:buClr>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9BEB-1C8A-41CA-8C3D-D6475DCD37A8}"/>
              </a:ext>
            </a:extLst>
          </p:cNvPr>
          <p:cNvSpPr>
            <a:spLocks noGrp="1"/>
          </p:cNvSpPr>
          <p:nvPr>
            <p:ph type="ctrTitle"/>
          </p:nvPr>
        </p:nvSpPr>
        <p:spPr>
          <a:xfrm>
            <a:off x="2504621" y="798114"/>
            <a:ext cx="9687379" cy="3535248"/>
          </a:xfrm>
        </p:spPr>
        <p:txBody>
          <a:bodyPr/>
          <a:lstStyle/>
          <a:p>
            <a:r>
              <a:rPr lang="en-GB" sz="6600" dirty="0"/>
              <a:t>Epistemology and Ethics of Business Analytics</a:t>
            </a:r>
            <a:br>
              <a:rPr lang="en-GB" sz="6600" dirty="0"/>
            </a:br>
            <a:r>
              <a:rPr lang="en-GB" sz="4800" dirty="0"/>
              <a:t>MOT1442 Q2</a:t>
            </a:r>
            <a:br>
              <a:rPr lang="en-GB" sz="6600" dirty="0"/>
            </a:br>
            <a:endParaRPr lang="en-GB" sz="4800" dirty="0"/>
          </a:p>
        </p:txBody>
      </p:sp>
      <p:sp>
        <p:nvSpPr>
          <p:cNvPr id="3" name="Subtitle 2">
            <a:extLst>
              <a:ext uri="{FF2B5EF4-FFF2-40B4-BE49-F238E27FC236}">
                <a16:creationId xmlns:a16="http://schemas.microsoft.com/office/drawing/2014/main" id="{FFE7563F-76D7-4093-8B86-B852C528F5F1}"/>
              </a:ext>
            </a:extLst>
          </p:cNvPr>
          <p:cNvSpPr>
            <a:spLocks noGrp="1"/>
          </p:cNvSpPr>
          <p:nvPr>
            <p:ph type="subTitle" idx="1"/>
          </p:nvPr>
        </p:nvSpPr>
        <p:spPr>
          <a:xfrm>
            <a:off x="2402923" y="5016651"/>
            <a:ext cx="9423171" cy="1367736"/>
          </a:xfrm>
        </p:spPr>
        <p:txBody>
          <a:bodyPr>
            <a:normAutofit/>
          </a:bodyPr>
          <a:lstStyle/>
          <a:p>
            <a:r>
              <a:rPr lang="en-GB" sz="3200" dirty="0"/>
              <a:t>Dr Jack Casey</a:t>
            </a:r>
          </a:p>
        </p:txBody>
      </p:sp>
    </p:spTree>
    <p:extLst>
      <p:ext uri="{BB962C8B-B14F-4D97-AF65-F5344CB8AC3E}">
        <p14:creationId xmlns:p14="http://schemas.microsoft.com/office/powerpoint/2010/main" val="2540861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Scientific Realism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a:bodyPr>
          <a:lstStyle/>
          <a:p>
            <a:r>
              <a:rPr lang="en-GB" dirty="0">
                <a:latin typeface="Calibri" panose="020F0502020204030204" pitchFamily="34" charset="0"/>
                <a:cs typeface="Calibri" panose="020F0502020204030204" pitchFamily="34" charset="0"/>
              </a:rPr>
              <a:t>Our main concern, here, is the </a:t>
            </a:r>
            <a:r>
              <a:rPr lang="en-GB" i="1" dirty="0">
                <a:latin typeface="Calibri" panose="020F0502020204030204" pitchFamily="34" charset="0"/>
                <a:cs typeface="Calibri" panose="020F0502020204030204" pitchFamily="34" charset="0"/>
              </a:rPr>
              <a:t>ontological commitments </a:t>
            </a:r>
            <a:r>
              <a:rPr lang="en-GB" dirty="0">
                <a:latin typeface="Calibri" panose="020F0502020204030204" pitchFamily="34" charset="0"/>
                <a:cs typeface="Calibri" panose="020F0502020204030204" pitchFamily="34" charset="0"/>
              </a:rPr>
              <a:t>entailed by scientific theories</a:t>
            </a:r>
          </a:p>
          <a:p>
            <a:pPr lvl="1"/>
            <a:r>
              <a:rPr lang="en-GB" dirty="0">
                <a:latin typeface="Calibri" panose="020F0502020204030204" pitchFamily="34" charset="0"/>
                <a:cs typeface="Calibri" panose="020F0502020204030204" pitchFamily="34" charset="0"/>
              </a:rPr>
              <a:t>Ontology = the study of </a:t>
            </a:r>
            <a:r>
              <a:rPr lang="en-GB" i="1" dirty="0">
                <a:latin typeface="Calibri" panose="020F0502020204030204" pitchFamily="34" charset="0"/>
                <a:cs typeface="Calibri" panose="020F0502020204030204" pitchFamily="34" charset="0"/>
              </a:rPr>
              <a:t>what there is</a:t>
            </a:r>
            <a:r>
              <a:rPr lang="en-GB" dirty="0">
                <a:latin typeface="Calibri" panose="020F0502020204030204" pitchFamily="34" charset="0"/>
                <a:cs typeface="Calibri" panose="020F0502020204030204" pitchFamily="34" charset="0"/>
              </a:rPr>
              <a:t>, in the most general sense</a:t>
            </a:r>
          </a:p>
          <a:p>
            <a:pPr marL="0" indent="0">
              <a:buNone/>
            </a:pPr>
            <a:endParaRPr lang="en-GB" dirty="0"/>
          </a:p>
        </p:txBody>
      </p:sp>
    </p:spTree>
    <p:extLst>
      <p:ext uri="{BB962C8B-B14F-4D97-AF65-F5344CB8AC3E}">
        <p14:creationId xmlns:p14="http://schemas.microsoft.com/office/powerpoint/2010/main" val="277986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No Miracles Argument (NMA)</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92500" lnSpcReduction="20000"/>
          </a:bodyPr>
          <a:lstStyle/>
          <a:p>
            <a:r>
              <a:rPr lang="en-GB" dirty="0">
                <a:latin typeface="Calibri" panose="020F0502020204030204" pitchFamily="34" charset="0"/>
                <a:cs typeface="Calibri" panose="020F0502020204030204" pitchFamily="34" charset="0"/>
              </a:rPr>
              <a:t>Why be a scientific realist then?</a:t>
            </a:r>
          </a:p>
          <a:p>
            <a:r>
              <a:rPr lang="en-GB" dirty="0">
                <a:latin typeface="Calibri" panose="020F0502020204030204" pitchFamily="34" charset="0"/>
                <a:cs typeface="Calibri" panose="020F0502020204030204" pitchFamily="34" charset="0"/>
              </a:rPr>
              <a:t>Reasoning along the following lines won’t work:</a:t>
            </a:r>
          </a:p>
          <a:p>
            <a:pPr lvl="1"/>
            <a:r>
              <a:rPr lang="en-GB" dirty="0">
                <a:latin typeface="Calibri" panose="020F0502020204030204" pitchFamily="34" charset="0"/>
                <a:cs typeface="Calibri" panose="020F0502020204030204" pitchFamily="34" charset="0"/>
              </a:rPr>
              <a:t>Of course electrons exist! If </a:t>
            </a:r>
            <a:r>
              <a:rPr lang="en-GB" i="1" dirty="0">
                <a:latin typeface="Calibri" panose="020F0502020204030204" pitchFamily="34" charset="0"/>
                <a:cs typeface="Calibri" panose="020F0502020204030204" pitchFamily="34" charset="0"/>
              </a:rPr>
              <a:t>anything</a:t>
            </a:r>
            <a:r>
              <a:rPr lang="en-GB" dirty="0">
                <a:latin typeface="Calibri" panose="020F0502020204030204" pitchFamily="34" charset="0"/>
                <a:cs typeface="Calibri" panose="020F0502020204030204" pitchFamily="34" charset="0"/>
              </a:rPr>
              <a:t> is true, our best scientific theories are, and if they require us to believe in those entities they posit, we should believe in them. </a:t>
            </a:r>
          </a:p>
          <a:p>
            <a:pPr lvl="1"/>
            <a:r>
              <a:rPr lang="en-GB" dirty="0">
                <a:latin typeface="Calibri" panose="020F0502020204030204" pitchFamily="34" charset="0"/>
                <a:cs typeface="Calibri" panose="020F0502020204030204" pitchFamily="34" charset="0"/>
              </a:rPr>
              <a:t>This is simply begging the question (we’re assuming the truth of our best scientific theories and arguing for their truth on that basis).</a:t>
            </a:r>
          </a:p>
          <a:p>
            <a:r>
              <a:rPr lang="en-GB" dirty="0">
                <a:latin typeface="Calibri" panose="020F0502020204030204" pitchFamily="34" charset="0"/>
                <a:cs typeface="Calibri" panose="020F0502020204030204" pitchFamily="34" charset="0"/>
              </a:rPr>
              <a:t>We need a stronger argument for realism</a:t>
            </a:r>
          </a:p>
          <a:p>
            <a:pPr marL="0" indent="0">
              <a:buNone/>
            </a:pPr>
            <a:endParaRPr lang="en-GB" dirty="0"/>
          </a:p>
        </p:txBody>
      </p:sp>
    </p:spTree>
    <p:extLst>
      <p:ext uri="{BB962C8B-B14F-4D97-AF65-F5344CB8AC3E}">
        <p14:creationId xmlns:p14="http://schemas.microsoft.com/office/powerpoint/2010/main" val="210336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No Miracles Argument (NMA)</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92500" lnSpcReduction="10000"/>
          </a:bodyPr>
          <a:lstStyle/>
          <a:p>
            <a:r>
              <a:rPr lang="en-GB" dirty="0">
                <a:latin typeface="Calibri" panose="020F0502020204030204" pitchFamily="34" charset="0"/>
                <a:cs typeface="Calibri" panose="020F0502020204030204" pitchFamily="34" charset="0"/>
              </a:rPr>
              <a:t>The most popular argument for realism is the </a:t>
            </a:r>
            <a:r>
              <a:rPr lang="en-GB" i="1" dirty="0">
                <a:latin typeface="Calibri" panose="020F0502020204030204" pitchFamily="34" charset="0"/>
                <a:cs typeface="Calibri" panose="020F0502020204030204" pitchFamily="34" charset="0"/>
              </a:rPr>
              <a:t>no miracles argument</a:t>
            </a:r>
          </a:p>
          <a:p>
            <a:r>
              <a:rPr lang="en-GB" dirty="0">
                <a:latin typeface="Calibri" panose="020F0502020204030204" pitchFamily="34" charset="0"/>
                <a:cs typeface="Calibri" panose="020F0502020204030204" pitchFamily="34" charset="0"/>
              </a:rPr>
              <a:t>First formulated by Hilary Putnam (1975)</a:t>
            </a:r>
          </a:p>
          <a:p>
            <a:r>
              <a:rPr lang="en-GB" dirty="0">
                <a:latin typeface="Calibri" panose="020F0502020204030204" pitchFamily="34" charset="0"/>
                <a:cs typeface="Calibri" panose="020F0502020204030204" pitchFamily="34" charset="0"/>
              </a:rPr>
              <a:t>Argument goes like this:</a:t>
            </a:r>
          </a:p>
          <a:p>
            <a:pPr lvl="1"/>
            <a:r>
              <a:rPr lang="en-GB" dirty="0">
                <a:latin typeface="Calibri" panose="020F0502020204030204" pitchFamily="34" charset="0"/>
                <a:cs typeface="Calibri" panose="020F0502020204030204" pitchFamily="34" charset="0"/>
              </a:rPr>
              <a:t>Our best theories are extraordinarily successful. They make empirical predictions, and often do so with astounding accuracy. What explains this? The only way that success is not miraculous is if those theories are (approximately) true. </a:t>
            </a:r>
          </a:p>
          <a:p>
            <a:endParaRPr lang="en-GB" dirty="0">
              <a:latin typeface="Calibri" panose="020F0502020204030204" pitchFamily="34" charset="0"/>
              <a:cs typeface="Calibri" panose="020F0502020204030204" pitchFamily="34" charset="0"/>
            </a:endParaRPr>
          </a:p>
          <a:p>
            <a:pPr marL="0" indent="0">
              <a:buNone/>
            </a:pPr>
            <a:endParaRPr lang="en-GB" dirty="0"/>
          </a:p>
        </p:txBody>
      </p:sp>
      <p:pic>
        <p:nvPicPr>
          <p:cNvPr id="1026" name="Picture 2" descr="Hilary Putnam - Wikipedia">
            <a:extLst>
              <a:ext uri="{FF2B5EF4-FFF2-40B4-BE49-F238E27FC236}">
                <a16:creationId xmlns:a16="http://schemas.microsoft.com/office/drawing/2014/main" id="{79DB6FB1-2188-911C-6D7C-7A37B7EA7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68" y="74061"/>
            <a:ext cx="1877899" cy="268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889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No Miracles Argument (NMA)</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a:bodyPr>
          <a:lstStyle/>
          <a:p>
            <a:r>
              <a:rPr lang="en-GB" dirty="0">
                <a:latin typeface="Calibri" panose="020F0502020204030204" pitchFamily="34" charset="0"/>
                <a:cs typeface="Calibri" panose="020F0502020204030204" pitchFamily="34" charset="0"/>
              </a:rPr>
              <a:t>We should believe scientific theories are true, then, because if they weren’t, their success is miraculous. </a:t>
            </a:r>
          </a:p>
          <a:p>
            <a:r>
              <a:rPr lang="en-GB" dirty="0">
                <a:latin typeface="Calibri" panose="020F0502020204030204" pitchFamily="34" charset="0"/>
                <a:cs typeface="Calibri" panose="020F0502020204030204" pitchFamily="34" charset="0"/>
              </a:rPr>
              <a:t>It’s an </a:t>
            </a:r>
            <a:r>
              <a:rPr lang="en-GB" i="1" dirty="0">
                <a:latin typeface="Calibri" panose="020F0502020204030204" pitchFamily="34" charset="0"/>
                <a:cs typeface="Calibri" panose="020F0502020204030204" pitchFamily="34" charset="0"/>
              </a:rPr>
              <a:t>inference to the best explanation</a:t>
            </a: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Vast literature on whether or not this is a valid inference, and vast literature refining it. </a:t>
            </a:r>
          </a:p>
          <a:p>
            <a:r>
              <a:rPr lang="en-GB" dirty="0">
                <a:latin typeface="Calibri" panose="020F0502020204030204" pitchFamily="34" charset="0"/>
                <a:cs typeface="Calibri" panose="020F0502020204030204" pitchFamily="34" charset="0"/>
              </a:rPr>
              <a:t>For our purposes, the basic version will do. </a:t>
            </a:r>
          </a:p>
          <a:p>
            <a:endParaRPr lang="en-GB" dirty="0">
              <a:latin typeface="Calibri" panose="020F0502020204030204" pitchFamily="34" charset="0"/>
              <a:cs typeface="Calibri" panose="020F0502020204030204" pitchFamily="34" charset="0"/>
            </a:endParaRPr>
          </a:p>
          <a:p>
            <a:pPr marL="0" indent="0">
              <a:buNone/>
            </a:pPr>
            <a:endParaRPr lang="en-GB" dirty="0"/>
          </a:p>
        </p:txBody>
      </p:sp>
      <p:pic>
        <p:nvPicPr>
          <p:cNvPr id="1026" name="Picture 2" descr="Hilary Putnam - Wikipedia">
            <a:extLst>
              <a:ext uri="{FF2B5EF4-FFF2-40B4-BE49-F238E27FC236}">
                <a16:creationId xmlns:a16="http://schemas.microsoft.com/office/drawing/2014/main" id="{79DB6FB1-2188-911C-6D7C-7A37B7EA7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68" y="74061"/>
            <a:ext cx="1877899" cy="268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154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Scientific Anti-Realism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a:bodyPr>
          <a:lstStyle/>
          <a:p>
            <a:r>
              <a:rPr lang="en-GB" dirty="0">
                <a:latin typeface="Calibri" panose="020F0502020204030204" pitchFamily="34" charset="0"/>
                <a:cs typeface="Calibri" panose="020F0502020204030204" pitchFamily="34" charset="0"/>
              </a:rPr>
              <a:t>Alternatively, you might think that our best scientific theories are </a:t>
            </a:r>
            <a:r>
              <a:rPr lang="en-GB" i="1" dirty="0">
                <a:latin typeface="Calibri" panose="020F0502020204030204" pitchFamily="34" charset="0"/>
                <a:cs typeface="Calibri" panose="020F0502020204030204" pitchFamily="34" charset="0"/>
              </a:rPr>
              <a:t>not</a:t>
            </a:r>
            <a:r>
              <a:rPr lang="en-GB" dirty="0">
                <a:latin typeface="Calibri" panose="020F0502020204030204" pitchFamily="34" charset="0"/>
                <a:cs typeface="Calibri" panose="020F0502020204030204" pitchFamily="34" charset="0"/>
              </a:rPr>
              <a:t> </a:t>
            </a:r>
            <a:r>
              <a:rPr lang="en-GB" i="1" dirty="0">
                <a:latin typeface="Calibri" panose="020F0502020204030204" pitchFamily="34" charset="0"/>
                <a:cs typeface="Calibri" panose="020F0502020204030204" pitchFamily="34" charset="0"/>
              </a:rPr>
              <a:t>true. </a:t>
            </a:r>
          </a:p>
          <a:p>
            <a:r>
              <a:rPr lang="en-GB" dirty="0">
                <a:latin typeface="Calibri" panose="020F0502020204030204" pitchFamily="34" charset="0"/>
                <a:cs typeface="Calibri" panose="020F0502020204030204" pitchFamily="34" charset="0"/>
              </a:rPr>
              <a:t>If you agree with this position, you’re a scientific anti-realist</a:t>
            </a:r>
          </a:p>
          <a:p>
            <a:pPr marL="0" indent="0">
              <a:buNone/>
            </a:pPr>
            <a:endParaRPr lang="en-GB" dirty="0"/>
          </a:p>
        </p:txBody>
      </p:sp>
    </p:spTree>
    <p:extLst>
      <p:ext uri="{BB962C8B-B14F-4D97-AF65-F5344CB8AC3E}">
        <p14:creationId xmlns:p14="http://schemas.microsoft.com/office/powerpoint/2010/main" val="2505304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Pessimistic Meta Induction (PMI)</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85000" lnSpcReduction="10000"/>
          </a:bodyPr>
          <a:lstStyle/>
          <a:p>
            <a:r>
              <a:rPr lang="en-GB" dirty="0">
                <a:latin typeface="Calibri" panose="020F0502020204030204" pitchFamily="34" charset="0"/>
                <a:cs typeface="Calibri" panose="020F0502020204030204" pitchFamily="34" charset="0"/>
              </a:rPr>
              <a:t>Why be a scientific anti-realist, then?</a:t>
            </a:r>
          </a:p>
          <a:p>
            <a:r>
              <a:rPr lang="en-GB" dirty="0">
                <a:latin typeface="Calibri" panose="020F0502020204030204" pitchFamily="34" charset="0"/>
                <a:cs typeface="Calibri" panose="020F0502020204030204" pitchFamily="34" charset="0"/>
              </a:rPr>
              <a:t>There’s one particularly persuasive argument for scientific anti-realism</a:t>
            </a:r>
          </a:p>
          <a:p>
            <a:r>
              <a:rPr lang="en-GB" dirty="0">
                <a:latin typeface="Calibri" panose="020F0502020204030204" pitchFamily="34" charset="0"/>
                <a:cs typeface="Calibri" panose="020F0502020204030204" pitchFamily="34" charset="0"/>
              </a:rPr>
              <a:t>This argument is often called </a:t>
            </a:r>
            <a:r>
              <a:rPr lang="en-GB" i="1" dirty="0">
                <a:latin typeface="Calibri" panose="020F0502020204030204" pitchFamily="34" charset="0"/>
                <a:cs typeface="Calibri" panose="020F0502020204030204" pitchFamily="34" charset="0"/>
              </a:rPr>
              <a:t>the pessimistic meta induction</a:t>
            </a:r>
          </a:p>
          <a:p>
            <a:r>
              <a:rPr lang="en-GB" dirty="0">
                <a:latin typeface="Calibri" panose="020F0502020204030204" pitchFamily="34" charset="0"/>
                <a:cs typeface="Calibri" panose="020F0502020204030204" pitchFamily="34" charset="0"/>
              </a:rPr>
              <a:t>Fancy sounding name, but very easy to understand</a:t>
            </a:r>
          </a:p>
          <a:p>
            <a:r>
              <a:rPr lang="en-GB" b="1" dirty="0">
                <a:latin typeface="Calibri" panose="020F0502020204030204" pitchFamily="34" charset="0"/>
                <a:cs typeface="Calibri" panose="020F0502020204030204" pitchFamily="34" charset="0"/>
              </a:rPr>
              <a:t>Basic idea</a:t>
            </a:r>
            <a:r>
              <a:rPr lang="en-GB" dirty="0">
                <a:latin typeface="Calibri" panose="020F0502020204030204" pitchFamily="34" charset="0"/>
                <a:cs typeface="Calibri" panose="020F0502020204030204" pitchFamily="34" charset="0"/>
              </a:rPr>
              <a:t>: scientific theories are constantly supplanted </a:t>
            </a:r>
          </a:p>
          <a:p>
            <a:r>
              <a:rPr lang="en-GB" dirty="0">
                <a:latin typeface="Calibri" panose="020F0502020204030204" pitchFamily="34" charset="0"/>
                <a:cs typeface="Calibri" panose="020F0502020204030204" pitchFamily="34" charset="0"/>
              </a:rPr>
              <a:t>Attributed to Larry </a:t>
            </a:r>
            <a:r>
              <a:rPr lang="en-GB" dirty="0" err="1">
                <a:latin typeface="Calibri" panose="020F0502020204030204" pitchFamily="34" charset="0"/>
                <a:cs typeface="Calibri" panose="020F0502020204030204" pitchFamily="34" charset="0"/>
              </a:rPr>
              <a:t>Laudan</a:t>
            </a:r>
            <a:r>
              <a:rPr lang="en-GB" dirty="0">
                <a:latin typeface="Calibri" panose="020F0502020204030204" pitchFamily="34" charset="0"/>
                <a:cs typeface="Calibri" panose="020F0502020204030204" pitchFamily="34" charset="0"/>
              </a:rPr>
              <a:t> (1981)</a:t>
            </a: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2132504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Pessimistic Meta Induction (PMI)</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92500" lnSpcReduction="20000"/>
          </a:bodyPr>
          <a:lstStyle/>
          <a:p>
            <a:r>
              <a:rPr lang="en-GB" dirty="0">
                <a:latin typeface="Calibri" panose="020F0502020204030204" pitchFamily="34" charset="0"/>
                <a:cs typeface="Calibri" panose="020F0502020204030204" pitchFamily="34" charset="0"/>
              </a:rPr>
              <a:t>Take the example of Newtonian Mechanics</a:t>
            </a:r>
          </a:p>
          <a:p>
            <a:r>
              <a:rPr lang="en-GB" dirty="0">
                <a:latin typeface="Calibri" panose="020F0502020204030204" pitchFamily="34" charset="0"/>
                <a:cs typeface="Calibri" panose="020F0502020204030204" pitchFamily="34" charset="0"/>
              </a:rPr>
              <a:t>Extraordinarily predictively successful theory</a:t>
            </a:r>
          </a:p>
          <a:p>
            <a:r>
              <a:rPr lang="en-GB" dirty="0">
                <a:latin typeface="Calibri" panose="020F0502020204030204" pitchFamily="34" charset="0"/>
                <a:cs typeface="Calibri" panose="020F0502020204030204" pitchFamily="34" charset="0"/>
              </a:rPr>
              <a:t>Allowed us to predict the motion of bodies in the solar system, for example</a:t>
            </a:r>
          </a:p>
          <a:p>
            <a:r>
              <a:rPr lang="en-GB" dirty="0">
                <a:latin typeface="Calibri" panose="020F0502020204030204" pitchFamily="34" charset="0"/>
                <a:cs typeface="Calibri" panose="020F0502020204030204" pitchFamily="34" charset="0"/>
              </a:rPr>
              <a:t>Still used by engineers and physicists to this day</a:t>
            </a:r>
          </a:p>
          <a:p>
            <a:endParaRPr lang="en-GB" dirty="0">
              <a:latin typeface="Calibri" panose="020F0502020204030204" pitchFamily="34" charset="0"/>
              <a:cs typeface="Calibri" panose="020F0502020204030204" pitchFamily="34" charset="0"/>
            </a:endParaRPr>
          </a:p>
          <a:p>
            <a:pPr lvl="1"/>
            <a:r>
              <a:rPr lang="en-GB" b="0" i="0" dirty="0">
                <a:solidFill>
                  <a:srgbClr val="000000"/>
                </a:solidFill>
                <a:effectLst/>
                <a:latin typeface="Times New Roman" panose="02020603050405020304" pitchFamily="18" charset="0"/>
              </a:rPr>
              <a:t>Nature and nature's laws lay hid in night:</a:t>
            </a:r>
            <a:br>
              <a:rPr lang="en-GB" dirty="0"/>
            </a:br>
            <a:r>
              <a:rPr lang="en-GB" b="0" i="0" dirty="0">
                <a:solidFill>
                  <a:srgbClr val="000000"/>
                </a:solidFill>
                <a:effectLst/>
                <a:latin typeface="Times New Roman" panose="02020603050405020304" pitchFamily="18" charset="0"/>
              </a:rPr>
              <a:t>God said, </a:t>
            </a:r>
            <a:r>
              <a:rPr lang="en-GB" b="0" i="1" dirty="0">
                <a:solidFill>
                  <a:srgbClr val="000000"/>
                </a:solidFill>
                <a:effectLst/>
                <a:latin typeface="Times New Roman" panose="02020603050405020304" pitchFamily="18" charset="0"/>
              </a:rPr>
              <a:t>Let Newton be!</a:t>
            </a:r>
            <a:r>
              <a:rPr lang="en-GB" b="0" i="0" dirty="0">
                <a:solidFill>
                  <a:srgbClr val="000000"/>
                </a:solidFill>
                <a:effectLst/>
                <a:latin typeface="Times New Roman" panose="02020603050405020304" pitchFamily="18" charset="0"/>
              </a:rPr>
              <a:t> and all was light.</a:t>
            </a:r>
            <a:br>
              <a:rPr lang="en-GB" dirty="0"/>
            </a:br>
            <a:r>
              <a:rPr lang="en-GB" b="0" i="0" dirty="0">
                <a:solidFill>
                  <a:srgbClr val="000000"/>
                </a:solidFill>
                <a:effectLst/>
                <a:latin typeface="Times New Roman" panose="02020603050405020304" pitchFamily="18" charset="0"/>
              </a:rPr>
              <a:t>—Alexander Pope, "Epigram on Sir Isaac Newton"</a:t>
            </a: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pic>
        <p:nvPicPr>
          <p:cNvPr id="2050" name="Picture 2" descr="Isaac Newton - Wikipedia">
            <a:extLst>
              <a:ext uri="{FF2B5EF4-FFF2-40B4-BE49-F238E27FC236}">
                <a16:creationId xmlns:a16="http://schemas.microsoft.com/office/drawing/2014/main" id="{1C35D6E7-2BBC-5876-E04C-879238CFD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68" y="117986"/>
            <a:ext cx="1841791" cy="22181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imation of orbital velocity and centripetal acceleration">
            <a:extLst>
              <a:ext uri="{FF2B5EF4-FFF2-40B4-BE49-F238E27FC236}">
                <a16:creationId xmlns:a16="http://schemas.microsoft.com/office/drawing/2014/main" id="{570CE205-28A2-CB65-A11E-8521F4530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907" y="2714625"/>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003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Pessimistic Meta Induction (PMI)</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47500" lnSpcReduction="20000"/>
          </a:bodyPr>
          <a:lstStyle/>
          <a:p>
            <a:r>
              <a:rPr lang="en-GB" dirty="0">
                <a:latin typeface="Calibri" panose="020F0502020204030204" pitchFamily="34" charset="0"/>
                <a:cs typeface="Calibri" panose="020F0502020204030204" pitchFamily="34" charset="0"/>
              </a:rPr>
              <a:t>Problems lurked for Newtonian Mechanics</a:t>
            </a:r>
          </a:p>
          <a:p>
            <a:r>
              <a:rPr lang="en-GB" dirty="0">
                <a:latin typeface="Calibri" panose="020F0502020204030204" pitchFamily="34" charset="0"/>
                <a:cs typeface="Calibri" panose="020F0502020204030204" pitchFamily="34" charset="0"/>
              </a:rPr>
              <a:t>For bodies that are extremely massive, extremely small, or travel at speeds approaching speed of light, the theory’s predictions are inaccurate</a:t>
            </a:r>
          </a:p>
          <a:p>
            <a:r>
              <a:rPr lang="en-GB" dirty="0">
                <a:latin typeface="Calibri" panose="020F0502020204030204" pitchFamily="34" charset="0"/>
                <a:cs typeface="Calibri" panose="020F0502020204030204" pitchFamily="34" charset="0"/>
              </a:rPr>
              <a:t>Along comes Einstein with his General Theory of Relativity, which 1) made the same predictions that Newtonian Mechanics makes within its applicable domain, and 2) extends that, such that it accurately predicts the behaviours of bodies that Newtonian Mechanics failed to capture</a:t>
            </a:r>
          </a:p>
          <a:p>
            <a:r>
              <a:rPr lang="en-GB" dirty="0">
                <a:latin typeface="Calibri" panose="020F0502020204030204" pitchFamily="34" charset="0"/>
                <a:cs typeface="Calibri" panose="020F0502020204030204" pitchFamily="34" charset="0"/>
              </a:rPr>
              <a:t>Importantly, Einstein’s theory was </a:t>
            </a:r>
            <a:r>
              <a:rPr lang="en-GB" i="1" dirty="0">
                <a:latin typeface="Calibri" panose="020F0502020204030204" pitchFamily="34" charset="0"/>
                <a:cs typeface="Calibri" panose="020F0502020204030204" pitchFamily="34" charset="0"/>
              </a:rPr>
              <a:t>incommensurable </a:t>
            </a:r>
            <a:r>
              <a:rPr lang="en-GB" dirty="0">
                <a:latin typeface="Calibri" panose="020F0502020204030204" pitchFamily="34" charset="0"/>
                <a:cs typeface="Calibri" panose="020F0502020204030204" pitchFamily="34" charset="0"/>
              </a:rPr>
              <a:t>with Newton’s – it wasn’t a refinement of classical mechanics. It was a fundamentally different theory, and only one of them could be true. </a:t>
            </a:r>
          </a:p>
          <a:p>
            <a:endParaRPr lang="en-GB" dirty="0">
              <a:latin typeface="Calibri" panose="020F0502020204030204" pitchFamily="34" charset="0"/>
              <a:cs typeface="Calibri" panose="020F0502020204030204" pitchFamily="34" charset="0"/>
            </a:endParaRPr>
          </a:p>
          <a:p>
            <a:pPr lvl="1"/>
            <a:r>
              <a:rPr lang="en-GB" b="0" i="0" dirty="0">
                <a:solidFill>
                  <a:srgbClr val="000000"/>
                </a:solidFill>
                <a:effectLst/>
                <a:latin typeface="Times New Roman" panose="02020603050405020304" pitchFamily="18" charset="0"/>
              </a:rPr>
              <a:t>Nature and nature's laws lay hid in night:</a:t>
            </a:r>
            <a:br>
              <a:rPr lang="en-GB" dirty="0"/>
            </a:br>
            <a:r>
              <a:rPr lang="en-GB" b="0" i="0" dirty="0">
                <a:solidFill>
                  <a:srgbClr val="000000"/>
                </a:solidFill>
                <a:effectLst/>
                <a:latin typeface="Times New Roman" panose="02020603050405020304" pitchFamily="18" charset="0"/>
              </a:rPr>
              <a:t>God said, </a:t>
            </a:r>
            <a:r>
              <a:rPr lang="en-GB" b="0" i="1" dirty="0">
                <a:solidFill>
                  <a:srgbClr val="000000"/>
                </a:solidFill>
                <a:effectLst/>
                <a:latin typeface="Times New Roman" panose="02020603050405020304" pitchFamily="18" charset="0"/>
              </a:rPr>
              <a:t>Let Newton be!</a:t>
            </a:r>
            <a:r>
              <a:rPr lang="en-GB" b="0" i="0" dirty="0">
                <a:solidFill>
                  <a:srgbClr val="000000"/>
                </a:solidFill>
                <a:effectLst/>
                <a:latin typeface="Times New Roman" panose="02020603050405020304" pitchFamily="18" charset="0"/>
              </a:rPr>
              <a:t> and all was light.</a:t>
            </a:r>
            <a:br>
              <a:rPr lang="en-GB" dirty="0"/>
            </a:br>
            <a:r>
              <a:rPr lang="en-GB" b="0" i="0" dirty="0">
                <a:solidFill>
                  <a:srgbClr val="000000"/>
                </a:solidFill>
                <a:effectLst/>
                <a:latin typeface="Times New Roman" panose="02020603050405020304" pitchFamily="18" charset="0"/>
              </a:rPr>
              <a:t>—Alexander Pope, "Epigram on Sir Isaac Newton"</a:t>
            </a:r>
            <a:br>
              <a:rPr lang="en-GB" dirty="0"/>
            </a:br>
            <a:br>
              <a:rPr lang="en-GB" dirty="0"/>
            </a:br>
            <a:r>
              <a:rPr lang="en-GB" b="0" i="0" dirty="0">
                <a:solidFill>
                  <a:srgbClr val="000000"/>
                </a:solidFill>
                <a:effectLst/>
                <a:latin typeface="Times New Roman" panose="02020603050405020304" pitchFamily="18" charset="0"/>
              </a:rPr>
              <a:t>It did not last: the Devil howling "Ho!</a:t>
            </a:r>
            <a:br>
              <a:rPr lang="en-GB" dirty="0"/>
            </a:br>
            <a:r>
              <a:rPr lang="en-GB" b="0" i="0" dirty="0">
                <a:solidFill>
                  <a:srgbClr val="000000"/>
                </a:solidFill>
                <a:effectLst/>
                <a:latin typeface="Times New Roman" panose="02020603050405020304" pitchFamily="18" charset="0"/>
              </a:rPr>
              <a:t>Let Einstein be!" restored the status quo.</a:t>
            </a:r>
            <a:br>
              <a:rPr lang="en-GB" dirty="0"/>
            </a:br>
            <a:r>
              <a:rPr lang="en-GB" b="0" i="0" dirty="0">
                <a:solidFill>
                  <a:srgbClr val="000000"/>
                </a:solidFill>
                <a:effectLst/>
                <a:latin typeface="Times New Roman" panose="02020603050405020304" pitchFamily="18" charset="0"/>
              </a:rPr>
              <a:t>—J. C. Squire (1884-1958), "Answer to Pope's</a:t>
            </a:r>
            <a:br>
              <a:rPr lang="en-GB" dirty="0"/>
            </a:br>
            <a:r>
              <a:rPr lang="en-GB" b="0" i="0" dirty="0">
                <a:solidFill>
                  <a:srgbClr val="000000"/>
                </a:solidFill>
                <a:effectLst/>
                <a:latin typeface="Times New Roman" panose="02020603050405020304" pitchFamily="18" charset="0"/>
              </a:rPr>
              <a:t>Epitaph for Sir Isaac Newton"</a:t>
            </a: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pic>
        <p:nvPicPr>
          <p:cNvPr id="3074" name="Picture 2">
            <a:extLst>
              <a:ext uri="{FF2B5EF4-FFF2-40B4-BE49-F238E27FC236}">
                <a16:creationId xmlns:a16="http://schemas.microsoft.com/office/drawing/2014/main" id="{99D7737E-E56C-DE5B-3E1F-EC6EA151B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4" y="88490"/>
            <a:ext cx="1862722" cy="248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284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Pessimistic Meta Induction (PMI)</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62500" lnSpcReduction="20000"/>
          </a:bodyPr>
          <a:lstStyle/>
          <a:p>
            <a:r>
              <a:rPr lang="en-GB" dirty="0">
                <a:latin typeface="Calibri" panose="020F0502020204030204" pitchFamily="34" charset="0"/>
                <a:cs typeface="Calibri" panose="020F0502020204030204" pitchFamily="34" charset="0"/>
              </a:rPr>
              <a:t>What does this tell us then?</a:t>
            </a:r>
          </a:p>
          <a:p>
            <a:r>
              <a:rPr lang="en-GB" dirty="0">
                <a:latin typeface="Calibri" panose="020F0502020204030204" pitchFamily="34" charset="0"/>
                <a:cs typeface="Calibri" panose="020F0502020204030204" pitchFamily="34" charset="0"/>
              </a:rPr>
              <a:t>This phenomenon is observed throughout science</a:t>
            </a:r>
          </a:p>
          <a:p>
            <a:r>
              <a:rPr lang="en-GB" dirty="0">
                <a:latin typeface="Calibri" panose="020F0502020204030204" pitchFamily="34" charset="0"/>
                <a:cs typeface="Calibri" panose="020F0502020204030204" pitchFamily="34" charset="0"/>
              </a:rPr>
              <a:t>Even highly predictively successful theories are constantly supplanted by better ones </a:t>
            </a:r>
          </a:p>
          <a:p>
            <a:r>
              <a:rPr lang="en-GB" dirty="0">
                <a:latin typeface="Calibri" panose="020F0502020204030204" pitchFamily="34" charset="0"/>
                <a:cs typeface="Calibri" panose="020F0502020204030204" pitchFamily="34" charset="0"/>
              </a:rPr>
              <a:t>Newer theories don’t gradually refine older ones, they are incompatible</a:t>
            </a:r>
          </a:p>
          <a:p>
            <a:r>
              <a:rPr lang="en-GB" dirty="0">
                <a:latin typeface="Calibri" panose="020F0502020204030204" pitchFamily="34" charset="0"/>
                <a:cs typeface="Calibri" panose="020F0502020204030204" pitchFamily="34" charset="0"/>
              </a:rPr>
              <a:t>This is not a process of </a:t>
            </a:r>
            <a:r>
              <a:rPr lang="en-GB" i="1" dirty="0">
                <a:solidFill>
                  <a:srgbClr val="00B050"/>
                </a:solidFill>
                <a:latin typeface="Calibri" panose="020F0502020204030204" pitchFamily="34" charset="0"/>
                <a:cs typeface="Calibri" panose="020F0502020204030204" pitchFamily="34" charset="0"/>
              </a:rPr>
              <a:t>evolution</a:t>
            </a:r>
            <a:r>
              <a:rPr lang="en-GB" i="1" dirty="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but </a:t>
            </a:r>
            <a:r>
              <a:rPr lang="en-GB" i="1" dirty="0">
                <a:solidFill>
                  <a:srgbClr val="FF0000"/>
                </a:solidFill>
                <a:latin typeface="Calibri" panose="020F0502020204030204" pitchFamily="34" charset="0"/>
                <a:cs typeface="Calibri" panose="020F0502020204030204" pitchFamily="34" charset="0"/>
              </a:rPr>
              <a:t>revolution</a:t>
            </a:r>
            <a:r>
              <a:rPr lang="en-GB" i="1" dirty="0">
                <a:latin typeface="Calibri" panose="020F0502020204030204" pitchFamily="34" charset="0"/>
                <a:cs typeface="Calibri" panose="020F0502020204030204" pitchFamily="34" charset="0"/>
              </a:rPr>
              <a:t>*</a:t>
            </a:r>
            <a:endParaRPr lang="en-GB" i="1" dirty="0">
              <a:solidFill>
                <a:srgbClr val="FF0000"/>
              </a:solidFill>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Predictive success, then, is no guarantee of truth – contra to the NMA</a:t>
            </a:r>
          </a:p>
          <a:p>
            <a:r>
              <a:rPr lang="en-GB" dirty="0">
                <a:latin typeface="Calibri" panose="020F0502020204030204" pitchFamily="34" charset="0"/>
                <a:cs typeface="Calibri" panose="020F0502020204030204" pitchFamily="34" charset="0"/>
              </a:rPr>
              <a:t>On this basis, we make the inductive inference that our current theories are likely to be supplanted in the future</a:t>
            </a:r>
          </a:p>
          <a:p>
            <a:r>
              <a:rPr lang="en-GB" dirty="0">
                <a:latin typeface="Calibri" panose="020F0502020204030204" pitchFamily="34" charset="0"/>
                <a:cs typeface="Calibri" panose="020F0502020204030204" pitchFamily="34" charset="0"/>
              </a:rPr>
              <a:t>Therefore, our best scientific theories are also unlikely to be true</a:t>
            </a:r>
          </a:p>
          <a:p>
            <a:r>
              <a:rPr lang="en-GB" dirty="0">
                <a:latin typeface="Calibri" panose="020F0502020204030204" pitchFamily="34" charset="0"/>
                <a:cs typeface="Calibri" panose="020F0502020204030204" pitchFamily="34" charset="0"/>
              </a:rPr>
              <a:t>We should therefore be </a:t>
            </a:r>
            <a:r>
              <a:rPr lang="en-GB" b="1" dirty="0">
                <a:latin typeface="Calibri" panose="020F0502020204030204" pitchFamily="34" charset="0"/>
                <a:cs typeface="Calibri" panose="020F0502020204030204" pitchFamily="34" charset="0"/>
              </a:rPr>
              <a:t>anti-realists</a:t>
            </a:r>
          </a:p>
          <a:p>
            <a:endParaRPr lang="en-GB" dirty="0">
              <a:latin typeface="Calibri" panose="020F0502020204030204" pitchFamily="34" charset="0"/>
              <a:cs typeface="Calibri" panose="020F0502020204030204" pitchFamily="34" charset="0"/>
            </a:endParaRPr>
          </a:p>
          <a:p>
            <a:pPr marL="609585" lvl="1" indent="0">
              <a:buNone/>
            </a:pPr>
            <a:r>
              <a:rPr lang="en-GB" dirty="0">
                <a:latin typeface="Calibri" panose="020F0502020204030204" pitchFamily="34" charset="0"/>
                <a:cs typeface="Calibri" panose="020F0502020204030204" pitchFamily="34" charset="0"/>
              </a:rPr>
              <a:t>*(see:</a:t>
            </a:r>
            <a:r>
              <a:rPr lang="en-GB" i="1" dirty="0">
                <a:latin typeface="Calibri" panose="020F0502020204030204" pitchFamily="34" charset="0"/>
                <a:cs typeface="Calibri" panose="020F0502020204030204" pitchFamily="34" charset="0"/>
              </a:rPr>
              <a:t> Thomas Kuhn, The Structure of Scientific Revolutions, 1962</a:t>
            </a:r>
            <a:r>
              <a:rPr lang="en-GB" dirty="0">
                <a:latin typeface="Calibri" panose="020F0502020204030204" pitchFamily="34" charset="0"/>
                <a:cs typeface="Calibri" panose="020F0502020204030204" pitchFamily="34" charset="0"/>
              </a:rPr>
              <a:t>)</a:t>
            </a:r>
            <a:endParaRPr lang="en-GB" dirty="0">
              <a:solidFill>
                <a:srgbClr val="FF0000"/>
              </a:solidFill>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2370478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Pessimistic Meta Induction (PMI)</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a:bodyPr>
          <a:lstStyle/>
          <a:p>
            <a:r>
              <a:rPr lang="en-GB" dirty="0">
                <a:latin typeface="Calibri" panose="020F0502020204030204" pitchFamily="34" charset="0"/>
                <a:cs typeface="Calibri" panose="020F0502020204030204" pitchFamily="34" charset="0"/>
              </a:rPr>
              <a:t>Quick note: name should make sense now</a:t>
            </a:r>
          </a:p>
          <a:p>
            <a:r>
              <a:rPr lang="en-GB" b="1" i="1" dirty="0">
                <a:latin typeface="Calibri" panose="020F0502020204030204" pitchFamily="34" charset="0"/>
                <a:cs typeface="Calibri" panose="020F0502020204030204" pitchFamily="34" charset="0"/>
              </a:rPr>
              <a:t>Meta </a:t>
            </a:r>
            <a:r>
              <a:rPr lang="en-GB" b="1" dirty="0">
                <a:latin typeface="Calibri" panose="020F0502020204030204" pitchFamily="34" charset="0"/>
                <a:cs typeface="Calibri" panose="020F0502020204030204" pitchFamily="34" charset="0"/>
              </a:rPr>
              <a:t>induction</a:t>
            </a:r>
            <a:r>
              <a:rPr lang="en-GB" dirty="0">
                <a:latin typeface="Calibri" panose="020F0502020204030204" pitchFamily="34" charset="0"/>
                <a:cs typeface="Calibri" panose="020F0502020204030204" pitchFamily="34" charset="0"/>
              </a:rPr>
              <a:t>, in so far as it’s an inductive inference about the inductive inferences we make at the level of scientific enquiry </a:t>
            </a:r>
            <a:endParaRPr lang="en-GB" i="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Pessimistic</a:t>
            </a:r>
            <a:r>
              <a:rPr lang="en-GB" dirty="0">
                <a:latin typeface="Calibri" panose="020F0502020204030204" pitchFamily="34" charset="0"/>
                <a:cs typeface="Calibri" panose="020F0502020204030204" pitchFamily="34" charset="0"/>
              </a:rPr>
              <a:t>, in so far as it’s not hopeful with regards to any given theory’s chances of not being supplanted</a:t>
            </a: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3472080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Logistics</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a:bodyPr>
          <a:lstStyle/>
          <a:p>
            <a:r>
              <a:rPr lang="en-GB" dirty="0">
                <a:latin typeface="Calibri" panose="020F0502020204030204" pitchFamily="34" charset="0"/>
                <a:cs typeface="Calibri" panose="020F0502020204030204" pitchFamily="34" charset="0"/>
              </a:rPr>
              <a:t>Exam on the 12</a:t>
            </a:r>
            <a:r>
              <a:rPr lang="en-GB" baseline="30000" dirty="0">
                <a:latin typeface="Calibri" panose="020F0502020204030204" pitchFamily="34" charset="0"/>
                <a:cs typeface="Calibri" panose="020F0502020204030204" pitchFamily="34" charset="0"/>
              </a:rPr>
              <a:t>th</a:t>
            </a:r>
            <a:endParaRPr lang="en-GB" dirty="0">
              <a:latin typeface="Calibri" panose="020F0502020204030204" pitchFamily="34" charset="0"/>
              <a:cs typeface="Calibri" panose="020F0502020204030204" pitchFamily="34" charset="0"/>
            </a:endParaRPr>
          </a:p>
          <a:p>
            <a:pPr lvl="1"/>
            <a:r>
              <a:rPr lang="en-GB" dirty="0">
                <a:latin typeface="Calibri" panose="020F0502020204030204" pitchFamily="34" charset="0"/>
                <a:cs typeface="Calibri" panose="020F0502020204030204" pitchFamily="34" charset="0"/>
              </a:rPr>
              <a:t>Even if you aren’t registered, still attend, we should be able to seat you. </a:t>
            </a:r>
          </a:p>
          <a:p>
            <a:pPr marL="0" indent="0">
              <a:buNone/>
            </a:pPr>
            <a:endParaRPr lang="en-GB" dirty="0"/>
          </a:p>
        </p:txBody>
      </p:sp>
    </p:spTree>
    <p:extLst>
      <p:ext uri="{BB962C8B-B14F-4D97-AF65-F5344CB8AC3E}">
        <p14:creationId xmlns:p14="http://schemas.microsoft.com/office/powerpoint/2010/main" val="326239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Overview (NMA &amp; PMI)</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77500" lnSpcReduction="20000"/>
          </a:bodyPr>
          <a:lstStyle/>
          <a:p>
            <a:r>
              <a:rPr lang="en-GB" dirty="0">
                <a:latin typeface="Calibri" panose="020F0502020204030204" pitchFamily="34" charset="0"/>
                <a:cs typeface="Calibri" panose="020F0502020204030204" pitchFamily="34" charset="0"/>
              </a:rPr>
              <a:t>We have two forceful arguments, then, in the no miracles argument, and the pessimistic meta-induction</a:t>
            </a:r>
          </a:p>
          <a:p>
            <a:r>
              <a:rPr lang="en-GB" dirty="0">
                <a:latin typeface="Calibri" panose="020F0502020204030204" pitchFamily="34" charset="0"/>
                <a:cs typeface="Calibri" panose="020F0502020204030204" pitchFamily="34" charset="0"/>
              </a:rPr>
              <a:t>Both point in opposite directions </a:t>
            </a:r>
          </a:p>
          <a:p>
            <a:pPr lvl="1"/>
            <a:r>
              <a:rPr lang="en-GB" i="1" dirty="0">
                <a:latin typeface="Calibri" panose="020F0502020204030204" pitchFamily="34" charset="0"/>
                <a:cs typeface="Calibri" panose="020F0502020204030204" pitchFamily="34" charset="0"/>
              </a:rPr>
              <a:t>NMA for realism, against anti-realism</a:t>
            </a:r>
          </a:p>
          <a:p>
            <a:pPr lvl="1"/>
            <a:r>
              <a:rPr lang="en-GB" i="1" dirty="0">
                <a:latin typeface="Calibri" panose="020F0502020204030204" pitchFamily="34" charset="0"/>
                <a:cs typeface="Calibri" panose="020F0502020204030204" pitchFamily="34" charset="0"/>
              </a:rPr>
              <a:t>PMI for anti-realism, against realism</a:t>
            </a:r>
          </a:p>
          <a:p>
            <a:r>
              <a:rPr lang="en-GB" dirty="0">
                <a:latin typeface="Calibri" panose="020F0502020204030204" pitchFamily="34" charset="0"/>
                <a:cs typeface="Calibri" panose="020F0502020204030204" pitchFamily="34" charset="0"/>
              </a:rPr>
              <a:t>The arguments do seem fairly devastating to the naïve statements of either position</a:t>
            </a:r>
          </a:p>
          <a:p>
            <a:r>
              <a:rPr lang="en-GB" dirty="0">
                <a:latin typeface="Calibri" panose="020F0502020204030204" pitchFamily="34" charset="0"/>
                <a:cs typeface="Calibri" panose="020F0502020204030204" pitchFamily="34" charset="0"/>
              </a:rPr>
              <a:t>Various refinements of realism and anti-realism have been offered that attempt to avoid the thrust of the respective opposing argument</a:t>
            </a: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3872860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Realism and anti-realism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lnSpcReduction="10000"/>
          </a:bodyPr>
          <a:lstStyle/>
          <a:p>
            <a:r>
              <a:rPr lang="en-GB" dirty="0">
                <a:latin typeface="Calibri" panose="020F0502020204030204" pitchFamily="34" charset="0"/>
                <a:cs typeface="Calibri" panose="020F0502020204030204" pitchFamily="34" charset="0"/>
              </a:rPr>
              <a:t>We’ll look at two more nuanced versions of realism:</a:t>
            </a:r>
          </a:p>
          <a:p>
            <a:pPr lvl="1"/>
            <a:r>
              <a:rPr lang="en-GB" dirty="0">
                <a:latin typeface="Calibri" panose="020F0502020204030204" pitchFamily="34" charset="0"/>
                <a:cs typeface="Calibri" panose="020F0502020204030204" pitchFamily="34" charset="0"/>
              </a:rPr>
              <a:t>Entity realism</a:t>
            </a:r>
          </a:p>
          <a:p>
            <a:pPr lvl="1"/>
            <a:r>
              <a:rPr lang="en-GB" dirty="0">
                <a:latin typeface="Calibri" panose="020F0502020204030204" pitchFamily="34" charset="0"/>
                <a:cs typeface="Calibri" panose="020F0502020204030204" pitchFamily="34" charset="0"/>
              </a:rPr>
              <a:t>Structural realism</a:t>
            </a:r>
          </a:p>
          <a:p>
            <a:r>
              <a:rPr lang="en-GB" dirty="0">
                <a:latin typeface="Calibri" panose="020F0502020204030204" pitchFamily="34" charset="0"/>
                <a:cs typeface="Calibri" panose="020F0502020204030204" pitchFamily="34" charset="0"/>
              </a:rPr>
              <a:t>We’ll also look at two versions of anti-realism:</a:t>
            </a:r>
          </a:p>
          <a:p>
            <a:pPr lvl="1"/>
            <a:r>
              <a:rPr lang="en-GB" dirty="0">
                <a:latin typeface="Calibri" panose="020F0502020204030204" pitchFamily="34" charset="0"/>
                <a:cs typeface="Calibri" panose="020F0502020204030204" pitchFamily="34" charset="0"/>
              </a:rPr>
              <a:t>Constructive empiricism</a:t>
            </a:r>
          </a:p>
          <a:p>
            <a:pPr lvl="1"/>
            <a:r>
              <a:rPr lang="en-GB" dirty="0">
                <a:latin typeface="Calibri" panose="020F0502020204030204" pitchFamily="34" charset="0"/>
                <a:cs typeface="Calibri" panose="020F0502020204030204" pitchFamily="34" charset="0"/>
              </a:rPr>
              <a:t>Instrumentalism</a:t>
            </a: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2653728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Entity Realism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70000" lnSpcReduction="20000"/>
          </a:bodyPr>
          <a:lstStyle/>
          <a:p>
            <a:r>
              <a:rPr lang="en-GB" dirty="0">
                <a:latin typeface="Calibri" panose="020F0502020204030204" pitchFamily="34" charset="0"/>
                <a:cs typeface="Calibri" panose="020F0502020204030204" pitchFamily="34" charset="0"/>
              </a:rPr>
              <a:t>Nancy Cartwright (1983), and Ian Hacking (1983). </a:t>
            </a:r>
          </a:p>
          <a:p>
            <a:pPr lvl="1"/>
            <a:r>
              <a:rPr lang="en-GB" dirty="0">
                <a:latin typeface="Calibri" panose="020F0502020204030204" pitchFamily="34" charset="0"/>
                <a:cs typeface="Calibri" panose="020F0502020204030204" pitchFamily="34" charset="0"/>
              </a:rPr>
              <a:t>Michela </a:t>
            </a:r>
            <a:r>
              <a:rPr lang="en-GB" dirty="0" err="1">
                <a:latin typeface="Calibri" panose="020F0502020204030204" pitchFamily="34" charset="0"/>
                <a:cs typeface="Calibri" panose="020F0502020204030204" pitchFamily="34" charset="0"/>
              </a:rPr>
              <a:t>Massimi</a:t>
            </a:r>
            <a:r>
              <a:rPr lang="en-GB" dirty="0">
                <a:latin typeface="Calibri" panose="020F0502020204030204" pitchFamily="34" charset="0"/>
                <a:cs typeface="Calibri" panose="020F0502020204030204" pitchFamily="34" charset="0"/>
              </a:rPr>
              <a:t> another notable contemporary proponent (of a slightly different version)</a:t>
            </a:r>
          </a:p>
          <a:p>
            <a:r>
              <a:rPr lang="en-GB" b="1" dirty="0">
                <a:latin typeface="Calibri" panose="020F0502020204030204" pitchFamily="34" charset="0"/>
                <a:cs typeface="Calibri" panose="020F0502020204030204" pitchFamily="34" charset="0"/>
              </a:rPr>
              <a:t>Rough idea is</a:t>
            </a:r>
            <a:r>
              <a:rPr lang="en-GB" dirty="0">
                <a:latin typeface="Calibri" panose="020F0502020204030204" pitchFamily="34" charset="0"/>
                <a:cs typeface="Calibri" panose="020F0502020204030204" pitchFamily="34" charset="0"/>
              </a:rPr>
              <a:t>: we can justifiably believe some entities exist </a:t>
            </a:r>
            <a:r>
              <a:rPr lang="en-GB" i="1" dirty="0">
                <a:latin typeface="Calibri" panose="020F0502020204030204" pitchFamily="34" charset="0"/>
                <a:cs typeface="Calibri" panose="020F0502020204030204" pitchFamily="34" charset="0"/>
              </a:rPr>
              <a:t>without also </a:t>
            </a:r>
            <a:r>
              <a:rPr lang="en-GB" dirty="0">
                <a:latin typeface="Calibri" panose="020F0502020204030204" pitchFamily="34" charset="0"/>
                <a:cs typeface="Calibri" panose="020F0502020204030204" pitchFamily="34" charset="0"/>
              </a:rPr>
              <a:t>committing ourselves to any particular theory in which those entities are embedded</a:t>
            </a:r>
          </a:p>
          <a:p>
            <a:pPr lvl="1"/>
            <a:r>
              <a:rPr lang="en-GB" dirty="0">
                <a:latin typeface="Calibri" panose="020F0502020204030204" pitchFamily="34" charset="0"/>
                <a:cs typeface="Calibri" panose="020F0502020204030204" pitchFamily="34" charset="0"/>
              </a:rPr>
              <a:t>We know electrons exist, even if we’re sceptical about the theories </a:t>
            </a:r>
            <a:r>
              <a:rPr lang="en-GB" i="1" dirty="0">
                <a:latin typeface="Calibri" panose="020F0502020204030204" pitchFamily="34" charset="0"/>
                <a:cs typeface="Calibri" panose="020F0502020204030204" pitchFamily="34" charset="0"/>
              </a:rPr>
              <a:t>about </a:t>
            </a:r>
            <a:r>
              <a:rPr lang="en-GB" dirty="0">
                <a:latin typeface="Calibri" panose="020F0502020204030204" pitchFamily="34" charset="0"/>
                <a:cs typeface="Calibri" panose="020F0502020204030204" pitchFamily="34" charset="0"/>
              </a:rPr>
              <a:t>those electrons</a:t>
            </a:r>
          </a:p>
          <a:p>
            <a:r>
              <a:rPr lang="en-GB" dirty="0">
                <a:latin typeface="Calibri" panose="020F0502020204030204" pitchFamily="34" charset="0"/>
                <a:cs typeface="Calibri" panose="020F0502020204030204" pitchFamily="34" charset="0"/>
              </a:rPr>
              <a:t>Some intuitive pull; my belief in chairs isn’t predicated on my belief in any particular theory!</a:t>
            </a:r>
          </a:p>
          <a:p>
            <a:r>
              <a:rPr lang="en-GB" dirty="0">
                <a:latin typeface="Calibri" panose="020F0502020204030204" pitchFamily="34" charset="0"/>
                <a:cs typeface="Calibri" panose="020F0502020204030204" pitchFamily="34" charset="0"/>
              </a:rPr>
              <a:t>Ian Hacking, referring to experiment where electrons were sprayed onto a superconducting metal sphere: </a:t>
            </a:r>
          </a:p>
          <a:p>
            <a:pPr lvl="1"/>
            <a:r>
              <a:rPr lang="en-GB" dirty="0">
                <a:latin typeface="Calibri" panose="020F0502020204030204" pitchFamily="34" charset="0"/>
                <a:cs typeface="Calibri" panose="020F0502020204030204" pitchFamily="34" charset="0"/>
              </a:rPr>
              <a:t>‘So far as I’m concerned, If you can spray them, then they are real.’</a:t>
            </a: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609585" lvl="1" indent="0">
              <a:buNone/>
            </a:pPr>
            <a:endParaRPr lang="en-GB" dirty="0">
              <a:latin typeface="Calibri" panose="020F0502020204030204" pitchFamily="34" charset="0"/>
              <a:cs typeface="Calibri" panose="020F0502020204030204" pitchFamily="34" charset="0"/>
            </a:endParaRPr>
          </a:p>
          <a:p>
            <a:pPr lvl="1"/>
            <a:endParaRPr lang="en-GB" dirty="0">
              <a:latin typeface="Calibri" panose="020F0502020204030204" pitchFamily="34" charset="0"/>
              <a:cs typeface="Calibri" panose="020F0502020204030204" pitchFamily="34" charset="0"/>
            </a:endParaRPr>
          </a:p>
          <a:p>
            <a:pPr lvl="1"/>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pic>
        <p:nvPicPr>
          <p:cNvPr id="5122" name="Picture 2" descr="Nancy Cartwright Philosopher">
            <a:extLst>
              <a:ext uri="{FF2B5EF4-FFF2-40B4-BE49-F238E27FC236}">
                <a16:creationId xmlns:a16="http://schemas.microsoft.com/office/drawing/2014/main" id="{0506C5E6-8566-9265-4FB9-B79CC9501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39" y="106188"/>
            <a:ext cx="1862058" cy="3026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572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Entity Realism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47500" lnSpcReduction="20000"/>
          </a:bodyPr>
          <a:lstStyle/>
          <a:p>
            <a:r>
              <a:rPr lang="en-GB" dirty="0">
                <a:latin typeface="Calibri" panose="020F0502020204030204" pitchFamily="34" charset="0"/>
                <a:cs typeface="Calibri" panose="020F0502020204030204" pitchFamily="34" charset="0"/>
              </a:rPr>
              <a:t>We are realists about entities, but not about theories (i.e., anti-realists about laws)</a:t>
            </a:r>
          </a:p>
          <a:p>
            <a:r>
              <a:rPr lang="en-GB" dirty="0">
                <a:latin typeface="Calibri" panose="020F0502020204030204" pitchFamily="34" charset="0"/>
                <a:cs typeface="Calibri" panose="020F0502020204030204" pitchFamily="34" charset="0"/>
              </a:rPr>
              <a:t>Paraphrase of an argument from Nancy Cartwright (1983)</a:t>
            </a:r>
          </a:p>
          <a:p>
            <a:pPr lvl="1"/>
            <a:r>
              <a:rPr lang="en-GB" dirty="0">
                <a:solidFill>
                  <a:srgbClr val="00B050"/>
                </a:solidFill>
                <a:latin typeface="Calibri" panose="020F0502020204030204" pitchFamily="34" charset="0"/>
                <a:cs typeface="Calibri" panose="020F0502020204030204" pitchFamily="34" charset="0"/>
              </a:rPr>
              <a:t>Gravity</a:t>
            </a:r>
            <a:r>
              <a:rPr lang="en-GB" dirty="0">
                <a:latin typeface="Calibri" panose="020F0502020204030204" pitchFamily="34" charset="0"/>
                <a:cs typeface="Calibri" panose="020F0502020204030204" pitchFamily="34" charset="0"/>
              </a:rPr>
              <a:t> acts on a particle, but so too does the </a:t>
            </a:r>
            <a:r>
              <a:rPr lang="en-GB" dirty="0">
                <a:solidFill>
                  <a:srgbClr val="FFC000"/>
                </a:solidFill>
                <a:latin typeface="Calibri" panose="020F0502020204030204" pitchFamily="34" charset="0"/>
                <a:cs typeface="Calibri" panose="020F0502020204030204" pitchFamily="34" charset="0"/>
              </a:rPr>
              <a:t>electromagnetic</a:t>
            </a:r>
            <a:r>
              <a:rPr lang="en-GB" dirty="0">
                <a:latin typeface="Calibri" panose="020F0502020204030204" pitchFamily="34" charset="0"/>
                <a:cs typeface="Calibri" panose="020F0502020204030204" pitchFamily="34" charset="0"/>
              </a:rPr>
              <a:t> force</a:t>
            </a:r>
          </a:p>
          <a:p>
            <a:pPr lvl="1"/>
            <a:r>
              <a:rPr lang="en-GB" dirty="0">
                <a:latin typeface="Calibri" panose="020F0502020204030204" pitchFamily="34" charset="0"/>
                <a:cs typeface="Calibri" panose="020F0502020204030204" pitchFamily="34" charset="0"/>
              </a:rPr>
              <a:t>All these forces add vectorially to produce a </a:t>
            </a:r>
            <a:r>
              <a:rPr lang="en-GB" dirty="0">
                <a:solidFill>
                  <a:srgbClr val="7030A0"/>
                </a:solidFill>
                <a:latin typeface="Calibri" panose="020F0502020204030204" pitchFamily="34" charset="0"/>
                <a:cs typeface="Calibri" panose="020F0502020204030204" pitchFamily="34" charset="0"/>
              </a:rPr>
              <a:t>resultant</a:t>
            </a:r>
            <a:r>
              <a:rPr lang="en-GB" dirty="0">
                <a:latin typeface="Calibri" panose="020F0502020204030204" pitchFamily="34" charset="0"/>
                <a:cs typeface="Calibri" panose="020F0502020204030204" pitchFamily="34" charset="0"/>
              </a:rPr>
              <a:t> force and a </a:t>
            </a:r>
            <a:r>
              <a:rPr lang="en-GB" dirty="0">
                <a:solidFill>
                  <a:srgbClr val="7030A0"/>
                </a:solidFill>
                <a:latin typeface="Calibri" panose="020F0502020204030204" pitchFamily="34" charset="0"/>
                <a:cs typeface="Calibri" panose="020F0502020204030204" pitchFamily="34" charset="0"/>
              </a:rPr>
              <a:t>resultant</a:t>
            </a:r>
            <a:r>
              <a:rPr lang="en-GB" dirty="0">
                <a:latin typeface="Calibri" panose="020F0502020204030204" pitchFamily="34" charset="0"/>
                <a:cs typeface="Calibri" panose="020F0502020204030204" pitchFamily="34" charset="0"/>
              </a:rPr>
              <a:t> acceleration of the particle</a:t>
            </a:r>
          </a:p>
          <a:p>
            <a:pPr lvl="1"/>
            <a:r>
              <a:rPr lang="en-GB" dirty="0">
                <a:latin typeface="Calibri" panose="020F0502020204030204" pitchFamily="34" charset="0"/>
                <a:cs typeface="Calibri" panose="020F0502020204030204" pitchFamily="34" charset="0"/>
              </a:rPr>
              <a:t>The accelerations due to each separate force do not appear to occur, as a result (imagine the particle is drawn to some point by </a:t>
            </a:r>
            <a:r>
              <a:rPr lang="en-GB" dirty="0">
                <a:solidFill>
                  <a:srgbClr val="00B050"/>
                </a:solidFill>
                <a:latin typeface="Calibri" panose="020F0502020204030204" pitchFamily="34" charset="0"/>
                <a:cs typeface="Calibri" panose="020F0502020204030204" pitchFamily="34" charset="0"/>
              </a:rPr>
              <a:t>gravity</a:t>
            </a:r>
            <a:r>
              <a:rPr lang="en-GB" dirty="0">
                <a:latin typeface="Calibri" panose="020F0502020204030204" pitchFamily="34" charset="0"/>
                <a:cs typeface="Calibri" panose="020F0502020204030204" pitchFamily="34" charset="0"/>
              </a:rPr>
              <a:t>, but repelled from that point by </a:t>
            </a:r>
            <a:r>
              <a:rPr lang="en-GB" dirty="0">
                <a:solidFill>
                  <a:srgbClr val="FFC000"/>
                </a:solidFill>
                <a:latin typeface="Calibri" panose="020F0502020204030204" pitchFamily="34" charset="0"/>
                <a:cs typeface="Calibri" panose="020F0502020204030204" pitchFamily="34" charset="0"/>
              </a:rPr>
              <a:t>electromagnetism </a:t>
            </a:r>
            <a:r>
              <a:rPr lang="en-GB" dirty="0">
                <a:latin typeface="Calibri" panose="020F0502020204030204" pitchFamily="34" charset="0"/>
                <a:cs typeface="Calibri" panose="020F0502020204030204" pitchFamily="34" charset="0"/>
              </a:rPr>
              <a:t>– easy to imagine that both forces are cancelled out, for example)</a:t>
            </a:r>
          </a:p>
          <a:p>
            <a:pPr lvl="1"/>
            <a:r>
              <a:rPr lang="en-GB" dirty="0">
                <a:latin typeface="Calibri" panose="020F0502020204030204" pitchFamily="34" charset="0"/>
                <a:cs typeface="Calibri" panose="020F0502020204030204" pitchFamily="34" charset="0"/>
              </a:rPr>
              <a:t>Strictly speaking, then, what the laws say is </a:t>
            </a:r>
            <a:r>
              <a:rPr lang="en-GB" b="1" dirty="0">
                <a:latin typeface="Calibri" panose="020F0502020204030204" pitchFamily="34" charset="0"/>
                <a:cs typeface="Calibri" panose="020F0502020204030204" pitchFamily="34" charset="0"/>
              </a:rPr>
              <a:t>false</a:t>
            </a:r>
            <a:r>
              <a:rPr lang="en-GB" dirty="0">
                <a:latin typeface="Calibri" panose="020F0502020204030204" pitchFamily="34" charset="0"/>
                <a:cs typeface="Calibri" panose="020F0502020204030204" pitchFamily="34" charset="0"/>
              </a:rPr>
              <a:t> (the particle </a:t>
            </a:r>
            <a:r>
              <a:rPr lang="en-GB" b="1" dirty="0">
                <a:latin typeface="Calibri" panose="020F0502020204030204" pitchFamily="34" charset="0"/>
                <a:cs typeface="Calibri" panose="020F0502020204030204" pitchFamily="34" charset="0"/>
              </a:rPr>
              <a:t>isn’t</a:t>
            </a:r>
            <a:r>
              <a:rPr lang="en-GB" dirty="0">
                <a:latin typeface="Calibri" panose="020F0502020204030204" pitchFamily="34" charset="0"/>
                <a:cs typeface="Calibri" panose="020F0502020204030204" pitchFamily="34" charset="0"/>
              </a:rPr>
              <a:t> drawn to the point by </a:t>
            </a:r>
            <a:r>
              <a:rPr lang="en-GB" dirty="0">
                <a:solidFill>
                  <a:srgbClr val="00B0F0"/>
                </a:solidFill>
                <a:latin typeface="Calibri" panose="020F0502020204030204" pitchFamily="34" charset="0"/>
                <a:cs typeface="Calibri" panose="020F0502020204030204" pitchFamily="34" charset="0"/>
              </a:rPr>
              <a:t>gravity</a:t>
            </a:r>
            <a:r>
              <a:rPr lang="en-GB" dirty="0">
                <a:latin typeface="Calibri" panose="020F0502020204030204" pitchFamily="34" charset="0"/>
                <a:cs typeface="Calibri" panose="020F0502020204030204" pitchFamily="34" charset="0"/>
              </a:rPr>
              <a:t>, and the particle isn’t repelled from the point by </a:t>
            </a:r>
            <a:r>
              <a:rPr lang="en-GB" dirty="0">
                <a:solidFill>
                  <a:srgbClr val="FFC000"/>
                </a:solidFill>
                <a:latin typeface="Calibri" panose="020F0502020204030204" pitchFamily="34" charset="0"/>
                <a:cs typeface="Calibri" panose="020F0502020204030204" pitchFamily="34" charset="0"/>
              </a:rPr>
              <a:t>electromagnetism</a:t>
            </a:r>
            <a:r>
              <a:rPr lang="en-GB" dirty="0">
                <a:latin typeface="Calibri" panose="020F0502020204030204" pitchFamily="34" charset="0"/>
                <a:cs typeface="Calibri" panose="020F0502020204030204" pitchFamily="34" charset="0"/>
              </a:rPr>
              <a:t>)</a:t>
            </a:r>
          </a:p>
          <a:p>
            <a:r>
              <a:rPr lang="en-GB" dirty="0">
                <a:latin typeface="Calibri" panose="020F0502020204030204" pitchFamily="34" charset="0"/>
                <a:cs typeface="Calibri" panose="020F0502020204030204" pitchFamily="34" charset="0"/>
              </a:rPr>
              <a:t>Cartwright’s position, then, is that laws are strictly speaking </a:t>
            </a:r>
            <a:r>
              <a:rPr lang="en-GB" b="1" dirty="0">
                <a:latin typeface="Calibri" panose="020F0502020204030204" pitchFamily="34" charset="0"/>
                <a:cs typeface="Calibri" panose="020F0502020204030204" pitchFamily="34" charset="0"/>
              </a:rPr>
              <a:t>false</a:t>
            </a:r>
          </a:p>
          <a:p>
            <a:pPr lvl="1"/>
            <a:r>
              <a:rPr lang="en-GB" dirty="0">
                <a:latin typeface="Calibri" panose="020F0502020204030204" pitchFamily="34" charset="0"/>
                <a:cs typeface="Calibri" panose="020F0502020204030204" pitchFamily="34" charset="0"/>
              </a:rPr>
              <a:t>Furthermore, either the </a:t>
            </a:r>
            <a:r>
              <a:rPr lang="en-GB" dirty="0">
                <a:solidFill>
                  <a:srgbClr val="7030A0"/>
                </a:solidFill>
                <a:latin typeface="Calibri" panose="020F0502020204030204" pitchFamily="34" charset="0"/>
                <a:cs typeface="Calibri" panose="020F0502020204030204" pitchFamily="34" charset="0"/>
              </a:rPr>
              <a:t>resultant</a:t>
            </a:r>
            <a:r>
              <a:rPr lang="en-GB" dirty="0">
                <a:latin typeface="Calibri" panose="020F0502020204030204" pitchFamily="34" charset="0"/>
                <a:cs typeface="Calibri" panose="020F0502020204030204" pitchFamily="34" charset="0"/>
              </a:rPr>
              <a:t> force is real, or the components (</a:t>
            </a:r>
            <a:r>
              <a:rPr lang="en-GB" dirty="0">
                <a:solidFill>
                  <a:srgbClr val="00B050"/>
                </a:solidFill>
                <a:latin typeface="Calibri" panose="020F0502020204030204" pitchFamily="34" charset="0"/>
                <a:cs typeface="Calibri" panose="020F0502020204030204" pitchFamily="34" charset="0"/>
              </a:rPr>
              <a:t>gravity</a:t>
            </a:r>
            <a:r>
              <a:rPr lang="en-GB" dirty="0">
                <a:latin typeface="Calibri" panose="020F0502020204030204" pitchFamily="34" charset="0"/>
                <a:cs typeface="Calibri" panose="020F0502020204030204" pitchFamily="34" charset="0"/>
              </a:rPr>
              <a:t> and </a:t>
            </a:r>
            <a:r>
              <a:rPr lang="en-GB" dirty="0">
                <a:solidFill>
                  <a:srgbClr val="FFC000"/>
                </a:solidFill>
                <a:latin typeface="Calibri" panose="020F0502020204030204" pitchFamily="34" charset="0"/>
                <a:cs typeface="Calibri" panose="020F0502020204030204" pitchFamily="34" charset="0"/>
              </a:rPr>
              <a:t>electromagnetism</a:t>
            </a:r>
            <a:r>
              <a:rPr lang="en-GB" dirty="0">
                <a:latin typeface="Calibri" panose="020F0502020204030204" pitchFamily="34" charset="0"/>
                <a:cs typeface="Calibri" panose="020F0502020204030204" pitchFamily="34" charset="0"/>
              </a:rPr>
              <a:t>) are. If it’s both, then we’d get twice the </a:t>
            </a:r>
            <a:r>
              <a:rPr lang="en-GB" dirty="0">
                <a:solidFill>
                  <a:srgbClr val="7030A0"/>
                </a:solidFill>
                <a:latin typeface="Calibri" panose="020F0502020204030204" pitchFamily="34" charset="0"/>
                <a:cs typeface="Calibri" panose="020F0502020204030204" pitchFamily="34" charset="0"/>
              </a:rPr>
              <a:t>resultant</a:t>
            </a:r>
            <a:r>
              <a:rPr lang="en-GB" dirty="0">
                <a:latin typeface="Calibri" panose="020F0502020204030204" pitchFamily="34" charset="0"/>
                <a:cs typeface="Calibri" panose="020F0502020204030204" pitchFamily="34" charset="0"/>
              </a:rPr>
              <a:t> force!</a:t>
            </a:r>
          </a:p>
          <a:p>
            <a:pPr lvl="1"/>
            <a:r>
              <a:rPr lang="en-GB" dirty="0">
                <a:latin typeface="Calibri" panose="020F0502020204030204" pitchFamily="34" charset="0"/>
                <a:cs typeface="Calibri" panose="020F0502020204030204" pitchFamily="34" charset="0"/>
              </a:rPr>
              <a:t>So, only the </a:t>
            </a:r>
            <a:r>
              <a:rPr lang="en-GB" dirty="0">
                <a:solidFill>
                  <a:srgbClr val="7030A0"/>
                </a:solidFill>
                <a:latin typeface="Calibri" panose="020F0502020204030204" pitchFamily="34" charset="0"/>
                <a:cs typeface="Calibri" panose="020F0502020204030204" pitchFamily="34" charset="0"/>
              </a:rPr>
              <a:t>resultant</a:t>
            </a:r>
            <a:r>
              <a:rPr lang="en-GB" dirty="0">
                <a:latin typeface="Calibri" panose="020F0502020204030204" pitchFamily="34" charset="0"/>
                <a:cs typeface="Calibri" panose="020F0502020204030204" pitchFamily="34" charset="0"/>
              </a:rPr>
              <a:t> force is real, but that force isn’t described a fundamental law, so the fundamental laws are false</a:t>
            </a:r>
          </a:p>
          <a:p>
            <a:r>
              <a:rPr lang="en-GB" dirty="0">
                <a:latin typeface="Calibri" panose="020F0502020204030204" pitchFamily="34" charset="0"/>
                <a:cs typeface="Calibri" panose="020F0502020204030204" pitchFamily="34" charset="0"/>
              </a:rPr>
              <a:t>So, since they are </a:t>
            </a:r>
            <a:r>
              <a:rPr lang="en-GB" b="1" dirty="0">
                <a:latin typeface="Calibri" panose="020F0502020204030204" pitchFamily="34" charset="0"/>
                <a:cs typeface="Calibri" panose="020F0502020204030204" pitchFamily="34" charset="0"/>
              </a:rPr>
              <a:t>false</a:t>
            </a:r>
            <a:r>
              <a:rPr lang="en-GB" dirty="0">
                <a:latin typeface="Calibri" panose="020F0502020204030204" pitchFamily="34" charset="0"/>
                <a:cs typeface="Calibri" panose="020F0502020204030204" pitchFamily="34" charset="0"/>
              </a:rPr>
              <a:t>, we should be anti-realist about the laws of physics</a:t>
            </a:r>
            <a:br>
              <a:rPr lang="en-GB" dirty="0">
                <a:latin typeface="Calibri" panose="020F0502020204030204" pitchFamily="34" charset="0"/>
                <a:cs typeface="Calibri" panose="020F0502020204030204" pitchFamily="34" charset="0"/>
              </a:rPr>
            </a:br>
            <a:endParaRPr lang="en-GB" dirty="0">
              <a:latin typeface="Calibri" panose="020F0502020204030204" pitchFamily="34" charset="0"/>
              <a:cs typeface="Calibri" panose="020F0502020204030204" pitchFamily="34" charset="0"/>
            </a:endParaRPr>
          </a:p>
          <a:p>
            <a:pPr marL="609585" lvl="1" indent="0">
              <a:buNone/>
            </a:pPr>
            <a:endParaRPr lang="en-GB" dirty="0">
              <a:latin typeface="Calibri" panose="020F0502020204030204" pitchFamily="34" charset="0"/>
              <a:cs typeface="Calibri" panose="020F0502020204030204" pitchFamily="34" charset="0"/>
            </a:endParaRPr>
          </a:p>
          <a:p>
            <a:pPr lvl="1"/>
            <a:endParaRPr lang="en-GB" dirty="0">
              <a:latin typeface="Calibri" panose="020F0502020204030204" pitchFamily="34" charset="0"/>
              <a:cs typeface="Calibri" panose="020F0502020204030204" pitchFamily="34" charset="0"/>
            </a:endParaRPr>
          </a:p>
          <a:p>
            <a:pPr lvl="1"/>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pic>
        <p:nvPicPr>
          <p:cNvPr id="4" name="Picture 2" descr="Nancy Cartwright Philosopher">
            <a:extLst>
              <a:ext uri="{FF2B5EF4-FFF2-40B4-BE49-F238E27FC236}">
                <a16:creationId xmlns:a16="http://schemas.microsoft.com/office/drawing/2014/main" id="{9EA1BFDE-4196-C952-51C9-6C72C272D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39" y="106188"/>
            <a:ext cx="1862058" cy="3026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946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Entity Realism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70000" lnSpcReduction="20000"/>
          </a:bodyPr>
          <a:lstStyle/>
          <a:p>
            <a:r>
              <a:rPr lang="en-GB" dirty="0">
                <a:latin typeface="Calibri" panose="020F0502020204030204" pitchFamily="34" charset="0"/>
                <a:cs typeface="Calibri" panose="020F0502020204030204" pitchFamily="34" charset="0"/>
              </a:rPr>
              <a:t>So, it’s anti-realist about laws (hence, isn’t subject to the PMI)</a:t>
            </a:r>
          </a:p>
          <a:p>
            <a:r>
              <a:rPr lang="en-GB" dirty="0">
                <a:latin typeface="Calibri" panose="020F0502020204030204" pitchFamily="34" charset="0"/>
                <a:cs typeface="Calibri" panose="020F0502020204030204" pitchFamily="34" charset="0"/>
              </a:rPr>
              <a:t>What is it realist about? </a:t>
            </a:r>
            <a:r>
              <a:rPr lang="en-GB" b="1" dirty="0">
                <a:latin typeface="Calibri" panose="020F0502020204030204" pitchFamily="34" charset="0"/>
                <a:cs typeface="Calibri" panose="020F0502020204030204" pitchFamily="34" charset="0"/>
              </a:rPr>
              <a:t>Entities</a:t>
            </a:r>
          </a:p>
          <a:p>
            <a:r>
              <a:rPr lang="en-GB" dirty="0">
                <a:latin typeface="Calibri" panose="020F0502020204030204" pitchFamily="34" charset="0"/>
                <a:cs typeface="Calibri" panose="020F0502020204030204" pitchFamily="34" charset="0"/>
              </a:rPr>
              <a:t>‘…the electron is not an entity of any particular theory… about which we have a large number of incomplete and competing theories’ (Cartwright, 1983: pg. 92)</a:t>
            </a:r>
          </a:p>
          <a:p>
            <a:r>
              <a:rPr lang="en-GB" dirty="0">
                <a:latin typeface="Calibri" panose="020F0502020204030204" pitchFamily="34" charset="0"/>
                <a:cs typeface="Calibri" panose="020F0502020204030204" pitchFamily="34" charset="0"/>
              </a:rPr>
              <a:t>What we </a:t>
            </a:r>
            <a:r>
              <a:rPr lang="en-GB" i="1" dirty="0">
                <a:latin typeface="Calibri" panose="020F0502020204030204" pitchFamily="34" charset="0"/>
                <a:cs typeface="Calibri" panose="020F0502020204030204" pitchFamily="34" charset="0"/>
              </a:rPr>
              <a:t>can </a:t>
            </a:r>
            <a:r>
              <a:rPr lang="en-GB" dirty="0">
                <a:latin typeface="Calibri" panose="020F0502020204030204" pitchFamily="34" charset="0"/>
                <a:cs typeface="Calibri" panose="020F0502020204030204" pitchFamily="34" charset="0"/>
              </a:rPr>
              <a:t>be sure about, according to Cartwright, is that theories provide us with good explanations</a:t>
            </a:r>
          </a:p>
          <a:p>
            <a:r>
              <a:rPr lang="en-GB" dirty="0">
                <a:latin typeface="Calibri" panose="020F0502020204030204" pitchFamily="34" charset="0"/>
                <a:cs typeface="Calibri" panose="020F0502020204030204" pitchFamily="34" charset="0"/>
              </a:rPr>
              <a:t>An explanation that appeals to electrons ‘makes no sense at all without the direct implication that there are electrons’ (pg. 92).</a:t>
            </a:r>
          </a:p>
          <a:p>
            <a:r>
              <a:rPr lang="en-GB" dirty="0">
                <a:latin typeface="Calibri" panose="020F0502020204030204" pitchFamily="34" charset="0"/>
                <a:cs typeface="Calibri" panose="020F0502020204030204" pitchFamily="34" charset="0"/>
              </a:rPr>
              <a:t>Therefore, electrons exist. </a:t>
            </a: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609585" lvl="1" indent="0">
              <a:buNone/>
            </a:pPr>
            <a:endParaRPr lang="en-GB" dirty="0">
              <a:latin typeface="Calibri" panose="020F0502020204030204" pitchFamily="34" charset="0"/>
              <a:cs typeface="Calibri" panose="020F0502020204030204" pitchFamily="34" charset="0"/>
            </a:endParaRPr>
          </a:p>
          <a:p>
            <a:pPr lvl="1"/>
            <a:endParaRPr lang="en-GB" dirty="0">
              <a:latin typeface="Calibri" panose="020F0502020204030204" pitchFamily="34" charset="0"/>
              <a:cs typeface="Calibri" panose="020F0502020204030204" pitchFamily="34" charset="0"/>
            </a:endParaRPr>
          </a:p>
          <a:p>
            <a:pPr lvl="1"/>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pic>
        <p:nvPicPr>
          <p:cNvPr id="4" name="Picture 2" descr="Nancy Cartwright Philosopher">
            <a:extLst>
              <a:ext uri="{FF2B5EF4-FFF2-40B4-BE49-F238E27FC236}">
                <a16:creationId xmlns:a16="http://schemas.microsoft.com/office/drawing/2014/main" id="{C1D6DAD1-25D4-4C86-8CD3-B3EC49244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39" y="106188"/>
            <a:ext cx="1862058" cy="3026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859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Entity Realism - Problems</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77500" lnSpcReduction="20000"/>
          </a:bodyPr>
          <a:lstStyle/>
          <a:p>
            <a:r>
              <a:rPr lang="en-GB" dirty="0">
                <a:latin typeface="Calibri" panose="020F0502020204030204" pitchFamily="34" charset="0"/>
                <a:cs typeface="Calibri" panose="020F0502020204030204" pitchFamily="34" charset="0"/>
              </a:rPr>
              <a:t>Hard to see how Entity Realism really avoids the PMI</a:t>
            </a:r>
          </a:p>
          <a:p>
            <a:r>
              <a:rPr lang="en-GB" dirty="0">
                <a:latin typeface="Calibri" panose="020F0502020204030204" pitchFamily="34" charset="0"/>
                <a:cs typeface="Calibri" panose="020F0502020204030204" pitchFamily="34" charset="0"/>
              </a:rPr>
              <a:t>If an explanation is successful because it posits electrons, and therefore we should be realists about electrons, why not be realists about the forces, as well?</a:t>
            </a:r>
          </a:p>
          <a:p>
            <a:pPr lvl="1"/>
            <a:r>
              <a:rPr lang="en-GB" dirty="0">
                <a:latin typeface="Calibri" panose="020F0502020204030204" pitchFamily="34" charset="0"/>
                <a:cs typeface="Calibri" panose="020F0502020204030204" pitchFamily="34" charset="0"/>
              </a:rPr>
              <a:t>If they’re false, as Cartwright argues, then why believe in electrons either?</a:t>
            </a:r>
          </a:p>
          <a:p>
            <a:r>
              <a:rPr lang="en-GB" dirty="0">
                <a:latin typeface="Calibri" panose="020F0502020204030204" pitchFamily="34" charset="0"/>
                <a:cs typeface="Calibri" panose="020F0502020204030204" pitchFamily="34" charset="0"/>
              </a:rPr>
              <a:t>There are also forces that are not </a:t>
            </a:r>
            <a:r>
              <a:rPr lang="en-GB" i="1" dirty="0">
                <a:latin typeface="Calibri" panose="020F0502020204030204" pitchFamily="34" charset="0"/>
                <a:cs typeface="Calibri" panose="020F0502020204030204" pitchFamily="34" charset="0"/>
              </a:rPr>
              <a:t>ceteris paribus </a:t>
            </a:r>
            <a:r>
              <a:rPr lang="en-GB" dirty="0">
                <a:latin typeface="Calibri" panose="020F0502020204030204" pitchFamily="34" charset="0"/>
                <a:cs typeface="Calibri" panose="020F0502020204030204" pitchFamily="34" charset="0"/>
              </a:rPr>
              <a:t>(i.e., apply </a:t>
            </a:r>
            <a:r>
              <a:rPr lang="en-GB" i="1" dirty="0">
                <a:latin typeface="Calibri" panose="020F0502020204030204" pitchFamily="34" charset="0"/>
                <a:cs typeface="Calibri" panose="020F0502020204030204" pitchFamily="34" charset="0"/>
              </a:rPr>
              <a:t>all </a:t>
            </a:r>
            <a:r>
              <a:rPr lang="en-GB" i="1" dirty="0" err="1">
                <a:latin typeface="Calibri" panose="020F0502020204030204" pitchFamily="34" charset="0"/>
                <a:cs typeface="Calibri" panose="020F0502020204030204" pitchFamily="34" charset="0"/>
              </a:rPr>
              <a:t>alse</a:t>
            </a:r>
            <a:r>
              <a:rPr lang="en-GB" i="1" dirty="0">
                <a:latin typeface="Calibri" panose="020F0502020204030204" pitchFamily="34" charset="0"/>
                <a:cs typeface="Calibri" panose="020F0502020204030204" pitchFamily="34" charset="0"/>
              </a:rPr>
              <a:t> being equal, </a:t>
            </a:r>
            <a:r>
              <a:rPr lang="en-GB" dirty="0">
                <a:latin typeface="Calibri" panose="020F0502020204030204" pitchFamily="34" charset="0"/>
                <a:cs typeface="Calibri" panose="020F0502020204030204" pitchFamily="34" charset="0"/>
              </a:rPr>
              <a:t>as in the classical case we saw). Some are true </a:t>
            </a:r>
            <a:r>
              <a:rPr lang="en-GB" i="1" dirty="0">
                <a:latin typeface="Calibri" panose="020F0502020204030204" pitchFamily="34" charset="0"/>
                <a:cs typeface="Calibri" panose="020F0502020204030204" pitchFamily="34" charset="0"/>
              </a:rPr>
              <a:t>tout court. </a:t>
            </a:r>
            <a:r>
              <a:rPr lang="en-GB" dirty="0">
                <a:latin typeface="Calibri" panose="020F0502020204030204" pitchFamily="34" charset="0"/>
                <a:cs typeface="Calibri" panose="020F0502020204030204" pitchFamily="34" charset="0"/>
              </a:rPr>
              <a:t>For example, Pauli exclusion principle.</a:t>
            </a:r>
            <a:r>
              <a:rPr lang="en-GB" i="1" dirty="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Cartwright’s argument fails to apply to those laws. </a:t>
            </a: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609585" lvl="1" indent="0">
              <a:buNone/>
            </a:pPr>
            <a:endParaRPr lang="en-GB" dirty="0">
              <a:latin typeface="Calibri" panose="020F0502020204030204" pitchFamily="34" charset="0"/>
              <a:cs typeface="Calibri" panose="020F0502020204030204" pitchFamily="34" charset="0"/>
            </a:endParaRPr>
          </a:p>
          <a:p>
            <a:pPr lvl="1"/>
            <a:endParaRPr lang="en-GB" dirty="0">
              <a:latin typeface="Calibri" panose="020F0502020204030204" pitchFamily="34" charset="0"/>
              <a:cs typeface="Calibri" panose="020F0502020204030204" pitchFamily="34" charset="0"/>
            </a:endParaRPr>
          </a:p>
          <a:p>
            <a:pPr lvl="1"/>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pic>
        <p:nvPicPr>
          <p:cNvPr id="4" name="Picture 2" descr="Nancy Cartwright Philosopher">
            <a:extLst>
              <a:ext uri="{FF2B5EF4-FFF2-40B4-BE49-F238E27FC236}">
                <a16:creationId xmlns:a16="http://schemas.microsoft.com/office/drawing/2014/main" id="{4E52E38B-3A44-F73C-D190-37D33D4F9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39" y="106188"/>
            <a:ext cx="1862058" cy="3026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521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Entity Realism - Problems</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77500" lnSpcReduction="20000"/>
          </a:bodyPr>
          <a:lstStyle/>
          <a:p>
            <a:r>
              <a:rPr lang="en-GB" dirty="0"/>
              <a:t>The distinction between being realist about entities and being realist about theories is misconceived. It may well be the case that electrons exist, even though some (or most) of our descriptions associated with the term ‘electron’ are false. But the issue at stake is different. It is this: can we assert that electrons are real, i.e. that such entities exist as part and parcel of the furniture of the world, without also asserting that they have some of the properties attributed to them by our best scientific theories? I take it that the two assertions stand or fall together. </a:t>
            </a:r>
          </a:p>
          <a:p>
            <a:pPr lvl="1"/>
            <a:r>
              <a:rPr lang="en-GB" dirty="0"/>
              <a:t>(</a:t>
            </a:r>
            <a:r>
              <a:rPr lang="en-GB" dirty="0" err="1"/>
              <a:t>Stathis</a:t>
            </a:r>
            <a:r>
              <a:rPr lang="en-GB" dirty="0"/>
              <a:t> </a:t>
            </a:r>
            <a:r>
              <a:rPr lang="en-GB" dirty="0" err="1"/>
              <a:t>Psillos</a:t>
            </a:r>
            <a:r>
              <a:rPr lang="en-GB" dirty="0"/>
              <a:t>, 1999: 248)</a:t>
            </a: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609585" lvl="1" indent="0">
              <a:buNone/>
            </a:pPr>
            <a:endParaRPr lang="en-GB" dirty="0">
              <a:latin typeface="Calibri" panose="020F0502020204030204" pitchFamily="34" charset="0"/>
              <a:cs typeface="Calibri" panose="020F0502020204030204" pitchFamily="34" charset="0"/>
            </a:endParaRPr>
          </a:p>
          <a:p>
            <a:pPr lvl="1"/>
            <a:endParaRPr lang="en-GB" dirty="0">
              <a:latin typeface="Calibri" panose="020F0502020204030204" pitchFamily="34" charset="0"/>
              <a:cs typeface="Calibri" panose="020F0502020204030204" pitchFamily="34" charset="0"/>
            </a:endParaRPr>
          </a:p>
          <a:p>
            <a:pPr lvl="1"/>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pic>
        <p:nvPicPr>
          <p:cNvPr id="4" name="Picture 2" descr="Nancy Cartwright Philosopher">
            <a:extLst>
              <a:ext uri="{FF2B5EF4-FFF2-40B4-BE49-F238E27FC236}">
                <a16:creationId xmlns:a16="http://schemas.microsoft.com/office/drawing/2014/main" id="{4E52E38B-3A44-F73C-D190-37D33D4F9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39" y="106188"/>
            <a:ext cx="1862058" cy="3026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92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Structural Realism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a:bodyPr>
          <a:lstStyle/>
          <a:p>
            <a:r>
              <a:rPr lang="en-GB" dirty="0">
                <a:latin typeface="Calibri" panose="020F0502020204030204" pitchFamily="34" charset="0"/>
                <a:cs typeface="Calibri" panose="020F0502020204030204" pitchFamily="34" charset="0"/>
              </a:rPr>
              <a:t>John Worrall (1989), Steven French, and James </a:t>
            </a:r>
            <a:r>
              <a:rPr lang="en-GB" dirty="0" err="1">
                <a:latin typeface="Calibri" panose="020F0502020204030204" pitchFamily="34" charset="0"/>
                <a:cs typeface="Calibri" panose="020F0502020204030204" pitchFamily="34" charset="0"/>
              </a:rPr>
              <a:t>Ladyman</a:t>
            </a: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What is retained through theory change? Structure!</a:t>
            </a:r>
          </a:p>
          <a:p>
            <a:r>
              <a:rPr lang="en-GB" dirty="0">
                <a:latin typeface="Calibri" panose="020F0502020204030204" pitchFamily="34" charset="0"/>
                <a:cs typeface="Calibri" panose="020F0502020204030204" pitchFamily="34" charset="0"/>
              </a:rPr>
              <a:t>Mathematical structure of theories is preserved across theory change, even if the ontological pictures are entirely different</a:t>
            </a: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2446723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Structural Realism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92500" lnSpcReduction="10000"/>
          </a:bodyPr>
          <a:lstStyle/>
          <a:p>
            <a:r>
              <a:rPr lang="en-GB" dirty="0">
                <a:latin typeface="Calibri" panose="020F0502020204030204" pitchFamily="34" charset="0"/>
                <a:cs typeface="Calibri" panose="020F0502020204030204" pitchFamily="34" charset="0"/>
              </a:rPr>
              <a:t>Famous example is Fresnel’s theory of light, and Maxwell’s theory of electromagnetism</a:t>
            </a:r>
          </a:p>
          <a:p>
            <a:r>
              <a:rPr lang="en-GB" dirty="0">
                <a:latin typeface="Calibri" panose="020F0502020204030204" pitchFamily="34" charset="0"/>
                <a:cs typeface="Calibri" panose="020F0502020204030204" pitchFamily="34" charset="0"/>
              </a:rPr>
              <a:t>Fresnel posited that light was the propagation of waves through an ether. Maxwell, instead, suggests that light is disturbance in an electromagnetic field. </a:t>
            </a:r>
          </a:p>
          <a:p>
            <a:r>
              <a:rPr lang="en-GB" dirty="0">
                <a:latin typeface="Calibri" panose="020F0502020204030204" pitchFamily="34" charset="0"/>
                <a:cs typeface="Calibri" panose="020F0502020204030204" pitchFamily="34" charset="0"/>
              </a:rPr>
              <a:t>Though they posit fundamentally different entities, in terms of the mathematical formalism, there is preservation between theories. </a:t>
            </a: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1065229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Structural Realism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77500" lnSpcReduction="20000"/>
          </a:bodyPr>
          <a:lstStyle/>
          <a:p>
            <a:pPr lvl="1"/>
            <a:r>
              <a:rPr lang="en-US" dirty="0"/>
              <a:t>…his object [Fresnel] was to predict optical phenomena. This Fresnel’s theory enables us to do today as well as it did before Maxwell's time. The differential equations are always true, they may be always integrated by the same methods, and the results of this integration still preserve their value. (</a:t>
            </a:r>
            <a:r>
              <a:rPr lang="en-US" dirty="0" err="1"/>
              <a:t>Poincar</a:t>
            </a:r>
            <a:r>
              <a:rPr lang="nl-NL" dirty="0"/>
              <a:t>e, 1905)</a:t>
            </a:r>
          </a:p>
          <a:p>
            <a:pPr lvl="1"/>
            <a:r>
              <a:rPr lang="en-US" dirty="0"/>
              <a:t>Fresnel entirely misidentified the nature of light, his theory accurately described not just light's observable effects but its structure. There is no elastic solid ether. There is, however, from the later point of view, a (disembodied) electromagnetic field. The field in no clear sense approximates the ether, but disturbances in it do obey formally similar laws to those obeyed by elastic disturbances. (Worrall, 1989: 118)</a:t>
            </a:r>
          </a:p>
          <a:p>
            <a:pPr lvl="1"/>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291711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fontScale="90000"/>
          </a:bodyPr>
          <a:lstStyle/>
          <a:p>
            <a:r>
              <a:rPr lang="en-GB" dirty="0"/>
              <a:t>Scientific Realism and Anti-Realism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a:bodyPr>
          <a:lstStyle/>
          <a:p>
            <a:r>
              <a:rPr lang="en-GB" b="1" dirty="0">
                <a:latin typeface="Calibri" panose="020F0502020204030204" pitchFamily="34" charset="0"/>
                <a:cs typeface="Calibri" panose="020F0502020204030204" pitchFamily="34" charset="0"/>
              </a:rPr>
              <a:t>My aim today: </a:t>
            </a:r>
            <a:r>
              <a:rPr lang="en-GB" dirty="0">
                <a:latin typeface="Calibri" panose="020F0502020204030204" pitchFamily="34" charset="0"/>
                <a:cs typeface="Calibri" panose="020F0502020204030204" pitchFamily="34" charset="0"/>
              </a:rPr>
              <a:t>to convince you that believing our best scientific theories are not actually true is not a ridiculous position to take!</a:t>
            </a:r>
          </a:p>
          <a:p>
            <a:pPr marL="0" indent="0">
              <a:buNone/>
            </a:pPr>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500891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Structural Realism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62500" lnSpcReduction="20000"/>
          </a:bodyPr>
          <a:lstStyle/>
          <a:p>
            <a:r>
              <a:rPr lang="en-GB" dirty="0">
                <a:latin typeface="Calibri" panose="020F0502020204030204" pitchFamily="34" charset="0"/>
                <a:cs typeface="Calibri" panose="020F0502020204030204" pitchFamily="34" charset="0"/>
              </a:rPr>
              <a:t>Rather than commit to the </a:t>
            </a:r>
            <a:r>
              <a:rPr lang="en-GB" i="1" dirty="0">
                <a:latin typeface="Calibri" panose="020F0502020204030204" pitchFamily="34" charset="0"/>
                <a:cs typeface="Calibri" panose="020F0502020204030204" pitchFamily="34" charset="0"/>
              </a:rPr>
              <a:t>entities </a:t>
            </a:r>
            <a:r>
              <a:rPr lang="en-GB" dirty="0">
                <a:latin typeface="Calibri" panose="020F0502020204030204" pitchFamily="34" charset="0"/>
                <a:cs typeface="Calibri" panose="020F0502020204030204" pitchFamily="34" charset="0"/>
              </a:rPr>
              <a:t>that is preserved across theory change, we commit to the preservation of structure. </a:t>
            </a:r>
          </a:p>
          <a:p>
            <a:r>
              <a:rPr lang="en-GB" dirty="0">
                <a:latin typeface="Calibri" panose="020F0502020204030204" pitchFamily="34" charset="0"/>
                <a:cs typeface="Calibri" panose="020F0502020204030204" pitchFamily="34" charset="0"/>
              </a:rPr>
              <a:t>Avoids PMI, and accedes to NMA</a:t>
            </a:r>
          </a:p>
          <a:p>
            <a:r>
              <a:rPr lang="en-GB" dirty="0">
                <a:latin typeface="Calibri" panose="020F0502020204030204" pitchFamily="34" charset="0"/>
                <a:cs typeface="Calibri" panose="020F0502020204030204" pitchFamily="34" charset="0"/>
              </a:rPr>
              <a:t>At this point, we can ask: what are we committing to?</a:t>
            </a:r>
          </a:p>
          <a:p>
            <a:r>
              <a:rPr lang="en-GB" dirty="0">
                <a:latin typeface="Calibri" panose="020F0502020204030204" pitchFamily="34" charset="0"/>
                <a:cs typeface="Calibri" panose="020F0502020204030204" pitchFamily="34" charset="0"/>
              </a:rPr>
              <a:t>Structural realism bisects on this issue. </a:t>
            </a:r>
          </a:p>
          <a:p>
            <a:r>
              <a:rPr lang="en-GB" i="1" dirty="0">
                <a:latin typeface="Calibri" panose="020F0502020204030204" pitchFamily="34" charset="0"/>
                <a:cs typeface="Calibri" panose="020F0502020204030204" pitchFamily="34" charset="0"/>
              </a:rPr>
              <a:t>Epistemic Structural Realism </a:t>
            </a:r>
            <a:r>
              <a:rPr lang="en-GB" dirty="0">
                <a:latin typeface="Calibri" panose="020F0502020204030204" pitchFamily="34" charset="0"/>
                <a:cs typeface="Calibri" panose="020F0502020204030204" pitchFamily="34" charset="0"/>
              </a:rPr>
              <a:t>(ESR) says: the mathematical structure identifies relations between entities. It’s those relations we commit to the existence of. </a:t>
            </a:r>
          </a:p>
          <a:p>
            <a:r>
              <a:rPr lang="en-GB" i="1" dirty="0">
                <a:latin typeface="Calibri" panose="020F0502020204030204" pitchFamily="34" charset="0"/>
                <a:cs typeface="Calibri" panose="020F0502020204030204" pitchFamily="34" charset="0"/>
              </a:rPr>
              <a:t>Ontic Structural Realism </a:t>
            </a:r>
            <a:r>
              <a:rPr lang="en-GB" dirty="0">
                <a:latin typeface="Calibri" panose="020F0502020204030204" pitchFamily="34" charset="0"/>
                <a:cs typeface="Calibri" panose="020F0502020204030204" pitchFamily="34" charset="0"/>
              </a:rPr>
              <a:t>(OSR) says: something much more mysterious! Structure is the only ontologically real entity – our conception of the world as being constituted by entities is mistaken. There are no such things, and if there are, they (or impressions of them) “emerge” from the structure we identify in our theories. </a:t>
            </a:r>
            <a:endParaRPr lang="en-GB" i="1"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2577380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Structural Realism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62500" lnSpcReduction="20000"/>
          </a:bodyPr>
          <a:lstStyle/>
          <a:p>
            <a:r>
              <a:rPr lang="en-GB" b="1" dirty="0">
                <a:latin typeface="Calibri" panose="020F0502020204030204" pitchFamily="34" charset="0"/>
                <a:cs typeface="Calibri" panose="020F0502020204030204" pitchFamily="34" charset="0"/>
              </a:rPr>
              <a:t>Problems </a:t>
            </a:r>
            <a:r>
              <a:rPr lang="en-GB" dirty="0">
                <a:latin typeface="Calibri" panose="020F0502020204030204" pitchFamily="34" charset="0"/>
                <a:cs typeface="Calibri" panose="020F0502020204030204" pitchFamily="34" charset="0"/>
              </a:rPr>
              <a:t>with structural realism:</a:t>
            </a:r>
          </a:p>
          <a:p>
            <a:r>
              <a:rPr lang="en-GB" dirty="0">
                <a:latin typeface="Calibri" panose="020F0502020204030204" pitchFamily="34" charset="0"/>
                <a:cs typeface="Calibri" panose="020F0502020204030204" pitchFamily="34" charset="0"/>
              </a:rPr>
              <a:t>If we’re </a:t>
            </a:r>
            <a:r>
              <a:rPr lang="en-GB" i="1" dirty="0">
                <a:latin typeface="Calibri" panose="020F0502020204030204" pitchFamily="34" charset="0"/>
                <a:cs typeface="Calibri" panose="020F0502020204030204" pitchFamily="34" charset="0"/>
              </a:rPr>
              <a:t>epistemic structural realists; </a:t>
            </a:r>
            <a:r>
              <a:rPr lang="en-GB" dirty="0">
                <a:latin typeface="Calibri" panose="020F0502020204030204" pitchFamily="34" charset="0"/>
                <a:cs typeface="Calibri" panose="020F0502020204030204" pitchFamily="34" charset="0"/>
              </a:rPr>
              <a:t>if mathematical formalism identifies relations, and that formalism identifies relations, then what stands in those relations? Take the relation of marriage – if you think the relation exists, then you necessarily also think people exist (how could we say there is an instance of a relation of marriage, without people to stand in that relation? Does that even make sense?). It seems to collapse into traditional entity realism. </a:t>
            </a:r>
          </a:p>
          <a:p>
            <a:r>
              <a:rPr lang="en-GB" dirty="0">
                <a:latin typeface="Calibri" panose="020F0502020204030204" pitchFamily="34" charset="0"/>
                <a:cs typeface="Calibri" panose="020F0502020204030204" pitchFamily="34" charset="0"/>
              </a:rPr>
              <a:t>If we’re </a:t>
            </a:r>
            <a:r>
              <a:rPr lang="en-GB" i="1" dirty="0">
                <a:latin typeface="Calibri" panose="020F0502020204030204" pitchFamily="34" charset="0"/>
                <a:cs typeface="Calibri" panose="020F0502020204030204" pitchFamily="34" charset="0"/>
              </a:rPr>
              <a:t>ontic structural realists; </a:t>
            </a:r>
            <a:r>
              <a:rPr lang="en-GB" dirty="0">
                <a:latin typeface="Calibri" panose="020F0502020204030204" pitchFamily="34" charset="0"/>
                <a:cs typeface="Calibri" panose="020F0502020204030204" pitchFamily="34" charset="0"/>
              </a:rPr>
              <a:t>what exactly is it that we’re supposed to commit to? It’s not clear what the candidate for the worldly equivalent of the mathematical formalism that we take ‘structure’ to be, if it’s not entities as traditionally conceived.  Furthermore, even given some satisfactory account of what it is, why do we experience the world as one populated by entities, and not by structure?</a:t>
            </a: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938063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Constructive Empiricism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92500" lnSpcReduction="20000"/>
          </a:bodyPr>
          <a:lstStyle/>
          <a:p>
            <a:r>
              <a:rPr lang="en-GB" dirty="0">
                <a:latin typeface="Calibri" panose="020F0502020204030204" pitchFamily="34" charset="0"/>
                <a:cs typeface="Calibri" panose="020F0502020204030204" pitchFamily="34" charset="0"/>
              </a:rPr>
              <a:t>Bas van </a:t>
            </a:r>
            <a:r>
              <a:rPr lang="en-GB" dirty="0" err="1">
                <a:latin typeface="Calibri" panose="020F0502020204030204" pitchFamily="34" charset="0"/>
                <a:cs typeface="Calibri" panose="020F0502020204030204" pitchFamily="34" charset="0"/>
              </a:rPr>
              <a:t>Fraasen</a:t>
            </a:r>
            <a:r>
              <a:rPr lang="en-GB" dirty="0">
                <a:latin typeface="Calibri" panose="020F0502020204030204" pitchFamily="34" charset="0"/>
                <a:cs typeface="Calibri" panose="020F0502020204030204" pitchFamily="34" charset="0"/>
              </a:rPr>
              <a:t> (1980)</a:t>
            </a:r>
          </a:p>
          <a:p>
            <a:r>
              <a:rPr lang="en-GB" dirty="0">
                <a:latin typeface="Calibri" panose="020F0502020204030204" pitchFamily="34" charset="0"/>
                <a:cs typeface="Calibri" panose="020F0502020204030204" pitchFamily="34" charset="0"/>
              </a:rPr>
              <a:t>‘Science is red in tooth and claw’</a:t>
            </a:r>
          </a:p>
          <a:p>
            <a:r>
              <a:rPr lang="en-GB" dirty="0">
                <a:latin typeface="Calibri" panose="020F0502020204030204" pitchFamily="34" charset="0"/>
                <a:cs typeface="Calibri" panose="020F0502020204030204" pitchFamily="34" charset="0"/>
              </a:rPr>
              <a:t>Landscape is littered with dead theories that weren’t predictively successful</a:t>
            </a:r>
          </a:p>
          <a:p>
            <a:r>
              <a:rPr lang="en-GB" dirty="0">
                <a:latin typeface="Calibri" panose="020F0502020204030204" pitchFamily="34" charset="0"/>
                <a:cs typeface="Calibri" panose="020F0502020204030204" pitchFamily="34" charset="0"/>
              </a:rPr>
              <a:t>In this sense, they’re subject to evolutionary pressures (only the predictively successful survive)</a:t>
            </a:r>
          </a:p>
          <a:p>
            <a:r>
              <a:rPr lang="en-GB" dirty="0">
                <a:latin typeface="Calibri" panose="020F0502020204030204" pitchFamily="34" charset="0"/>
                <a:cs typeface="Calibri" panose="020F0502020204030204" pitchFamily="34" charset="0"/>
              </a:rPr>
              <a:t>Those that remain aren’t necessarily true, they’re just the ones that survived scrutiny</a:t>
            </a:r>
          </a:p>
          <a:p>
            <a:endParaRPr lang="en-GB" dirty="0">
              <a:latin typeface="Calibri" panose="020F0502020204030204" pitchFamily="34" charset="0"/>
              <a:cs typeface="Calibri" panose="020F0502020204030204" pitchFamily="34" charset="0"/>
            </a:endParaRPr>
          </a:p>
          <a:p>
            <a:pPr marL="0" indent="0">
              <a:buNone/>
            </a:pPr>
            <a:endParaRPr lang="en-GB" dirty="0"/>
          </a:p>
        </p:txBody>
      </p:sp>
      <p:pic>
        <p:nvPicPr>
          <p:cNvPr id="10242" name="Picture 2" descr="Bas C. Van Fraassen | Center for Advanced Study in the Behavioral Sciences">
            <a:extLst>
              <a:ext uri="{FF2B5EF4-FFF2-40B4-BE49-F238E27FC236}">
                <a16:creationId xmlns:a16="http://schemas.microsoft.com/office/drawing/2014/main" id="{03040627-D021-8E82-42A4-FE311975E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49" y="132829"/>
            <a:ext cx="1838165" cy="229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132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Constructive Empiricism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77500" lnSpcReduction="20000"/>
          </a:bodyPr>
          <a:lstStyle/>
          <a:p>
            <a:r>
              <a:rPr lang="en-GB" dirty="0">
                <a:latin typeface="Calibri" panose="020F0502020204030204" pitchFamily="34" charset="0"/>
                <a:cs typeface="Calibri" panose="020F0502020204030204" pitchFamily="34" charset="0"/>
              </a:rPr>
              <a:t>Surviving scientific theories are not </a:t>
            </a:r>
            <a:r>
              <a:rPr lang="en-GB" i="1" dirty="0">
                <a:latin typeface="Calibri" panose="020F0502020204030204" pitchFamily="34" charset="0"/>
                <a:cs typeface="Calibri" panose="020F0502020204030204" pitchFamily="34" charset="0"/>
              </a:rPr>
              <a:t>true</a:t>
            </a:r>
            <a:r>
              <a:rPr lang="en-GB" dirty="0">
                <a:latin typeface="Calibri" panose="020F0502020204030204" pitchFamily="34" charset="0"/>
                <a:cs typeface="Calibri" panose="020F0502020204030204" pitchFamily="34" charset="0"/>
              </a:rPr>
              <a:t>, but </a:t>
            </a:r>
            <a:r>
              <a:rPr lang="en-GB" b="1" dirty="0">
                <a:latin typeface="Calibri" panose="020F0502020204030204" pitchFamily="34" charset="0"/>
                <a:cs typeface="Calibri" panose="020F0502020204030204" pitchFamily="34" charset="0"/>
              </a:rPr>
              <a:t>empirically adequate</a:t>
            </a:r>
          </a:p>
          <a:p>
            <a:r>
              <a:rPr lang="en-GB" dirty="0">
                <a:latin typeface="Calibri" panose="020F0502020204030204" pitchFamily="34" charset="0"/>
                <a:cs typeface="Calibri" panose="020F0502020204030204" pitchFamily="34" charset="0"/>
              </a:rPr>
              <a:t>Constructive empiricism divides the world into the </a:t>
            </a:r>
            <a:r>
              <a:rPr lang="en-GB" i="1" u="sng" dirty="0">
                <a:latin typeface="Calibri" panose="020F0502020204030204" pitchFamily="34" charset="0"/>
                <a:cs typeface="Calibri" panose="020F0502020204030204" pitchFamily="34" charset="0"/>
              </a:rPr>
              <a:t>observable</a:t>
            </a:r>
            <a:r>
              <a:rPr lang="en-GB" dirty="0">
                <a:latin typeface="Calibri" panose="020F0502020204030204" pitchFamily="34" charset="0"/>
                <a:cs typeface="Calibri" panose="020F0502020204030204" pitchFamily="34" charset="0"/>
              </a:rPr>
              <a:t>, and the </a:t>
            </a:r>
            <a:r>
              <a:rPr lang="en-GB" i="1" u="sng" dirty="0">
                <a:latin typeface="Calibri" panose="020F0502020204030204" pitchFamily="34" charset="0"/>
                <a:cs typeface="Calibri" panose="020F0502020204030204" pitchFamily="34" charset="0"/>
              </a:rPr>
              <a:t>unobservable</a:t>
            </a:r>
            <a:r>
              <a:rPr lang="en-GB" dirty="0">
                <a:latin typeface="Calibri" panose="020F0502020204030204" pitchFamily="34" charset="0"/>
                <a:cs typeface="Calibri" panose="020F0502020204030204" pitchFamily="34" charset="0"/>
              </a:rPr>
              <a:t>. </a:t>
            </a:r>
          </a:p>
          <a:p>
            <a:r>
              <a:rPr lang="en-GB" dirty="0">
                <a:latin typeface="Calibri" panose="020F0502020204030204" pitchFamily="34" charset="0"/>
                <a:cs typeface="Calibri" panose="020F0502020204030204" pitchFamily="34" charset="0"/>
              </a:rPr>
              <a:t>A theory is empirically adequate </a:t>
            </a:r>
            <a:r>
              <a:rPr lang="en-GB" dirty="0" err="1">
                <a:latin typeface="Calibri" panose="020F0502020204030204" pitchFamily="34" charset="0"/>
                <a:cs typeface="Calibri" panose="020F0502020204030204" pitchFamily="34" charset="0"/>
              </a:rPr>
              <a:t>iff</a:t>
            </a:r>
            <a:r>
              <a:rPr lang="en-GB" dirty="0">
                <a:latin typeface="Calibri" panose="020F0502020204030204" pitchFamily="34" charset="0"/>
                <a:cs typeface="Calibri" panose="020F0502020204030204" pitchFamily="34" charset="0"/>
              </a:rPr>
              <a:t> what it says about </a:t>
            </a:r>
            <a:r>
              <a:rPr lang="en-GB" u="sng" dirty="0">
                <a:latin typeface="Calibri" panose="020F0502020204030204" pitchFamily="34" charset="0"/>
                <a:cs typeface="Calibri" panose="020F0502020204030204" pitchFamily="34" charset="0"/>
              </a:rPr>
              <a:t>observable</a:t>
            </a:r>
            <a:r>
              <a:rPr lang="en-GB" dirty="0">
                <a:latin typeface="Calibri" panose="020F0502020204030204" pitchFamily="34" charset="0"/>
                <a:cs typeface="Calibri" panose="020F0502020204030204" pitchFamily="34" charset="0"/>
              </a:rPr>
              <a:t> phenomena is indeed the case</a:t>
            </a:r>
          </a:p>
          <a:p>
            <a:r>
              <a:rPr lang="en-GB" dirty="0">
                <a:latin typeface="Calibri" panose="020F0502020204030204" pitchFamily="34" charset="0"/>
                <a:cs typeface="Calibri" panose="020F0502020204030204" pitchFamily="34" charset="0"/>
              </a:rPr>
              <a:t>Where exactly this line is, between observable and unobservable, is up for debate</a:t>
            </a:r>
          </a:p>
          <a:p>
            <a:r>
              <a:rPr lang="en-GB" b="1" dirty="0">
                <a:latin typeface="Calibri" panose="020F0502020204030204" pitchFamily="34" charset="0"/>
                <a:cs typeface="Calibri" panose="020F0502020204030204" pitchFamily="34" charset="0"/>
              </a:rPr>
              <a:t>Rough idea:</a:t>
            </a:r>
            <a:r>
              <a:rPr lang="en-GB" dirty="0">
                <a:latin typeface="Calibri" panose="020F0502020204030204" pitchFamily="34" charset="0"/>
                <a:cs typeface="Calibri" panose="020F0502020204030204" pitchFamily="34" charset="0"/>
              </a:rPr>
              <a:t> macroscopic features observable, microscopic unobservable (exceptions apply – what about black holes, for example?)</a:t>
            </a:r>
          </a:p>
          <a:p>
            <a:endParaRPr lang="en-GB" dirty="0">
              <a:latin typeface="Calibri" panose="020F0502020204030204" pitchFamily="34" charset="0"/>
              <a:cs typeface="Calibri" panose="020F0502020204030204" pitchFamily="34" charset="0"/>
            </a:endParaRPr>
          </a:p>
          <a:p>
            <a:pPr marL="0" indent="0">
              <a:buNone/>
            </a:pPr>
            <a:endParaRPr lang="en-GB" dirty="0"/>
          </a:p>
        </p:txBody>
      </p:sp>
      <p:pic>
        <p:nvPicPr>
          <p:cNvPr id="10242" name="Picture 2" descr="Bas C. Van Fraassen | Center for Advanced Study in the Behavioral Sciences">
            <a:extLst>
              <a:ext uri="{FF2B5EF4-FFF2-40B4-BE49-F238E27FC236}">
                <a16:creationId xmlns:a16="http://schemas.microsoft.com/office/drawing/2014/main" id="{03040627-D021-8E82-42A4-FE311975E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49" y="132829"/>
            <a:ext cx="1838165" cy="229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553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Constructive Empiricism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77500" lnSpcReduction="20000"/>
          </a:bodyPr>
          <a:lstStyle/>
          <a:p>
            <a:r>
              <a:rPr lang="en-GB" dirty="0">
                <a:latin typeface="Calibri" panose="020F0502020204030204" pitchFamily="34" charset="0"/>
                <a:cs typeface="Calibri" panose="020F0502020204030204" pitchFamily="34" charset="0"/>
              </a:rPr>
              <a:t>If we take the example of </a:t>
            </a:r>
            <a:r>
              <a:rPr lang="en-GB" i="1" dirty="0">
                <a:latin typeface="Calibri" panose="020F0502020204030204" pitchFamily="34" charset="0"/>
                <a:cs typeface="Calibri" panose="020F0502020204030204" pitchFamily="34" charset="0"/>
              </a:rPr>
              <a:t>gold</a:t>
            </a:r>
          </a:p>
          <a:p>
            <a:r>
              <a:rPr lang="en-GB" dirty="0">
                <a:latin typeface="Calibri" panose="020F0502020204030204" pitchFamily="34" charset="0"/>
                <a:cs typeface="Calibri" panose="020F0502020204030204" pitchFamily="34" charset="0"/>
              </a:rPr>
              <a:t>We know a lot about the macroscopic features of gold – we know it’s texture, what it feels like, what it looks like, etc. </a:t>
            </a:r>
          </a:p>
          <a:p>
            <a:r>
              <a:rPr lang="en-GB" dirty="0">
                <a:latin typeface="Calibri" panose="020F0502020204030204" pitchFamily="34" charset="0"/>
                <a:cs typeface="Calibri" panose="020F0502020204030204" pitchFamily="34" charset="0"/>
              </a:rPr>
              <a:t>The scientific realist says that we know a lot about its microscopic features, too – that it has atomic number 79, how many electrons it has per shell, etc.</a:t>
            </a:r>
          </a:p>
          <a:p>
            <a:r>
              <a:rPr lang="en-GB" dirty="0">
                <a:latin typeface="Calibri" panose="020F0502020204030204" pitchFamily="34" charset="0"/>
                <a:cs typeface="Calibri" panose="020F0502020204030204" pitchFamily="34" charset="0"/>
              </a:rPr>
              <a:t>The constructive empiricist takes the macroscopic features of gold to be </a:t>
            </a:r>
            <a:r>
              <a:rPr lang="en-GB" i="1" dirty="0">
                <a:latin typeface="Calibri" panose="020F0502020204030204" pitchFamily="34" charset="0"/>
                <a:cs typeface="Calibri" panose="020F0502020204030204" pitchFamily="34" charset="0"/>
              </a:rPr>
              <a:t>observable</a:t>
            </a:r>
            <a:r>
              <a:rPr lang="en-GB" dirty="0">
                <a:latin typeface="Calibri" panose="020F0502020204030204" pitchFamily="34" charset="0"/>
                <a:cs typeface="Calibri" panose="020F0502020204030204" pitchFamily="34" charset="0"/>
              </a:rPr>
              <a:t>, and the microscopic features that are only understood by mediation of a theory as being </a:t>
            </a:r>
            <a:r>
              <a:rPr lang="en-GB" i="1" dirty="0">
                <a:latin typeface="Calibri" panose="020F0502020204030204" pitchFamily="34" charset="0"/>
                <a:cs typeface="Calibri" panose="020F0502020204030204" pitchFamily="34" charset="0"/>
              </a:rPr>
              <a:t>unobservable</a:t>
            </a:r>
            <a:r>
              <a:rPr lang="en-GB" dirty="0">
                <a:latin typeface="Calibri" panose="020F0502020204030204" pitchFamily="34" charset="0"/>
                <a:cs typeface="Calibri" panose="020F0502020204030204" pitchFamily="34" charset="0"/>
              </a:rPr>
              <a:t>. </a:t>
            </a:r>
          </a:p>
          <a:p>
            <a:pPr marL="0" indent="0">
              <a:buNone/>
            </a:pPr>
            <a:endParaRPr lang="en-GB" dirty="0"/>
          </a:p>
        </p:txBody>
      </p:sp>
      <p:pic>
        <p:nvPicPr>
          <p:cNvPr id="4" name="Picture 2" descr="Gold being drawn into a monoatomic wire.">
            <a:extLst>
              <a:ext uri="{FF2B5EF4-FFF2-40B4-BE49-F238E27FC236}">
                <a16:creationId xmlns:a16="http://schemas.microsoft.com/office/drawing/2014/main" id="{645B0AB6-44B7-FDB7-4F35-AF6277098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06" y="111847"/>
            <a:ext cx="1881986" cy="2127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57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Constructive Empiricism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77500" lnSpcReduction="20000"/>
          </a:bodyPr>
          <a:lstStyle/>
          <a:p>
            <a:r>
              <a:rPr lang="en-GB" dirty="0">
                <a:latin typeface="Calibri" panose="020F0502020204030204" pitchFamily="34" charset="0"/>
                <a:cs typeface="Calibri" panose="020F0502020204030204" pitchFamily="34" charset="0"/>
              </a:rPr>
              <a:t>Both the realist, and the constructive empiricist, agree that it's true that gold is unreactive</a:t>
            </a:r>
          </a:p>
          <a:p>
            <a:r>
              <a:rPr lang="en-GB" dirty="0">
                <a:latin typeface="Calibri" panose="020F0502020204030204" pitchFamily="34" charset="0"/>
                <a:cs typeface="Calibri" panose="020F0502020204030204" pitchFamily="34" charset="0"/>
              </a:rPr>
              <a:t>The </a:t>
            </a:r>
            <a:r>
              <a:rPr lang="en-GB" b="1" dirty="0">
                <a:latin typeface="Calibri" panose="020F0502020204030204" pitchFamily="34" charset="0"/>
                <a:cs typeface="Calibri" panose="020F0502020204030204" pitchFamily="34" charset="0"/>
              </a:rPr>
              <a:t>realist</a:t>
            </a:r>
            <a:r>
              <a:rPr lang="en-GB" dirty="0">
                <a:latin typeface="Calibri" panose="020F0502020204030204" pitchFamily="34" charset="0"/>
                <a:cs typeface="Calibri" panose="020F0502020204030204" pitchFamily="34" charset="0"/>
              </a:rPr>
              <a:t> would say that gold is unreactive because it is true that its outermost shell is full of electrons.</a:t>
            </a:r>
          </a:p>
          <a:p>
            <a:r>
              <a:rPr lang="en-GB" dirty="0">
                <a:latin typeface="Calibri" panose="020F0502020204030204" pitchFamily="34" charset="0"/>
                <a:cs typeface="Calibri" panose="020F0502020204030204" pitchFamily="34" charset="0"/>
              </a:rPr>
              <a:t>The </a:t>
            </a:r>
            <a:r>
              <a:rPr lang="en-GB" b="1" dirty="0">
                <a:latin typeface="Calibri" panose="020F0502020204030204" pitchFamily="34" charset="0"/>
                <a:cs typeface="Calibri" panose="020F0502020204030204" pitchFamily="34" charset="0"/>
              </a:rPr>
              <a:t>constructure empiricist </a:t>
            </a:r>
            <a:r>
              <a:rPr lang="en-GB" dirty="0">
                <a:latin typeface="Calibri" panose="020F0502020204030204" pitchFamily="34" charset="0"/>
                <a:cs typeface="Calibri" panose="020F0502020204030204" pitchFamily="34" charset="0"/>
              </a:rPr>
              <a:t>says: all we know for sure is, at the macroscopic level, gold is unreactive (it doesn’t rust, for example). The best theory about why this is concerns </a:t>
            </a:r>
            <a:r>
              <a:rPr lang="en-GB" dirty="0" err="1">
                <a:latin typeface="Calibri" panose="020F0502020204030204" pitchFamily="34" charset="0"/>
                <a:cs typeface="Calibri" panose="020F0502020204030204" pitchFamily="34" charset="0"/>
              </a:rPr>
              <a:t>unobservables</a:t>
            </a:r>
            <a:r>
              <a:rPr lang="en-GB" dirty="0">
                <a:latin typeface="Calibri" panose="020F0502020204030204" pitchFamily="34" charset="0"/>
                <a:cs typeface="Calibri" panose="020F0502020204030204" pitchFamily="34" charset="0"/>
              </a:rPr>
              <a:t>; it’s empirically adequate in so far as it entails that, at the macroscopic level, gold is unreactive, and we observe that to be true. What we shouldn’t say is that the theory is </a:t>
            </a:r>
            <a:r>
              <a:rPr lang="en-GB" i="1" dirty="0">
                <a:latin typeface="Calibri" panose="020F0502020204030204" pitchFamily="34" charset="0"/>
                <a:cs typeface="Calibri" panose="020F0502020204030204" pitchFamily="34" charset="0"/>
              </a:rPr>
              <a:t>true. </a:t>
            </a:r>
          </a:p>
          <a:p>
            <a:pPr marL="0" indent="0">
              <a:buNone/>
            </a:pPr>
            <a:endParaRPr lang="en-GB" dirty="0"/>
          </a:p>
        </p:txBody>
      </p:sp>
      <p:pic>
        <p:nvPicPr>
          <p:cNvPr id="4" name="Picture 2" descr="Gold being drawn into a monoatomic wire.">
            <a:extLst>
              <a:ext uri="{FF2B5EF4-FFF2-40B4-BE49-F238E27FC236}">
                <a16:creationId xmlns:a16="http://schemas.microsoft.com/office/drawing/2014/main" id="{645B0AB6-44B7-FDB7-4F35-AF6277098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06" y="111847"/>
            <a:ext cx="1881986" cy="2127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163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Constructive Empiricism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92500" lnSpcReduction="20000"/>
          </a:bodyPr>
          <a:lstStyle/>
          <a:p>
            <a:r>
              <a:rPr lang="en-GB" i="1" dirty="0">
                <a:latin typeface="Calibri" panose="020F0502020204030204" pitchFamily="34" charset="0"/>
                <a:cs typeface="Calibri" panose="020F0502020204030204" pitchFamily="34" charset="0"/>
              </a:rPr>
              <a:t>Why? </a:t>
            </a:r>
            <a:r>
              <a:rPr lang="en-GB" dirty="0">
                <a:latin typeface="Calibri" panose="020F0502020204030204" pitchFamily="34" charset="0"/>
                <a:cs typeface="Calibri" panose="020F0502020204030204" pitchFamily="34" charset="0"/>
              </a:rPr>
              <a:t>Well, the theory concerns </a:t>
            </a:r>
            <a:r>
              <a:rPr lang="en-GB" dirty="0" err="1">
                <a:latin typeface="Calibri" panose="020F0502020204030204" pitchFamily="34" charset="0"/>
                <a:cs typeface="Calibri" panose="020F0502020204030204" pitchFamily="34" charset="0"/>
              </a:rPr>
              <a:t>unobservables</a:t>
            </a:r>
            <a:r>
              <a:rPr lang="en-GB" dirty="0">
                <a:latin typeface="Calibri" panose="020F0502020204030204" pitchFamily="34" charset="0"/>
                <a:cs typeface="Calibri" panose="020F0502020204030204" pitchFamily="34" charset="0"/>
              </a:rPr>
              <a:t> – we have no way of empirically verifying the claims. The only means we have of doing so are themselves mediated by the theory. </a:t>
            </a:r>
          </a:p>
          <a:p>
            <a:r>
              <a:rPr lang="en-GB" dirty="0">
                <a:latin typeface="Calibri" panose="020F0502020204030204" pitchFamily="34" charset="0"/>
                <a:cs typeface="Calibri" panose="020F0502020204030204" pitchFamily="34" charset="0"/>
              </a:rPr>
              <a:t>Take the picture in the top right, though it seems compelling evidence of the atomic structure of gold, the image is produced by a scanning electron microscope – in some sense, we have to assume the truth of the theory to even consider the picture as evidence. </a:t>
            </a:r>
          </a:p>
          <a:p>
            <a:pPr marL="0" indent="0">
              <a:buNone/>
            </a:pPr>
            <a:endParaRPr lang="en-GB" dirty="0"/>
          </a:p>
        </p:txBody>
      </p:sp>
      <p:pic>
        <p:nvPicPr>
          <p:cNvPr id="4" name="Picture 2" descr="Gold being drawn into a monoatomic wire.">
            <a:extLst>
              <a:ext uri="{FF2B5EF4-FFF2-40B4-BE49-F238E27FC236}">
                <a16:creationId xmlns:a16="http://schemas.microsoft.com/office/drawing/2014/main" id="{645B0AB6-44B7-FDB7-4F35-AF6277098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06" y="111847"/>
            <a:ext cx="1881986" cy="2127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387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Constructive Empiricism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92500" lnSpcReduction="10000"/>
          </a:bodyPr>
          <a:lstStyle/>
          <a:p>
            <a:r>
              <a:rPr lang="en-GB" dirty="0">
                <a:latin typeface="Calibri" panose="020F0502020204030204" pitchFamily="34" charset="0"/>
                <a:cs typeface="Calibri" panose="020F0502020204030204" pitchFamily="34" charset="0"/>
              </a:rPr>
              <a:t>Constructive empiricism is an epistemically conservative position, then.</a:t>
            </a:r>
          </a:p>
          <a:p>
            <a:r>
              <a:rPr lang="en-GB" dirty="0">
                <a:latin typeface="Calibri" panose="020F0502020204030204" pitchFamily="34" charset="0"/>
                <a:cs typeface="Calibri" panose="020F0502020204030204" pitchFamily="34" charset="0"/>
              </a:rPr>
              <a:t>Don’t say theories are </a:t>
            </a:r>
            <a:r>
              <a:rPr lang="en-GB" i="1" dirty="0">
                <a:latin typeface="Calibri" panose="020F0502020204030204" pitchFamily="34" charset="0"/>
                <a:cs typeface="Calibri" panose="020F0502020204030204" pitchFamily="34" charset="0"/>
              </a:rPr>
              <a:t>true, </a:t>
            </a:r>
            <a:r>
              <a:rPr lang="en-GB" dirty="0">
                <a:latin typeface="Calibri" panose="020F0502020204030204" pitchFamily="34" charset="0"/>
                <a:cs typeface="Calibri" panose="020F0502020204030204" pitchFamily="34" charset="0"/>
              </a:rPr>
              <a:t>just say they are empirically adequate!</a:t>
            </a:r>
          </a:p>
          <a:p>
            <a:r>
              <a:rPr lang="en-GB" dirty="0">
                <a:latin typeface="Calibri" panose="020F0502020204030204" pitchFamily="34" charset="0"/>
                <a:cs typeface="Calibri" panose="020F0502020204030204" pitchFamily="34" charset="0"/>
              </a:rPr>
              <a:t>In doing so, you’re not committed to the existence of any unobservable entities – and as the PMI has shown, a lot of these fall by the wayside (caloric theory of heat, phlogiston theory, corpuscular theory of light, etc.)</a:t>
            </a: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pic>
        <p:nvPicPr>
          <p:cNvPr id="5" name="Picture 2" descr="Bas C. Van Fraassen | Center for Advanced Study in the Behavioral Sciences">
            <a:extLst>
              <a:ext uri="{FF2B5EF4-FFF2-40B4-BE49-F238E27FC236}">
                <a16:creationId xmlns:a16="http://schemas.microsoft.com/office/drawing/2014/main" id="{9CE8563B-A2A7-ADA3-AF60-CF16167A4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49" y="132829"/>
            <a:ext cx="1838165" cy="229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019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Constructive Empiricism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77500" lnSpcReduction="20000"/>
          </a:bodyPr>
          <a:lstStyle/>
          <a:p>
            <a:r>
              <a:rPr lang="en-GB" b="1" dirty="0">
                <a:latin typeface="Calibri" panose="020F0502020204030204" pitchFamily="34" charset="0"/>
                <a:cs typeface="Calibri" panose="020F0502020204030204" pitchFamily="34" charset="0"/>
              </a:rPr>
              <a:t>Problems</a:t>
            </a:r>
          </a:p>
          <a:p>
            <a:r>
              <a:rPr lang="en-GB" dirty="0">
                <a:latin typeface="Calibri" panose="020F0502020204030204" pitchFamily="34" charset="0"/>
                <a:cs typeface="Calibri" panose="020F0502020204030204" pitchFamily="34" charset="0"/>
              </a:rPr>
              <a:t>Is there any way to distinguish between observables and </a:t>
            </a:r>
            <a:r>
              <a:rPr lang="en-GB" dirty="0" err="1">
                <a:latin typeface="Calibri" panose="020F0502020204030204" pitchFamily="34" charset="0"/>
                <a:cs typeface="Calibri" panose="020F0502020204030204" pitchFamily="34" charset="0"/>
              </a:rPr>
              <a:t>unobservables</a:t>
            </a:r>
            <a:r>
              <a:rPr lang="en-GB" dirty="0">
                <a:latin typeface="Calibri" panose="020F0502020204030204" pitchFamily="34" charset="0"/>
                <a:cs typeface="Calibri" panose="020F0502020204030204" pitchFamily="34" charset="0"/>
              </a:rPr>
              <a:t> non-arbitrarily?</a:t>
            </a:r>
          </a:p>
          <a:p>
            <a:pPr lvl="1"/>
            <a:r>
              <a:rPr lang="en-GB" dirty="0">
                <a:latin typeface="Calibri" panose="020F0502020204030204" pitchFamily="34" charset="0"/>
                <a:cs typeface="Calibri" panose="020F0502020204030204" pitchFamily="34" charset="0"/>
              </a:rPr>
              <a:t>If all humans suddenly went blind, suddenly a lot of what was observable might now be unobservable!</a:t>
            </a:r>
          </a:p>
          <a:p>
            <a:r>
              <a:rPr lang="en-GB" dirty="0">
                <a:latin typeface="Calibri" panose="020F0502020204030204" pitchFamily="34" charset="0"/>
                <a:cs typeface="Calibri" panose="020F0502020204030204" pitchFamily="34" charset="0"/>
              </a:rPr>
              <a:t>Blackburn argues that a scientist treating a theory as empirically adequate is no different from one that treats it as true – and thus the position collapses into realism, anyway.</a:t>
            </a:r>
          </a:p>
          <a:p>
            <a:r>
              <a:rPr lang="en-GB" dirty="0">
                <a:latin typeface="Calibri" panose="020F0502020204030204" pitchFamily="34" charset="0"/>
                <a:cs typeface="Calibri" panose="020F0502020204030204" pitchFamily="34" charset="0"/>
              </a:rPr>
              <a:t>Doesn’t seem to escape the NMA (though van </a:t>
            </a:r>
            <a:r>
              <a:rPr lang="en-GB" dirty="0" err="1">
                <a:latin typeface="Calibri" panose="020F0502020204030204" pitchFamily="34" charset="0"/>
                <a:cs typeface="Calibri" panose="020F0502020204030204" pitchFamily="34" charset="0"/>
              </a:rPr>
              <a:t>Fraassen</a:t>
            </a:r>
            <a:r>
              <a:rPr lang="en-GB" dirty="0">
                <a:latin typeface="Calibri" panose="020F0502020204030204" pitchFamily="34" charset="0"/>
                <a:cs typeface="Calibri" panose="020F0502020204030204" pitchFamily="34" charset="0"/>
              </a:rPr>
              <a:t> elsewhere attacks the argument on other grounds)</a:t>
            </a:r>
          </a:p>
          <a:p>
            <a:pPr marL="0" indent="0">
              <a:buNone/>
            </a:pP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pic>
        <p:nvPicPr>
          <p:cNvPr id="5" name="Picture 2" descr="Bas C. Van Fraassen | Center for Advanced Study in the Behavioral Sciences">
            <a:extLst>
              <a:ext uri="{FF2B5EF4-FFF2-40B4-BE49-F238E27FC236}">
                <a16:creationId xmlns:a16="http://schemas.microsoft.com/office/drawing/2014/main" id="{9CE8563B-A2A7-ADA3-AF60-CF16167A4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49" y="132829"/>
            <a:ext cx="1838165" cy="229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510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Instrumentalism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a:bodyPr>
          <a:lstStyle/>
          <a:p>
            <a:r>
              <a:rPr lang="en-GB" dirty="0">
                <a:latin typeface="Calibri" panose="020F0502020204030204" pitchFamily="34" charset="0"/>
                <a:cs typeface="Calibri" panose="020F0502020204030204" pitchFamily="34" charset="0"/>
              </a:rPr>
              <a:t>The strongest form of anti-realism is instrumentalism, or pragmatism</a:t>
            </a:r>
          </a:p>
          <a:p>
            <a:r>
              <a:rPr lang="en-GB" dirty="0">
                <a:latin typeface="Calibri" panose="020F0502020204030204" pitchFamily="34" charset="0"/>
                <a:cs typeface="Calibri" panose="020F0502020204030204" pitchFamily="34" charset="0"/>
              </a:rPr>
              <a:t>Don’t just deny the truth of theoretical statements concerning </a:t>
            </a:r>
            <a:r>
              <a:rPr lang="en-GB" dirty="0" err="1">
                <a:latin typeface="Calibri" panose="020F0502020204030204" pitchFamily="34" charset="0"/>
                <a:cs typeface="Calibri" panose="020F0502020204030204" pitchFamily="34" charset="0"/>
              </a:rPr>
              <a:t>unobservables</a:t>
            </a:r>
            <a:r>
              <a:rPr lang="en-GB" dirty="0">
                <a:latin typeface="Calibri" panose="020F0502020204030204" pitchFamily="34" charset="0"/>
                <a:cs typeface="Calibri" panose="020F0502020204030204" pitchFamily="34" charset="0"/>
              </a:rPr>
              <a:t> -- deny the literal truth of statements concerning observables, as well</a:t>
            </a: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59731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Structure of the Lecture</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77500" lnSpcReduction="20000"/>
          </a:bodyPr>
          <a:lstStyle/>
          <a:p>
            <a:r>
              <a:rPr lang="en-GB" dirty="0">
                <a:latin typeface="Calibri" panose="020F0502020204030204" pitchFamily="34" charset="0"/>
                <a:cs typeface="Calibri" panose="020F0502020204030204" pitchFamily="34" charset="0"/>
              </a:rPr>
              <a:t>We’ll examine two general arguments for and against scientific realism and scientific anti-realism</a:t>
            </a:r>
          </a:p>
          <a:p>
            <a:r>
              <a:rPr lang="en-GB" dirty="0">
                <a:latin typeface="Calibri" panose="020F0502020204030204" pitchFamily="34" charset="0"/>
                <a:cs typeface="Calibri" panose="020F0502020204030204" pitchFamily="34" charset="0"/>
              </a:rPr>
              <a:t>We’ll then look at more refined accounts of scientific realism and anti-realism</a:t>
            </a:r>
          </a:p>
          <a:p>
            <a:pPr lvl="1"/>
            <a:r>
              <a:rPr lang="en-GB" dirty="0">
                <a:latin typeface="Calibri" panose="020F0502020204030204" pitchFamily="34" charset="0"/>
                <a:cs typeface="Calibri" panose="020F0502020204030204" pitchFamily="34" charset="0"/>
              </a:rPr>
              <a:t>The accounts we’ll look at: entity realism, structural realism, constructive empiricism, and instrumentalism</a:t>
            </a:r>
          </a:p>
          <a:p>
            <a:r>
              <a:rPr lang="en-GB" dirty="0">
                <a:latin typeface="Calibri" panose="020F0502020204030204" pitchFamily="34" charset="0"/>
                <a:cs typeface="Calibri" panose="020F0502020204030204" pitchFamily="34" charset="0"/>
              </a:rPr>
              <a:t>Finally, we’ll consider a possible argument from anti-realism that comes from machine-learning algorithms</a:t>
            </a:r>
          </a:p>
          <a:p>
            <a:r>
              <a:rPr lang="en-GB" b="1" dirty="0">
                <a:latin typeface="Calibri" panose="020F0502020204030204" pitchFamily="34" charset="0"/>
                <a:cs typeface="Calibri" panose="020F0502020204030204" pitchFamily="34" charset="0"/>
              </a:rPr>
              <a:t>Main aim </a:t>
            </a:r>
            <a:r>
              <a:rPr lang="en-GB" dirty="0">
                <a:latin typeface="Calibri" panose="020F0502020204030204" pitchFamily="34" charset="0"/>
                <a:cs typeface="Calibri" panose="020F0502020204030204" pitchFamily="34" charset="0"/>
              </a:rPr>
              <a:t>is for you to understand these two main arguments, and to have a broad overview of these four main positions.</a:t>
            </a:r>
          </a:p>
          <a:p>
            <a:pPr marL="0" indent="0">
              <a:buNone/>
            </a:pPr>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2267437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Instrumentalism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92500" lnSpcReduction="20000"/>
          </a:bodyPr>
          <a:lstStyle/>
          <a:p>
            <a:r>
              <a:rPr lang="en-GB" dirty="0">
                <a:latin typeface="Calibri" panose="020F0502020204030204" pitchFamily="34" charset="0"/>
                <a:cs typeface="Calibri" panose="020F0502020204030204" pitchFamily="34" charset="0"/>
              </a:rPr>
              <a:t>Much more radical position</a:t>
            </a:r>
          </a:p>
          <a:p>
            <a:r>
              <a:rPr lang="en-GB" dirty="0">
                <a:latin typeface="Calibri" panose="020F0502020204030204" pitchFamily="34" charset="0"/>
                <a:cs typeface="Calibri" panose="020F0502020204030204" pitchFamily="34" charset="0"/>
              </a:rPr>
              <a:t>Same conservative epistemic attitude as constructive empiricism</a:t>
            </a:r>
          </a:p>
          <a:p>
            <a:r>
              <a:rPr lang="en-GB" dirty="0">
                <a:latin typeface="Calibri" panose="020F0502020204030204" pitchFamily="34" charset="0"/>
                <a:cs typeface="Calibri" panose="020F0502020204030204" pitchFamily="34" charset="0"/>
              </a:rPr>
              <a:t>They claim that we have no good reason to think that scientific theories are true because they are predictively successful</a:t>
            </a:r>
          </a:p>
          <a:p>
            <a:pPr lvl="1"/>
            <a:r>
              <a:rPr lang="en-GB" dirty="0">
                <a:latin typeface="Calibri" panose="020F0502020204030204" pitchFamily="34" charset="0"/>
                <a:cs typeface="Calibri" panose="020F0502020204030204" pitchFamily="34" charset="0"/>
              </a:rPr>
              <a:t>On what basis do realists make this inference? We have no prior experience of a predictively successful theory being true – to claim otherwise would be to beg the question against the anti-realist!</a:t>
            </a: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2499535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Instrumentalism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a:bodyPr>
          <a:lstStyle/>
          <a:p>
            <a:r>
              <a:rPr lang="en-GB" dirty="0">
                <a:latin typeface="Calibri" panose="020F0502020204030204" pitchFamily="34" charset="0"/>
                <a:cs typeface="Calibri" panose="020F0502020204030204" pitchFamily="34" charset="0"/>
              </a:rPr>
              <a:t>As with constructive empiricism, disregard the idea that science’s aim is </a:t>
            </a:r>
            <a:r>
              <a:rPr lang="en-GB" i="1" dirty="0">
                <a:latin typeface="Calibri" panose="020F0502020204030204" pitchFamily="34" charset="0"/>
                <a:cs typeface="Calibri" panose="020F0502020204030204" pitchFamily="34" charset="0"/>
              </a:rPr>
              <a:t>truth – </a:t>
            </a:r>
            <a:r>
              <a:rPr lang="en-GB" dirty="0">
                <a:latin typeface="Calibri" panose="020F0502020204030204" pitchFamily="34" charset="0"/>
                <a:cs typeface="Calibri" panose="020F0502020204030204" pitchFamily="34" charset="0"/>
              </a:rPr>
              <a:t>science’s aim is (or should be) </a:t>
            </a:r>
            <a:r>
              <a:rPr lang="en-GB" i="1" dirty="0">
                <a:latin typeface="Calibri" panose="020F0502020204030204" pitchFamily="34" charset="0"/>
                <a:cs typeface="Calibri" panose="020F0502020204030204" pitchFamily="34" charset="0"/>
              </a:rPr>
              <a:t>predictive success</a:t>
            </a:r>
          </a:p>
          <a:p>
            <a:r>
              <a:rPr lang="en-GB" dirty="0">
                <a:latin typeface="Calibri" panose="020F0502020204030204" pitchFamily="34" charset="0"/>
                <a:cs typeface="Calibri" panose="020F0502020204030204" pitchFamily="34" charset="0"/>
              </a:rPr>
              <a:t>One problem: if we’re no longer willing to accept even observable statements as true, how can we assess whether or not a theory is predictively successful?</a:t>
            </a: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3752278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Instrumentalism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92500" lnSpcReduction="10000"/>
          </a:bodyPr>
          <a:lstStyle/>
          <a:p>
            <a:r>
              <a:rPr lang="en-GB" dirty="0">
                <a:latin typeface="Calibri" panose="020F0502020204030204" pitchFamily="34" charset="0"/>
                <a:cs typeface="Calibri" panose="020F0502020204030204" pitchFamily="34" charset="0"/>
              </a:rPr>
              <a:t>We can understand the notion of </a:t>
            </a:r>
            <a:r>
              <a:rPr lang="en-GB" i="1" dirty="0">
                <a:latin typeface="Calibri" panose="020F0502020204030204" pitchFamily="34" charset="0"/>
                <a:cs typeface="Calibri" panose="020F0502020204030204" pitchFamily="34" charset="0"/>
              </a:rPr>
              <a:t>truth </a:t>
            </a:r>
            <a:r>
              <a:rPr lang="en-GB" dirty="0">
                <a:latin typeface="Calibri" panose="020F0502020204030204" pitchFamily="34" charset="0"/>
                <a:cs typeface="Calibri" panose="020F0502020204030204" pitchFamily="34" charset="0"/>
              </a:rPr>
              <a:t>pragmatically – what it is for something to be true is determined pragmatically</a:t>
            </a:r>
          </a:p>
          <a:p>
            <a:pPr lvl="1"/>
            <a:r>
              <a:rPr lang="en-US" b="0" i="0" dirty="0">
                <a:solidFill>
                  <a:srgbClr val="1A1A1A"/>
                </a:solidFill>
                <a:effectLst/>
                <a:latin typeface="Times New Roman" panose="02020603050405020304" pitchFamily="18" charset="0"/>
              </a:rPr>
              <a:t>Any idea upon which we can ride, so to speak; any idea that will carry us prosperously from any one part of our experience to any other part, linking things satisfactorily, working securely, simplifying, saving labor; is true for just so much, true in so far forth, true </a:t>
            </a:r>
            <a:r>
              <a:rPr lang="en-US" b="0" i="1" dirty="0">
                <a:solidFill>
                  <a:srgbClr val="1A1A1A"/>
                </a:solidFill>
                <a:effectLst/>
                <a:latin typeface="Times New Roman" panose="02020603050405020304" pitchFamily="18" charset="0"/>
              </a:rPr>
              <a:t>instrumentally.</a:t>
            </a:r>
            <a:r>
              <a:rPr lang="en-US" b="0" i="0" dirty="0">
                <a:solidFill>
                  <a:srgbClr val="1A1A1A"/>
                </a:solidFill>
                <a:effectLst/>
                <a:latin typeface="Times New Roman" panose="02020603050405020304" pitchFamily="18" charset="0"/>
              </a:rPr>
              <a:t> This is the ‘instrumental’ view of truth. (William James, 1907 [1975: 34])</a:t>
            </a:r>
            <a:endParaRPr lang="en-GB" dirty="0">
              <a:latin typeface="Calibri" panose="020F0502020204030204" pitchFamily="34" charset="0"/>
              <a:cs typeface="Calibri" panose="020F0502020204030204" pitchFamily="34" charset="0"/>
            </a:endParaRPr>
          </a:p>
          <a:p>
            <a:pPr marL="0" indent="0">
              <a:buNone/>
            </a:pP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2635333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Instrumentalism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a:bodyPr>
          <a:lstStyle/>
          <a:p>
            <a:r>
              <a:rPr lang="en-GB" dirty="0">
                <a:latin typeface="Calibri" panose="020F0502020204030204" pitchFamily="34" charset="0"/>
                <a:cs typeface="Calibri" panose="020F0502020204030204" pitchFamily="34" charset="0"/>
              </a:rPr>
              <a:t>On this position, then, our best scientific theories are indeed </a:t>
            </a:r>
            <a:r>
              <a:rPr lang="en-GB" i="1" dirty="0">
                <a:latin typeface="Calibri" panose="020F0502020204030204" pitchFamily="34" charset="0"/>
                <a:cs typeface="Calibri" panose="020F0502020204030204" pitchFamily="34" charset="0"/>
              </a:rPr>
              <a:t>true </a:t>
            </a:r>
            <a:r>
              <a:rPr lang="en-GB" dirty="0">
                <a:latin typeface="Calibri" panose="020F0502020204030204" pitchFamily="34" charset="0"/>
                <a:cs typeface="Calibri" panose="020F0502020204030204" pitchFamily="34" charset="0"/>
              </a:rPr>
              <a:t>(where true is understood in this pragmatic sense) – they are those that are maximally useful to us!</a:t>
            </a:r>
          </a:p>
          <a:p>
            <a:r>
              <a:rPr lang="en-GB" dirty="0">
                <a:latin typeface="Calibri" panose="020F0502020204030204" pitchFamily="34" charset="0"/>
                <a:cs typeface="Calibri" panose="020F0502020204030204" pitchFamily="34" charset="0"/>
              </a:rPr>
              <a:t>This would still be anti-realist, but structurally seems to resemble the realist position which we started with!</a:t>
            </a:r>
          </a:p>
        </p:txBody>
      </p:sp>
    </p:spTree>
    <p:extLst>
      <p:ext uri="{BB962C8B-B14F-4D97-AF65-F5344CB8AC3E}">
        <p14:creationId xmlns:p14="http://schemas.microsoft.com/office/powerpoint/2010/main" val="13293080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Instrumentalism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a:bodyPr>
          <a:lstStyle/>
          <a:p>
            <a:r>
              <a:rPr lang="en-GB" dirty="0">
                <a:latin typeface="Calibri" panose="020F0502020204030204" pitchFamily="34" charset="0"/>
                <a:cs typeface="Calibri" panose="020F0502020204030204" pitchFamily="34" charset="0"/>
              </a:rPr>
              <a:t>The realist and instrumentalist might actually agree as to what our best theories are; our  most empirically supported theories of physics, for example, are likely to be the most useful, given their general applicability (in so far as they describe </a:t>
            </a:r>
            <a:r>
              <a:rPr lang="en-GB" i="1" dirty="0">
                <a:latin typeface="Calibri" panose="020F0502020204030204" pitchFamily="34" charset="0"/>
                <a:cs typeface="Calibri" panose="020F0502020204030204" pitchFamily="34" charset="0"/>
              </a:rPr>
              <a:t>all </a:t>
            </a:r>
            <a:r>
              <a:rPr lang="en-GB" dirty="0">
                <a:latin typeface="Calibri" panose="020F0502020204030204" pitchFamily="34" charset="0"/>
                <a:cs typeface="Calibri" panose="020F0502020204030204" pitchFamily="34" charset="0"/>
              </a:rPr>
              <a:t>physical phenomena)</a:t>
            </a:r>
          </a:p>
          <a:p>
            <a:pPr marL="0" indent="0">
              <a:buNone/>
            </a:pP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1920877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Instrumentalism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70000" lnSpcReduction="20000"/>
          </a:bodyPr>
          <a:lstStyle/>
          <a:p>
            <a:r>
              <a:rPr lang="en-GB" dirty="0">
                <a:latin typeface="Calibri" panose="020F0502020204030204" pitchFamily="34" charset="0"/>
                <a:cs typeface="Calibri" panose="020F0502020204030204" pitchFamily="34" charset="0"/>
              </a:rPr>
              <a:t>They differ, in so far as the realist offers an explanation for </a:t>
            </a:r>
            <a:r>
              <a:rPr lang="en-GB" i="1" dirty="0">
                <a:latin typeface="Calibri" panose="020F0502020204030204" pitchFamily="34" charset="0"/>
                <a:cs typeface="Calibri" panose="020F0502020204030204" pitchFamily="34" charset="0"/>
              </a:rPr>
              <a:t>why </a:t>
            </a:r>
            <a:r>
              <a:rPr lang="en-GB" dirty="0">
                <a:latin typeface="Calibri" panose="020F0502020204030204" pitchFamily="34" charset="0"/>
                <a:cs typeface="Calibri" panose="020F0502020204030204" pitchFamily="34" charset="0"/>
              </a:rPr>
              <a:t>they are useful. The instrumentalist refuses to engage with the question. </a:t>
            </a:r>
          </a:p>
          <a:p>
            <a:r>
              <a:rPr lang="en-GB" dirty="0">
                <a:latin typeface="Calibri" panose="020F0502020204030204" pitchFamily="34" charset="0"/>
                <a:cs typeface="Calibri" panose="020F0502020204030204" pitchFamily="34" charset="0"/>
              </a:rPr>
              <a:t>For instrumentalists, any “transcendental” connection between matters of fact and statements about them, is of no interest – hence, this pragmatic theory of truth</a:t>
            </a:r>
          </a:p>
          <a:p>
            <a:r>
              <a:rPr lang="en-GB" dirty="0">
                <a:latin typeface="Calibri" panose="020F0502020204030204" pitchFamily="34" charset="0"/>
                <a:cs typeface="Calibri" panose="020F0502020204030204" pitchFamily="34" charset="0"/>
              </a:rPr>
              <a:t>Statements are not true because they correspond with reality in some mysterious sense, but because they are useful </a:t>
            </a:r>
          </a:p>
          <a:p>
            <a:pPr lvl="1"/>
            <a:r>
              <a:rPr lang="en-GB" dirty="0">
                <a:latin typeface="Calibri" panose="020F0502020204030204" pitchFamily="34" charset="0"/>
                <a:cs typeface="Calibri" panose="020F0502020204030204" pitchFamily="34" charset="0"/>
              </a:rPr>
              <a:t>Think of beliefs you take to be true – you deduce things from them, you can plan things on the basis of them, you can make </a:t>
            </a:r>
            <a:r>
              <a:rPr lang="en-GB" i="1" dirty="0">
                <a:latin typeface="Calibri" panose="020F0502020204030204" pitchFamily="34" charset="0"/>
                <a:cs typeface="Calibri" panose="020F0502020204030204" pitchFamily="34" charset="0"/>
              </a:rPr>
              <a:t>predictions </a:t>
            </a:r>
            <a:r>
              <a:rPr lang="en-GB" dirty="0">
                <a:latin typeface="Calibri" panose="020F0502020204030204" pitchFamily="34" charset="0"/>
                <a:cs typeface="Calibri" panose="020F0502020204030204" pitchFamily="34" charset="0"/>
              </a:rPr>
              <a:t>with them. You can’t do that false beliefs. Perhaps that’s all there is to a belief being true.</a:t>
            </a:r>
          </a:p>
          <a:p>
            <a:pPr marL="0" indent="0">
              <a:buNone/>
            </a:pP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2065459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Instrumentalism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77500" lnSpcReduction="20000"/>
          </a:bodyPr>
          <a:lstStyle/>
          <a:p>
            <a:r>
              <a:rPr lang="en-GB" dirty="0">
                <a:latin typeface="Calibri" panose="020F0502020204030204" pitchFamily="34" charset="0"/>
                <a:cs typeface="Calibri" panose="020F0502020204030204" pitchFamily="34" charset="0"/>
              </a:rPr>
              <a:t>So, very radical indeed. </a:t>
            </a:r>
          </a:p>
          <a:p>
            <a:r>
              <a:rPr lang="en-GB" dirty="0">
                <a:latin typeface="Calibri" panose="020F0502020204030204" pitchFamily="34" charset="0"/>
                <a:cs typeface="Calibri" panose="020F0502020204030204" pitchFamily="34" charset="0"/>
              </a:rPr>
              <a:t>Requires us to understand truth pragmatically.</a:t>
            </a:r>
          </a:p>
          <a:p>
            <a:r>
              <a:rPr lang="en-GB" dirty="0">
                <a:latin typeface="Calibri" panose="020F0502020204030204" pitchFamily="34" charset="0"/>
                <a:cs typeface="Calibri" panose="020F0502020204030204" pitchFamily="34" charset="0"/>
              </a:rPr>
              <a:t>Once we do so, however, seems plain as to why some theories are better than others – essentially, they’re more predictively successful (and so are more useful).</a:t>
            </a:r>
          </a:p>
          <a:p>
            <a:r>
              <a:rPr lang="en-GB" dirty="0">
                <a:latin typeface="Calibri" panose="020F0502020204030204" pitchFamily="34" charset="0"/>
                <a:cs typeface="Calibri" panose="020F0502020204030204" pitchFamily="34" charset="0"/>
              </a:rPr>
              <a:t>Can even explain </a:t>
            </a:r>
            <a:r>
              <a:rPr lang="en-GB" i="1" dirty="0">
                <a:latin typeface="Calibri" panose="020F0502020204030204" pitchFamily="34" charset="0"/>
                <a:cs typeface="Calibri" panose="020F0502020204030204" pitchFamily="34" charset="0"/>
              </a:rPr>
              <a:t>why </a:t>
            </a:r>
            <a:r>
              <a:rPr lang="en-GB" dirty="0">
                <a:latin typeface="Calibri" panose="020F0502020204030204" pitchFamily="34" charset="0"/>
                <a:cs typeface="Calibri" panose="020F0502020204030204" pitchFamily="34" charset="0"/>
              </a:rPr>
              <a:t>they’re predictively successful in some sense – because they’re </a:t>
            </a:r>
            <a:r>
              <a:rPr lang="en-GB" i="1" dirty="0">
                <a:latin typeface="Calibri" panose="020F0502020204030204" pitchFamily="34" charset="0"/>
                <a:cs typeface="Calibri" panose="020F0502020204030204" pitchFamily="34" charset="0"/>
              </a:rPr>
              <a:t>true </a:t>
            </a:r>
            <a:r>
              <a:rPr lang="en-GB" dirty="0">
                <a:latin typeface="Calibri" panose="020F0502020204030204" pitchFamily="34" charset="0"/>
                <a:cs typeface="Calibri" panose="020F0502020204030204" pitchFamily="34" charset="0"/>
              </a:rPr>
              <a:t>in a pragmatic sense! </a:t>
            </a:r>
          </a:p>
          <a:p>
            <a:pPr lvl="1"/>
            <a:r>
              <a:rPr lang="en-US" b="0" i="0" dirty="0">
                <a:solidFill>
                  <a:srgbClr val="1A1A1A"/>
                </a:solidFill>
                <a:effectLst/>
                <a:latin typeface="Times New Roman" panose="02020603050405020304" pitchFamily="18" charset="0"/>
              </a:rPr>
              <a:t>‘If we were to reach a stage where we could no longer improve upon a belief, there is no point in withholding the title “true” from it.’ (</a:t>
            </a:r>
            <a:r>
              <a:rPr lang="en-US" b="0" i="0" dirty="0" err="1">
                <a:solidFill>
                  <a:srgbClr val="1A1A1A"/>
                </a:solidFill>
                <a:effectLst/>
                <a:latin typeface="Times New Roman" panose="02020603050405020304" pitchFamily="18" charset="0"/>
              </a:rPr>
              <a:t>Misak</a:t>
            </a:r>
            <a:r>
              <a:rPr lang="en-US" b="0" i="0" dirty="0">
                <a:solidFill>
                  <a:srgbClr val="1A1A1A"/>
                </a:solidFill>
                <a:effectLst/>
                <a:latin typeface="Times New Roman" panose="02020603050405020304" pitchFamily="18" charset="0"/>
              </a:rPr>
              <a:t> 2000: 101</a:t>
            </a: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11487094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Argument from AI</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a:bodyPr>
          <a:lstStyle/>
          <a:p>
            <a:r>
              <a:rPr lang="en-GB" dirty="0">
                <a:latin typeface="Calibri" panose="020F0502020204030204" pitchFamily="34" charset="0"/>
                <a:cs typeface="Calibri" panose="020F0502020204030204" pitchFamily="34" charset="0"/>
              </a:rPr>
              <a:t>Having considered some of the main positions within the debate between realism and anti-realism, we’ll now finally turn to an argument </a:t>
            </a:r>
            <a:r>
              <a:rPr lang="en-GB" i="1" dirty="0">
                <a:latin typeface="Calibri" panose="020F0502020204030204" pitchFamily="34" charset="0"/>
                <a:cs typeface="Calibri" panose="020F0502020204030204" pitchFamily="34" charset="0"/>
              </a:rPr>
              <a:t>for </a:t>
            </a:r>
            <a:r>
              <a:rPr lang="en-GB" dirty="0">
                <a:latin typeface="Calibri" panose="020F0502020204030204" pitchFamily="34" charset="0"/>
                <a:cs typeface="Calibri" panose="020F0502020204030204" pitchFamily="34" charset="0"/>
              </a:rPr>
              <a:t>anti-realism that comes from machine learning. </a:t>
            </a:r>
          </a:p>
          <a:p>
            <a:endParaRPr lang="en-GB" dirty="0">
              <a:latin typeface="Calibri" panose="020F0502020204030204" pitchFamily="34" charset="0"/>
              <a:cs typeface="Calibri" panose="020F0502020204030204" pitchFamily="34" charset="0"/>
            </a:endParaRPr>
          </a:p>
          <a:p>
            <a:pPr marL="0" indent="0">
              <a:buNone/>
            </a:pP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32505847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Argument from AI</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62500" lnSpcReduction="20000"/>
          </a:bodyPr>
          <a:lstStyle/>
          <a:p>
            <a:r>
              <a:rPr lang="en-GB" dirty="0">
                <a:latin typeface="Calibri" panose="020F0502020204030204" pitchFamily="34" charset="0"/>
                <a:cs typeface="Calibri" panose="020F0502020204030204" pitchFamily="34" charset="0"/>
              </a:rPr>
              <a:t>Machine learning algorithms, at their core, pick out patterns.</a:t>
            </a:r>
          </a:p>
          <a:p>
            <a:r>
              <a:rPr lang="en-GB" dirty="0">
                <a:latin typeface="Calibri" panose="020F0502020204030204" pitchFamily="34" charset="0"/>
                <a:cs typeface="Calibri" panose="020F0502020204030204" pitchFamily="34" charset="0"/>
              </a:rPr>
              <a:t>Oftentimes, it picks out patterns too subtle for humans to detect.</a:t>
            </a:r>
          </a:p>
          <a:p>
            <a:r>
              <a:rPr lang="en-GB" b="1" dirty="0">
                <a:latin typeface="Calibri" panose="020F0502020204030204" pitchFamily="34" charset="0"/>
                <a:cs typeface="Calibri" panose="020F0502020204030204" pitchFamily="34" charset="0"/>
              </a:rPr>
              <a:t>One example: </a:t>
            </a:r>
            <a:r>
              <a:rPr lang="en-GB" dirty="0">
                <a:latin typeface="Calibri" panose="020F0502020204030204" pitchFamily="34" charset="0"/>
                <a:cs typeface="Calibri" panose="020F0502020204030204" pitchFamily="34" charset="0"/>
              </a:rPr>
              <a:t>machine learning algorithms were trained to recognise structural features in antibiotic chemicals. </a:t>
            </a:r>
          </a:p>
          <a:p>
            <a:r>
              <a:rPr lang="en-GB" dirty="0">
                <a:latin typeface="Calibri" panose="020F0502020204030204" pitchFamily="34" charset="0"/>
                <a:cs typeface="Calibri" panose="020F0502020204030204" pitchFamily="34" charset="0"/>
              </a:rPr>
              <a:t>Those algorithms were then given a large dataset of molecules whose antibiotic qualities were unknown.</a:t>
            </a:r>
          </a:p>
          <a:p>
            <a:r>
              <a:rPr lang="en-GB" dirty="0">
                <a:latin typeface="Calibri" panose="020F0502020204030204" pitchFamily="34" charset="0"/>
                <a:cs typeface="Calibri" panose="020F0502020204030204" pitchFamily="34" charset="0"/>
              </a:rPr>
              <a:t>The machine learning algorithm picked out one molecule that was more closely related to anti-fungal medications. The molecule was named </a:t>
            </a:r>
            <a:r>
              <a:rPr lang="en-GB" i="1" dirty="0" err="1">
                <a:latin typeface="Calibri" panose="020F0502020204030204" pitchFamily="34" charset="0"/>
                <a:cs typeface="Calibri" panose="020F0502020204030204" pitchFamily="34" charset="0"/>
              </a:rPr>
              <a:t>Halicin</a:t>
            </a:r>
            <a:r>
              <a:rPr lang="en-GB" i="1" dirty="0">
                <a:latin typeface="Calibri" panose="020F0502020204030204" pitchFamily="34" charset="0"/>
                <a:cs typeface="Calibri" panose="020F0502020204030204" pitchFamily="34" charset="0"/>
              </a:rPr>
              <a:t>.</a:t>
            </a:r>
          </a:p>
          <a:p>
            <a:r>
              <a:rPr lang="en-GB" dirty="0">
                <a:latin typeface="Calibri" panose="020F0502020204030204" pitchFamily="34" charset="0"/>
                <a:cs typeface="Calibri" panose="020F0502020204030204" pitchFamily="34" charset="0"/>
              </a:rPr>
              <a:t>Because it was chemically different from most antibiotics we’ve identified, it has an unusual mechanism of action – as a result, it is likely to be effective against a number of drug-resistant bacteria.</a:t>
            </a:r>
          </a:p>
          <a:p>
            <a:r>
              <a:rPr lang="en-GB" i="1" dirty="0">
                <a:latin typeface="Calibri" panose="020F0502020204030204" pitchFamily="34" charset="0"/>
                <a:cs typeface="Calibri" panose="020F0502020204030204" pitchFamily="34" charset="0"/>
              </a:rPr>
              <a:t>In vivo </a:t>
            </a:r>
            <a:r>
              <a:rPr lang="en-GB" dirty="0">
                <a:latin typeface="Calibri" panose="020F0502020204030204" pitchFamily="34" charset="0"/>
                <a:cs typeface="Calibri" panose="020F0502020204030204" pitchFamily="34" charset="0"/>
              </a:rPr>
              <a:t>studies have confirmed its efficacy</a:t>
            </a:r>
            <a:endParaRPr lang="en-GB" i="1"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38596208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Argument from AI</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85000" lnSpcReduction="20000"/>
          </a:bodyPr>
          <a:lstStyle/>
          <a:p>
            <a:r>
              <a:rPr lang="en-GB" dirty="0">
                <a:latin typeface="Calibri" panose="020F0502020204030204" pitchFamily="34" charset="0"/>
                <a:cs typeface="Calibri" panose="020F0502020204030204" pitchFamily="34" charset="0"/>
              </a:rPr>
              <a:t>What does this example tell us, then:</a:t>
            </a:r>
          </a:p>
          <a:p>
            <a:r>
              <a:rPr lang="en-GB" dirty="0">
                <a:latin typeface="Calibri" panose="020F0502020204030204" pitchFamily="34" charset="0"/>
                <a:cs typeface="Calibri" panose="020F0502020204030204" pitchFamily="34" charset="0"/>
              </a:rPr>
              <a:t>It seems possible to be </a:t>
            </a:r>
            <a:r>
              <a:rPr lang="en-GB" i="1" dirty="0">
                <a:latin typeface="Calibri" panose="020F0502020204030204" pitchFamily="34" charset="0"/>
                <a:cs typeface="Calibri" panose="020F0502020204030204" pitchFamily="34" charset="0"/>
              </a:rPr>
              <a:t>predictively successful</a:t>
            </a:r>
            <a:r>
              <a:rPr lang="en-GB" dirty="0">
                <a:latin typeface="Calibri" panose="020F0502020204030204" pitchFamily="34" charset="0"/>
                <a:cs typeface="Calibri" panose="020F0502020204030204" pitchFamily="34" charset="0"/>
              </a:rPr>
              <a:t>, without the employment of an explicit theory. </a:t>
            </a:r>
          </a:p>
          <a:p>
            <a:r>
              <a:rPr lang="en-GB" dirty="0">
                <a:latin typeface="Calibri" panose="020F0502020204030204" pitchFamily="34" charset="0"/>
                <a:cs typeface="Calibri" panose="020F0502020204030204" pitchFamily="34" charset="0"/>
              </a:rPr>
              <a:t>Rather than a human understanding what structural features of a molecule might mean a drug has antibiotic features, we used machine learning algorithms to isolate pertinent patterns, on the basis of which it made a successful prediction. </a:t>
            </a:r>
          </a:p>
          <a:p>
            <a:r>
              <a:rPr lang="en-GB" dirty="0">
                <a:latin typeface="Calibri" panose="020F0502020204030204" pitchFamily="34" charset="0"/>
                <a:cs typeface="Calibri" panose="020F0502020204030204" pitchFamily="34" charset="0"/>
              </a:rPr>
              <a:t>What, then, does this tell us about the realism/anti-realism debate?</a:t>
            </a:r>
          </a:p>
          <a:p>
            <a:pPr marL="0" indent="0">
              <a:buNone/>
            </a:pPr>
            <a:endParaRPr lang="en-GB" dirty="0"/>
          </a:p>
        </p:txBody>
      </p:sp>
    </p:spTree>
    <p:extLst>
      <p:ext uri="{BB962C8B-B14F-4D97-AF65-F5344CB8AC3E}">
        <p14:creationId xmlns:p14="http://schemas.microsoft.com/office/powerpoint/2010/main" val="230625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fontScale="90000"/>
          </a:bodyPr>
          <a:lstStyle/>
          <a:p>
            <a:r>
              <a:rPr lang="en-GB" dirty="0"/>
              <a:t>Scientific Realism and Anti-Realism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a:bodyPr>
          <a:lstStyle/>
          <a:p>
            <a:r>
              <a:rPr lang="en-GB" b="1" dirty="0">
                <a:latin typeface="Calibri" panose="020F0502020204030204" pitchFamily="34" charset="0"/>
                <a:cs typeface="Calibri" panose="020F0502020204030204" pitchFamily="34" charset="0"/>
              </a:rPr>
              <a:t>Central question we’re considering today: </a:t>
            </a:r>
            <a:r>
              <a:rPr lang="en-GB" dirty="0">
                <a:latin typeface="Calibri" panose="020F0502020204030204" pitchFamily="34" charset="0"/>
                <a:cs typeface="Calibri" panose="020F0502020204030204" pitchFamily="34" charset="0"/>
              </a:rPr>
              <a:t>When we consider our </a:t>
            </a:r>
            <a:r>
              <a:rPr lang="en-GB" u="sng" dirty="0">
                <a:latin typeface="Calibri" panose="020F0502020204030204" pitchFamily="34" charset="0"/>
                <a:cs typeface="Calibri" panose="020F0502020204030204" pitchFamily="34" charset="0"/>
              </a:rPr>
              <a:t>best</a:t>
            </a:r>
            <a:r>
              <a:rPr lang="en-GB" dirty="0">
                <a:latin typeface="Calibri" panose="020F0502020204030204" pitchFamily="34" charset="0"/>
                <a:cs typeface="Calibri" panose="020F0502020204030204" pitchFamily="34" charset="0"/>
              </a:rPr>
              <a:t>, most predictively successful scientific theories (quantum mechanics, relativistic mechanics, etc.), should we believe that those theories are (approximately) true?</a:t>
            </a:r>
          </a:p>
          <a:p>
            <a:pPr marL="0" indent="0">
              <a:buNone/>
            </a:pPr>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2393656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Argument from AI</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92500" lnSpcReduction="10000"/>
          </a:bodyPr>
          <a:lstStyle/>
          <a:p>
            <a:r>
              <a:rPr lang="en-GB" i="1" dirty="0">
                <a:latin typeface="Calibri" panose="020F0502020204030204" pitchFamily="34" charset="0"/>
                <a:cs typeface="Calibri" panose="020F0502020204030204" pitchFamily="34" charset="0"/>
              </a:rPr>
              <a:t>Prima facie</a:t>
            </a:r>
            <a:r>
              <a:rPr lang="en-GB" dirty="0">
                <a:latin typeface="Calibri" panose="020F0502020204030204" pitchFamily="34" charset="0"/>
                <a:cs typeface="Calibri" panose="020F0502020204030204" pitchFamily="34" charset="0"/>
              </a:rPr>
              <a:t>, this seems like a boon to the anti-realist idea that all that matters is predictive success. </a:t>
            </a:r>
          </a:p>
          <a:p>
            <a:r>
              <a:rPr lang="en-GB" dirty="0">
                <a:latin typeface="Calibri" panose="020F0502020204030204" pitchFamily="34" charset="0"/>
                <a:cs typeface="Calibri" panose="020F0502020204030204" pitchFamily="34" charset="0"/>
              </a:rPr>
              <a:t>It seems we have a mechanism, with which we are able to generate successful predictions, and it seems implausible to attribute that predictive success to the </a:t>
            </a:r>
            <a:r>
              <a:rPr lang="en-GB" i="1" dirty="0">
                <a:latin typeface="Calibri" panose="020F0502020204030204" pitchFamily="34" charset="0"/>
                <a:cs typeface="Calibri" panose="020F0502020204030204" pitchFamily="34" charset="0"/>
              </a:rPr>
              <a:t>truth </a:t>
            </a:r>
            <a:r>
              <a:rPr lang="en-GB" dirty="0">
                <a:latin typeface="Calibri" panose="020F0502020204030204" pitchFamily="34" charset="0"/>
                <a:cs typeface="Calibri" panose="020F0502020204030204" pitchFamily="34" charset="0"/>
              </a:rPr>
              <a:t>of a scientific theory (indeed, the anti-realist can reasonably say, ‘what theory?’) – undermining the NMA.</a:t>
            </a: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16091270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Argument from AI</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70000" lnSpcReduction="20000"/>
          </a:bodyPr>
          <a:lstStyle/>
          <a:p>
            <a:r>
              <a:rPr lang="en-GB" dirty="0">
                <a:latin typeface="Calibri" panose="020F0502020204030204" pitchFamily="34" charset="0"/>
                <a:cs typeface="Calibri" panose="020F0502020204030204" pitchFamily="34" charset="0"/>
              </a:rPr>
              <a:t>Potential replies available to the realist:</a:t>
            </a:r>
          </a:p>
          <a:p>
            <a:r>
              <a:rPr lang="en-GB" dirty="0">
                <a:latin typeface="Calibri" panose="020F0502020204030204" pitchFamily="34" charset="0"/>
                <a:cs typeface="Calibri" panose="020F0502020204030204" pitchFamily="34" charset="0"/>
              </a:rPr>
              <a:t>Though it might not be a linguistic entity, the structure of the algorithm might be isomorphic, in some important sense, to our current best theories of chemistry (indeed, research on </a:t>
            </a:r>
            <a:r>
              <a:rPr lang="en-GB" i="1" dirty="0" err="1">
                <a:latin typeface="Calibri" panose="020F0502020204030204" pitchFamily="34" charset="0"/>
                <a:cs typeface="Calibri" panose="020F0502020204030204" pitchFamily="34" charset="0"/>
              </a:rPr>
              <a:t>Halicin</a:t>
            </a:r>
            <a:r>
              <a:rPr lang="en-GB" i="1" dirty="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has already identified the mechanism of action – the sequestration of iron, which disrupts cell membranes, leading to the death of the cell). Structural realists, then, might be comfortable. </a:t>
            </a:r>
          </a:p>
          <a:p>
            <a:r>
              <a:rPr lang="en-GB" dirty="0">
                <a:latin typeface="Calibri" panose="020F0502020204030204" pitchFamily="34" charset="0"/>
                <a:cs typeface="Calibri" panose="020F0502020204030204" pitchFamily="34" charset="0"/>
              </a:rPr>
              <a:t>With enough analysis, then, we might be able to identify the ‘theory’ implicit in the model – if it’s isomorphic to our best theories, then the realist might be comfortable committing to the “truth” of the machine-learning algorithms model. </a:t>
            </a: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227451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Argument from AI</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a:bodyPr>
          <a:lstStyle/>
          <a:p>
            <a:r>
              <a:rPr lang="en-GB" dirty="0">
                <a:latin typeface="Calibri" panose="020F0502020204030204" pitchFamily="34" charset="0"/>
                <a:cs typeface="Calibri" panose="020F0502020204030204" pitchFamily="34" charset="0"/>
              </a:rPr>
              <a:t>Counterreplies:</a:t>
            </a:r>
          </a:p>
          <a:p>
            <a:r>
              <a:rPr lang="en-GB" b="1" dirty="0">
                <a:latin typeface="Calibri" panose="020F0502020204030204" pitchFamily="34" charset="0"/>
                <a:cs typeface="Calibri" panose="020F0502020204030204" pitchFamily="34" charset="0"/>
              </a:rPr>
              <a:t>Black-box</a:t>
            </a:r>
            <a:r>
              <a:rPr lang="en-GB" dirty="0">
                <a:latin typeface="Calibri" panose="020F0502020204030204" pitchFamily="34" charset="0"/>
                <a:cs typeface="Calibri" panose="020F0502020204030204" pitchFamily="34" charset="0"/>
              </a:rPr>
              <a:t> algorithms – those too complex to scrutinise – might pose more of a problem. If we cannot </a:t>
            </a:r>
            <a:r>
              <a:rPr lang="en-GB" i="1" dirty="0">
                <a:latin typeface="Calibri" panose="020F0502020204030204" pitchFamily="34" charset="0"/>
                <a:cs typeface="Calibri" panose="020F0502020204030204" pitchFamily="34" charset="0"/>
              </a:rPr>
              <a:t>understand </a:t>
            </a:r>
            <a:r>
              <a:rPr lang="en-GB" dirty="0">
                <a:latin typeface="Calibri" panose="020F0502020204030204" pitchFamily="34" charset="0"/>
                <a:cs typeface="Calibri" panose="020F0502020204030204" pitchFamily="34" charset="0"/>
              </a:rPr>
              <a:t>(in some substantial sense), even </a:t>
            </a:r>
            <a:r>
              <a:rPr lang="en-GB" i="1" dirty="0">
                <a:latin typeface="Calibri" panose="020F0502020204030204" pitchFamily="34" charset="0"/>
                <a:cs typeface="Calibri" panose="020F0502020204030204" pitchFamily="34" charset="0"/>
              </a:rPr>
              <a:t>in theory</a:t>
            </a:r>
            <a:r>
              <a:rPr lang="en-GB" dirty="0">
                <a:latin typeface="Calibri" panose="020F0502020204030204" pitchFamily="34" charset="0"/>
                <a:cs typeface="Calibri" panose="020F0502020204030204" pitchFamily="34" charset="0"/>
              </a:rPr>
              <a:t>, the model the algorithm develops, should we be comfortable committing to the truth of it?</a:t>
            </a: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30195747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Argument from AI</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lnSpcReduction="10000"/>
          </a:bodyPr>
          <a:lstStyle/>
          <a:p>
            <a:r>
              <a:rPr lang="en-GB" dirty="0">
                <a:latin typeface="Calibri" panose="020F0502020204030204" pitchFamily="34" charset="0"/>
                <a:cs typeface="Calibri" panose="020F0502020204030204" pitchFamily="34" charset="0"/>
              </a:rPr>
              <a:t>Counterreplies:</a:t>
            </a:r>
          </a:p>
          <a:p>
            <a:r>
              <a:rPr lang="en-GB" b="1" dirty="0">
                <a:latin typeface="Calibri" panose="020F0502020204030204" pitchFamily="34" charset="0"/>
                <a:cs typeface="Calibri" panose="020F0502020204030204" pitchFamily="34" charset="0"/>
              </a:rPr>
              <a:t>Given that MLAs are constantly in flux</a:t>
            </a:r>
            <a:r>
              <a:rPr lang="en-GB" dirty="0">
                <a:latin typeface="Calibri" panose="020F0502020204030204" pitchFamily="34" charset="0"/>
                <a:cs typeface="Calibri" panose="020F0502020204030204" pitchFamily="34" charset="0"/>
              </a:rPr>
              <a:t>, in so far as the weighting of the algorithm attunes to new data, we appear to have a turbo-charged example of theory change that drove the PMI. The model is constantly being supplanted – how can we reasonably commit to the truth of it? </a:t>
            </a: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12725241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Lessons to be learned</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85000" lnSpcReduction="10000"/>
          </a:bodyPr>
          <a:lstStyle/>
          <a:p>
            <a:r>
              <a:rPr lang="en-GB" dirty="0">
                <a:latin typeface="Calibri" panose="020F0502020204030204" pitchFamily="34" charset="0"/>
                <a:cs typeface="Calibri" panose="020F0502020204030204" pitchFamily="34" charset="0"/>
              </a:rPr>
              <a:t>Possible to remain agnostic about the truth of scientific theories – there’s a coherent position available on which you treat science instrumentally. </a:t>
            </a:r>
          </a:p>
          <a:p>
            <a:r>
              <a:rPr lang="en-GB" dirty="0">
                <a:latin typeface="Calibri" panose="020F0502020204030204" pitchFamily="34" charset="0"/>
                <a:cs typeface="Calibri" panose="020F0502020204030204" pitchFamily="34" charset="0"/>
              </a:rPr>
              <a:t>Arguments that MLAs are guilty of </a:t>
            </a:r>
            <a:r>
              <a:rPr lang="en-GB" i="1" dirty="0">
                <a:latin typeface="Calibri" panose="020F0502020204030204" pitchFamily="34" charset="0"/>
                <a:cs typeface="Calibri" panose="020F0502020204030204" pitchFamily="34" charset="0"/>
              </a:rPr>
              <a:t>curve-fitting </a:t>
            </a:r>
            <a:r>
              <a:rPr lang="en-GB" dirty="0">
                <a:latin typeface="Calibri" panose="020F0502020204030204" pitchFamily="34" charset="0"/>
                <a:cs typeface="Calibri" panose="020F0502020204030204" pitchFamily="34" charset="0"/>
              </a:rPr>
              <a:t>– that rather than identify true patterns in nature, they are simply fitting a curve to the data – seem to presume a realist view of scientific theories. As we have seen, this assumption is one that requires significant argumentation (and indeed, may not even be the best option). </a:t>
            </a: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1348816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Questions</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a:bodyPr>
          <a:lstStyle/>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309800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Fin!</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85000" lnSpcReduction="20000"/>
          </a:bodyPr>
          <a:lstStyle/>
          <a:p>
            <a:r>
              <a:rPr lang="en-GB" dirty="0">
                <a:latin typeface="Calibri" panose="020F0502020204030204" pitchFamily="34" charset="0"/>
                <a:cs typeface="Calibri" panose="020F0502020204030204" pitchFamily="34" charset="0"/>
              </a:rPr>
              <a:t>Thanks for taking part in the course!</a:t>
            </a:r>
          </a:p>
          <a:p>
            <a:r>
              <a:rPr lang="en-GB" dirty="0">
                <a:latin typeface="Calibri" panose="020F0502020204030204" pitchFamily="34" charset="0"/>
                <a:cs typeface="Calibri" panose="020F0502020204030204" pitchFamily="34" charset="0"/>
              </a:rPr>
              <a:t>Really hope you enjoyed it</a:t>
            </a:r>
          </a:p>
          <a:p>
            <a:r>
              <a:rPr lang="en-GB" dirty="0">
                <a:latin typeface="Calibri" panose="020F0502020204030204" pitchFamily="34" charset="0"/>
                <a:cs typeface="Calibri" panose="020F0502020204030204" pitchFamily="34" charset="0"/>
              </a:rPr>
              <a:t>If you have any comments, please get in touch (and don’t worry, I have a thick skin, and any feedback – good or bad -- that can help improve the course is really appreciated). </a:t>
            </a:r>
          </a:p>
          <a:p>
            <a:r>
              <a:rPr lang="en-GB" dirty="0">
                <a:latin typeface="Calibri" panose="020F0502020204030204" pitchFamily="34" charset="0"/>
                <a:cs typeface="Calibri" panose="020F0502020204030204" pitchFamily="34" charset="0"/>
              </a:rPr>
              <a:t>See you in your tutorials</a:t>
            </a:r>
          </a:p>
          <a:p>
            <a:r>
              <a:rPr lang="en-GB" dirty="0">
                <a:latin typeface="Calibri" panose="020F0502020204030204" pitchFamily="34" charset="0"/>
                <a:cs typeface="Calibri" panose="020F0502020204030204" pitchFamily="34" charset="0"/>
              </a:rPr>
              <a:t>Remember: there’s a revision session next week 9:00-10:00 (though will probably run to 12:00)</a:t>
            </a:r>
          </a:p>
          <a:p>
            <a:r>
              <a:rPr lang="en-GB" dirty="0">
                <a:latin typeface="Calibri" panose="020F0502020204030204" pitchFamily="34" charset="0"/>
                <a:cs typeface="Calibri" panose="020F0502020204030204" pitchFamily="34" charset="0"/>
              </a:rPr>
              <a:t>Good luck with your exam next week!</a:t>
            </a: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31466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fontScale="90000"/>
          </a:bodyPr>
          <a:lstStyle/>
          <a:p>
            <a:r>
              <a:rPr lang="en-GB" dirty="0"/>
              <a:t>Scientific Realism and Anti-Realism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lnSpcReduction="10000"/>
          </a:bodyPr>
          <a:lstStyle/>
          <a:p>
            <a:r>
              <a:rPr lang="en-GB" b="1" dirty="0">
                <a:latin typeface="Calibri" panose="020F0502020204030204" pitchFamily="34" charset="0"/>
                <a:cs typeface="Calibri" panose="020F0502020204030204" pitchFamily="34" charset="0"/>
              </a:rPr>
              <a:t>Note before we begin:</a:t>
            </a:r>
            <a:r>
              <a:rPr lang="en-GB" dirty="0">
                <a:latin typeface="Calibri" panose="020F0502020204030204" pitchFamily="34" charset="0"/>
                <a:cs typeface="Calibri" panose="020F0502020204030204" pitchFamily="34" charset="0"/>
              </a:rPr>
              <a:t> we’re not concerned here with older, obviously false theories (think geocentric model of the solar system). </a:t>
            </a:r>
          </a:p>
          <a:p>
            <a:r>
              <a:rPr lang="en-GB" dirty="0">
                <a:latin typeface="Calibri" panose="020F0502020204030204" pitchFamily="34" charset="0"/>
                <a:cs typeface="Calibri" panose="020F0502020204030204" pitchFamily="34" charset="0"/>
              </a:rPr>
              <a:t>We’re talking about our best, cutting-edge, most empirically supported theories, in all branches of science (think quantum field theory, relativistic mechanics, germ theory, genetics, etc.)</a:t>
            </a:r>
          </a:p>
          <a:p>
            <a:pPr marL="0" indent="0">
              <a:buNone/>
            </a:pPr>
            <a:endParaRPr lang="en-GB" dirty="0">
              <a:latin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3323949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fontScale="90000"/>
          </a:bodyPr>
          <a:lstStyle/>
          <a:p>
            <a:r>
              <a:rPr lang="en-GB" dirty="0"/>
              <a:t>Scientific Realism and Anti-Realism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a:bodyPr>
          <a:lstStyle/>
          <a:p>
            <a:r>
              <a:rPr lang="en-GB" b="1" dirty="0">
                <a:latin typeface="Calibri" panose="020F0502020204030204" pitchFamily="34" charset="0"/>
                <a:cs typeface="Calibri" panose="020F0502020204030204" pitchFamily="34" charset="0"/>
              </a:rPr>
              <a:t>Central question rephrased: </a:t>
            </a:r>
            <a:r>
              <a:rPr lang="en-GB" dirty="0">
                <a:latin typeface="Calibri" panose="020F0502020204030204" pitchFamily="34" charset="0"/>
                <a:cs typeface="Calibri" panose="020F0502020204030204" pitchFamily="34" charset="0"/>
              </a:rPr>
              <a:t>Our best scientific theories posit electrons. Should we believe that electrons </a:t>
            </a:r>
            <a:r>
              <a:rPr lang="en-GB" b="1" dirty="0">
                <a:latin typeface="Calibri" panose="020F0502020204030204" pitchFamily="34" charset="0"/>
                <a:cs typeface="Calibri" panose="020F0502020204030204" pitchFamily="34" charset="0"/>
              </a:rPr>
              <a:t>actually exist</a:t>
            </a:r>
            <a:r>
              <a:rPr lang="en-GB" dirty="0">
                <a:latin typeface="Calibri" panose="020F0502020204030204" pitchFamily="34" charset="0"/>
                <a:cs typeface="Calibri" panose="020F0502020204030204" pitchFamily="34" charset="0"/>
              </a:rPr>
              <a:t>?</a:t>
            </a:r>
          </a:p>
          <a:p>
            <a:pPr marL="0" indent="0">
              <a:buNone/>
            </a:pPr>
            <a:endParaRPr lang="en-GB" dirty="0"/>
          </a:p>
        </p:txBody>
      </p:sp>
    </p:spTree>
    <p:extLst>
      <p:ext uri="{BB962C8B-B14F-4D97-AF65-F5344CB8AC3E}">
        <p14:creationId xmlns:p14="http://schemas.microsoft.com/office/powerpoint/2010/main" val="223955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Scientific Realism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fontScale="92500"/>
          </a:bodyPr>
          <a:lstStyle/>
          <a:p>
            <a:r>
              <a:rPr lang="en-GB" dirty="0">
                <a:latin typeface="Calibri" panose="020F0502020204030204" pitchFamily="34" charset="0"/>
                <a:cs typeface="Calibri" panose="020F0502020204030204" pitchFamily="34" charset="0"/>
              </a:rPr>
              <a:t>You might think, obviously we should. </a:t>
            </a:r>
          </a:p>
          <a:p>
            <a:r>
              <a:rPr lang="en-GB" dirty="0">
                <a:latin typeface="Calibri" panose="020F0502020204030204" pitchFamily="34" charset="0"/>
                <a:cs typeface="Calibri" panose="020F0502020204030204" pitchFamily="34" charset="0"/>
              </a:rPr>
              <a:t>In which case, you’re a scientific realist. </a:t>
            </a:r>
          </a:p>
          <a:p>
            <a:r>
              <a:rPr lang="en-GB" dirty="0">
                <a:latin typeface="Calibri" panose="020F0502020204030204" pitchFamily="34" charset="0"/>
                <a:cs typeface="Calibri" panose="020F0502020204030204" pitchFamily="34" charset="0"/>
              </a:rPr>
              <a:t>Scientific realism (broadly construed) says that scientific theories are (approximately) true. </a:t>
            </a:r>
          </a:p>
          <a:p>
            <a:r>
              <a:rPr lang="en-GB" dirty="0">
                <a:latin typeface="Calibri" panose="020F0502020204030204" pitchFamily="34" charset="0"/>
                <a:cs typeface="Calibri" panose="020F0502020204030204" pitchFamily="34" charset="0"/>
              </a:rPr>
              <a:t>In doing so, we commit ourselves to the existence of the entities those scientific theories posit (electrons, DNA, gravitational waves, etc.). </a:t>
            </a:r>
          </a:p>
          <a:p>
            <a:pPr marL="0" indent="0">
              <a:buNone/>
            </a:pPr>
            <a:endParaRPr lang="en-GB" dirty="0"/>
          </a:p>
        </p:txBody>
      </p:sp>
    </p:spTree>
    <p:extLst>
      <p:ext uri="{BB962C8B-B14F-4D97-AF65-F5344CB8AC3E}">
        <p14:creationId xmlns:p14="http://schemas.microsoft.com/office/powerpoint/2010/main" val="1686525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700-F04B-4098-A3C7-45614AB9B33C}"/>
              </a:ext>
            </a:extLst>
          </p:cNvPr>
          <p:cNvSpPr>
            <a:spLocks noGrp="1"/>
          </p:cNvSpPr>
          <p:nvPr>
            <p:ph type="title"/>
          </p:nvPr>
        </p:nvSpPr>
        <p:spPr/>
        <p:txBody>
          <a:bodyPr>
            <a:normAutofit/>
          </a:bodyPr>
          <a:lstStyle/>
          <a:p>
            <a:r>
              <a:rPr lang="en-GB" dirty="0"/>
              <a:t>Scientific Realism</a:t>
            </a:r>
            <a:endParaRPr lang="en-US" dirty="0"/>
          </a:p>
        </p:txBody>
      </p:sp>
      <p:sp>
        <p:nvSpPr>
          <p:cNvPr id="3" name="Content Placeholder 2">
            <a:extLst>
              <a:ext uri="{FF2B5EF4-FFF2-40B4-BE49-F238E27FC236}">
                <a16:creationId xmlns:a16="http://schemas.microsoft.com/office/drawing/2014/main" id="{0D68F594-7637-44EC-BE96-A484BF2B92EE}"/>
              </a:ext>
            </a:extLst>
          </p:cNvPr>
          <p:cNvSpPr>
            <a:spLocks noGrp="1"/>
          </p:cNvSpPr>
          <p:nvPr>
            <p:ph idx="1"/>
          </p:nvPr>
        </p:nvSpPr>
        <p:spPr/>
        <p:txBody>
          <a:bodyPr>
            <a:normAutofit lnSpcReduction="10000"/>
          </a:bodyPr>
          <a:lstStyle/>
          <a:p>
            <a:r>
              <a:rPr lang="en-GB" dirty="0">
                <a:latin typeface="Calibri" panose="020F0502020204030204" pitchFamily="34" charset="0"/>
                <a:cs typeface="Calibri" panose="020F0502020204030204" pitchFamily="34" charset="0"/>
              </a:rPr>
              <a:t>Why does this commit us to those entities?</a:t>
            </a:r>
          </a:p>
          <a:p>
            <a:r>
              <a:rPr lang="en-GB" dirty="0">
                <a:latin typeface="Calibri" panose="020F0502020204030204" pitchFamily="34" charset="0"/>
                <a:cs typeface="Calibri" panose="020F0502020204030204" pitchFamily="34" charset="0"/>
              </a:rPr>
              <a:t>Well, take the sentence </a:t>
            </a:r>
            <a:r>
              <a:rPr lang="en-GB" i="1" dirty="0">
                <a:latin typeface="Calibri" panose="020F0502020204030204" pitchFamily="34" charset="0"/>
                <a:cs typeface="Calibri" panose="020F0502020204030204" pitchFamily="34" charset="0"/>
              </a:rPr>
              <a:t>‘the chair is red’</a:t>
            </a:r>
          </a:p>
          <a:p>
            <a:r>
              <a:rPr lang="en-GB" dirty="0">
                <a:latin typeface="Calibri" panose="020F0502020204030204" pitchFamily="34" charset="0"/>
                <a:cs typeface="Calibri" panose="020F0502020204030204" pitchFamily="34" charset="0"/>
              </a:rPr>
              <a:t>If that sentence is true, then the chair must </a:t>
            </a:r>
            <a:r>
              <a:rPr lang="en-GB" b="1" dirty="0">
                <a:latin typeface="Calibri" panose="020F0502020204030204" pitchFamily="34" charset="0"/>
                <a:cs typeface="Calibri" panose="020F0502020204030204" pitchFamily="34" charset="0"/>
              </a:rPr>
              <a:t>exist</a:t>
            </a:r>
            <a:r>
              <a:rPr lang="en-GB" dirty="0">
                <a:latin typeface="Calibri" panose="020F0502020204030204" pitchFamily="34" charset="0"/>
                <a:cs typeface="Calibri" panose="020F0502020204030204" pitchFamily="34" charset="0"/>
              </a:rPr>
              <a:t>, and it must be red</a:t>
            </a:r>
          </a:p>
          <a:p>
            <a:r>
              <a:rPr lang="en-GB" dirty="0">
                <a:latin typeface="Calibri" panose="020F0502020204030204" pitchFamily="34" charset="0"/>
                <a:cs typeface="Calibri" panose="020F0502020204030204" pitchFamily="34" charset="0"/>
              </a:rPr>
              <a:t>So too, then, committing to the truth of scientific theories that state that certain entities have certain properties, commits us to the </a:t>
            </a:r>
            <a:r>
              <a:rPr lang="en-GB" b="1" dirty="0">
                <a:latin typeface="Calibri" panose="020F0502020204030204" pitchFamily="34" charset="0"/>
                <a:cs typeface="Calibri" panose="020F0502020204030204" pitchFamily="34" charset="0"/>
              </a:rPr>
              <a:t>existence</a:t>
            </a:r>
            <a:r>
              <a:rPr lang="en-GB" dirty="0">
                <a:latin typeface="Calibri" panose="020F0502020204030204" pitchFamily="34" charset="0"/>
                <a:cs typeface="Calibri" panose="020F0502020204030204" pitchFamily="34" charset="0"/>
              </a:rPr>
              <a:t> of those entities</a:t>
            </a:r>
          </a:p>
          <a:p>
            <a:pPr marL="0" indent="0">
              <a:buNone/>
            </a:pPr>
            <a:endParaRPr lang="en-GB" dirty="0"/>
          </a:p>
        </p:txBody>
      </p:sp>
    </p:spTree>
    <p:extLst>
      <p:ext uri="{BB962C8B-B14F-4D97-AF65-F5344CB8AC3E}">
        <p14:creationId xmlns:p14="http://schemas.microsoft.com/office/powerpoint/2010/main" val="1045818053"/>
      </p:ext>
    </p:extLst>
  </p:cSld>
  <p:clrMapOvr>
    <a:masterClrMapping/>
  </p:clrMapOvr>
</p:sld>
</file>

<file path=ppt/theme/theme1.xml><?xml version="1.0" encoding="utf-8"?>
<a:theme xmlns:a="http://schemas.openxmlformats.org/drawingml/2006/main" name="TU Delft Presentation 16-9">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U Delft Presentation 16-9" id="{D2417DE7-C555-42F3-991A-EE8E55AD07BA}" vid="{8BCD73EF-54A1-44C7-BA8B-B6FCD5D238B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 Delft Presentation 16-9</Template>
  <TotalTime>4633</TotalTime>
  <Words>4437</Words>
  <Application>Microsoft Office PowerPoint</Application>
  <PresentationFormat>Widescreen</PresentationFormat>
  <Paragraphs>344</Paragraphs>
  <Slides>56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56</vt:i4>
      </vt:variant>
    </vt:vector>
  </HeadingPairs>
  <TitlesOfParts>
    <vt:vector size="62" baseType="lpstr">
      <vt:lpstr>Arial</vt:lpstr>
      <vt:lpstr>Calibri</vt:lpstr>
      <vt:lpstr>Tahoma</vt:lpstr>
      <vt:lpstr>Times New Roman</vt:lpstr>
      <vt:lpstr>TU Delft Presentation 16-9</vt:lpstr>
      <vt:lpstr>Custom Design</vt:lpstr>
      <vt:lpstr>Epistemology and Ethics of Business Analytics MOT1442 Q2 </vt:lpstr>
      <vt:lpstr>Logistics</vt:lpstr>
      <vt:lpstr>Scientific Realism and Anti-Realism</vt:lpstr>
      <vt:lpstr>Structure of the Lecture</vt:lpstr>
      <vt:lpstr>Scientific Realism and Anti-Realism</vt:lpstr>
      <vt:lpstr>Scientific Realism and Anti-Realism</vt:lpstr>
      <vt:lpstr>Scientific Realism and Anti-Realism</vt:lpstr>
      <vt:lpstr>Scientific Realism</vt:lpstr>
      <vt:lpstr>Scientific Realism</vt:lpstr>
      <vt:lpstr>Scientific Realism</vt:lpstr>
      <vt:lpstr>No Miracles Argument (NMA)</vt:lpstr>
      <vt:lpstr>No Miracles Argument (NMA)</vt:lpstr>
      <vt:lpstr>No Miracles Argument (NMA)</vt:lpstr>
      <vt:lpstr>Scientific Anti-Realism</vt:lpstr>
      <vt:lpstr>Pessimistic Meta Induction (PMI)</vt:lpstr>
      <vt:lpstr>Pessimistic Meta Induction (PMI)</vt:lpstr>
      <vt:lpstr>Pessimistic Meta Induction (PMI)</vt:lpstr>
      <vt:lpstr>Pessimistic Meta Induction (PMI)</vt:lpstr>
      <vt:lpstr>Pessimistic Meta Induction (PMI)</vt:lpstr>
      <vt:lpstr>Overview (NMA &amp; PMI)</vt:lpstr>
      <vt:lpstr>Realism and anti-realism</vt:lpstr>
      <vt:lpstr>Entity Realism</vt:lpstr>
      <vt:lpstr>Entity Realism</vt:lpstr>
      <vt:lpstr>Entity Realism</vt:lpstr>
      <vt:lpstr>Entity Realism - Problems</vt:lpstr>
      <vt:lpstr>Entity Realism - Problems</vt:lpstr>
      <vt:lpstr>Structural Realism</vt:lpstr>
      <vt:lpstr>Structural Realism</vt:lpstr>
      <vt:lpstr>Structural Realism</vt:lpstr>
      <vt:lpstr>Structural Realism</vt:lpstr>
      <vt:lpstr>Structural Realism</vt:lpstr>
      <vt:lpstr>Constructive Empiricism</vt:lpstr>
      <vt:lpstr>Constructive Empiricism</vt:lpstr>
      <vt:lpstr>Constructive Empiricism</vt:lpstr>
      <vt:lpstr>Constructive Empiricism</vt:lpstr>
      <vt:lpstr>Constructive Empiricism</vt:lpstr>
      <vt:lpstr>Constructive Empiricism</vt:lpstr>
      <vt:lpstr>Constructive Empiricism</vt:lpstr>
      <vt:lpstr>Instrumentalism</vt:lpstr>
      <vt:lpstr>Instrumentalism</vt:lpstr>
      <vt:lpstr>Instrumentalism</vt:lpstr>
      <vt:lpstr>Instrumentalism</vt:lpstr>
      <vt:lpstr>Instrumentalism</vt:lpstr>
      <vt:lpstr>Instrumentalism</vt:lpstr>
      <vt:lpstr>Instrumentalism</vt:lpstr>
      <vt:lpstr>Instrumentalism</vt:lpstr>
      <vt:lpstr>Argument from AI</vt:lpstr>
      <vt:lpstr>Argument from AI</vt:lpstr>
      <vt:lpstr>Argument from AI</vt:lpstr>
      <vt:lpstr>Argument from AI</vt:lpstr>
      <vt:lpstr>Argument from AI</vt:lpstr>
      <vt:lpstr>Argument from AI</vt:lpstr>
      <vt:lpstr>Argument from AI</vt:lpstr>
      <vt:lpstr>Lessons to be learned</vt:lpstr>
      <vt:lpstr>Questions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Integrity workshop 1:  Scientific (mis)conduct</dc:title>
  <dc:creator>Jan Bergen</dc:creator>
  <cp:lastModifiedBy>Jack</cp:lastModifiedBy>
  <cp:revision>111</cp:revision>
  <dcterms:created xsi:type="dcterms:W3CDTF">2020-05-03T16:39:23Z</dcterms:created>
  <dcterms:modified xsi:type="dcterms:W3CDTF">2023-12-07T07:46:32Z</dcterms:modified>
</cp:coreProperties>
</file>