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41"/>
  </p:notesMasterIdLst>
  <p:handoutMasterIdLst>
    <p:handoutMasterId r:id="rId42"/>
  </p:handoutMasterIdLst>
  <p:sldIdLst>
    <p:sldId id="256" r:id="rId3"/>
    <p:sldId id="369" r:id="rId4"/>
    <p:sldId id="479" r:id="rId5"/>
    <p:sldId id="480" r:id="rId6"/>
    <p:sldId id="370" r:id="rId7"/>
    <p:sldId id="371" r:id="rId8"/>
    <p:sldId id="458" r:id="rId9"/>
    <p:sldId id="466" r:id="rId10"/>
    <p:sldId id="457" r:id="rId11"/>
    <p:sldId id="500" r:id="rId12"/>
    <p:sldId id="459" r:id="rId13"/>
    <p:sldId id="475" r:id="rId14"/>
    <p:sldId id="476" r:id="rId15"/>
    <p:sldId id="477" r:id="rId16"/>
    <p:sldId id="481" r:id="rId17"/>
    <p:sldId id="478" r:id="rId18"/>
    <p:sldId id="482" r:id="rId19"/>
    <p:sldId id="484" r:id="rId20"/>
    <p:sldId id="474" r:id="rId21"/>
    <p:sldId id="374" r:id="rId22"/>
    <p:sldId id="375" r:id="rId23"/>
    <p:sldId id="485" r:id="rId24"/>
    <p:sldId id="390" r:id="rId25"/>
    <p:sldId id="467" r:id="rId26"/>
    <p:sldId id="449" r:id="rId27"/>
    <p:sldId id="486" r:id="rId28"/>
    <p:sldId id="487" r:id="rId29"/>
    <p:sldId id="453" r:id="rId30"/>
    <p:sldId id="447" r:id="rId31"/>
    <p:sldId id="498" r:id="rId32"/>
    <p:sldId id="454" r:id="rId33"/>
    <p:sldId id="497" r:id="rId34"/>
    <p:sldId id="455" r:id="rId35"/>
    <p:sldId id="469" r:id="rId36"/>
    <p:sldId id="488" r:id="rId37"/>
    <p:sldId id="499" r:id="rId38"/>
    <p:sldId id="494" r:id="rId39"/>
    <p:sldId id="493"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6498BB-8E88-4D10-AB05-A4889EC915DD}">
          <p14:sldIdLst>
            <p14:sldId id="256"/>
            <p14:sldId id="369"/>
            <p14:sldId id="479"/>
            <p14:sldId id="480"/>
            <p14:sldId id="370"/>
            <p14:sldId id="371"/>
            <p14:sldId id="458"/>
            <p14:sldId id="466"/>
            <p14:sldId id="457"/>
            <p14:sldId id="500"/>
            <p14:sldId id="459"/>
            <p14:sldId id="475"/>
            <p14:sldId id="476"/>
            <p14:sldId id="477"/>
            <p14:sldId id="481"/>
            <p14:sldId id="478"/>
            <p14:sldId id="482"/>
            <p14:sldId id="484"/>
            <p14:sldId id="474"/>
            <p14:sldId id="374"/>
            <p14:sldId id="375"/>
            <p14:sldId id="485"/>
            <p14:sldId id="390"/>
            <p14:sldId id="467"/>
            <p14:sldId id="449"/>
            <p14:sldId id="486"/>
            <p14:sldId id="487"/>
            <p14:sldId id="453"/>
            <p14:sldId id="447"/>
            <p14:sldId id="498"/>
            <p14:sldId id="454"/>
            <p14:sldId id="497"/>
            <p14:sldId id="455"/>
            <p14:sldId id="469"/>
            <p14:sldId id="488"/>
            <p14:sldId id="499"/>
            <p14:sldId id="494"/>
            <p14:sldId id="49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22" autoAdjust="0"/>
    <p:restoredTop sz="80265" autoAdjust="0"/>
  </p:normalViewPr>
  <p:slideViewPr>
    <p:cSldViewPr snapToGrid="0" snapToObjects="1">
      <p:cViewPr varScale="1">
        <p:scale>
          <a:sx n="53" d="100"/>
          <a:sy n="53" d="100"/>
        </p:scale>
        <p:origin x="192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11/13/2023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C85DA-3660-4E7F-9FC4-80558DC2D5E3}" type="datetimeFigureOut">
              <a:rPr lang="nl-NL" smtClean="0"/>
              <a:t>13-11-2023</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52A1DF-DB67-4215-A149-0F57EC620F22}" type="slidenum">
              <a:rPr lang="nl-NL" smtClean="0"/>
              <a:t>‹#›</a:t>
            </a:fld>
            <a:endParaRPr lang="nl-NL"/>
          </a:p>
        </p:txBody>
      </p:sp>
    </p:spTree>
    <p:extLst>
      <p:ext uri="{BB962C8B-B14F-4D97-AF65-F5344CB8AC3E}">
        <p14:creationId xmlns:p14="http://schemas.microsoft.com/office/powerpoint/2010/main" val="218237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to design an MOT research project</a:t>
            </a:r>
          </a:p>
          <a:p>
            <a:r>
              <a:rPr lang="en-GB" dirty="0"/>
              <a:t>MOT students often afraid of methods</a:t>
            </a:r>
          </a:p>
          <a:p>
            <a:r>
              <a:rPr lang="en-GB" dirty="0"/>
              <a:t>While methods is fun</a:t>
            </a:r>
          </a:p>
        </p:txBody>
      </p:sp>
      <p:sp>
        <p:nvSpPr>
          <p:cNvPr id="4" name="Slide Number Placeholder 3"/>
          <p:cNvSpPr>
            <a:spLocks noGrp="1"/>
          </p:cNvSpPr>
          <p:nvPr>
            <p:ph type="sldNum" sz="quarter" idx="10"/>
          </p:nvPr>
        </p:nvSpPr>
        <p:spPr/>
        <p:txBody>
          <a:bodyPr/>
          <a:lstStyle/>
          <a:p>
            <a:fld id="{5952A1DF-DB67-4215-A149-0F57EC620F22}" type="slidenum">
              <a:rPr lang="nl-NL" smtClean="0"/>
              <a:t>1</a:t>
            </a:fld>
            <a:endParaRPr lang="nl-NL"/>
          </a:p>
        </p:txBody>
      </p:sp>
    </p:spTree>
    <p:extLst>
      <p:ext uri="{BB962C8B-B14F-4D97-AF65-F5344CB8AC3E}">
        <p14:creationId xmlns:p14="http://schemas.microsoft.com/office/powerpoint/2010/main" val="2559145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to design an MOT research project</a:t>
            </a:r>
          </a:p>
          <a:p>
            <a:r>
              <a:rPr lang="en-GB" dirty="0"/>
              <a:t>MOT students often afraid of methods</a:t>
            </a:r>
          </a:p>
          <a:p>
            <a:r>
              <a:rPr lang="en-GB" dirty="0"/>
              <a:t>While methods is fun</a:t>
            </a:r>
          </a:p>
        </p:txBody>
      </p:sp>
      <p:sp>
        <p:nvSpPr>
          <p:cNvPr id="4" name="Slide Number Placeholder 3"/>
          <p:cNvSpPr>
            <a:spLocks noGrp="1"/>
          </p:cNvSpPr>
          <p:nvPr>
            <p:ph type="sldNum" sz="quarter" idx="10"/>
          </p:nvPr>
        </p:nvSpPr>
        <p:spPr/>
        <p:txBody>
          <a:bodyPr/>
          <a:lstStyle/>
          <a:p>
            <a:fld id="{5952A1DF-DB67-4215-A149-0F57EC620F22}" type="slidenum">
              <a:rPr lang="nl-NL" smtClean="0"/>
              <a:t>19</a:t>
            </a:fld>
            <a:endParaRPr lang="nl-NL"/>
          </a:p>
        </p:txBody>
      </p:sp>
    </p:spTree>
    <p:extLst>
      <p:ext uri="{BB962C8B-B14F-4D97-AF65-F5344CB8AC3E}">
        <p14:creationId xmlns:p14="http://schemas.microsoft.com/office/powerpoint/2010/main" val="4170141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52A1DF-DB67-4215-A149-0F57EC620F22}" type="slidenum">
              <a:rPr lang="nl-NL" smtClean="0"/>
              <a:t>25</a:t>
            </a:fld>
            <a:endParaRPr lang="nl-NL"/>
          </a:p>
        </p:txBody>
      </p:sp>
    </p:spTree>
    <p:extLst>
      <p:ext uri="{BB962C8B-B14F-4D97-AF65-F5344CB8AC3E}">
        <p14:creationId xmlns:p14="http://schemas.microsoft.com/office/powerpoint/2010/main" val="2889057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nl-NL"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F340639-0D31-4EBA-AE50-B9E21F4EF3A7}" type="slidenum">
              <a:rPr lang="nl-NL" smtClean="0"/>
              <a:t>35</a:t>
            </a:fld>
            <a:endParaRPr lang="nl-NL"/>
          </a:p>
        </p:txBody>
      </p:sp>
    </p:spTree>
    <p:extLst>
      <p:ext uri="{BB962C8B-B14F-4D97-AF65-F5344CB8AC3E}">
        <p14:creationId xmlns:p14="http://schemas.microsoft.com/office/powerpoint/2010/main" val="4053791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the terms</a:t>
            </a:r>
          </a:p>
        </p:txBody>
      </p:sp>
      <p:sp>
        <p:nvSpPr>
          <p:cNvPr id="4" name="Slide Number Placeholder 3"/>
          <p:cNvSpPr>
            <a:spLocks noGrp="1"/>
          </p:cNvSpPr>
          <p:nvPr>
            <p:ph type="sldNum" sz="quarter" idx="10"/>
          </p:nvPr>
        </p:nvSpPr>
        <p:spPr/>
        <p:txBody>
          <a:bodyPr/>
          <a:lstStyle/>
          <a:p>
            <a:fld id="{5952A1DF-DB67-4215-A149-0F57EC620F22}" type="slidenum">
              <a:rPr lang="nl-NL" smtClean="0"/>
              <a:t>3</a:t>
            </a:fld>
            <a:endParaRPr lang="nl-NL"/>
          </a:p>
        </p:txBody>
      </p:sp>
    </p:spTree>
    <p:extLst>
      <p:ext uri="{BB962C8B-B14F-4D97-AF65-F5344CB8AC3E}">
        <p14:creationId xmlns:p14="http://schemas.microsoft.com/office/powerpoint/2010/main" val="670926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62467" name="Notes Placeholder 2"/>
          <p:cNvSpPr>
            <a:spLocks noGrp="1"/>
          </p:cNvSpPr>
          <p:nvPr>
            <p:ph type="body" idx="1"/>
          </p:nvPr>
        </p:nvSpPr>
        <p:spPr>
          <a:noFill/>
        </p:spPr>
        <p:txBody>
          <a:bodyPr/>
          <a:lstStyle/>
          <a:p>
            <a:endParaRPr lang="en-US" altLang="en-US" dirty="0"/>
          </a:p>
        </p:txBody>
      </p:sp>
      <p:sp>
        <p:nvSpPr>
          <p:cNvPr id="62468" name="Slide Number Placeholder 3"/>
          <p:cNvSpPr>
            <a:spLocks noGrp="1"/>
          </p:cNvSpPr>
          <p:nvPr>
            <p:ph type="sldNum" sz="quarter" idx="5"/>
          </p:nvPr>
        </p:nvSpPr>
        <p:spPr>
          <a:noFill/>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fld id="{7136E282-8695-4186-AF4E-2712FEAB0282}" type="slidenum">
              <a:rPr lang="en-GB" altLang="en-US" sz="1200" smtClean="0">
                <a:latin typeface="Arial" charset="0"/>
              </a:rPr>
              <a:pPr/>
              <a:t>4</a:t>
            </a:fld>
            <a:endParaRPr lang="en-GB" altLang="en-US" sz="1200">
              <a:latin typeface="Arial" charset="0"/>
            </a:endParaRPr>
          </a:p>
        </p:txBody>
      </p:sp>
    </p:spTree>
    <p:extLst>
      <p:ext uri="{BB962C8B-B14F-4D97-AF65-F5344CB8AC3E}">
        <p14:creationId xmlns:p14="http://schemas.microsoft.com/office/powerpoint/2010/main" val="132308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52A1DF-DB67-4215-A149-0F57EC620F22}" type="slidenum">
              <a:rPr lang="nl-NL" smtClean="0"/>
              <a:t>5</a:t>
            </a:fld>
            <a:endParaRPr lang="nl-NL"/>
          </a:p>
        </p:txBody>
      </p:sp>
    </p:spTree>
    <p:extLst>
      <p:ext uri="{BB962C8B-B14F-4D97-AF65-F5344CB8AC3E}">
        <p14:creationId xmlns:p14="http://schemas.microsoft.com/office/powerpoint/2010/main" val="2405192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52A1DF-DB67-4215-A149-0F57EC620F22}" type="slidenum">
              <a:rPr lang="nl-NL" smtClean="0"/>
              <a:t>7</a:t>
            </a:fld>
            <a:endParaRPr lang="nl-NL"/>
          </a:p>
        </p:txBody>
      </p:sp>
    </p:spTree>
    <p:extLst>
      <p:ext uri="{BB962C8B-B14F-4D97-AF65-F5344CB8AC3E}">
        <p14:creationId xmlns:p14="http://schemas.microsoft.com/office/powerpoint/2010/main" val="1791231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to design an MOT research project</a:t>
            </a:r>
          </a:p>
          <a:p>
            <a:r>
              <a:rPr lang="en-GB" dirty="0"/>
              <a:t>MOT students often afraid of methods</a:t>
            </a:r>
          </a:p>
          <a:p>
            <a:r>
              <a:rPr lang="en-GB" dirty="0"/>
              <a:t>While methods is fun</a:t>
            </a:r>
          </a:p>
        </p:txBody>
      </p:sp>
      <p:sp>
        <p:nvSpPr>
          <p:cNvPr id="4" name="Slide Number Placeholder 3"/>
          <p:cNvSpPr>
            <a:spLocks noGrp="1"/>
          </p:cNvSpPr>
          <p:nvPr>
            <p:ph type="sldNum" sz="quarter" idx="10"/>
          </p:nvPr>
        </p:nvSpPr>
        <p:spPr/>
        <p:txBody>
          <a:bodyPr/>
          <a:lstStyle/>
          <a:p>
            <a:fld id="{5952A1DF-DB67-4215-A149-0F57EC620F22}" type="slidenum">
              <a:rPr lang="nl-NL" smtClean="0"/>
              <a:t>11</a:t>
            </a:fld>
            <a:endParaRPr lang="nl-NL"/>
          </a:p>
        </p:txBody>
      </p:sp>
    </p:spTree>
    <p:extLst>
      <p:ext uri="{BB962C8B-B14F-4D97-AF65-F5344CB8AC3E}">
        <p14:creationId xmlns:p14="http://schemas.microsoft.com/office/powerpoint/2010/main" val="3516260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GB" sz="1200" b="0" i="0" u="none" strike="noStrike" kern="1200">
                <a:solidFill>
                  <a:schemeClr val="tx1"/>
                </a:solidFill>
                <a:effectLst/>
                <a:latin typeface="+mn-lt"/>
                <a:ea typeface="+mn-ea"/>
                <a:cs typeface="+mn-cs"/>
              </a:rPr>
              <a:t>Research problem</a:t>
            </a:r>
            <a:endParaRPr lang="nl-NL" sz="1200" b="0" i="0" u="none" strike="noStrike" kern="1200">
              <a:solidFill>
                <a:schemeClr val="tx1"/>
              </a:solidFill>
              <a:effectLst/>
              <a:latin typeface="+mn-lt"/>
              <a:ea typeface="+mn-ea"/>
              <a:cs typeface="+mn-cs"/>
            </a:endParaRPr>
          </a:p>
          <a:p>
            <a:pPr rtl="0" eaLnBrk="1" fontAlgn="t" latinLnBrk="0" hangingPunct="1"/>
            <a:r>
              <a:rPr lang="en-GB" sz="1200" b="0" i="0" u="none" strike="noStrike" kern="1200">
                <a:solidFill>
                  <a:schemeClr val="tx1"/>
                </a:solidFill>
                <a:effectLst/>
                <a:latin typeface="+mn-lt"/>
                <a:ea typeface="+mn-ea"/>
                <a:cs typeface="+mn-cs"/>
              </a:rPr>
              <a:t>Research objective</a:t>
            </a:r>
            <a:endParaRPr lang="nl-NL" sz="1200" b="0" i="0" u="none" strike="noStrike" kern="1200">
              <a:solidFill>
                <a:schemeClr val="tx1"/>
              </a:solidFill>
              <a:effectLst/>
              <a:latin typeface="+mn-lt"/>
              <a:ea typeface="+mn-ea"/>
              <a:cs typeface="+mn-cs"/>
            </a:endParaRPr>
          </a:p>
          <a:p>
            <a:pPr rtl="0" eaLnBrk="1" fontAlgn="t" latinLnBrk="0" hangingPunct="1"/>
            <a:r>
              <a:rPr lang="en-GB" sz="1200" b="0" i="0" u="none" strike="noStrike" kern="1200">
                <a:solidFill>
                  <a:schemeClr val="tx1"/>
                </a:solidFill>
                <a:effectLst/>
                <a:latin typeface="+mn-lt"/>
                <a:ea typeface="+mn-ea"/>
                <a:cs typeface="+mn-cs"/>
              </a:rPr>
              <a:t>Research question</a:t>
            </a:r>
            <a:endParaRPr lang="nl-NL" sz="1200" b="0" i="0" u="none" strike="noStrike" kern="1200">
              <a:solidFill>
                <a:schemeClr val="tx1"/>
              </a:solidFill>
              <a:effectLst/>
              <a:latin typeface="+mn-lt"/>
              <a:ea typeface="+mn-ea"/>
              <a:cs typeface="+mn-cs"/>
            </a:endParaRPr>
          </a:p>
          <a:p>
            <a:pPr rtl="0" eaLnBrk="1" fontAlgn="t" latinLnBrk="0" hangingPunct="1"/>
            <a:r>
              <a:rPr lang="en-GB" sz="1200" b="0" i="0" u="none" strike="noStrike" kern="1200">
                <a:solidFill>
                  <a:schemeClr val="tx1"/>
                </a:solidFill>
                <a:effectLst/>
                <a:latin typeface="+mn-lt"/>
                <a:ea typeface="+mn-ea"/>
                <a:cs typeface="+mn-cs"/>
              </a:rPr>
              <a:t>Research sub-questions</a:t>
            </a:r>
            <a:endParaRPr lang="nl-NL" sz="1200" b="0" i="0" u="none" strike="noStrike" kern="1200">
              <a:solidFill>
                <a:schemeClr val="tx1"/>
              </a:solidFill>
              <a:effectLst/>
              <a:latin typeface="+mn-lt"/>
              <a:ea typeface="+mn-ea"/>
              <a:cs typeface="+mn-cs"/>
            </a:endParaRPr>
          </a:p>
          <a:p>
            <a:pPr rtl="0" eaLnBrk="1" fontAlgn="t" latinLnBrk="0" hangingPunct="1"/>
            <a:r>
              <a:rPr lang="en-GB" sz="1200" b="0" i="0" u="none" strike="noStrike" kern="1200">
                <a:solidFill>
                  <a:schemeClr val="tx1"/>
                </a:solidFill>
                <a:effectLst/>
                <a:latin typeface="+mn-lt"/>
                <a:ea typeface="+mn-ea"/>
                <a:cs typeface="+mn-cs"/>
              </a:rPr>
              <a:t>Research approach</a:t>
            </a:r>
            <a:endParaRPr lang="nl-NL" sz="1200" b="0" i="0" u="none" strike="noStrike" kern="1200">
              <a:solidFill>
                <a:schemeClr val="tx1"/>
              </a:solidFill>
              <a:effectLst/>
              <a:latin typeface="+mn-lt"/>
              <a:ea typeface="+mn-ea"/>
              <a:cs typeface="+mn-cs"/>
            </a:endParaRPr>
          </a:p>
          <a:p>
            <a:pPr rtl="0" eaLnBrk="1" fontAlgn="t" latinLnBrk="0" hangingPunct="1"/>
            <a:r>
              <a:rPr lang="en-GB" sz="1200" b="0" i="0" u="none" strike="noStrike" kern="1200">
                <a:solidFill>
                  <a:schemeClr val="tx1"/>
                </a:solidFill>
                <a:effectLst/>
                <a:latin typeface="+mn-lt"/>
                <a:ea typeface="+mn-ea"/>
                <a:cs typeface="+mn-cs"/>
              </a:rPr>
              <a:t>Planning</a:t>
            </a:r>
            <a:endParaRPr lang="nl-NL" sz="1200" b="0" i="0" u="none" strike="noStrike" kern="1200">
              <a:solidFill>
                <a:schemeClr val="tx1"/>
              </a:solidFill>
              <a:effectLst/>
              <a:latin typeface="+mn-lt"/>
              <a:ea typeface="+mn-ea"/>
              <a:cs typeface="+mn-cs"/>
            </a:endParaRPr>
          </a:p>
          <a:p>
            <a:pPr rtl="0" eaLnBrk="1" fontAlgn="t" latinLnBrk="0" hangingPunct="1"/>
            <a:r>
              <a:rPr lang="en-GB" sz="1200" b="0" i="0" u="none" strike="noStrike" kern="1200">
                <a:solidFill>
                  <a:schemeClr val="tx1"/>
                </a:solidFill>
                <a:effectLst/>
                <a:latin typeface="+mn-lt"/>
                <a:ea typeface="+mn-ea"/>
                <a:cs typeface="+mn-cs"/>
              </a:rPr>
              <a:t>Outline paper</a:t>
            </a:r>
            <a:r>
              <a:rPr lang="en-GB" sz="1200" b="0" i="0" u="none" strike="noStrike" kern="1200" baseline="0">
                <a:solidFill>
                  <a:schemeClr val="tx1"/>
                </a:solidFill>
                <a:effectLst/>
                <a:latin typeface="+mn-lt"/>
                <a:ea typeface="+mn-ea"/>
                <a:cs typeface="+mn-cs"/>
              </a:rPr>
              <a:t> / thesis</a:t>
            </a:r>
            <a:endParaRPr lang="nl-NL" sz="1200" b="0" i="0" u="none" strike="noStrike" kern="1200">
              <a:solidFill>
                <a:schemeClr val="tx1"/>
              </a:solidFill>
              <a:effectLst/>
              <a:latin typeface="+mn-lt"/>
              <a:ea typeface="+mn-ea"/>
              <a:cs typeface="+mn-cs"/>
            </a:endParaRPr>
          </a:p>
          <a:p>
            <a:endParaRPr lang="nl-NL"/>
          </a:p>
        </p:txBody>
      </p:sp>
      <p:sp>
        <p:nvSpPr>
          <p:cNvPr id="4" name="Slide Number Placeholder 3"/>
          <p:cNvSpPr>
            <a:spLocks noGrp="1"/>
          </p:cNvSpPr>
          <p:nvPr>
            <p:ph type="sldNum" sz="quarter" idx="10"/>
          </p:nvPr>
        </p:nvSpPr>
        <p:spPr/>
        <p:txBody>
          <a:bodyPr/>
          <a:lstStyle/>
          <a:p>
            <a:fld id="{5952A1DF-DB67-4215-A149-0F57EC620F22}" type="slidenum">
              <a:rPr lang="nl-NL" smtClean="0"/>
              <a:t>15</a:t>
            </a:fld>
            <a:endParaRPr lang="nl-NL"/>
          </a:p>
        </p:txBody>
      </p:sp>
    </p:spTree>
    <p:extLst>
      <p:ext uri="{BB962C8B-B14F-4D97-AF65-F5344CB8AC3E}">
        <p14:creationId xmlns:p14="http://schemas.microsoft.com/office/powerpoint/2010/main" val="241584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71683" name="Notes Placeholder 2"/>
          <p:cNvSpPr>
            <a:spLocks noGrp="1"/>
          </p:cNvSpPr>
          <p:nvPr>
            <p:ph type="body" idx="1"/>
          </p:nvPr>
        </p:nvSpPr>
        <p:spPr>
          <a:noFill/>
        </p:spPr>
        <p:txBody>
          <a:bodyPr/>
          <a:lstStyle/>
          <a:p>
            <a:r>
              <a:rPr lang="en-US" altLang="nl-NL" dirty="0"/>
              <a:t>The first step involves identifying the research problem. This initial stage involves choosing a question that has the potential to become a researchable project. Where does the problem come from? From many, especially those in applied disciplines, the problem often comes from a practical situation. Will a particular type of therapy lead to improvement? Will adaptive technology increase communication skills? Will a particular assessment yield effectiveness of assessing students’ learning outcomes? Another place from which research problems may arise is the previous literature. A published study may help to formulate questions leading to a new study.</a:t>
            </a:r>
          </a:p>
          <a:p>
            <a:r>
              <a:rPr lang="en-US" altLang="nl-NL" dirty="0"/>
              <a:t>The second step is to conduct a review or synthesis of the literature relevant to the research problem.</a:t>
            </a:r>
          </a:p>
          <a:p>
            <a:r>
              <a:rPr lang="en-US" altLang="nl-NL" dirty="0"/>
              <a:t>Next the researcher formulate research questions and objectives which further lead to the development of hypotheses. In essence, this involves reducing the research problem to specific research hypotheses that are testable.</a:t>
            </a:r>
          </a:p>
          <a:p>
            <a:r>
              <a:rPr lang="en-US" altLang="nl-NL" dirty="0"/>
              <a:t>The next step is developing a research approach (e.g. randomized experimental) and design that allows the investigator to test the hypotheses. The major focus of the research design is to allow the investigator to control or eliminate variables that are not of direct interest to the study but might affect the results. The design allows the investigator to directly test or answer the research questions.</a:t>
            </a:r>
          </a:p>
          <a:p>
            <a:r>
              <a:rPr lang="en-US" altLang="nl-NL" dirty="0"/>
              <a:t>Next, create a plan for conducing the research, which includes selecting the sample, selecting or developing the instruments, and developing procedures for data collection and analysis. Reliability is the consistency of your measurement, or the degree to which an instrument measures the same way each time it is used under the same condition with the same subjects. In short, it is the repeatability of your measurement. A measure is considered reliable if a person's score on the same test given twice is similar. Validity is the strength of our conclusions, inferences or propositions. More formally, Cook and Campbell (1979) define it as the "best available approximation to the truth or falsity of a given inference, proposition or conclusion." In short, were we right? Let's look at a simple example. Say we are studying the effect of strict attendance policies on class participation. In our case, we saw that class participation did increase after the policy was established. Each type of validity would highlight a different aspect of the relationship between our treatment (strict attendance policy) and our observed outcome (increased class participation). Internal Validity asks if there is a relationship between the program and the outcome we saw, is it a causal relationship? For example, did the attendance policy cause class participation to increase? External validity refers to our ability to generalize the results of our study to other settings. In our example, could we generalize our results to other classrooms?</a:t>
            </a:r>
          </a:p>
          <a:p>
            <a:r>
              <a:rPr lang="en-US" altLang="nl-NL" dirty="0"/>
              <a:t>The next step involves data collection and data analysis. Data collection: unbiased and objective fashion. QDA</a:t>
            </a:r>
          </a:p>
          <a:p>
            <a:r>
              <a:rPr lang="en-US" altLang="nl-NL" dirty="0"/>
              <a:t>The next step involves making inferences or interpretations from the data that are based on statistical analyses related to the hypotheses.</a:t>
            </a:r>
          </a:p>
          <a:p>
            <a:r>
              <a:rPr lang="en-US" altLang="nl-NL" dirty="0"/>
              <a:t>Finally, the findings must be communicated to the profession via a published manuscript or professional presentation.</a:t>
            </a:r>
          </a:p>
          <a:p>
            <a:r>
              <a:rPr lang="en-US" altLang="nl-NL" dirty="0"/>
              <a:t>This example of the research process is in the form of a feedback loop. After the last step, a new research question is asked. If the hypothesis was confirmed, then a new question could be asked toward gaining additional information. If the hypothesis was not confirmed, the new question may be a modification of the original question, or the methodology might be altered or readdress the original question.</a:t>
            </a:r>
          </a:p>
          <a:p>
            <a:r>
              <a:rPr lang="en-US" altLang="nl-NL" dirty="0"/>
              <a:t>Sometimes, in practice, the process can be shorter: e.g. literature/theory </a:t>
            </a:r>
            <a:r>
              <a:rPr lang="en-US" altLang="nl-NL" dirty="0">
                <a:sym typeface="Wingdings" pitchFamily="2" charset="2"/>
              </a:rPr>
              <a:t> deduce hypotheses  test hypotheses.</a:t>
            </a:r>
            <a:endParaRPr lang="en-US" altLang="nl-NL" dirty="0"/>
          </a:p>
          <a:p>
            <a:endParaRPr lang="en-US" altLang="nl-NL" dirty="0"/>
          </a:p>
        </p:txBody>
      </p:sp>
      <p:sp>
        <p:nvSpPr>
          <p:cNvPr id="71684" name="Slide Number Placeholder 3"/>
          <p:cNvSpPr>
            <a:spLocks noGrp="1"/>
          </p:cNvSpPr>
          <p:nvPr>
            <p:ph type="sldNum" sz="quarter" idx="5"/>
          </p:nvPr>
        </p:nvSpPr>
        <p:spPr>
          <a:noFill/>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fld id="{BAB80FB9-5765-405A-84D2-8547DA0F07BC}" type="slidenum">
              <a:rPr lang="en-GB" altLang="nl-NL" sz="1200" smtClean="0">
                <a:latin typeface="Arial" charset="0"/>
              </a:rPr>
              <a:pPr/>
              <a:t>16</a:t>
            </a:fld>
            <a:endParaRPr lang="en-GB" altLang="nl-NL" sz="1200">
              <a:latin typeface="Arial" charset="0"/>
            </a:endParaRPr>
          </a:p>
        </p:txBody>
      </p:sp>
    </p:spTree>
    <p:extLst>
      <p:ext uri="{BB962C8B-B14F-4D97-AF65-F5344CB8AC3E}">
        <p14:creationId xmlns:p14="http://schemas.microsoft.com/office/powerpoint/2010/main" val="2784743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52A1DF-DB67-4215-A149-0F57EC620F22}" type="slidenum">
              <a:rPr lang="nl-NL" smtClean="0"/>
              <a:t>17</a:t>
            </a:fld>
            <a:endParaRPr lang="nl-NL"/>
          </a:p>
        </p:txBody>
      </p:sp>
    </p:spTree>
    <p:extLst>
      <p:ext uri="{BB962C8B-B14F-4D97-AF65-F5344CB8AC3E}">
        <p14:creationId xmlns:p14="http://schemas.microsoft.com/office/powerpoint/2010/main" val="1066095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822995"/>
            <a:ext cx="5167019" cy="2972717"/>
          </a:xfrm>
        </p:spPr>
        <p:txBody>
          <a:bodyPr>
            <a:noAutofit/>
          </a:bodyPr>
          <a:lstStyle>
            <a:lvl1pPr algn="l">
              <a:defRPr sz="7800">
                <a:solidFill>
                  <a:srgbClr val="00A6D6"/>
                </a:solidFill>
                <a:latin typeface="+mj-lt"/>
                <a:cs typeface="Arial"/>
              </a:defRPr>
            </a:lvl1pPr>
          </a:lstStyle>
          <a:p>
            <a:r>
              <a:rPr lang="en-US" dirty="0"/>
              <a:t>Click to edit Master title style</a:t>
            </a:r>
          </a:p>
        </p:txBody>
      </p:sp>
      <p:sp>
        <p:nvSpPr>
          <p:cNvPr id="3" name="Subtitle 2"/>
          <p:cNvSpPr>
            <a:spLocks noGrp="1"/>
          </p:cNvSpPr>
          <p:nvPr>
            <p:ph type="subTitle" idx="1"/>
          </p:nvPr>
        </p:nvSpPr>
        <p:spPr>
          <a:xfrm>
            <a:off x="1802192" y="4271063"/>
            <a:ext cx="5167019" cy="1367736"/>
          </a:xfrm>
        </p:spPr>
        <p:txBody>
          <a:bodyPr>
            <a:normAutofit/>
          </a:bodyPr>
          <a:lstStyle>
            <a:lvl1pPr marL="0" indent="0" algn="l">
              <a:buNone/>
              <a:defRPr sz="3200">
                <a:solidFill>
                  <a:schemeClr val="tx1"/>
                </a:solidFill>
                <a:latin typeface="+mj-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39345" y="367902"/>
            <a:ext cx="7622060" cy="1143000"/>
          </a:xfrm>
        </p:spPr>
        <p:txBody>
          <a:bodyPr>
            <a:normAutofit/>
          </a:bodyPr>
          <a:lstStyle>
            <a:lvl1pPr>
              <a:defRPr sz="4400" b="1">
                <a:latin typeface="Calibri Light" panose="020F0302020204030204" pitchFamily="34" charset="0"/>
                <a:cs typeface="Calibri Light" panose="020F0302020204030204" pitchFamily="34" charset="0"/>
              </a:defRPr>
            </a:lvl1pPr>
          </a:lstStyle>
          <a:p>
            <a:r>
              <a:rPr lang="en-US" dirty="0"/>
              <a:t>Click to edit Master title style</a:t>
            </a:r>
          </a:p>
        </p:txBody>
      </p:sp>
      <p:sp>
        <p:nvSpPr>
          <p:cNvPr id="3" name="Content Placeholder 2"/>
          <p:cNvSpPr>
            <a:spLocks noGrp="1"/>
          </p:cNvSpPr>
          <p:nvPr>
            <p:ph idx="1"/>
          </p:nvPr>
        </p:nvSpPr>
        <p:spPr>
          <a:xfrm>
            <a:off x="566351" y="1933091"/>
            <a:ext cx="7795053" cy="4648162"/>
          </a:xfrm>
        </p:spPr>
        <p:txBody>
          <a:bodyPr>
            <a:normAutofit/>
          </a:bodyPr>
          <a:lstStyle>
            <a:lvl1pPr>
              <a:defRPr sz="3200">
                <a:latin typeface="+mj-lt"/>
              </a:defRPr>
            </a:lvl1pPr>
            <a:lvl2pPr>
              <a:defRPr sz="3200">
                <a:latin typeface="+mj-lt"/>
              </a:defRPr>
            </a:lvl2pPr>
            <a:lvl3pPr>
              <a:defRPr sz="3200">
                <a:latin typeface="+mj-lt"/>
              </a:defRPr>
            </a:lvl3pPr>
          </a:lstStyle>
          <a:p>
            <a:pPr lvl="0"/>
            <a:r>
              <a:rPr lang="en-US" dirty="0"/>
              <a:t>Click to edit Master text styles</a:t>
            </a:r>
          </a:p>
          <a:p>
            <a:pPr lvl="1"/>
            <a:r>
              <a:rPr lang="en-US" dirty="0"/>
              <a:t>Second level</a:t>
            </a:r>
          </a:p>
          <a:p>
            <a:pPr lvl="2"/>
            <a:r>
              <a:rPr lang="en-US" dirty="0"/>
              <a:t>Third level</a:t>
            </a:r>
          </a:p>
        </p:txBody>
      </p:sp>
      <p:sp>
        <p:nvSpPr>
          <p:cNvPr id="4" name="Tijdelijke aanduiding voor illustratie 4"/>
          <p:cNvSpPr>
            <a:spLocks noGrp="1"/>
          </p:cNvSpPr>
          <p:nvPr>
            <p:ph type="clipArt" sz="quarter" idx="20" hasCustomPrompt="1"/>
          </p:nvPr>
        </p:nvSpPr>
        <p:spPr>
          <a:xfrm>
            <a:off x="1" y="1"/>
            <a:ext cx="157239" cy="1939268"/>
          </a:xfrm>
          <a:solidFill>
            <a:srgbClr val="088AE0"/>
          </a:solidFill>
          <a:ln>
            <a:noFill/>
          </a:ln>
        </p:spPr>
        <p:txBody>
          <a:bodyPr/>
          <a:lstStyle>
            <a:lvl1pPr>
              <a:defRPr sz="1067"/>
            </a:lvl1pPr>
          </a:lstStyle>
          <a:p>
            <a:r>
              <a:rPr lang="nl-NL" dirty="0"/>
              <a:t> </a:t>
            </a:r>
          </a:p>
        </p:txBody>
      </p:sp>
    </p:spTree>
    <p:extLst>
      <p:ext uri="{BB962C8B-B14F-4D97-AF65-F5344CB8AC3E}">
        <p14:creationId xmlns:p14="http://schemas.microsoft.com/office/powerpoint/2010/main" val="387433610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12788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68580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13"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558212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199" y="1600200"/>
            <a:ext cx="5317525"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62A2416-1570-3849-86F9-07F78746E1B2}" type="datetimeFigureOut">
              <a:rPr lang="en-US" smtClean="0"/>
              <a:t>11/13/2023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74638"/>
            <a:ext cx="4753024"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600200"/>
            <a:ext cx="4753024" cy="46481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7" name="Rectangle 28"/>
          <p:cNvSpPr>
            <a:spLocks noChangeArrowheads="1"/>
          </p:cNvSpPr>
          <p:nvPr userDrawn="1"/>
        </p:nvSpPr>
        <p:spPr bwMode="auto">
          <a:xfrm>
            <a:off x="-1" y="13"/>
            <a:ext cx="1576384" cy="6857987"/>
          </a:xfrm>
          <a:prstGeom prst="rect">
            <a:avLst/>
          </a:prstGeom>
          <a:solidFill>
            <a:srgbClr val="00A6D6"/>
          </a:solidFill>
          <a:ln w="9525">
            <a:noFill/>
            <a:miter lim="800000"/>
            <a:headEnd/>
            <a:tailEnd/>
          </a:ln>
        </p:spPr>
        <p:txBody>
          <a:bodyPr wrap="none" lIns="91436" tIns="45719" rIns="91436" bIns="45719" anchor="ctr"/>
          <a:lstStyle/>
          <a:p>
            <a:pPr algn="r"/>
            <a:endParaRPr lang="nl-NL" sz="2100" dirty="0">
              <a:latin typeface="Tahoma" pitchFamily="34" charset="0"/>
            </a:endParaRPr>
          </a:p>
        </p:txBody>
      </p:sp>
      <p:pic>
        <p:nvPicPr>
          <p:cNvPr id="8" name="Picture 3" descr="TU_P5#white.eps"/>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00263" y="6108245"/>
            <a:ext cx="1368883" cy="843232"/>
          </a:xfrm>
          <a:prstGeom prst="rect">
            <a:avLst/>
          </a:prstGeom>
        </p:spPr>
      </p:pic>
      <p:sp>
        <p:nvSpPr>
          <p:cNvPr id="10"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0" r:id="rId4"/>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799294"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199" y="1600200"/>
            <a:ext cx="7799295"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7" name="Afbeelding 2" descr="TUDelft_LogoZWART.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9"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a:r>
              <a:rPr lang="en-US" sz="4800" dirty="0"/>
              <a:t>Introduction to </a:t>
            </a:r>
            <a:br>
              <a:rPr lang="en-US" sz="4800" dirty="0"/>
            </a:br>
            <a:r>
              <a:rPr lang="en-US" sz="4800" dirty="0"/>
              <a:t>MOT Research Methods</a:t>
            </a:r>
            <a:endParaRPr lang="en-US" sz="4800" dirty="0">
              <a:latin typeface="Arial"/>
              <a:cs typeface="Arial"/>
            </a:endParaRPr>
          </a:p>
        </p:txBody>
      </p:sp>
      <p:sp>
        <p:nvSpPr>
          <p:cNvPr id="3" name="Subtitle 2"/>
          <p:cNvSpPr>
            <a:spLocks noGrp="1"/>
          </p:cNvSpPr>
          <p:nvPr>
            <p:ph type="subTitle" idx="1"/>
          </p:nvPr>
        </p:nvSpPr>
        <p:spPr/>
        <p:txBody>
          <a:bodyPr>
            <a:normAutofit/>
          </a:bodyPr>
          <a:lstStyle/>
          <a:p>
            <a:pPr algn="l"/>
            <a:r>
              <a:rPr lang="en-US" dirty="0">
                <a:latin typeface="Arial"/>
                <a:cs typeface="Arial"/>
              </a:rPr>
              <a:t>Dr </a:t>
            </a:r>
            <a:r>
              <a:rPr lang="en-US" dirty="0" err="1">
                <a:latin typeface="Arial"/>
                <a:cs typeface="Arial"/>
              </a:rPr>
              <a:t>ir</a:t>
            </a:r>
            <a:r>
              <a:rPr lang="en-US" dirty="0">
                <a:latin typeface="Arial"/>
                <a:cs typeface="Arial"/>
              </a:rPr>
              <a:t> Mark de Reuver</a:t>
            </a:r>
          </a:p>
        </p:txBody>
      </p:sp>
      <p:sp>
        <p:nvSpPr>
          <p:cNvPr id="4" name="TextBox 3"/>
          <p:cNvSpPr txBox="1"/>
          <p:nvPr/>
        </p:nvSpPr>
        <p:spPr>
          <a:xfrm>
            <a:off x="2130552" y="5806440"/>
            <a:ext cx="1694631" cy="369332"/>
          </a:xfrm>
          <a:prstGeom prst="rect">
            <a:avLst/>
          </a:prstGeom>
          <a:noFill/>
        </p:spPr>
        <p:txBody>
          <a:bodyPr wrap="none" rtlCol="0">
            <a:spAutoFit/>
          </a:bodyPr>
          <a:lstStyle/>
          <a:p>
            <a:r>
              <a:rPr lang="en-GB"/>
              <a:t>November 2023</a:t>
            </a:r>
            <a:endParaRPr lang="en-GB" dirty="0"/>
          </a:p>
        </p:txBody>
      </p:sp>
    </p:spTree>
    <p:extLst>
      <p:ext uri="{BB962C8B-B14F-4D97-AF65-F5344CB8AC3E}">
        <p14:creationId xmlns:p14="http://schemas.microsoft.com/office/powerpoint/2010/main" val="308795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Course team</a:t>
            </a:r>
          </a:p>
        </p:txBody>
      </p:sp>
      <p:sp>
        <p:nvSpPr>
          <p:cNvPr id="3" name="Content Placeholder 2"/>
          <p:cNvSpPr>
            <a:spLocks noGrp="1"/>
          </p:cNvSpPr>
          <p:nvPr>
            <p:ph idx="1"/>
          </p:nvPr>
        </p:nvSpPr>
        <p:spPr>
          <a:xfrm>
            <a:off x="1763106" y="1600200"/>
            <a:ext cx="6576222" cy="4648162"/>
          </a:xfrm>
        </p:spPr>
        <p:txBody>
          <a:bodyPr>
            <a:normAutofit lnSpcReduction="10000"/>
          </a:bodyPr>
          <a:lstStyle/>
          <a:p>
            <a:r>
              <a:rPr lang="en-GB" dirty="0"/>
              <a:t>Mark de Reuver</a:t>
            </a:r>
          </a:p>
          <a:p>
            <a:pPr lvl="1"/>
            <a:r>
              <a:rPr lang="en-GB" dirty="0"/>
              <a:t>Course manager</a:t>
            </a:r>
          </a:p>
          <a:p>
            <a:pPr lvl="1"/>
            <a:r>
              <a:rPr lang="en-GB" dirty="0"/>
              <a:t>Lecturer week 1-5</a:t>
            </a:r>
          </a:p>
          <a:p>
            <a:r>
              <a:rPr lang="en-GB" dirty="0"/>
              <a:t>Laurens Rook</a:t>
            </a:r>
          </a:p>
          <a:p>
            <a:pPr lvl="1"/>
            <a:r>
              <a:rPr lang="en-GB" dirty="0"/>
              <a:t>Lecturer week 6-8</a:t>
            </a:r>
          </a:p>
          <a:p>
            <a:r>
              <a:rPr lang="en-GB" dirty="0"/>
              <a:t>Antragama Abbas</a:t>
            </a:r>
          </a:p>
          <a:p>
            <a:pPr lvl="1"/>
            <a:r>
              <a:rPr lang="en-GB" dirty="0"/>
              <a:t>Co-lecturer week 1-5</a:t>
            </a:r>
          </a:p>
          <a:p>
            <a:r>
              <a:rPr lang="en-GB" dirty="0"/>
              <a:t>Teaching assistants</a:t>
            </a:r>
          </a:p>
          <a:p>
            <a:pPr lvl="1"/>
            <a:r>
              <a:rPr lang="en-GB" dirty="0"/>
              <a:t>Chatarina Petra Salim</a:t>
            </a:r>
          </a:p>
          <a:p>
            <a:pPr lvl="1"/>
            <a:r>
              <a:rPr lang="en-GB" dirty="0"/>
              <a:t>Pavlo Topalli</a:t>
            </a:r>
          </a:p>
          <a:p>
            <a:pPr lvl="1"/>
            <a:endParaRPr lang="en-GB" dirty="0"/>
          </a:p>
        </p:txBody>
      </p:sp>
    </p:spTree>
    <p:extLst>
      <p:ext uri="{BB962C8B-B14F-4D97-AF65-F5344CB8AC3E}">
        <p14:creationId xmlns:p14="http://schemas.microsoft.com/office/powerpoint/2010/main" val="4066400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a:r>
              <a:rPr lang="en-US" sz="4800" dirty="0"/>
              <a:t>The empirical cycle</a:t>
            </a:r>
            <a:endParaRPr lang="en-US" sz="4800" dirty="0">
              <a:latin typeface="Arial"/>
              <a:cs typeface="Arial"/>
            </a:endParaRPr>
          </a:p>
        </p:txBody>
      </p:sp>
      <p:sp>
        <p:nvSpPr>
          <p:cNvPr id="3" name="Subtitle 2"/>
          <p:cNvSpPr>
            <a:spLocks noGrp="1"/>
          </p:cNvSpPr>
          <p:nvPr>
            <p:ph type="subTitle" idx="1"/>
          </p:nvPr>
        </p:nvSpPr>
        <p:spPr/>
        <p:txBody>
          <a:bodyPr>
            <a:normAutofit/>
          </a:bodyPr>
          <a:lstStyle/>
          <a:p>
            <a:pPr algn="l"/>
            <a:endParaRPr lang="en-US" dirty="0">
              <a:latin typeface="Arial"/>
              <a:cs typeface="Arial"/>
            </a:endParaRPr>
          </a:p>
        </p:txBody>
      </p:sp>
    </p:spTree>
    <p:extLst>
      <p:ext uri="{BB962C8B-B14F-4D97-AF65-F5344CB8AC3E}">
        <p14:creationId xmlns:p14="http://schemas.microsoft.com/office/powerpoint/2010/main" val="2787568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How to structure a research process?</a:t>
            </a:r>
          </a:p>
        </p:txBody>
      </p:sp>
      <p:sp>
        <p:nvSpPr>
          <p:cNvPr id="14" name="Content Placeholder 13"/>
          <p:cNvSpPr>
            <a:spLocks noGrp="1"/>
          </p:cNvSpPr>
          <p:nvPr>
            <p:ph idx="1"/>
          </p:nvPr>
        </p:nvSpPr>
        <p:spPr/>
        <p:txBody>
          <a:bodyPr/>
          <a:lstStyle/>
          <a:p>
            <a:r>
              <a:rPr lang="en-GB" dirty="0"/>
              <a:t>What are the steps of a research project?</a:t>
            </a:r>
          </a:p>
          <a:p>
            <a:endParaRPr lang="en-GB" dirty="0"/>
          </a:p>
          <a:p>
            <a:r>
              <a:rPr lang="en-GB" dirty="0"/>
              <a:t>What should be the time order of the steps?</a:t>
            </a:r>
          </a:p>
        </p:txBody>
      </p:sp>
      <p:sp>
        <p:nvSpPr>
          <p:cNvPr id="15" name="Online Image Placeholder 14"/>
          <p:cNvSpPr>
            <a:spLocks noGrp="1"/>
          </p:cNvSpPr>
          <p:nvPr>
            <p:ph type="clipArt" sz="quarter" idx="20"/>
          </p:nvPr>
        </p:nvSpPr>
        <p:spPr/>
      </p:sp>
      <p:sp>
        <p:nvSpPr>
          <p:cNvPr id="5" name="Rectangle 4"/>
          <p:cNvSpPr/>
          <p:nvPr/>
        </p:nvSpPr>
        <p:spPr>
          <a:xfrm>
            <a:off x="970844" y="5294489"/>
            <a:ext cx="1275645" cy="654755"/>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2946400" y="5294488"/>
            <a:ext cx="1275645" cy="654755"/>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ectangle 6"/>
          <p:cNvSpPr/>
          <p:nvPr/>
        </p:nvSpPr>
        <p:spPr>
          <a:xfrm>
            <a:off x="4942701" y="5294487"/>
            <a:ext cx="1275645" cy="654755"/>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7"/>
          <p:cNvSpPr/>
          <p:nvPr/>
        </p:nvSpPr>
        <p:spPr>
          <a:xfrm>
            <a:off x="6893847" y="5294492"/>
            <a:ext cx="1275645" cy="654755"/>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0" name="Straight Arrow Connector 9"/>
          <p:cNvCxnSpPr>
            <a:stCxn id="5" idx="3"/>
            <a:endCxn id="6" idx="1"/>
          </p:cNvCxnSpPr>
          <p:nvPr/>
        </p:nvCxnSpPr>
        <p:spPr>
          <a:xfrm flipV="1">
            <a:off x="2246489" y="5621866"/>
            <a:ext cx="699911" cy="1"/>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4220689" y="5621868"/>
            <a:ext cx="733302" cy="1"/>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6218346" y="5621869"/>
            <a:ext cx="699911" cy="1"/>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5537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process</a:t>
            </a:r>
          </a:p>
        </p:txBody>
      </p:sp>
      <p:sp>
        <p:nvSpPr>
          <p:cNvPr id="4" name="Online Image Placeholder 3"/>
          <p:cNvSpPr>
            <a:spLocks noGrp="1"/>
          </p:cNvSpPr>
          <p:nvPr>
            <p:ph type="clipArt" sz="quarter" idx="20"/>
          </p:nvPr>
        </p:nvSpPr>
        <p:spPr/>
      </p:sp>
      <p:sp>
        <p:nvSpPr>
          <p:cNvPr id="5" name="Rectangle 7"/>
          <p:cNvSpPr>
            <a:spLocks noChangeArrowheads="1"/>
          </p:cNvSpPr>
          <p:nvPr/>
        </p:nvSpPr>
        <p:spPr bwMode="auto">
          <a:xfrm>
            <a:off x="4643438" y="1492251"/>
            <a:ext cx="2808287" cy="682625"/>
          </a:xfrm>
          <a:prstGeom prst="rect">
            <a:avLst/>
          </a:prstGeom>
          <a:solidFill>
            <a:schemeClr val="accent1"/>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ctr"/>
            <a:r>
              <a:rPr lang="en-US" altLang="nl-NL" sz="1800">
                <a:latin typeface="Arial" charset="0"/>
                <a:cs typeface="Arial" charset="0"/>
              </a:rPr>
              <a:t>Initial observation (Research Question)</a:t>
            </a:r>
            <a:endParaRPr lang="nl-NL" altLang="nl-NL" sz="1800">
              <a:latin typeface="Arial" charset="0"/>
              <a:cs typeface="Arial" charset="0"/>
            </a:endParaRPr>
          </a:p>
        </p:txBody>
      </p:sp>
      <p:sp>
        <p:nvSpPr>
          <p:cNvPr id="6" name="Rectangle 8"/>
          <p:cNvSpPr>
            <a:spLocks noChangeArrowheads="1"/>
          </p:cNvSpPr>
          <p:nvPr/>
        </p:nvSpPr>
        <p:spPr bwMode="auto">
          <a:xfrm>
            <a:off x="4643438" y="2557463"/>
            <a:ext cx="2808287" cy="468313"/>
          </a:xfrm>
          <a:prstGeom prst="rect">
            <a:avLst/>
          </a:prstGeom>
          <a:solidFill>
            <a:schemeClr val="accent1"/>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ctr"/>
            <a:r>
              <a:rPr lang="en-US" altLang="nl-NL" sz="1800">
                <a:latin typeface="Arial" charset="0"/>
                <a:cs typeface="Arial" charset="0"/>
              </a:rPr>
              <a:t>Use/modify theory</a:t>
            </a:r>
            <a:endParaRPr lang="nl-NL" altLang="nl-NL" sz="1800">
              <a:latin typeface="Arial" charset="0"/>
              <a:cs typeface="Arial" charset="0"/>
            </a:endParaRPr>
          </a:p>
        </p:txBody>
      </p:sp>
      <p:sp>
        <p:nvSpPr>
          <p:cNvPr id="7" name="Rectangle 10"/>
          <p:cNvSpPr>
            <a:spLocks noChangeArrowheads="1"/>
          </p:cNvSpPr>
          <p:nvPr/>
        </p:nvSpPr>
        <p:spPr bwMode="auto">
          <a:xfrm>
            <a:off x="4643438" y="3400426"/>
            <a:ext cx="2808287" cy="466725"/>
          </a:xfrm>
          <a:prstGeom prst="rect">
            <a:avLst/>
          </a:prstGeom>
          <a:solidFill>
            <a:schemeClr val="accent1"/>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ctr"/>
            <a:r>
              <a:rPr lang="en-US" altLang="nl-NL" sz="1800">
                <a:latin typeface="Arial" charset="0"/>
                <a:cs typeface="Arial" charset="0"/>
              </a:rPr>
              <a:t>Generate hypotheses</a:t>
            </a:r>
            <a:endParaRPr lang="nl-NL" altLang="nl-NL" sz="1800">
              <a:latin typeface="Arial" charset="0"/>
              <a:cs typeface="Arial" charset="0"/>
            </a:endParaRPr>
          </a:p>
        </p:txBody>
      </p:sp>
      <p:sp>
        <p:nvSpPr>
          <p:cNvPr id="8" name="Rectangle 11"/>
          <p:cNvSpPr>
            <a:spLocks noChangeArrowheads="1"/>
          </p:cNvSpPr>
          <p:nvPr/>
        </p:nvSpPr>
        <p:spPr bwMode="auto">
          <a:xfrm>
            <a:off x="4643438" y="4264026"/>
            <a:ext cx="2808287" cy="701675"/>
          </a:xfrm>
          <a:prstGeom prst="rect">
            <a:avLst/>
          </a:prstGeom>
          <a:solidFill>
            <a:schemeClr val="accent1"/>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ctr"/>
            <a:r>
              <a:rPr lang="en-US" altLang="nl-NL" sz="1800">
                <a:latin typeface="Arial" charset="0"/>
                <a:cs typeface="Arial" charset="0"/>
              </a:rPr>
              <a:t>Collect data to test hypotheses</a:t>
            </a:r>
            <a:endParaRPr lang="nl-NL" altLang="nl-NL" sz="1800">
              <a:latin typeface="Arial" charset="0"/>
              <a:cs typeface="Arial" charset="0"/>
            </a:endParaRPr>
          </a:p>
        </p:txBody>
      </p:sp>
      <p:sp>
        <p:nvSpPr>
          <p:cNvPr id="9" name="Rectangle 12"/>
          <p:cNvSpPr>
            <a:spLocks noChangeArrowheads="1"/>
          </p:cNvSpPr>
          <p:nvPr/>
        </p:nvSpPr>
        <p:spPr bwMode="auto">
          <a:xfrm>
            <a:off x="4643438" y="5513388"/>
            <a:ext cx="2808287" cy="468313"/>
          </a:xfrm>
          <a:prstGeom prst="rect">
            <a:avLst/>
          </a:prstGeom>
          <a:solidFill>
            <a:schemeClr val="accent1"/>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ctr"/>
            <a:r>
              <a:rPr lang="en-US" altLang="nl-NL" sz="1800" dirty="0">
                <a:latin typeface="Arial" charset="0"/>
                <a:cs typeface="Arial" charset="0"/>
              </a:rPr>
              <a:t>Analyze data</a:t>
            </a:r>
            <a:endParaRPr lang="nl-NL" altLang="nl-NL" sz="1800" dirty="0">
              <a:latin typeface="Arial" charset="0"/>
              <a:cs typeface="Arial" charset="0"/>
            </a:endParaRPr>
          </a:p>
        </p:txBody>
      </p:sp>
      <p:sp>
        <p:nvSpPr>
          <p:cNvPr id="10" name="Rounded Rectangle 13"/>
          <p:cNvSpPr>
            <a:spLocks noChangeArrowheads="1"/>
          </p:cNvSpPr>
          <p:nvPr/>
        </p:nvSpPr>
        <p:spPr bwMode="auto">
          <a:xfrm>
            <a:off x="539750" y="1635126"/>
            <a:ext cx="2663825" cy="431800"/>
          </a:xfrm>
          <a:prstGeom prst="roundRect">
            <a:avLst>
              <a:gd name="adj" fmla="val 16667"/>
            </a:avLst>
          </a:prstGeom>
          <a:solidFill>
            <a:srgbClr val="92D050"/>
          </a:solidFill>
          <a:ln w="9525" algn="ctr">
            <a:solidFill>
              <a:schemeClr val="accent1"/>
            </a:solidFill>
            <a:round/>
            <a:headEnd/>
            <a:tailEnd/>
          </a:ln>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ctr"/>
            <a:r>
              <a:rPr lang="en-US" altLang="nl-NL" sz="1800">
                <a:latin typeface="Arial" charset="0"/>
                <a:cs typeface="Arial" charset="0"/>
              </a:rPr>
              <a:t>Data</a:t>
            </a:r>
            <a:endParaRPr lang="nl-NL" altLang="nl-NL" sz="1800">
              <a:latin typeface="Arial" charset="0"/>
              <a:cs typeface="Arial" charset="0"/>
            </a:endParaRPr>
          </a:p>
        </p:txBody>
      </p:sp>
      <p:sp>
        <p:nvSpPr>
          <p:cNvPr id="11" name="Rounded Rectangle 14"/>
          <p:cNvSpPr>
            <a:spLocks noChangeArrowheads="1"/>
          </p:cNvSpPr>
          <p:nvPr/>
        </p:nvSpPr>
        <p:spPr bwMode="auto">
          <a:xfrm>
            <a:off x="539750" y="3392488"/>
            <a:ext cx="2663825" cy="474663"/>
          </a:xfrm>
          <a:prstGeom prst="roundRect">
            <a:avLst>
              <a:gd name="adj" fmla="val 16667"/>
            </a:avLst>
          </a:prstGeom>
          <a:solidFill>
            <a:srgbClr val="92D050"/>
          </a:solidFill>
          <a:ln w="9525" algn="ctr">
            <a:solidFill>
              <a:schemeClr val="accent1"/>
            </a:solidFill>
            <a:round/>
            <a:headEnd/>
            <a:tailEnd/>
          </a:ln>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ctr"/>
            <a:r>
              <a:rPr lang="en-US" altLang="nl-NL" sz="1800">
                <a:latin typeface="Arial" charset="0"/>
                <a:cs typeface="Arial" charset="0"/>
              </a:rPr>
              <a:t>Identify variables</a:t>
            </a:r>
            <a:endParaRPr lang="nl-NL" altLang="nl-NL" sz="1800">
              <a:latin typeface="Arial" charset="0"/>
              <a:cs typeface="Arial" charset="0"/>
            </a:endParaRPr>
          </a:p>
        </p:txBody>
      </p:sp>
      <p:sp>
        <p:nvSpPr>
          <p:cNvPr id="12" name="Rounded Rectangle 15"/>
          <p:cNvSpPr>
            <a:spLocks noChangeArrowheads="1"/>
          </p:cNvSpPr>
          <p:nvPr/>
        </p:nvSpPr>
        <p:spPr bwMode="auto">
          <a:xfrm>
            <a:off x="574675" y="4389438"/>
            <a:ext cx="2663825" cy="431800"/>
          </a:xfrm>
          <a:prstGeom prst="roundRect">
            <a:avLst>
              <a:gd name="adj" fmla="val 16667"/>
            </a:avLst>
          </a:prstGeom>
          <a:solidFill>
            <a:srgbClr val="92D050"/>
          </a:solidFill>
          <a:ln w="9525" algn="ctr">
            <a:solidFill>
              <a:schemeClr val="accent1"/>
            </a:solidFill>
            <a:round/>
            <a:headEnd/>
            <a:tailEnd/>
          </a:ln>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ctr"/>
            <a:r>
              <a:rPr lang="en-US" altLang="nl-NL" sz="1800">
                <a:latin typeface="Arial" charset="0"/>
                <a:cs typeface="Arial" charset="0"/>
              </a:rPr>
              <a:t>Measure variables</a:t>
            </a:r>
            <a:endParaRPr lang="nl-NL" altLang="nl-NL" sz="1800">
              <a:latin typeface="Arial" charset="0"/>
              <a:cs typeface="Arial" charset="0"/>
            </a:endParaRPr>
          </a:p>
        </p:txBody>
      </p:sp>
      <p:sp>
        <p:nvSpPr>
          <p:cNvPr id="13" name="Rounded Rectangle 17"/>
          <p:cNvSpPr>
            <a:spLocks noChangeArrowheads="1"/>
          </p:cNvSpPr>
          <p:nvPr/>
        </p:nvSpPr>
        <p:spPr bwMode="auto">
          <a:xfrm>
            <a:off x="539750" y="5380038"/>
            <a:ext cx="2663825" cy="719138"/>
          </a:xfrm>
          <a:prstGeom prst="roundRect">
            <a:avLst>
              <a:gd name="adj" fmla="val 16667"/>
            </a:avLst>
          </a:prstGeom>
          <a:solidFill>
            <a:srgbClr val="92D050"/>
          </a:solidFill>
          <a:ln w="9525" algn="ctr">
            <a:solidFill>
              <a:schemeClr val="accent1"/>
            </a:solidFill>
            <a:round/>
            <a:headEnd/>
            <a:tailEnd/>
          </a:ln>
        </p:spPr>
        <p:txBody>
          <a:bodyPr/>
          <a:lstStyle>
            <a:lvl1pPr marL="285750" indent="-285750">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ctr">
              <a:buFont typeface="Arial" charset="0"/>
              <a:buChar char="•"/>
            </a:pPr>
            <a:r>
              <a:rPr lang="en-US" altLang="nl-NL" sz="1800">
                <a:latin typeface="Arial" charset="0"/>
                <a:cs typeface="Arial" charset="0"/>
              </a:rPr>
              <a:t>Graph data</a:t>
            </a:r>
          </a:p>
          <a:p>
            <a:pPr algn="ctr">
              <a:buFont typeface="Arial" charset="0"/>
              <a:buChar char="•"/>
            </a:pPr>
            <a:r>
              <a:rPr lang="en-US" altLang="nl-NL" sz="1800">
                <a:latin typeface="Arial" charset="0"/>
                <a:cs typeface="Arial" charset="0"/>
              </a:rPr>
              <a:t>Fit a model</a:t>
            </a:r>
            <a:endParaRPr lang="nl-NL" altLang="nl-NL" sz="1800">
              <a:latin typeface="Arial" charset="0"/>
              <a:cs typeface="Arial" charset="0"/>
            </a:endParaRPr>
          </a:p>
        </p:txBody>
      </p:sp>
      <p:cxnSp>
        <p:nvCxnSpPr>
          <p:cNvPr id="14" name="Straight Arrow Connector 19"/>
          <p:cNvCxnSpPr>
            <a:cxnSpLocks noChangeShapeType="1"/>
            <a:stCxn id="10" idx="3"/>
          </p:cNvCxnSpPr>
          <p:nvPr/>
        </p:nvCxnSpPr>
        <p:spPr bwMode="auto">
          <a:xfrm>
            <a:off x="3203575" y="1851026"/>
            <a:ext cx="1439863" cy="0"/>
          </a:xfrm>
          <a:prstGeom prst="straightConnector1">
            <a:avLst/>
          </a:prstGeom>
          <a:noFill/>
          <a:ln w="31750" algn="ctr">
            <a:solidFill>
              <a:schemeClr val="accent1"/>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25"/>
          <p:cNvCxnSpPr>
            <a:cxnSpLocks noChangeShapeType="1"/>
            <a:stCxn id="7" idx="1"/>
          </p:cNvCxnSpPr>
          <p:nvPr/>
        </p:nvCxnSpPr>
        <p:spPr bwMode="auto">
          <a:xfrm flipH="1" flipV="1">
            <a:off x="3203575" y="3630613"/>
            <a:ext cx="1439863" cy="3175"/>
          </a:xfrm>
          <a:prstGeom prst="straightConnector1">
            <a:avLst/>
          </a:prstGeom>
          <a:noFill/>
          <a:ln w="31750" algn="ctr">
            <a:solidFill>
              <a:schemeClr val="accent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27"/>
          <p:cNvCxnSpPr>
            <a:cxnSpLocks noChangeShapeType="1"/>
            <a:stCxn id="8" idx="1"/>
          </p:cNvCxnSpPr>
          <p:nvPr/>
        </p:nvCxnSpPr>
        <p:spPr bwMode="auto">
          <a:xfrm flipH="1">
            <a:off x="3238500" y="4614863"/>
            <a:ext cx="1404938" cy="0"/>
          </a:xfrm>
          <a:prstGeom prst="straightConnector1">
            <a:avLst/>
          </a:prstGeom>
          <a:noFill/>
          <a:ln w="31750" algn="ctr">
            <a:solidFill>
              <a:schemeClr val="accent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29"/>
          <p:cNvCxnSpPr>
            <a:cxnSpLocks noChangeShapeType="1"/>
            <a:stCxn id="9" idx="1"/>
          </p:cNvCxnSpPr>
          <p:nvPr/>
        </p:nvCxnSpPr>
        <p:spPr bwMode="auto">
          <a:xfrm flipH="1">
            <a:off x="3203575" y="5746751"/>
            <a:ext cx="1439863" cy="0"/>
          </a:xfrm>
          <a:prstGeom prst="straightConnector1">
            <a:avLst/>
          </a:prstGeom>
          <a:noFill/>
          <a:ln w="31750" algn="ctr">
            <a:solidFill>
              <a:schemeClr val="accent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31"/>
          <p:cNvCxnSpPr>
            <a:cxnSpLocks noChangeShapeType="1"/>
          </p:cNvCxnSpPr>
          <p:nvPr/>
        </p:nvCxnSpPr>
        <p:spPr bwMode="auto">
          <a:xfrm flipH="1">
            <a:off x="6046788" y="2189163"/>
            <a:ext cx="1587" cy="382588"/>
          </a:xfrm>
          <a:prstGeom prst="straightConnector1">
            <a:avLst/>
          </a:prstGeom>
          <a:noFill/>
          <a:ln w="31750" algn="ctr">
            <a:solidFill>
              <a:schemeClr val="accent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33"/>
          <p:cNvCxnSpPr>
            <a:cxnSpLocks noChangeShapeType="1"/>
          </p:cNvCxnSpPr>
          <p:nvPr/>
        </p:nvCxnSpPr>
        <p:spPr bwMode="auto">
          <a:xfrm>
            <a:off x="6046788" y="3030538"/>
            <a:ext cx="1587" cy="374650"/>
          </a:xfrm>
          <a:prstGeom prst="straightConnector1">
            <a:avLst/>
          </a:prstGeom>
          <a:noFill/>
          <a:ln w="31750" algn="ctr">
            <a:solidFill>
              <a:schemeClr val="accent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35"/>
          <p:cNvCxnSpPr>
            <a:cxnSpLocks noChangeShapeType="1"/>
          </p:cNvCxnSpPr>
          <p:nvPr/>
        </p:nvCxnSpPr>
        <p:spPr bwMode="auto">
          <a:xfrm>
            <a:off x="6048375" y="3889376"/>
            <a:ext cx="0" cy="395287"/>
          </a:xfrm>
          <a:prstGeom prst="straightConnector1">
            <a:avLst/>
          </a:prstGeom>
          <a:noFill/>
          <a:ln w="31750" algn="ctr">
            <a:solidFill>
              <a:schemeClr val="accent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37"/>
          <p:cNvCxnSpPr>
            <a:cxnSpLocks noChangeShapeType="1"/>
            <a:endCxn id="9" idx="0"/>
          </p:cNvCxnSpPr>
          <p:nvPr/>
        </p:nvCxnSpPr>
        <p:spPr bwMode="auto">
          <a:xfrm>
            <a:off x="6048375" y="4983163"/>
            <a:ext cx="0" cy="530225"/>
          </a:xfrm>
          <a:prstGeom prst="straightConnector1">
            <a:avLst/>
          </a:prstGeom>
          <a:noFill/>
          <a:ln w="31750" algn="ctr">
            <a:solidFill>
              <a:schemeClr val="accent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Elbow Connector 41"/>
          <p:cNvCxnSpPr>
            <a:cxnSpLocks noChangeShapeType="1"/>
            <a:stCxn id="9" idx="3"/>
            <a:endCxn id="6" idx="3"/>
          </p:cNvCxnSpPr>
          <p:nvPr/>
        </p:nvCxnSpPr>
        <p:spPr bwMode="auto">
          <a:xfrm flipH="1" flipV="1">
            <a:off x="7451725" y="2790826"/>
            <a:ext cx="0" cy="2955925"/>
          </a:xfrm>
          <a:prstGeom prst="bentConnector3">
            <a:avLst>
              <a:gd name="adj1" fmla="val -18114106"/>
            </a:avLst>
          </a:prstGeom>
          <a:noFill/>
          <a:ln w="31750" algn="ctr">
            <a:solidFill>
              <a:schemeClr val="accent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43"/>
          <p:cNvSpPr txBox="1">
            <a:spLocks noChangeArrowheads="1"/>
          </p:cNvSpPr>
          <p:nvPr/>
        </p:nvSpPr>
        <p:spPr bwMode="auto">
          <a:xfrm>
            <a:off x="323850" y="6237288"/>
            <a:ext cx="38877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r"/>
            <a:r>
              <a:rPr lang="en-US" altLang="nl-NL" sz="1600">
                <a:solidFill>
                  <a:srgbClr val="00B0F0"/>
                </a:solidFill>
              </a:rPr>
              <a:t>Source (</a:t>
            </a:r>
            <a:r>
              <a:rPr lang="en-US" altLang="nl-NL" sz="1600" i="1">
                <a:solidFill>
                  <a:srgbClr val="00B0F0"/>
                </a:solidFill>
              </a:rPr>
              <a:t>modified</a:t>
            </a:r>
            <a:r>
              <a:rPr lang="en-US" altLang="nl-NL" sz="1600">
                <a:solidFill>
                  <a:srgbClr val="00B0F0"/>
                </a:solidFill>
              </a:rPr>
              <a:t>)</a:t>
            </a:r>
            <a:r>
              <a:rPr lang="en-US" altLang="nl-NL" sz="1600" i="1">
                <a:solidFill>
                  <a:srgbClr val="00B0F0"/>
                </a:solidFill>
              </a:rPr>
              <a:t>:</a:t>
            </a:r>
            <a:r>
              <a:rPr lang="en-US" altLang="nl-NL" sz="1600">
                <a:solidFill>
                  <a:srgbClr val="00B0F0"/>
                </a:solidFill>
              </a:rPr>
              <a:t> Field, 2009 (p.3)</a:t>
            </a:r>
            <a:endParaRPr lang="nl-NL" altLang="nl-NL" sz="1600">
              <a:solidFill>
                <a:srgbClr val="00B0F0"/>
              </a:solidFill>
            </a:endParaRPr>
          </a:p>
        </p:txBody>
      </p:sp>
      <p:cxnSp>
        <p:nvCxnSpPr>
          <p:cNvPr id="24" name="Straight Arrow Connector 26"/>
          <p:cNvCxnSpPr>
            <a:cxnSpLocks noChangeShapeType="1"/>
          </p:cNvCxnSpPr>
          <p:nvPr/>
        </p:nvCxnSpPr>
        <p:spPr bwMode="auto">
          <a:xfrm flipH="1" flipV="1">
            <a:off x="3221038" y="2787651"/>
            <a:ext cx="1439862" cy="3175"/>
          </a:xfrm>
          <a:prstGeom prst="straightConnector1">
            <a:avLst/>
          </a:prstGeom>
          <a:noFill/>
          <a:ln w="31750" algn="ctr">
            <a:solidFill>
              <a:schemeClr val="accent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ounded Rectangle 28"/>
          <p:cNvSpPr>
            <a:spLocks noChangeArrowheads="1"/>
          </p:cNvSpPr>
          <p:nvPr/>
        </p:nvSpPr>
        <p:spPr bwMode="auto">
          <a:xfrm>
            <a:off x="539750" y="2598738"/>
            <a:ext cx="2663825" cy="431800"/>
          </a:xfrm>
          <a:prstGeom prst="roundRect">
            <a:avLst>
              <a:gd name="adj" fmla="val 16667"/>
            </a:avLst>
          </a:prstGeom>
          <a:solidFill>
            <a:srgbClr val="92D050"/>
          </a:solidFill>
          <a:ln w="9525" algn="ctr">
            <a:solidFill>
              <a:schemeClr val="accent1"/>
            </a:solidFill>
            <a:round/>
            <a:headEnd/>
            <a:tailEnd/>
          </a:ln>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ctr"/>
            <a:r>
              <a:rPr lang="en-US" altLang="nl-NL" sz="1800">
                <a:latin typeface="Arial" charset="0"/>
                <a:cs typeface="Arial" charset="0"/>
              </a:rPr>
              <a:t>New theory</a:t>
            </a:r>
            <a:endParaRPr lang="nl-NL" altLang="nl-NL" sz="1800">
              <a:latin typeface="Arial" charset="0"/>
              <a:cs typeface="Arial" charset="0"/>
            </a:endParaRPr>
          </a:p>
        </p:txBody>
      </p:sp>
    </p:spTree>
    <p:extLst>
      <p:ext uri="{BB962C8B-B14F-4D97-AF65-F5344CB8AC3E}">
        <p14:creationId xmlns:p14="http://schemas.microsoft.com/office/powerpoint/2010/main" val="758179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Empirical cycle</a:t>
            </a:r>
          </a:p>
        </p:txBody>
      </p:sp>
      <p:sp>
        <p:nvSpPr>
          <p:cNvPr id="4" name="Online Image Placeholder 3"/>
          <p:cNvSpPr>
            <a:spLocks noGrp="1"/>
          </p:cNvSpPr>
          <p:nvPr>
            <p:ph type="clipArt" sz="quarter" idx="20"/>
          </p:nvPr>
        </p:nvSpPr>
        <p:spPr/>
      </p:sp>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240" y="1748016"/>
            <a:ext cx="5830788" cy="5109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5988028" y="5319208"/>
            <a:ext cx="3110089" cy="1200329"/>
          </a:xfrm>
          <a:prstGeom prst="rect">
            <a:avLst/>
          </a:prstGeom>
        </p:spPr>
        <p:txBody>
          <a:bodyPr wrap="square">
            <a:spAutoFit/>
          </a:bodyPr>
          <a:lstStyle/>
          <a:p>
            <a:pPr>
              <a:defRPr/>
            </a:pPr>
            <a:r>
              <a:rPr lang="en-US" dirty="0"/>
              <a:t>Principle of falsification = a claim remains “true” until proven otherwise (through deduction)</a:t>
            </a:r>
          </a:p>
        </p:txBody>
      </p:sp>
      <p:sp>
        <p:nvSpPr>
          <p:cNvPr id="8" name="Rectangle 7"/>
          <p:cNvSpPr/>
          <p:nvPr/>
        </p:nvSpPr>
        <p:spPr>
          <a:xfrm>
            <a:off x="5988028" y="2537892"/>
            <a:ext cx="3110089" cy="1754326"/>
          </a:xfrm>
          <a:prstGeom prst="rect">
            <a:avLst/>
          </a:prstGeom>
        </p:spPr>
        <p:txBody>
          <a:bodyPr wrap="square">
            <a:spAutoFit/>
          </a:bodyPr>
          <a:lstStyle/>
          <a:p>
            <a:pPr>
              <a:defRPr/>
            </a:pPr>
            <a:r>
              <a:rPr lang="en-US" dirty="0"/>
              <a:t>Principle of verification = you should find observations in support of your claim and start reasoning from this empirical finding  (i.e. to find “truth”) (through induction)</a:t>
            </a:r>
          </a:p>
        </p:txBody>
      </p:sp>
    </p:spTree>
    <p:extLst>
      <p:ext uri="{BB962C8B-B14F-4D97-AF65-F5344CB8AC3E}">
        <p14:creationId xmlns:p14="http://schemas.microsoft.com/office/powerpoint/2010/main" val="278576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normAutofit/>
          </a:bodyPr>
          <a:lstStyle/>
          <a:p>
            <a:pPr eaLnBrk="1" hangingPunct="1">
              <a:defRPr/>
            </a:pPr>
            <a:r>
              <a:rPr lang="nl-NL" dirty="0"/>
              <a:t>Week 1-3 of </a:t>
            </a:r>
            <a:r>
              <a:rPr lang="nl-NL" dirty="0" err="1"/>
              <a:t>this</a:t>
            </a:r>
            <a:r>
              <a:rPr lang="nl-NL" dirty="0"/>
              <a:t> course</a:t>
            </a:r>
          </a:p>
        </p:txBody>
      </p:sp>
      <p:sp>
        <p:nvSpPr>
          <p:cNvPr id="3" name="Content Placeholder 2"/>
          <p:cNvSpPr>
            <a:spLocks noGrp="1"/>
          </p:cNvSpPr>
          <p:nvPr>
            <p:ph idx="1"/>
          </p:nvPr>
        </p:nvSpPr>
        <p:spPr/>
        <p:txBody>
          <a:bodyPr/>
          <a:lstStyle/>
          <a:p>
            <a:endParaRPr lang="en-GB"/>
          </a:p>
        </p:txBody>
      </p:sp>
      <p:sp>
        <p:nvSpPr>
          <p:cNvPr id="4" name="Online Image Placeholder 3"/>
          <p:cNvSpPr>
            <a:spLocks noGrp="1"/>
          </p:cNvSpPr>
          <p:nvPr>
            <p:ph type="clipArt" sz="quarter" idx="20"/>
          </p:nvPr>
        </p:nvSpPr>
        <p:spPr/>
      </p:sp>
      <p:graphicFrame>
        <p:nvGraphicFramePr>
          <p:cNvPr id="2" name="Table 1"/>
          <p:cNvGraphicFramePr>
            <a:graphicFrameLocks noGrp="1"/>
          </p:cNvGraphicFramePr>
          <p:nvPr>
            <p:extLst>
              <p:ext uri="{D42A27DB-BD31-4B8C-83A1-F6EECF244321}">
                <p14:modId xmlns:p14="http://schemas.microsoft.com/office/powerpoint/2010/main" val="289073426"/>
              </p:ext>
            </p:extLst>
          </p:nvPr>
        </p:nvGraphicFramePr>
        <p:xfrm>
          <a:off x="566351" y="1933091"/>
          <a:ext cx="7795053" cy="3749040"/>
        </p:xfrm>
        <a:graphic>
          <a:graphicData uri="http://schemas.openxmlformats.org/drawingml/2006/table">
            <a:tbl>
              <a:tblPr bandRow="1">
                <a:tableStyleId>{5C22544A-7EE6-4342-B048-85BDC9FD1C3A}</a:tableStyleId>
              </a:tblPr>
              <a:tblGrid>
                <a:gridCol w="2871019">
                  <a:extLst>
                    <a:ext uri="{9D8B030D-6E8A-4147-A177-3AD203B41FA5}">
                      <a16:colId xmlns:a16="http://schemas.microsoft.com/office/drawing/2014/main" val="20000"/>
                    </a:ext>
                  </a:extLst>
                </a:gridCol>
                <a:gridCol w="4924034">
                  <a:extLst>
                    <a:ext uri="{9D8B030D-6E8A-4147-A177-3AD203B41FA5}">
                      <a16:colId xmlns:a16="http://schemas.microsoft.com/office/drawing/2014/main" val="20001"/>
                    </a:ext>
                  </a:extLst>
                </a:gridCol>
              </a:tblGrid>
              <a:tr h="370840">
                <a:tc>
                  <a:txBody>
                    <a:bodyPr/>
                    <a:lstStyle/>
                    <a:p>
                      <a:r>
                        <a:rPr lang="en-GB" sz="2400" dirty="0"/>
                        <a:t>Research problem</a:t>
                      </a:r>
                      <a:endParaRPr lang="nl-NL" sz="2400" dirty="0"/>
                    </a:p>
                  </a:txBody>
                  <a:tcPr/>
                </a:tc>
                <a:tc>
                  <a:txBody>
                    <a:bodyPr/>
                    <a:lstStyle/>
                    <a:p>
                      <a:r>
                        <a:rPr lang="en-GB" sz="2400" dirty="0"/>
                        <a:t>WHY you’re doing</a:t>
                      </a:r>
                      <a:r>
                        <a:rPr lang="en-GB" sz="2400" baseline="0" dirty="0"/>
                        <a:t> this</a:t>
                      </a:r>
                      <a:endParaRPr lang="nl-NL" sz="2400" dirty="0"/>
                    </a:p>
                  </a:txBody>
                  <a:tcPr/>
                </a:tc>
                <a:extLst>
                  <a:ext uri="{0D108BD9-81ED-4DB2-BD59-A6C34878D82A}">
                    <a16:rowId xmlns:a16="http://schemas.microsoft.com/office/drawing/2014/main" val="10000"/>
                  </a:ext>
                </a:extLst>
              </a:tr>
              <a:tr h="370840">
                <a:tc>
                  <a:txBody>
                    <a:bodyPr/>
                    <a:lstStyle/>
                    <a:p>
                      <a:r>
                        <a:rPr lang="en-GB" sz="2400"/>
                        <a:t>Research objective</a:t>
                      </a:r>
                      <a:endParaRPr lang="nl-NL" sz="2400"/>
                    </a:p>
                  </a:txBody>
                  <a:tcPr/>
                </a:tc>
                <a:tc>
                  <a:txBody>
                    <a:bodyPr/>
                    <a:lstStyle/>
                    <a:p>
                      <a:r>
                        <a:rPr lang="en-GB" sz="2400" dirty="0"/>
                        <a:t>WHAT you will deliver to solve the problem</a:t>
                      </a:r>
                      <a:endParaRPr lang="nl-NL" sz="2400" dirty="0"/>
                    </a:p>
                  </a:txBody>
                  <a:tcPr/>
                </a:tc>
                <a:extLst>
                  <a:ext uri="{0D108BD9-81ED-4DB2-BD59-A6C34878D82A}">
                    <a16:rowId xmlns:a16="http://schemas.microsoft.com/office/drawing/2014/main" val="10001"/>
                  </a:ext>
                </a:extLst>
              </a:tr>
              <a:tr h="370840">
                <a:tc>
                  <a:txBody>
                    <a:bodyPr/>
                    <a:lstStyle/>
                    <a:p>
                      <a:r>
                        <a:rPr lang="en-GB" sz="2400"/>
                        <a:t>Research</a:t>
                      </a:r>
                      <a:r>
                        <a:rPr lang="en-GB" sz="2400" baseline="0"/>
                        <a:t> question</a:t>
                      </a:r>
                      <a:endParaRPr lang="nl-NL" sz="2400"/>
                    </a:p>
                  </a:txBody>
                  <a:tcPr/>
                </a:tc>
                <a:tc>
                  <a:txBody>
                    <a:bodyPr/>
                    <a:lstStyle/>
                    <a:p>
                      <a:r>
                        <a:rPr lang="en-GB" sz="2400" dirty="0"/>
                        <a:t>WHAT we need to know to reach the objective</a:t>
                      </a:r>
                      <a:endParaRPr lang="nl-NL" sz="2400" dirty="0"/>
                    </a:p>
                  </a:txBody>
                  <a:tcPr/>
                </a:tc>
                <a:extLst>
                  <a:ext uri="{0D108BD9-81ED-4DB2-BD59-A6C34878D82A}">
                    <a16:rowId xmlns:a16="http://schemas.microsoft.com/office/drawing/2014/main" val="10002"/>
                  </a:ext>
                </a:extLst>
              </a:tr>
              <a:tr h="370840">
                <a:tc>
                  <a:txBody>
                    <a:bodyPr/>
                    <a:lstStyle/>
                    <a:p>
                      <a:r>
                        <a:rPr lang="en-GB" sz="2400"/>
                        <a:t>Sub-questions</a:t>
                      </a:r>
                      <a:endParaRPr lang="nl-NL" sz="2400"/>
                    </a:p>
                  </a:txBody>
                  <a:tcPr/>
                </a:tc>
                <a:tc>
                  <a:txBody>
                    <a:bodyPr/>
                    <a:lstStyle/>
                    <a:p>
                      <a:r>
                        <a:rPr lang="en-GB" sz="2400" dirty="0"/>
                        <a:t>WHAT </a:t>
                      </a:r>
                      <a:r>
                        <a:rPr lang="en-GB" sz="2400" baseline="0" dirty="0"/>
                        <a:t>we need to know to answer the main question</a:t>
                      </a:r>
                      <a:endParaRPr lang="nl-NL" sz="2400" dirty="0"/>
                    </a:p>
                  </a:txBody>
                  <a:tcPr/>
                </a:tc>
                <a:extLst>
                  <a:ext uri="{0D108BD9-81ED-4DB2-BD59-A6C34878D82A}">
                    <a16:rowId xmlns:a16="http://schemas.microsoft.com/office/drawing/2014/main" val="10003"/>
                  </a:ext>
                </a:extLst>
              </a:tr>
              <a:tr h="370840">
                <a:tc>
                  <a:txBody>
                    <a:bodyPr/>
                    <a:lstStyle/>
                    <a:p>
                      <a:r>
                        <a:rPr lang="en-GB" sz="2400"/>
                        <a:t>Approach</a:t>
                      </a:r>
                      <a:endParaRPr lang="nl-NL" sz="2400"/>
                    </a:p>
                  </a:txBody>
                  <a:tcPr/>
                </a:tc>
                <a:tc>
                  <a:txBody>
                    <a:bodyPr/>
                    <a:lstStyle/>
                    <a:p>
                      <a:r>
                        <a:rPr lang="en-GB" sz="2400" dirty="0"/>
                        <a:t>HOW you will answer the sub</a:t>
                      </a:r>
                      <a:r>
                        <a:rPr lang="en-GB" sz="2400" baseline="0" dirty="0"/>
                        <a:t> questions </a:t>
                      </a:r>
                      <a:endParaRPr lang="nl-NL" sz="2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87317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Research process</a:t>
            </a:r>
            <a:endParaRPr lang="nl-NL" dirty="0"/>
          </a:p>
        </p:txBody>
      </p:sp>
      <p:sp>
        <p:nvSpPr>
          <p:cNvPr id="8" name="Content Placeholder 7"/>
          <p:cNvSpPr>
            <a:spLocks noGrp="1"/>
          </p:cNvSpPr>
          <p:nvPr>
            <p:ph idx="1"/>
          </p:nvPr>
        </p:nvSpPr>
        <p:spPr/>
        <p:txBody>
          <a:bodyPr>
            <a:normAutofit fontScale="92500" lnSpcReduction="20000"/>
          </a:bodyPr>
          <a:lstStyle/>
          <a:p>
            <a:pPr marL="514350" indent="-514350">
              <a:buFont typeface="+mj-lt"/>
              <a:buAutoNum type="arabicPeriod"/>
            </a:pPr>
            <a:r>
              <a:rPr lang="en-GB" dirty="0"/>
              <a:t>Identify (broad) research problem</a:t>
            </a:r>
          </a:p>
          <a:p>
            <a:pPr marL="514350" indent="-514350">
              <a:buFont typeface="+mj-lt"/>
              <a:buAutoNum type="arabicPeriod"/>
            </a:pPr>
            <a:r>
              <a:rPr lang="en-GB" dirty="0"/>
              <a:t>Literature review</a:t>
            </a:r>
          </a:p>
          <a:p>
            <a:pPr marL="514350" indent="-514350">
              <a:buFont typeface="+mj-lt"/>
              <a:buAutoNum type="arabicPeriod"/>
            </a:pPr>
            <a:r>
              <a:rPr lang="en-GB" dirty="0"/>
              <a:t>Research objectives, questions, hypotheses</a:t>
            </a:r>
          </a:p>
          <a:p>
            <a:pPr marL="514350" indent="-514350">
              <a:buFont typeface="+mj-lt"/>
              <a:buAutoNum type="arabicPeriod"/>
            </a:pPr>
            <a:r>
              <a:rPr lang="en-GB" dirty="0"/>
              <a:t>Select research approach / research design</a:t>
            </a:r>
          </a:p>
          <a:p>
            <a:pPr marL="514350" indent="-514350">
              <a:buFont typeface="+mj-lt"/>
              <a:buAutoNum type="arabicPeriod"/>
            </a:pPr>
            <a:r>
              <a:rPr lang="en-GB" dirty="0"/>
              <a:t>Create plan for research</a:t>
            </a:r>
          </a:p>
          <a:p>
            <a:pPr marL="914400" lvl="1" indent="-514350"/>
            <a:r>
              <a:rPr lang="en-GB" dirty="0"/>
              <a:t>Sample, instruments, data collection approach</a:t>
            </a:r>
          </a:p>
          <a:p>
            <a:pPr marL="514350" indent="-514350">
              <a:buFont typeface="+mj-lt"/>
              <a:buAutoNum type="arabicPeriod"/>
            </a:pPr>
            <a:r>
              <a:rPr lang="en-GB" dirty="0"/>
              <a:t>Collect and </a:t>
            </a:r>
            <a:r>
              <a:rPr lang="en-GB" dirty="0" err="1"/>
              <a:t>analyze</a:t>
            </a:r>
            <a:r>
              <a:rPr lang="en-GB" dirty="0"/>
              <a:t> data</a:t>
            </a:r>
          </a:p>
          <a:p>
            <a:pPr marL="514350" indent="-514350">
              <a:buFont typeface="+mj-lt"/>
              <a:buAutoNum type="arabicPeriod"/>
            </a:pPr>
            <a:r>
              <a:rPr lang="en-GB" dirty="0"/>
              <a:t>Interpret data and evaluate validity</a:t>
            </a:r>
          </a:p>
          <a:p>
            <a:pPr marL="514350" indent="-514350">
              <a:buFont typeface="+mj-lt"/>
              <a:buAutoNum type="arabicPeriod"/>
            </a:pPr>
            <a:r>
              <a:rPr lang="en-GB" dirty="0"/>
              <a:t>Communicate findings / write report</a:t>
            </a:r>
            <a:endParaRPr lang="nl-NL" dirty="0"/>
          </a:p>
        </p:txBody>
      </p:sp>
      <p:sp>
        <p:nvSpPr>
          <p:cNvPr id="3" name="Online Image Placeholder 2"/>
          <p:cNvSpPr>
            <a:spLocks noGrp="1"/>
          </p:cNvSpPr>
          <p:nvPr>
            <p:ph type="clipArt" sz="quarter" idx="20"/>
          </p:nvPr>
        </p:nvSpPr>
        <p:spPr/>
      </p:sp>
      <p:sp>
        <p:nvSpPr>
          <p:cNvPr id="30725" name="TextBox 45"/>
          <p:cNvSpPr txBox="1">
            <a:spLocks noChangeArrowheads="1"/>
          </p:cNvSpPr>
          <p:nvPr/>
        </p:nvSpPr>
        <p:spPr bwMode="auto">
          <a:xfrm>
            <a:off x="1862953" y="6550025"/>
            <a:ext cx="40592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0099"/>
              </a:buClr>
              <a:buFont typeface="Wingdings" pitchFamily="2" charset="2"/>
              <a:buChar char="v"/>
              <a:defRPr sz="2400">
                <a:solidFill>
                  <a:schemeClr val="tx1"/>
                </a:solidFill>
                <a:latin typeface="Tahoma" pitchFamily="34" charset="0"/>
                <a:ea typeface="MS PGothic" pitchFamily="34" charset="-128"/>
              </a:defRPr>
            </a:lvl1pPr>
            <a:lvl2pPr marL="742950" indent="-285750">
              <a:spcBef>
                <a:spcPct val="20000"/>
              </a:spcBef>
              <a:buClr>
                <a:srgbClr val="FF66CC"/>
              </a:buClr>
              <a:buFont typeface="Wingdings" pitchFamily="2" charset="2"/>
              <a:buChar char="Ø"/>
              <a:defRPr sz="2400">
                <a:solidFill>
                  <a:schemeClr val="tx1"/>
                </a:solidFill>
                <a:latin typeface="Tahoma" pitchFamily="34" charset="0"/>
                <a:ea typeface="MS PGothic" pitchFamily="34" charset="-128"/>
              </a:defRPr>
            </a:lvl2pPr>
            <a:lvl3pPr marL="1143000" indent="-228600">
              <a:spcBef>
                <a:spcPct val="20000"/>
              </a:spcBef>
              <a:buClr>
                <a:srgbClr val="00FF00"/>
              </a:buClr>
              <a:buFont typeface="Wingdings" pitchFamily="2" charset="2"/>
              <a:buChar char="q"/>
              <a:defRPr sz="2400">
                <a:solidFill>
                  <a:schemeClr val="tx1"/>
                </a:solidFill>
                <a:latin typeface="Tahoma" pitchFamily="34" charset="0"/>
                <a:ea typeface="MS PGothic" pitchFamily="34" charset="-128"/>
              </a:defRPr>
            </a:lvl3pPr>
            <a:lvl4pPr marL="1600200" indent="-228600">
              <a:spcBef>
                <a:spcPct val="20000"/>
              </a:spcBef>
              <a:buClr>
                <a:schemeClr val="accent2"/>
              </a:buClr>
              <a:buFont typeface="Wingdings" pitchFamily="2" charset="2"/>
              <a:buChar char="ü"/>
              <a:defRPr sz="2400">
                <a:solidFill>
                  <a:schemeClr val="tx1"/>
                </a:solidFill>
                <a:latin typeface="Tahoma" pitchFamily="34" charset="0"/>
                <a:ea typeface="MS PGothic" pitchFamily="34" charset="-128"/>
              </a:defRPr>
            </a:lvl4pPr>
            <a:lvl5pPr marL="2057400" indent="-228600">
              <a:spcBef>
                <a:spcPct val="20000"/>
              </a:spcBef>
              <a:buFont typeface="Times" pitchFamily="18" charset="0"/>
              <a:buChar char="•"/>
              <a:defRPr sz="2400">
                <a:solidFill>
                  <a:schemeClr val="tx1"/>
                </a:solidFill>
                <a:latin typeface="Tahoma" pitchFamily="34" charset="0"/>
                <a:ea typeface="MS PGothic" pitchFamily="34" charset="-128"/>
              </a:defRPr>
            </a:lvl5pPr>
            <a:lvl6pPr marL="2514600" indent="-228600" eaLnBrk="0" fontAlgn="base" hangingPunct="0">
              <a:spcBef>
                <a:spcPct val="20000"/>
              </a:spcBef>
              <a:spcAft>
                <a:spcPct val="0"/>
              </a:spcAft>
              <a:buFont typeface="Times" pitchFamily="18" charset="0"/>
              <a:buChar char="•"/>
              <a:defRPr sz="2400">
                <a:solidFill>
                  <a:schemeClr val="tx1"/>
                </a:solidFill>
                <a:latin typeface="Tahoma" pitchFamily="34" charset="0"/>
                <a:ea typeface="MS PGothic" pitchFamily="34" charset="-128"/>
              </a:defRPr>
            </a:lvl6pPr>
            <a:lvl7pPr marL="2971800" indent="-228600" eaLnBrk="0" fontAlgn="base" hangingPunct="0">
              <a:spcBef>
                <a:spcPct val="20000"/>
              </a:spcBef>
              <a:spcAft>
                <a:spcPct val="0"/>
              </a:spcAft>
              <a:buFont typeface="Times" pitchFamily="18" charset="0"/>
              <a:buChar char="•"/>
              <a:defRPr sz="2400">
                <a:solidFill>
                  <a:schemeClr val="tx1"/>
                </a:solidFill>
                <a:latin typeface="Tahoma" pitchFamily="34" charset="0"/>
                <a:ea typeface="MS PGothic" pitchFamily="34" charset="-128"/>
              </a:defRPr>
            </a:lvl7pPr>
            <a:lvl8pPr marL="3429000" indent="-228600" eaLnBrk="0" fontAlgn="base" hangingPunct="0">
              <a:spcBef>
                <a:spcPct val="20000"/>
              </a:spcBef>
              <a:spcAft>
                <a:spcPct val="0"/>
              </a:spcAft>
              <a:buFont typeface="Times" pitchFamily="18" charset="0"/>
              <a:buChar char="•"/>
              <a:defRPr sz="2400">
                <a:solidFill>
                  <a:schemeClr val="tx1"/>
                </a:solidFill>
                <a:latin typeface="Tahoma" pitchFamily="34" charset="0"/>
                <a:ea typeface="MS PGothic" pitchFamily="34" charset="-128"/>
              </a:defRPr>
            </a:lvl8pPr>
            <a:lvl9pPr marL="3886200" indent="-228600" eaLnBrk="0" fontAlgn="base" hangingPunct="0">
              <a:spcBef>
                <a:spcPct val="20000"/>
              </a:spcBef>
              <a:spcAft>
                <a:spcPct val="0"/>
              </a:spcAft>
              <a:buFont typeface="Times" pitchFamily="18" charset="0"/>
              <a:buChar char="•"/>
              <a:defRPr sz="2400">
                <a:solidFill>
                  <a:schemeClr val="tx1"/>
                </a:solidFill>
                <a:latin typeface="Tahoma" pitchFamily="34" charset="0"/>
                <a:ea typeface="MS PGothic" pitchFamily="34" charset="-128"/>
              </a:defRPr>
            </a:lvl9pPr>
          </a:lstStyle>
          <a:p>
            <a:pPr>
              <a:spcBef>
                <a:spcPct val="0"/>
              </a:spcBef>
              <a:buClrTx/>
              <a:buFontTx/>
              <a:buNone/>
            </a:pPr>
            <a:r>
              <a:rPr lang="en-US" altLang="nl-NL" sz="1400" dirty="0">
                <a:latin typeface="Times" pitchFamily="18" charset="0"/>
              </a:rPr>
              <a:t>Source: Adapted from </a:t>
            </a:r>
            <a:r>
              <a:rPr lang="en-US" altLang="nl-NL" sz="1400" dirty="0" err="1">
                <a:latin typeface="Times" pitchFamily="18" charset="0"/>
              </a:rPr>
              <a:t>Gliner</a:t>
            </a:r>
            <a:r>
              <a:rPr lang="en-US" altLang="nl-NL" sz="1400" dirty="0">
                <a:latin typeface="Times" pitchFamily="18" charset="0"/>
              </a:rPr>
              <a:t> et al. (2009), p.20 </a:t>
            </a:r>
            <a:endParaRPr lang="nl-NL" altLang="nl-NL" sz="1400" dirty="0">
              <a:latin typeface="Times" pitchFamily="18" charset="0"/>
            </a:endParaRPr>
          </a:p>
        </p:txBody>
      </p:sp>
    </p:spTree>
    <p:extLst>
      <p:ext uri="{BB962C8B-B14F-4D97-AF65-F5344CB8AC3E}">
        <p14:creationId xmlns:p14="http://schemas.microsoft.com/office/powerpoint/2010/main" val="313989858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a:t>What’s new in 2023-2024?</a:t>
            </a:r>
            <a:endParaRPr lang="en-US" sz="4800" dirty="0">
              <a:latin typeface="Arial"/>
              <a:cs typeface="Arial"/>
            </a:endParaRPr>
          </a:p>
        </p:txBody>
      </p:sp>
      <p:sp>
        <p:nvSpPr>
          <p:cNvPr id="4" name="Subtitle 3"/>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827960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Call to action</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GB" dirty="0"/>
              <a:t>Participate in </a:t>
            </a:r>
            <a:r>
              <a:rPr lang="en-GB" dirty="0" err="1"/>
              <a:t>Evasys</a:t>
            </a:r>
            <a:r>
              <a:rPr lang="en-GB" dirty="0"/>
              <a:t> survey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Better: give us suggestions </a:t>
            </a:r>
            <a:r>
              <a:rPr lang="en-GB" i="1" dirty="0"/>
              <a:t>during </a:t>
            </a:r>
            <a:r>
              <a:rPr lang="en-GB" dirty="0"/>
              <a:t>the course!</a:t>
            </a:r>
          </a:p>
          <a:p>
            <a:endParaRPr lang="en-GB" dirty="0"/>
          </a:p>
        </p:txBody>
      </p:sp>
      <p:sp>
        <p:nvSpPr>
          <p:cNvPr id="4" name="Online Image Placeholder 3"/>
          <p:cNvSpPr>
            <a:spLocks noGrp="1"/>
          </p:cNvSpPr>
          <p:nvPr>
            <p:ph type="clipArt" sz="quarter" idx="20"/>
          </p:nvPr>
        </p:nvSpPr>
        <p:spPr/>
      </p:sp>
    </p:spTree>
    <p:extLst>
      <p:ext uri="{BB962C8B-B14F-4D97-AF65-F5344CB8AC3E}">
        <p14:creationId xmlns:p14="http://schemas.microsoft.com/office/powerpoint/2010/main" val="4029577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a:r>
              <a:rPr lang="en-US" sz="4800" dirty="0"/>
              <a:t>Materials and Examination</a:t>
            </a:r>
            <a:endParaRPr lang="en-US" sz="4800" dirty="0">
              <a:latin typeface="Arial"/>
              <a:cs typeface="Arial"/>
            </a:endParaRPr>
          </a:p>
        </p:txBody>
      </p:sp>
      <p:sp>
        <p:nvSpPr>
          <p:cNvPr id="3" name="Subtitle 2"/>
          <p:cNvSpPr>
            <a:spLocks noGrp="1"/>
          </p:cNvSpPr>
          <p:nvPr>
            <p:ph type="subTitle" idx="1"/>
          </p:nvPr>
        </p:nvSpPr>
        <p:spPr/>
        <p:txBody>
          <a:bodyPr>
            <a:normAutofit/>
          </a:bodyPr>
          <a:lstStyle/>
          <a:p>
            <a:pPr algn="l"/>
            <a:endParaRPr lang="en-US" dirty="0">
              <a:latin typeface="Arial"/>
              <a:cs typeface="Arial"/>
            </a:endParaRPr>
          </a:p>
        </p:txBody>
      </p:sp>
    </p:spTree>
    <p:extLst>
      <p:ext uri="{BB962C8B-B14F-4D97-AF65-F5344CB8AC3E}">
        <p14:creationId xmlns:p14="http://schemas.microsoft.com/office/powerpoint/2010/main" val="3548133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Mission of the course</a:t>
            </a:r>
            <a:endParaRPr lang="nl-NL"/>
          </a:p>
        </p:txBody>
      </p:sp>
      <p:sp>
        <p:nvSpPr>
          <p:cNvPr id="3" name="Content Placeholder 2"/>
          <p:cNvSpPr>
            <a:spLocks noGrp="1"/>
          </p:cNvSpPr>
          <p:nvPr>
            <p:ph idx="1"/>
          </p:nvPr>
        </p:nvSpPr>
        <p:spPr>
          <a:xfrm>
            <a:off x="1763106" y="1600200"/>
            <a:ext cx="7098672" cy="4648162"/>
          </a:xfrm>
        </p:spPr>
        <p:txBody>
          <a:bodyPr>
            <a:normAutofit/>
          </a:bodyPr>
          <a:lstStyle/>
          <a:p>
            <a:pPr marL="0" indent="0">
              <a:buNone/>
            </a:pPr>
            <a:endParaRPr lang="en-GB" sz="3600" b="1" i="1" dirty="0"/>
          </a:p>
          <a:p>
            <a:pPr marL="0" indent="0">
              <a:buNone/>
            </a:pPr>
            <a:r>
              <a:rPr lang="en-GB" sz="3600" b="1" i="1" dirty="0">
                <a:solidFill>
                  <a:schemeClr val="accent4"/>
                </a:solidFill>
              </a:rPr>
              <a:t>Learn how to design </a:t>
            </a:r>
            <a:r>
              <a:rPr lang="en-GB" sz="3600" b="1" i="1" dirty="0"/>
              <a:t>a </a:t>
            </a:r>
            <a:r>
              <a:rPr lang="en-GB" sz="3600" b="1" i="1" dirty="0">
                <a:solidFill>
                  <a:schemeClr val="accent3"/>
                </a:solidFill>
              </a:rPr>
              <a:t>scientific</a:t>
            </a:r>
            <a:r>
              <a:rPr lang="en-GB" sz="3600" b="1" i="1" dirty="0"/>
              <a:t> research project in the area of </a:t>
            </a:r>
            <a:br>
              <a:rPr lang="en-GB" sz="3600" b="1" i="1" dirty="0"/>
            </a:br>
            <a:r>
              <a:rPr lang="en-GB" sz="3600" b="1" i="1" dirty="0">
                <a:solidFill>
                  <a:schemeClr val="accent3"/>
                </a:solidFill>
              </a:rPr>
              <a:t>Management of Technology</a:t>
            </a:r>
            <a:r>
              <a:rPr lang="en-GB" sz="3600" b="1" i="1" dirty="0"/>
              <a:t>, and to </a:t>
            </a:r>
            <a:r>
              <a:rPr lang="en-GB" sz="3600" b="1" i="1" dirty="0">
                <a:solidFill>
                  <a:schemeClr val="accent6"/>
                </a:solidFill>
              </a:rPr>
              <a:t>evaluate its results</a:t>
            </a:r>
            <a:endParaRPr lang="nl-NL" sz="3600" b="1" i="1" dirty="0">
              <a:solidFill>
                <a:schemeClr val="accent6"/>
              </a:solidFill>
            </a:endParaRPr>
          </a:p>
        </p:txBody>
      </p:sp>
    </p:spTree>
    <p:extLst>
      <p:ext uri="{BB962C8B-B14F-4D97-AF65-F5344CB8AC3E}">
        <p14:creationId xmlns:p14="http://schemas.microsoft.com/office/powerpoint/2010/main" val="86200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04274" y="2774465"/>
            <a:ext cx="1000427" cy="1000427"/>
          </a:xfrm>
          <a:prstGeom prst="rect">
            <a:avLst/>
          </a:prstGeom>
        </p:spPr>
      </p:pic>
      <p:sp>
        <p:nvSpPr>
          <p:cNvPr id="2" name="Title 1"/>
          <p:cNvSpPr>
            <a:spLocks noGrp="1"/>
          </p:cNvSpPr>
          <p:nvPr>
            <p:ph type="title"/>
          </p:nvPr>
        </p:nvSpPr>
        <p:spPr/>
        <p:txBody>
          <a:bodyPr/>
          <a:lstStyle/>
          <a:p>
            <a:r>
              <a:rPr lang="en-GB"/>
              <a:t>Materials</a:t>
            </a:r>
            <a:endParaRPr lang="nl-NL"/>
          </a:p>
        </p:txBody>
      </p:sp>
      <p:sp>
        <p:nvSpPr>
          <p:cNvPr id="3" name="Content Placeholder 2"/>
          <p:cNvSpPr>
            <a:spLocks noGrp="1"/>
          </p:cNvSpPr>
          <p:nvPr>
            <p:ph idx="1"/>
          </p:nvPr>
        </p:nvSpPr>
        <p:spPr/>
        <p:txBody>
          <a:bodyPr>
            <a:normAutofit fontScale="92500" lnSpcReduction="10000"/>
          </a:bodyPr>
          <a:lstStyle/>
          <a:p>
            <a:r>
              <a:rPr lang="en-GB" dirty="0"/>
              <a:t>Software</a:t>
            </a:r>
            <a:endParaRPr lang="en-GB" i="1" dirty="0"/>
          </a:p>
          <a:p>
            <a:pPr lvl="1"/>
            <a:r>
              <a:rPr lang="en-GB" dirty="0"/>
              <a:t>JASP (quantitative, open source, free)</a:t>
            </a:r>
          </a:p>
          <a:p>
            <a:pPr lvl="1"/>
            <a:r>
              <a:rPr lang="en-GB" dirty="0"/>
              <a:t>Atlas TI (qualitative, student version suffices)</a:t>
            </a:r>
          </a:p>
          <a:p>
            <a:r>
              <a:rPr lang="en-GB" dirty="0"/>
              <a:t>Required readings</a:t>
            </a:r>
          </a:p>
          <a:p>
            <a:pPr lvl="1"/>
            <a:r>
              <a:rPr lang="en-GB" dirty="0"/>
              <a:t>Week 1-5: </a:t>
            </a:r>
            <a:r>
              <a:rPr lang="en-GB" dirty="0" err="1"/>
              <a:t>Sekaran</a:t>
            </a:r>
            <a:r>
              <a:rPr lang="en-GB" dirty="0"/>
              <a:t> &amp; </a:t>
            </a:r>
            <a:r>
              <a:rPr lang="en-GB" dirty="0" err="1"/>
              <a:t>Bougie</a:t>
            </a:r>
            <a:r>
              <a:rPr lang="en-GB" dirty="0"/>
              <a:t> (</a:t>
            </a:r>
            <a:r>
              <a:rPr lang="en-GB" dirty="0" err="1"/>
              <a:t>ed</a:t>
            </a:r>
            <a:r>
              <a:rPr lang="en-GB" dirty="0"/>
              <a:t> 7 or 8)</a:t>
            </a:r>
          </a:p>
          <a:p>
            <a:pPr lvl="1"/>
            <a:r>
              <a:rPr lang="en-US" dirty="0"/>
              <a:t>Week 4-5: Baxter &amp; Jack (2008)</a:t>
            </a:r>
          </a:p>
          <a:p>
            <a:pPr lvl="1"/>
            <a:r>
              <a:rPr lang="en-GB" dirty="0"/>
              <a:t>Week 6-8: Jackson (Statistics)</a:t>
            </a:r>
          </a:p>
          <a:p>
            <a:r>
              <a:rPr lang="en-GB" dirty="0"/>
              <a:t>Lecture slides</a:t>
            </a:r>
            <a:endParaRPr lang="nl-NL" dirty="0"/>
          </a:p>
        </p:txBody>
      </p:sp>
      <p:sp>
        <p:nvSpPr>
          <p:cNvPr id="4" name="Online Image Placeholder 3"/>
          <p:cNvSpPr>
            <a:spLocks noGrp="1"/>
          </p:cNvSpPr>
          <p:nvPr>
            <p:ph type="clipArt" sz="quarter" idx="20"/>
          </p:nvPr>
        </p:nvSpPr>
        <p:spPr/>
      </p:sp>
      <p:pic>
        <p:nvPicPr>
          <p:cNvPr id="8" name="Picture 7"/>
          <p:cNvPicPr>
            <a:picLocks noChangeAspect="1"/>
          </p:cNvPicPr>
          <p:nvPr/>
        </p:nvPicPr>
        <p:blipFill>
          <a:blip r:embed="rId3"/>
          <a:stretch>
            <a:fillRect/>
          </a:stretch>
        </p:blipFill>
        <p:spPr>
          <a:xfrm>
            <a:off x="270063" y="2241156"/>
            <a:ext cx="668850" cy="668850"/>
          </a:xfrm>
          <a:prstGeom prst="rect">
            <a:avLst/>
          </a:prstGeom>
        </p:spPr>
      </p:pic>
    </p:spTree>
    <p:extLst>
      <p:ext uri="{BB962C8B-B14F-4D97-AF65-F5344CB8AC3E}">
        <p14:creationId xmlns:p14="http://schemas.microsoft.com/office/powerpoint/2010/main" val="3383873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Study load</a:t>
            </a:r>
            <a:endParaRPr lang="nl-NL" dirty="0"/>
          </a:p>
        </p:txBody>
      </p:sp>
      <p:sp>
        <p:nvSpPr>
          <p:cNvPr id="6" name="Content Placeholder 5"/>
          <p:cNvSpPr>
            <a:spLocks noGrp="1"/>
          </p:cNvSpPr>
          <p:nvPr>
            <p:ph idx="1"/>
          </p:nvPr>
        </p:nvSpPr>
        <p:spPr/>
        <p:txBody>
          <a:bodyPr/>
          <a:lstStyle/>
          <a:p>
            <a:endParaRPr lang="en-GB"/>
          </a:p>
        </p:txBody>
      </p:sp>
      <p:sp>
        <p:nvSpPr>
          <p:cNvPr id="7" name="Online Image Placeholder 6"/>
          <p:cNvSpPr>
            <a:spLocks noGrp="1"/>
          </p:cNvSpPr>
          <p:nvPr>
            <p:ph type="clipArt" sz="quarter" idx="20"/>
          </p:nvPr>
        </p:nvSpPr>
        <p:spPr/>
      </p:sp>
      <p:graphicFrame>
        <p:nvGraphicFramePr>
          <p:cNvPr id="4" name="Table 3"/>
          <p:cNvGraphicFramePr>
            <a:graphicFrameLocks noGrp="1"/>
          </p:cNvGraphicFramePr>
          <p:nvPr>
            <p:extLst>
              <p:ext uri="{D42A27DB-BD31-4B8C-83A1-F6EECF244321}">
                <p14:modId xmlns:p14="http://schemas.microsoft.com/office/powerpoint/2010/main" val="2451808245"/>
              </p:ext>
            </p:extLst>
          </p:nvPr>
        </p:nvGraphicFramePr>
        <p:xfrm>
          <a:off x="511776" y="1933091"/>
          <a:ext cx="7849628" cy="3992880"/>
        </p:xfrm>
        <a:graphic>
          <a:graphicData uri="http://schemas.openxmlformats.org/drawingml/2006/table">
            <a:tbl>
              <a:tblPr firstRow="1" bandRow="1">
                <a:tableStyleId>{F5AB1C69-6EDB-4FF4-983F-18BD219EF322}</a:tableStyleId>
              </a:tblPr>
              <a:tblGrid>
                <a:gridCol w="3924814">
                  <a:extLst>
                    <a:ext uri="{9D8B030D-6E8A-4147-A177-3AD203B41FA5}">
                      <a16:colId xmlns:a16="http://schemas.microsoft.com/office/drawing/2014/main" val="3065852451"/>
                    </a:ext>
                  </a:extLst>
                </a:gridCol>
                <a:gridCol w="3924814">
                  <a:extLst>
                    <a:ext uri="{9D8B030D-6E8A-4147-A177-3AD203B41FA5}">
                      <a16:colId xmlns:a16="http://schemas.microsoft.com/office/drawing/2014/main" val="194114844"/>
                    </a:ext>
                  </a:extLst>
                </a:gridCol>
              </a:tblGrid>
              <a:tr h="370840">
                <a:tc>
                  <a:txBody>
                    <a:bodyPr/>
                    <a:lstStyle/>
                    <a:p>
                      <a:r>
                        <a:rPr lang="en-GB" sz="2000" dirty="0"/>
                        <a:t>Component</a:t>
                      </a:r>
                    </a:p>
                  </a:txBody>
                  <a:tcPr/>
                </a:tc>
                <a:tc>
                  <a:txBody>
                    <a:bodyPr/>
                    <a:lstStyle/>
                    <a:p>
                      <a:r>
                        <a:rPr lang="en-GB" sz="2000" dirty="0"/>
                        <a:t>Study load</a:t>
                      </a:r>
                    </a:p>
                  </a:txBody>
                  <a:tcPr/>
                </a:tc>
                <a:extLst>
                  <a:ext uri="{0D108BD9-81ED-4DB2-BD59-A6C34878D82A}">
                    <a16:rowId xmlns:a16="http://schemas.microsoft.com/office/drawing/2014/main" val="2460274362"/>
                  </a:ext>
                </a:extLst>
              </a:tr>
              <a:tr h="370840">
                <a:tc>
                  <a:txBody>
                    <a:bodyPr/>
                    <a:lstStyle/>
                    <a:p>
                      <a:r>
                        <a:rPr lang="en-US" sz="2000" kern="1200" dirty="0">
                          <a:effectLst/>
                        </a:rPr>
                        <a:t>Lectures </a:t>
                      </a:r>
                    </a:p>
                    <a:p>
                      <a:r>
                        <a:rPr lang="en-US" sz="2000" kern="1200" dirty="0">
                          <a:effectLst/>
                        </a:rPr>
                        <a:t>(preparing /</a:t>
                      </a:r>
                      <a:r>
                        <a:rPr lang="en-US" sz="2000" kern="1200" baseline="0" dirty="0">
                          <a:effectLst/>
                        </a:rPr>
                        <a:t> </a:t>
                      </a:r>
                      <a:r>
                        <a:rPr lang="en-US" sz="2000" kern="1200" dirty="0">
                          <a:effectLst/>
                        </a:rPr>
                        <a:t>assignment)</a:t>
                      </a:r>
                      <a:endParaRPr lang="en-GB"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kern="1200" dirty="0">
                          <a:effectLst/>
                        </a:rPr>
                        <a:t>2 x 8 x (2 + 2) = 64 hours</a:t>
                      </a:r>
                      <a:endParaRPr lang="en-US" sz="2000" kern="1200" dirty="0">
                        <a:solidFill>
                          <a:schemeClr val="dk1"/>
                        </a:solidFill>
                        <a:effectLst/>
                        <a:latin typeface="+mn-lt"/>
                        <a:ea typeface="+mn-ea"/>
                        <a:cs typeface="+mn-cs"/>
                      </a:endParaRPr>
                    </a:p>
                  </a:txBody>
                  <a:tcPr/>
                </a:tc>
                <a:extLst>
                  <a:ext uri="{0D108BD9-81ED-4DB2-BD59-A6C34878D82A}">
                    <a16:rowId xmlns:a16="http://schemas.microsoft.com/office/drawing/2014/main" val="3460527633"/>
                  </a:ext>
                </a:extLst>
              </a:tr>
              <a:tr h="370840">
                <a:tc>
                  <a:txBody>
                    <a:bodyPr/>
                    <a:lstStyle/>
                    <a:p>
                      <a:r>
                        <a:rPr lang="en-US" sz="2000" kern="1200" dirty="0">
                          <a:effectLst/>
                        </a:rPr>
                        <a:t>Studying the book (reading, summarizing, processing)</a:t>
                      </a:r>
                      <a:endParaRPr lang="en-GB"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kern="1200" dirty="0">
                          <a:effectLst/>
                        </a:rPr>
                        <a:t>320 pages </a:t>
                      </a:r>
                      <a:r>
                        <a:rPr lang="en-US" sz="2000" kern="1200" dirty="0">
                          <a:effectLst/>
                          <a:sym typeface="Wingdings" panose="05000000000000000000" pitchFamily="2" charset="2"/>
                        </a:rPr>
                        <a:t> </a:t>
                      </a:r>
                      <a:r>
                        <a:rPr lang="en-US" sz="2000" kern="1200" dirty="0">
                          <a:effectLst/>
                        </a:rPr>
                        <a:t>45 hours</a:t>
                      </a:r>
                      <a:endParaRPr lang="en-US" sz="2000" kern="1200" dirty="0">
                        <a:solidFill>
                          <a:schemeClr val="dk1"/>
                        </a:solidFill>
                        <a:effectLst/>
                        <a:latin typeface="+mn-lt"/>
                        <a:ea typeface="+mn-ea"/>
                        <a:cs typeface="+mn-cs"/>
                      </a:endParaRPr>
                    </a:p>
                  </a:txBody>
                  <a:tcPr/>
                </a:tc>
                <a:extLst>
                  <a:ext uri="{0D108BD9-81ED-4DB2-BD59-A6C34878D82A}">
                    <a16:rowId xmlns:a16="http://schemas.microsoft.com/office/drawing/2014/main" val="2462257229"/>
                  </a:ext>
                </a:extLst>
              </a:tr>
              <a:tr h="370840">
                <a:tc>
                  <a:txBody>
                    <a:bodyPr/>
                    <a:lstStyle/>
                    <a:p>
                      <a:r>
                        <a:rPr lang="en-US" sz="2000" kern="1200" dirty="0">
                          <a:effectLst/>
                        </a:rPr>
                        <a:t>Studying the slides (reading, summarizing, processing)</a:t>
                      </a:r>
                      <a:endParaRPr lang="en-GB"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kern="1200" dirty="0">
                          <a:effectLst/>
                        </a:rPr>
                        <a:t>15 slide-packs </a:t>
                      </a:r>
                      <a:r>
                        <a:rPr lang="en-US" sz="2000" kern="1200" dirty="0">
                          <a:effectLst/>
                          <a:sym typeface="Wingdings" panose="05000000000000000000" pitchFamily="2" charset="2"/>
                        </a:rPr>
                        <a:t> </a:t>
                      </a:r>
                      <a:r>
                        <a:rPr lang="en-US" sz="2000" kern="1200" dirty="0">
                          <a:effectLst/>
                        </a:rPr>
                        <a:t>23 hours</a:t>
                      </a:r>
                      <a:endParaRPr lang="en-US" sz="2000" kern="1200" dirty="0">
                        <a:solidFill>
                          <a:schemeClr val="dk1"/>
                        </a:solidFill>
                        <a:effectLst/>
                        <a:latin typeface="+mn-lt"/>
                        <a:ea typeface="+mn-ea"/>
                        <a:cs typeface="+mn-cs"/>
                      </a:endParaRPr>
                    </a:p>
                  </a:txBody>
                  <a:tcPr/>
                </a:tc>
                <a:extLst>
                  <a:ext uri="{0D108BD9-81ED-4DB2-BD59-A6C34878D82A}">
                    <a16:rowId xmlns:a16="http://schemas.microsoft.com/office/drawing/2014/main" val="3238408849"/>
                  </a:ext>
                </a:extLst>
              </a:tr>
              <a:tr h="370840">
                <a:tc>
                  <a:txBody>
                    <a:bodyPr/>
                    <a:lstStyle/>
                    <a:p>
                      <a:r>
                        <a:rPr lang="en-US" sz="2000" kern="1200" dirty="0">
                          <a:effectLst/>
                        </a:rPr>
                        <a:t>Practice exam</a:t>
                      </a:r>
                      <a:endParaRPr lang="en-GB" sz="2000" dirty="0"/>
                    </a:p>
                  </a:txBody>
                  <a:tcPr/>
                </a:tc>
                <a:tc>
                  <a:txBody>
                    <a:bodyPr/>
                    <a:lstStyle/>
                    <a:p>
                      <a:r>
                        <a:rPr lang="en-US" sz="2000" kern="1200" dirty="0">
                          <a:effectLst/>
                        </a:rPr>
                        <a:t>5 hours</a:t>
                      </a:r>
                      <a:endParaRPr lang="en-GB" sz="2000" dirty="0"/>
                    </a:p>
                  </a:txBody>
                  <a:tcPr/>
                </a:tc>
                <a:extLst>
                  <a:ext uri="{0D108BD9-81ED-4DB2-BD59-A6C34878D82A}">
                    <a16:rowId xmlns:a16="http://schemas.microsoft.com/office/drawing/2014/main" val="3740072037"/>
                  </a:ext>
                </a:extLst>
              </a:tr>
              <a:tr h="292792">
                <a:tc>
                  <a:txBody>
                    <a:bodyPr/>
                    <a:lstStyle/>
                    <a:p>
                      <a:r>
                        <a:rPr lang="en-US" sz="2000" kern="1200" dirty="0">
                          <a:effectLst/>
                        </a:rPr>
                        <a:t>Exam</a:t>
                      </a:r>
                      <a:endParaRPr lang="en-GB"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kern="1200" dirty="0">
                          <a:effectLst/>
                        </a:rPr>
                        <a:t>3 hours</a:t>
                      </a:r>
                      <a:endParaRPr lang="en-US" sz="2000" kern="1200" dirty="0">
                        <a:solidFill>
                          <a:schemeClr val="dk1"/>
                        </a:solidFill>
                        <a:effectLst/>
                        <a:latin typeface="+mn-lt"/>
                        <a:ea typeface="+mn-ea"/>
                        <a:cs typeface="+mn-cs"/>
                      </a:endParaRPr>
                    </a:p>
                  </a:txBody>
                  <a:tcPr/>
                </a:tc>
                <a:extLst>
                  <a:ext uri="{0D108BD9-81ED-4DB2-BD59-A6C34878D82A}">
                    <a16:rowId xmlns:a16="http://schemas.microsoft.com/office/drawing/2014/main" val="1657024768"/>
                  </a:ext>
                </a:extLst>
              </a:tr>
              <a:tr h="370840">
                <a:tc>
                  <a:txBody>
                    <a:bodyPr/>
                    <a:lstStyle/>
                    <a:p>
                      <a:r>
                        <a:rPr lang="en-US" sz="2000" kern="1200" dirty="0">
                          <a:effectLst/>
                        </a:rPr>
                        <a:t>Total study load</a:t>
                      </a:r>
                    </a:p>
                    <a:p>
                      <a:endParaRPr lang="en-GB" sz="2000" dirty="0"/>
                    </a:p>
                  </a:txBody>
                  <a:tcPr/>
                </a:tc>
                <a:tc>
                  <a:txBody>
                    <a:bodyPr/>
                    <a:lstStyle/>
                    <a:p>
                      <a:r>
                        <a:rPr lang="en-US" sz="2000" kern="1200" dirty="0">
                          <a:effectLst/>
                        </a:rPr>
                        <a:t>139 hours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kern="1200" dirty="0">
                          <a:effectLst/>
                        </a:rPr>
                        <a:t>EC: 5 x 28 = 140 hours</a:t>
                      </a:r>
                      <a:endParaRPr lang="en-US" sz="2000" kern="1200" dirty="0">
                        <a:solidFill>
                          <a:schemeClr val="dk1"/>
                        </a:solidFill>
                        <a:effectLst/>
                        <a:latin typeface="+mn-lt"/>
                        <a:ea typeface="+mn-ea"/>
                        <a:cs typeface="+mn-cs"/>
                      </a:endParaRPr>
                    </a:p>
                  </a:txBody>
                  <a:tcPr/>
                </a:tc>
                <a:extLst>
                  <a:ext uri="{0D108BD9-81ED-4DB2-BD59-A6C34878D82A}">
                    <a16:rowId xmlns:a16="http://schemas.microsoft.com/office/drawing/2014/main" val="3960838575"/>
                  </a:ext>
                </a:extLst>
              </a:tr>
            </a:tbl>
          </a:graphicData>
        </a:graphic>
      </p:graphicFrame>
    </p:spTree>
    <p:extLst>
      <p:ext uri="{BB962C8B-B14F-4D97-AF65-F5344CB8AC3E}">
        <p14:creationId xmlns:p14="http://schemas.microsoft.com/office/powerpoint/2010/main" val="839760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Examination</a:t>
            </a:r>
          </a:p>
        </p:txBody>
      </p:sp>
      <p:sp>
        <p:nvSpPr>
          <p:cNvPr id="4" name="Online Image Placeholder 3"/>
          <p:cNvSpPr>
            <a:spLocks noGrp="1"/>
          </p:cNvSpPr>
          <p:nvPr>
            <p:ph type="clipArt" sz="quarter" idx="20"/>
          </p:nvPr>
        </p:nvSpPr>
        <p:spPr/>
      </p:sp>
      <p:pic>
        <p:nvPicPr>
          <p:cNvPr id="5" name="Online Image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319" y="1620334"/>
            <a:ext cx="4690872" cy="4056500"/>
          </a:xfrm>
          <a:prstGeom prst="rect">
            <a:avLst/>
          </a:prstGeom>
          <a:solidFill>
            <a:srgbClr val="088AE0"/>
          </a:solidFill>
          <a:ln>
            <a:noFill/>
          </a:ln>
        </p:spPr>
      </p:pic>
      <p:sp>
        <p:nvSpPr>
          <p:cNvPr id="6" name="Rectangle 5"/>
          <p:cNvSpPr/>
          <p:nvPr/>
        </p:nvSpPr>
        <p:spPr>
          <a:xfrm>
            <a:off x="1161288" y="2263072"/>
            <a:ext cx="2816298" cy="646331"/>
          </a:xfrm>
          <a:prstGeom prst="rect">
            <a:avLst/>
          </a:prstGeom>
        </p:spPr>
        <p:txBody>
          <a:bodyPr wrap="square">
            <a:spAutoFit/>
          </a:bodyPr>
          <a:lstStyle/>
          <a:p>
            <a:pPr algn="r"/>
            <a:r>
              <a:rPr lang="en-GB" dirty="0"/>
              <a:t>LO 1: Create a research design for MOT</a:t>
            </a:r>
          </a:p>
        </p:txBody>
      </p:sp>
      <p:sp>
        <p:nvSpPr>
          <p:cNvPr id="7" name="Rectangle 6"/>
          <p:cNvSpPr/>
          <p:nvPr/>
        </p:nvSpPr>
        <p:spPr>
          <a:xfrm>
            <a:off x="-558070" y="4468424"/>
            <a:ext cx="3240861" cy="646331"/>
          </a:xfrm>
          <a:prstGeom prst="rect">
            <a:avLst/>
          </a:prstGeom>
        </p:spPr>
        <p:txBody>
          <a:bodyPr wrap="square">
            <a:spAutoFit/>
          </a:bodyPr>
          <a:lstStyle/>
          <a:p>
            <a:pPr lvl="1" algn="r"/>
            <a:r>
              <a:rPr lang="en-GB" dirty="0"/>
              <a:t>LO 1a: Understand core concepts of research design </a:t>
            </a:r>
          </a:p>
        </p:txBody>
      </p:sp>
      <p:sp>
        <p:nvSpPr>
          <p:cNvPr id="8" name="Rectangle 7"/>
          <p:cNvSpPr/>
          <p:nvPr/>
        </p:nvSpPr>
        <p:spPr>
          <a:xfrm>
            <a:off x="5942943" y="3614411"/>
            <a:ext cx="3253491" cy="369332"/>
          </a:xfrm>
          <a:prstGeom prst="rect">
            <a:avLst/>
          </a:prstGeom>
        </p:spPr>
        <p:txBody>
          <a:bodyPr wrap="square">
            <a:spAutoFit/>
          </a:bodyPr>
          <a:lstStyle/>
          <a:p>
            <a:pPr lvl="1"/>
            <a:r>
              <a:rPr lang="en-GB" dirty="0"/>
              <a:t>LO 2a: Interpret findings</a:t>
            </a:r>
          </a:p>
        </p:txBody>
      </p:sp>
      <p:sp>
        <p:nvSpPr>
          <p:cNvPr id="9" name="Rectangle 8"/>
          <p:cNvSpPr/>
          <p:nvPr/>
        </p:nvSpPr>
        <p:spPr>
          <a:xfrm>
            <a:off x="5270775" y="2631696"/>
            <a:ext cx="3200400" cy="646331"/>
          </a:xfrm>
          <a:prstGeom prst="rect">
            <a:avLst/>
          </a:prstGeom>
        </p:spPr>
        <p:txBody>
          <a:bodyPr wrap="square">
            <a:spAutoFit/>
          </a:bodyPr>
          <a:lstStyle/>
          <a:p>
            <a:pPr algn="r"/>
            <a:r>
              <a:rPr lang="en-GB" dirty="0"/>
              <a:t>LO 2: Critically evaluate the outcomes of an MOT project</a:t>
            </a:r>
            <a:endParaRPr lang="nl-NL" dirty="0"/>
          </a:p>
        </p:txBody>
      </p:sp>
      <p:sp>
        <p:nvSpPr>
          <p:cNvPr id="10" name="Rectangle 9"/>
          <p:cNvSpPr/>
          <p:nvPr/>
        </p:nvSpPr>
        <p:spPr>
          <a:xfrm>
            <a:off x="-200415" y="3879537"/>
            <a:ext cx="3240861" cy="646331"/>
          </a:xfrm>
          <a:prstGeom prst="rect">
            <a:avLst/>
          </a:prstGeom>
        </p:spPr>
        <p:txBody>
          <a:bodyPr wrap="square">
            <a:spAutoFit/>
          </a:bodyPr>
          <a:lstStyle/>
          <a:p>
            <a:pPr lvl="1" algn="r"/>
            <a:r>
              <a:rPr lang="en-GB" dirty="0"/>
              <a:t>LO 1b: Apply core concepts to design a project</a:t>
            </a:r>
          </a:p>
        </p:txBody>
      </p:sp>
      <p:sp>
        <p:nvSpPr>
          <p:cNvPr id="17" name="Rectangle 16"/>
          <p:cNvSpPr/>
          <p:nvPr/>
        </p:nvSpPr>
        <p:spPr>
          <a:xfrm>
            <a:off x="5814273" y="3387047"/>
            <a:ext cx="3253491" cy="369332"/>
          </a:xfrm>
          <a:prstGeom prst="rect">
            <a:avLst/>
          </a:prstGeom>
        </p:spPr>
        <p:txBody>
          <a:bodyPr wrap="square">
            <a:spAutoFit/>
          </a:bodyPr>
          <a:lstStyle/>
          <a:p>
            <a:pPr lvl="1"/>
            <a:r>
              <a:rPr lang="en-GB" dirty="0"/>
              <a:t>LO 2b: Reflect upon findings</a:t>
            </a:r>
          </a:p>
        </p:txBody>
      </p:sp>
      <p:sp>
        <p:nvSpPr>
          <p:cNvPr id="18" name="Rectangle 17"/>
          <p:cNvSpPr/>
          <p:nvPr/>
        </p:nvSpPr>
        <p:spPr>
          <a:xfrm>
            <a:off x="5685603" y="3152746"/>
            <a:ext cx="3253491" cy="369332"/>
          </a:xfrm>
          <a:prstGeom prst="rect">
            <a:avLst/>
          </a:prstGeom>
        </p:spPr>
        <p:txBody>
          <a:bodyPr wrap="square">
            <a:spAutoFit/>
          </a:bodyPr>
          <a:lstStyle/>
          <a:p>
            <a:pPr lvl="1"/>
            <a:r>
              <a:rPr lang="en-GB" dirty="0"/>
              <a:t>LO 2c: Suggest alternatives</a:t>
            </a:r>
          </a:p>
        </p:txBody>
      </p:sp>
      <p:sp>
        <p:nvSpPr>
          <p:cNvPr id="19" name="Rectangle 18"/>
          <p:cNvSpPr/>
          <p:nvPr/>
        </p:nvSpPr>
        <p:spPr>
          <a:xfrm>
            <a:off x="157240" y="2167128"/>
            <a:ext cx="8910524" cy="2358740"/>
          </a:xfrm>
          <a:prstGeom prst="rect">
            <a:avLst/>
          </a:prstGeom>
          <a:noFill/>
          <a:ln w="38100">
            <a:solidFill>
              <a:schemeClr val="accent6"/>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TextBox 19"/>
          <p:cNvSpPr txBox="1"/>
          <p:nvPr/>
        </p:nvSpPr>
        <p:spPr>
          <a:xfrm>
            <a:off x="8380716" y="2186505"/>
            <a:ext cx="700448" cy="369332"/>
          </a:xfrm>
          <a:prstGeom prst="rect">
            <a:avLst/>
          </a:prstGeom>
          <a:noFill/>
        </p:spPr>
        <p:txBody>
          <a:bodyPr wrap="none" rtlCol="0">
            <a:spAutoFit/>
          </a:bodyPr>
          <a:lstStyle/>
          <a:p>
            <a:r>
              <a:rPr lang="en-GB" b="1" i="1" dirty="0">
                <a:solidFill>
                  <a:schemeClr val="accent6"/>
                </a:solidFill>
              </a:rPr>
              <a:t>Exam</a:t>
            </a:r>
          </a:p>
        </p:txBody>
      </p:sp>
      <p:sp>
        <p:nvSpPr>
          <p:cNvPr id="21" name="Rounded Rectangle 20"/>
          <p:cNvSpPr/>
          <p:nvPr/>
        </p:nvSpPr>
        <p:spPr>
          <a:xfrm>
            <a:off x="422416" y="2263072"/>
            <a:ext cx="3555170" cy="727016"/>
          </a:xfrm>
          <a:prstGeom prst="roundRect">
            <a:avLst/>
          </a:prstGeom>
          <a:noFill/>
          <a:ln w="38100">
            <a:solidFill>
              <a:schemeClr val="accent2"/>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TextBox 21"/>
          <p:cNvSpPr txBox="1"/>
          <p:nvPr/>
        </p:nvSpPr>
        <p:spPr>
          <a:xfrm>
            <a:off x="383868" y="2253481"/>
            <a:ext cx="1391215" cy="369332"/>
          </a:xfrm>
          <a:prstGeom prst="rect">
            <a:avLst/>
          </a:prstGeom>
          <a:noFill/>
        </p:spPr>
        <p:txBody>
          <a:bodyPr wrap="none" rtlCol="0">
            <a:spAutoFit/>
          </a:bodyPr>
          <a:lstStyle/>
          <a:p>
            <a:r>
              <a:rPr lang="en-GB" b="1" i="1" dirty="0">
                <a:solidFill>
                  <a:schemeClr val="accent2"/>
                </a:solidFill>
              </a:rPr>
              <a:t>Assignments</a:t>
            </a:r>
          </a:p>
        </p:txBody>
      </p:sp>
      <p:sp>
        <p:nvSpPr>
          <p:cNvPr id="23" name="TextBox 22"/>
          <p:cNvSpPr txBox="1"/>
          <p:nvPr/>
        </p:nvSpPr>
        <p:spPr>
          <a:xfrm>
            <a:off x="383868" y="6227064"/>
            <a:ext cx="6632265" cy="369332"/>
          </a:xfrm>
          <a:prstGeom prst="rect">
            <a:avLst/>
          </a:prstGeom>
          <a:noFill/>
        </p:spPr>
        <p:txBody>
          <a:bodyPr wrap="none" rtlCol="0">
            <a:spAutoFit/>
          </a:bodyPr>
          <a:lstStyle/>
          <a:p>
            <a:r>
              <a:rPr lang="en-GB" dirty="0"/>
              <a:t>Note: Need to understand core concepts before you can apply them!</a:t>
            </a:r>
          </a:p>
        </p:txBody>
      </p:sp>
    </p:spTree>
    <p:extLst>
      <p:ext uri="{BB962C8B-B14F-4D97-AF65-F5344CB8AC3E}">
        <p14:creationId xmlns:p14="http://schemas.microsoft.com/office/powerpoint/2010/main" val="131527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7" grpId="0"/>
      <p:bldP spid="18" grpId="0"/>
      <p:bldP spid="19" grpId="0" animBg="1"/>
      <p:bldP spid="20" grpId="0"/>
      <p:bldP spid="21" grpId="0" animBg="1"/>
      <p:bldP spid="22"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Examination</a:t>
            </a:r>
            <a:endParaRPr lang="nl-NL" dirty="0"/>
          </a:p>
        </p:txBody>
      </p:sp>
      <p:sp>
        <p:nvSpPr>
          <p:cNvPr id="3" name="Content Placeholder 2"/>
          <p:cNvSpPr>
            <a:spLocks noGrp="1"/>
          </p:cNvSpPr>
          <p:nvPr>
            <p:ph idx="1"/>
          </p:nvPr>
        </p:nvSpPr>
        <p:spPr/>
        <p:txBody>
          <a:bodyPr/>
          <a:lstStyle/>
          <a:p>
            <a:r>
              <a:rPr lang="en-GB" dirty="0"/>
              <a:t>Weekly assignments (15%)</a:t>
            </a:r>
          </a:p>
          <a:p>
            <a:pPr lvl="1"/>
            <a:r>
              <a:rPr lang="en-GB" dirty="0"/>
              <a:t>Week 1-5</a:t>
            </a:r>
          </a:p>
          <a:p>
            <a:r>
              <a:rPr lang="en-GB" dirty="0"/>
              <a:t>Written exam (85%)</a:t>
            </a:r>
          </a:p>
          <a:p>
            <a:pPr lvl="1"/>
            <a:r>
              <a:rPr lang="en-GB" dirty="0"/>
              <a:t>Open questions (cases, excerpts)</a:t>
            </a:r>
          </a:p>
          <a:p>
            <a:pPr lvl="1"/>
            <a:r>
              <a:rPr lang="en-GB" dirty="0"/>
              <a:t>See Course Information – Assessment specification</a:t>
            </a:r>
          </a:p>
          <a:p>
            <a:pPr lvl="1"/>
            <a:r>
              <a:rPr lang="en-GB" dirty="0"/>
              <a:t>See Course Information – Sample questions</a:t>
            </a:r>
          </a:p>
          <a:p>
            <a:endParaRPr lang="en-GB" dirty="0"/>
          </a:p>
          <a:p>
            <a:endParaRPr lang="nl-NL" dirty="0"/>
          </a:p>
        </p:txBody>
      </p:sp>
      <p:sp>
        <p:nvSpPr>
          <p:cNvPr id="6" name="Online Image Placeholder 5"/>
          <p:cNvSpPr>
            <a:spLocks noGrp="1"/>
          </p:cNvSpPr>
          <p:nvPr>
            <p:ph type="clipArt" sz="quarter" idx="20"/>
          </p:nvPr>
        </p:nvSpPr>
        <p:spPr/>
      </p:sp>
    </p:spTree>
    <p:extLst>
      <p:ext uri="{BB962C8B-B14F-4D97-AF65-F5344CB8AC3E}">
        <p14:creationId xmlns:p14="http://schemas.microsoft.com/office/powerpoint/2010/main" val="1595890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lstStyle/>
          <a:p>
            <a:r>
              <a:rPr lang="en-GB" dirty="0"/>
              <a:t>Software, book and slides</a:t>
            </a:r>
          </a:p>
          <a:p>
            <a:pPr lvl="1"/>
            <a:r>
              <a:rPr lang="en-GB" dirty="0"/>
              <a:t>Check Brightspace for specifics!</a:t>
            </a:r>
          </a:p>
          <a:p>
            <a:pPr lvl="1"/>
            <a:endParaRPr lang="en-GB" dirty="0"/>
          </a:p>
          <a:p>
            <a:r>
              <a:rPr lang="en-GB" dirty="0"/>
              <a:t>Course load</a:t>
            </a:r>
          </a:p>
          <a:p>
            <a:pPr lvl="1"/>
            <a:r>
              <a:rPr lang="en-GB" dirty="0"/>
              <a:t>It’s more than watching a few videos!</a:t>
            </a:r>
          </a:p>
        </p:txBody>
      </p:sp>
      <p:sp>
        <p:nvSpPr>
          <p:cNvPr id="4" name="Online Image Placeholder 3"/>
          <p:cNvSpPr>
            <a:spLocks noGrp="1"/>
          </p:cNvSpPr>
          <p:nvPr>
            <p:ph type="clipArt" sz="quarter" idx="20"/>
          </p:nvPr>
        </p:nvSpPr>
        <p:spPr/>
      </p:sp>
    </p:spTree>
    <p:extLst>
      <p:ext uri="{BB962C8B-B14F-4D97-AF65-F5344CB8AC3E}">
        <p14:creationId xmlns:p14="http://schemas.microsoft.com/office/powerpoint/2010/main" val="2197581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a:t>Teaching methods</a:t>
            </a:r>
            <a:br>
              <a:rPr lang="en-US" sz="4800" dirty="0"/>
            </a:br>
            <a:r>
              <a:rPr lang="en-US" sz="4800" dirty="0"/>
              <a:t>Week 1-5</a:t>
            </a:r>
            <a:endParaRPr lang="en-US" sz="4800" dirty="0">
              <a:latin typeface="Arial"/>
              <a:cs typeface="Arial"/>
            </a:endParaRPr>
          </a:p>
        </p:txBody>
      </p:sp>
      <p:sp>
        <p:nvSpPr>
          <p:cNvPr id="3" name="Subtitle 2"/>
          <p:cNvSpPr>
            <a:spLocks noGrp="1"/>
          </p:cNvSpPr>
          <p:nvPr>
            <p:ph type="subTitle" idx="1"/>
          </p:nvPr>
        </p:nvSpPr>
        <p:spPr/>
        <p:txBody>
          <a:bodyPr>
            <a:normAutofit/>
          </a:bodyPr>
          <a:lstStyle/>
          <a:p>
            <a:pPr algn="l"/>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732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97469885"/>
              </p:ext>
            </p:extLst>
          </p:nvPr>
        </p:nvGraphicFramePr>
        <p:xfrm>
          <a:off x="566781" y="1714119"/>
          <a:ext cx="6942665" cy="4851400"/>
        </p:xfrm>
        <a:graphic>
          <a:graphicData uri="http://schemas.openxmlformats.org/drawingml/2006/table">
            <a:tbl>
              <a:tblPr firstRow="1" bandRow="1">
                <a:tableStyleId>{5C22544A-7EE6-4342-B048-85BDC9FD1C3A}</a:tableStyleId>
              </a:tblPr>
              <a:tblGrid>
                <a:gridCol w="2789067">
                  <a:extLst>
                    <a:ext uri="{9D8B030D-6E8A-4147-A177-3AD203B41FA5}">
                      <a16:colId xmlns:a16="http://schemas.microsoft.com/office/drawing/2014/main" val="3673530769"/>
                    </a:ext>
                  </a:extLst>
                </a:gridCol>
                <a:gridCol w="2988564">
                  <a:extLst>
                    <a:ext uri="{9D8B030D-6E8A-4147-A177-3AD203B41FA5}">
                      <a16:colId xmlns:a16="http://schemas.microsoft.com/office/drawing/2014/main" val="3656510987"/>
                    </a:ext>
                  </a:extLst>
                </a:gridCol>
                <a:gridCol w="1165034">
                  <a:extLst>
                    <a:ext uri="{9D8B030D-6E8A-4147-A177-3AD203B41FA5}">
                      <a16:colId xmlns:a16="http://schemas.microsoft.com/office/drawing/2014/main" val="2645944455"/>
                    </a:ext>
                  </a:extLst>
                </a:gridCol>
              </a:tblGrid>
              <a:tr h="370840">
                <a:tc>
                  <a:txBody>
                    <a:bodyPr/>
                    <a:lstStyle/>
                    <a:p>
                      <a:r>
                        <a:rPr lang="en-GB" dirty="0"/>
                        <a:t>Module</a:t>
                      </a:r>
                    </a:p>
                  </a:txBody>
                  <a:tcPr/>
                </a:tc>
                <a:tc>
                  <a:txBody>
                    <a:bodyPr/>
                    <a:lstStyle/>
                    <a:p>
                      <a:r>
                        <a:rPr lang="en-GB" dirty="0"/>
                        <a:t>Topics</a:t>
                      </a:r>
                    </a:p>
                  </a:txBody>
                  <a:tcPr/>
                </a:tc>
                <a:tc>
                  <a:txBody>
                    <a:bodyPr/>
                    <a:lstStyle/>
                    <a:p>
                      <a:r>
                        <a:rPr lang="en-GB" dirty="0"/>
                        <a:t>Week</a:t>
                      </a:r>
                    </a:p>
                  </a:txBody>
                  <a:tcPr/>
                </a:tc>
                <a:extLst>
                  <a:ext uri="{0D108BD9-81ED-4DB2-BD59-A6C34878D82A}">
                    <a16:rowId xmlns:a16="http://schemas.microsoft.com/office/drawing/2014/main" val="3785681800"/>
                  </a:ext>
                </a:extLst>
              </a:tr>
              <a:tr h="370840">
                <a:tc>
                  <a:txBody>
                    <a:bodyPr/>
                    <a:lstStyle/>
                    <a:p>
                      <a:r>
                        <a:rPr lang="en-GB" dirty="0"/>
                        <a:t>1. Basics</a:t>
                      </a:r>
                      <a:r>
                        <a:rPr lang="en-GB" baseline="0" dirty="0"/>
                        <a:t> of research design</a:t>
                      </a:r>
                      <a:endParaRPr lang="en-GB" dirty="0"/>
                    </a:p>
                  </a:txBody>
                  <a:tcPr/>
                </a:tc>
                <a:tc>
                  <a:txBody>
                    <a:bodyPr/>
                    <a:lstStyle/>
                    <a:p>
                      <a:r>
                        <a:rPr lang="en-GB" dirty="0"/>
                        <a:t>Research objective, questions</a:t>
                      </a:r>
                    </a:p>
                    <a:p>
                      <a:r>
                        <a:rPr lang="en-GB" baseline="0" dirty="0"/>
                        <a:t>Research ethics</a:t>
                      </a:r>
                      <a:endParaRPr lang="en-GB" dirty="0"/>
                    </a:p>
                  </a:txBody>
                  <a:tcPr/>
                </a:tc>
                <a:tc>
                  <a:txBody>
                    <a:bodyPr/>
                    <a:lstStyle/>
                    <a:p>
                      <a:r>
                        <a:rPr lang="en-GB" dirty="0"/>
                        <a:t>1-2</a:t>
                      </a:r>
                    </a:p>
                  </a:txBody>
                  <a:tcPr/>
                </a:tc>
                <a:extLst>
                  <a:ext uri="{0D108BD9-81ED-4DB2-BD59-A6C34878D82A}">
                    <a16:rowId xmlns:a16="http://schemas.microsoft.com/office/drawing/2014/main" val="379585464"/>
                  </a:ext>
                </a:extLst>
              </a:tr>
              <a:tr h="370840">
                <a:tc>
                  <a:txBody>
                    <a:bodyPr/>
                    <a:lstStyle/>
                    <a:p>
                      <a:r>
                        <a:rPr lang="en-GB" dirty="0"/>
                        <a:t>2. Conceptual model</a:t>
                      </a:r>
                    </a:p>
                  </a:txBody>
                  <a:tcPr/>
                </a:tc>
                <a:tc>
                  <a:txBody>
                    <a:bodyPr/>
                    <a:lstStyle/>
                    <a:p>
                      <a:r>
                        <a:rPr lang="en-GB" dirty="0"/>
                        <a:t>Constructs,</a:t>
                      </a:r>
                      <a:r>
                        <a:rPr lang="en-GB" baseline="0" dirty="0"/>
                        <a:t> variables</a:t>
                      </a:r>
                    </a:p>
                    <a:p>
                      <a:r>
                        <a:rPr lang="en-GB" baseline="0" dirty="0"/>
                        <a:t>Hypotheses</a:t>
                      </a:r>
                      <a:endParaRPr lang="en-GB" dirty="0"/>
                    </a:p>
                  </a:txBody>
                  <a:tcPr/>
                </a:tc>
                <a:tc rowSpan="2">
                  <a:txBody>
                    <a:bodyPr/>
                    <a:lstStyle/>
                    <a:p>
                      <a:r>
                        <a:rPr lang="en-GB" dirty="0"/>
                        <a:t>     2-3</a:t>
                      </a:r>
                    </a:p>
                  </a:txBody>
                  <a:tcPr anchor="ctr"/>
                </a:tc>
                <a:extLst>
                  <a:ext uri="{0D108BD9-81ED-4DB2-BD59-A6C34878D82A}">
                    <a16:rowId xmlns:a16="http://schemas.microsoft.com/office/drawing/2014/main" val="1185760299"/>
                  </a:ext>
                </a:extLst>
              </a:tr>
              <a:tr h="370840">
                <a:tc>
                  <a:txBody>
                    <a:bodyPr/>
                    <a:lstStyle/>
                    <a:p>
                      <a:r>
                        <a:rPr lang="en-GB" dirty="0"/>
                        <a:t>3. Research design</a:t>
                      </a:r>
                    </a:p>
                  </a:txBody>
                  <a:tcPr/>
                </a:tc>
                <a:tc>
                  <a:txBody>
                    <a:bodyPr/>
                    <a:lstStyle/>
                    <a:p>
                      <a:r>
                        <a:rPr lang="en-GB" dirty="0"/>
                        <a:t>Causality, validity</a:t>
                      </a:r>
                    </a:p>
                    <a:p>
                      <a:r>
                        <a:rPr lang="en-GB" dirty="0"/>
                        <a:t>Research</a:t>
                      </a:r>
                      <a:r>
                        <a:rPr lang="en-GB" baseline="0" dirty="0"/>
                        <a:t> strategies</a:t>
                      </a:r>
                      <a:endParaRPr lang="en-GB" dirty="0"/>
                    </a:p>
                  </a:txBody>
                  <a:tcPr/>
                </a:tc>
                <a:tc vMerge="1">
                  <a:txBody>
                    <a:bodyPr/>
                    <a:lstStyle/>
                    <a:p>
                      <a:endParaRPr lang="en-GB" dirty="0"/>
                    </a:p>
                  </a:txBody>
                  <a:tcPr/>
                </a:tc>
                <a:extLst>
                  <a:ext uri="{0D108BD9-81ED-4DB2-BD59-A6C34878D82A}">
                    <a16:rowId xmlns:a16="http://schemas.microsoft.com/office/drawing/2014/main" val="1258087987"/>
                  </a:ext>
                </a:extLst>
              </a:tr>
              <a:tr h="370840">
                <a:tc>
                  <a:txBody>
                    <a:bodyPr/>
                    <a:lstStyle/>
                    <a:p>
                      <a:r>
                        <a:rPr lang="en-GB" dirty="0"/>
                        <a:t>4. Measurement</a:t>
                      </a:r>
                    </a:p>
                  </a:txBody>
                  <a:tcPr/>
                </a:tc>
                <a:tc>
                  <a:txBody>
                    <a:bodyPr/>
                    <a:lstStyle/>
                    <a:p>
                      <a:r>
                        <a:rPr lang="en-GB" dirty="0"/>
                        <a:t>Measures</a:t>
                      </a:r>
                    </a:p>
                    <a:p>
                      <a:r>
                        <a:rPr lang="en-GB" dirty="0"/>
                        <a:t>Validity, reliability</a:t>
                      </a:r>
                    </a:p>
                  </a:txBody>
                  <a:tcPr/>
                </a:tc>
                <a:tc rowSpan="2">
                  <a:txBody>
                    <a:bodyPr/>
                    <a:lstStyle/>
                    <a:p>
                      <a:r>
                        <a:rPr lang="en-GB" dirty="0"/>
                        <a:t>     3-4</a:t>
                      </a:r>
                    </a:p>
                  </a:txBody>
                  <a:tcPr anchor="ctr"/>
                </a:tc>
                <a:extLst>
                  <a:ext uri="{0D108BD9-81ED-4DB2-BD59-A6C34878D82A}">
                    <a16:rowId xmlns:a16="http://schemas.microsoft.com/office/drawing/2014/main" val="3881212161"/>
                  </a:ext>
                </a:extLst>
              </a:tr>
              <a:tr h="370840">
                <a:tc>
                  <a:txBody>
                    <a:bodyPr/>
                    <a:lstStyle/>
                    <a:p>
                      <a:r>
                        <a:rPr lang="en-GB" dirty="0"/>
                        <a:t>5. Sampling</a:t>
                      </a:r>
                    </a:p>
                  </a:txBody>
                  <a:tcPr/>
                </a:tc>
                <a:tc>
                  <a:txBody>
                    <a:bodyPr/>
                    <a:lstStyle/>
                    <a:p>
                      <a:r>
                        <a:rPr lang="en-GB" dirty="0"/>
                        <a:t>Inferential statistics</a:t>
                      </a:r>
                    </a:p>
                    <a:p>
                      <a:r>
                        <a:rPr lang="en-GB" dirty="0"/>
                        <a:t>Sampling,</a:t>
                      </a:r>
                      <a:r>
                        <a:rPr lang="en-GB" baseline="0" dirty="0"/>
                        <a:t> population</a:t>
                      </a:r>
                      <a:endParaRPr lang="en-GB" dirty="0"/>
                    </a:p>
                  </a:txBody>
                  <a:tcPr/>
                </a:tc>
                <a:tc vMerge="1">
                  <a:txBody>
                    <a:bodyPr/>
                    <a:lstStyle/>
                    <a:p>
                      <a:endParaRPr lang="en-GB" dirty="0"/>
                    </a:p>
                  </a:txBody>
                  <a:tcPr/>
                </a:tc>
                <a:extLst>
                  <a:ext uri="{0D108BD9-81ED-4DB2-BD59-A6C34878D82A}">
                    <a16:rowId xmlns:a16="http://schemas.microsoft.com/office/drawing/2014/main" val="1615028171"/>
                  </a:ext>
                </a:extLst>
              </a:tr>
              <a:tr h="370840">
                <a:tc>
                  <a:txBody>
                    <a:bodyPr/>
                    <a:lstStyle/>
                    <a:p>
                      <a:r>
                        <a:rPr lang="en-GB" dirty="0"/>
                        <a:t>6. Case study research</a:t>
                      </a:r>
                    </a:p>
                  </a:txBody>
                  <a:tcPr/>
                </a:tc>
                <a:tc>
                  <a:txBody>
                    <a:bodyPr/>
                    <a:lstStyle/>
                    <a:p>
                      <a:r>
                        <a:rPr lang="en-GB" dirty="0"/>
                        <a:t>Case study protocol</a:t>
                      </a:r>
                    </a:p>
                    <a:p>
                      <a:r>
                        <a:rPr lang="en-GB" dirty="0"/>
                        <a:t>Practices of case research</a:t>
                      </a:r>
                    </a:p>
                  </a:txBody>
                  <a:tcPr/>
                </a:tc>
                <a:tc>
                  <a:txBody>
                    <a:bodyPr/>
                    <a:lstStyle/>
                    <a:p>
                      <a:r>
                        <a:rPr lang="en-GB" dirty="0"/>
                        <a:t>4-5</a:t>
                      </a:r>
                    </a:p>
                  </a:txBody>
                  <a:tcPr/>
                </a:tc>
                <a:extLst>
                  <a:ext uri="{0D108BD9-81ED-4DB2-BD59-A6C34878D82A}">
                    <a16:rowId xmlns:a16="http://schemas.microsoft.com/office/drawing/2014/main" val="538376601"/>
                  </a:ext>
                </a:extLst>
              </a:tr>
              <a:tr h="370840">
                <a:tc>
                  <a:txBody>
                    <a:bodyPr/>
                    <a:lstStyle/>
                    <a:p>
                      <a:r>
                        <a:rPr lang="en-GB" dirty="0"/>
                        <a:t>7. Qualitative</a:t>
                      </a:r>
                      <a:r>
                        <a:rPr lang="en-GB" baseline="0" dirty="0"/>
                        <a:t> analysis</a:t>
                      </a:r>
                      <a:endParaRPr lang="en-GB" dirty="0"/>
                    </a:p>
                  </a:txBody>
                  <a:tcPr/>
                </a:tc>
                <a:tc>
                  <a:txBody>
                    <a:bodyPr/>
                    <a:lstStyle/>
                    <a:p>
                      <a:r>
                        <a:rPr lang="en-GB" dirty="0"/>
                        <a:t>Qualitative</a:t>
                      </a:r>
                      <a:r>
                        <a:rPr lang="en-GB" baseline="0" dirty="0"/>
                        <a:t> vs quant</a:t>
                      </a:r>
                    </a:p>
                    <a:p>
                      <a:r>
                        <a:rPr lang="en-GB" baseline="0" dirty="0"/>
                        <a:t>Coding</a:t>
                      </a:r>
                      <a:endParaRPr lang="en-GB" dirty="0"/>
                    </a:p>
                  </a:txBody>
                  <a:tcPr/>
                </a:tc>
                <a:tc>
                  <a:txBody>
                    <a:bodyPr/>
                    <a:lstStyle/>
                    <a:p>
                      <a:r>
                        <a:rPr lang="en-GB" dirty="0"/>
                        <a:t>5</a:t>
                      </a:r>
                    </a:p>
                  </a:txBody>
                  <a:tcPr/>
                </a:tc>
                <a:extLst>
                  <a:ext uri="{0D108BD9-81ED-4DB2-BD59-A6C34878D82A}">
                    <a16:rowId xmlns:a16="http://schemas.microsoft.com/office/drawing/2014/main" val="3494732882"/>
                  </a:ext>
                </a:extLst>
              </a:tr>
            </a:tbl>
          </a:graphicData>
        </a:graphic>
      </p:graphicFrame>
      <p:sp>
        <p:nvSpPr>
          <p:cNvPr id="4" name="Online Image Placeholder 3"/>
          <p:cNvSpPr>
            <a:spLocks noGrp="1"/>
          </p:cNvSpPr>
          <p:nvPr>
            <p:ph type="clipArt" sz="quarter" idx="20"/>
          </p:nvPr>
        </p:nvSpPr>
        <p:spPr/>
      </p:sp>
      <p:sp>
        <p:nvSpPr>
          <p:cNvPr id="6" name="Right Brace 5"/>
          <p:cNvSpPr/>
          <p:nvPr/>
        </p:nvSpPr>
        <p:spPr>
          <a:xfrm>
            <a:off x="6221173" y="2679255"/>
            <a:ext cx="356616" cy="129844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9" name="Right Brace 8"/>
          <p:cNvSpPr/>
          <p:nvPr/>
        </p:nvSpPr>
        <p:spPr>
          <a:xfrm>
            <a:off x="6221173" y="3977703"/>
            <a:ext cx="356616" cy="129844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709174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Each module consists of…</a:t>
            </a:r>
          </a:p>
        </p:txBody>
      </p:sp>
      <p:sp>
        <p:nvSpPr>
          <p:cNvPr id="3" name="Content Placeholder 2"/>
          <p:cNvSpPr>
            <a:spLocks noGrp="1"/>
          </p:cNvSpPr>
          <p:nvPr>
            <p:ph idx="1"/>
          </p:nvPr>
        </p:nvSpPr>
        <p:spPr/>
        <p:txBody>
          <a:bodyPr/>
          <a:lstStyle/>
          <a:p>
            <a:r>
              <a:rPr lang="en-GB" dirty="0"/>
              <a:t>Online videos: Instruction</a:t>
            </a:r>
          </a:p>
          <a:p>
            <a:r>
              <a:rPr lang="en-GB" dirty="0"/>
              <a:t>Reading materials (e.g. book)</a:t>
            </a:r>
          </a:p>
          <a:p>
            <a:r>
              <a:rPr lang="en-GB" dirty="0"/>
              <a:t>Lecture: Practice with materials</a:t>
            </a:r>
          </a:p>
          <a:p>
            <a:r>
              <a:rPr lang="en-GB" dirty="0"/>
              <a:t>Assignment (graded)</a:t>
            </a:r>
          </a:p>
          <a:p>
            <a:r>
              <a:rPr lang="en-GB" dirty="0"/>
              <a:t>Lecture: Wrap-up, Q&amp;A</a:t>
            </a:r>
          </a:p>
        </p:txBody>
      </p:sp>
      <p:sp>
        <p:nvSpPr>
          <p:cNvPr id="4" name="Online Image Placeholder 3"/>
          <p:cNvSpPr>
            <a:spLocks noGrp="1"/>
          </p:cNvSpPr>
          <p:nvPr>
            <p:ph type="clipArt" sz="quarter" idx="20"/>
          </p:nvPr>
        </p:nvSpPr>
        <p:spPr/>
      </p:sp>
    </p:spTree>
    <p:extLst>
      <p:ext uri="{BB962C8B-B14F-4D97-AF65-F5344CB8AC3E}">
        <p14:creationId xmlns:p14="http://schemas.microsoft.com/office/powerpoint/2010/main" val="2003187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Online videos</a:t>
            </a:r>
            <a:endParaRPr lang="nl-NL" dirty="0"/>
          </a:p>
        </p:txBody>
      </p:sp>
      <p:sp>
        <p:nvSpPr>
          <p:cNvPr id="3" name="Content Placeholder 2"/>
          <p:cNvSpPr>
            <a:spLocks noGrp="1"/>
          </p:cNvSpPr>
          <p:nvPr>
            <p:ph idx="1"/>
          </p:nvPr>
        </p:nvSpPr>
        <p:spPr/>
        <p:txBody>
          <a:bodyPr>
            <a:normAutofit/>
          </a:bodyPr>
          <a:lstStyle/>
          <a:p>
            <a:r>
              <a:rPr lang="en-GB" dirty="0"/>
              <a:t>Each module has 4-9 online learning videos</a:t>
            </a:r>
          </a:p>
          <a:p>
            <a:endParaRPr lang="en-GB" dirty="0"/>
          </a:p>
          <a:p>
            <a:r>
              <a:rPr lang="en-GB" dirty="0"/>
              <a:t>Short intro to topics of the module</a:t>
            </a:r>
          </a:p>
          <a:p>
            <a:pPr lvl="1"/>
            <a:r>
              <a:rPr lang="en-GB" dirty="0"/>
              <a:t>Not a substitution for reading the book!</a:t>
            </a:r>
          </a:p>
          <a:p>
            <a:pPr marL="457200" lvl="1" indent="0">
              <a:buNone/>
            </a:pPr>
            <a:endParaRPr lang="en-GB" dirty="0"/>
          </a:p>
          <a:p>
            <a:r>
              <a:rPr lang="en-GB" dirty="0"/>
              <a:t>Illustrate and give examples</a:t>
            </a:r>
            <a:endParaRPr lang="nl-NL" dirty="0"/>
          </a:p>
        </p:txBody>
      </p:sp>
      <p:sp>
        <p:nvSpPr>
          <p:cNvPr id="4" name="Online Image Placeholder 3"/>
          <p:cNvSpPr>
            <a:spLocks noGrp="1"/>
          </p:cNvSpPr>
          <p:nvPr>
            <p:ph type="clipArt" sz="quarter" idx="20"/>
          </p:nvPr>
        </p:nvSpPr>
        <p:spPr/>
      </p:sp>
    </p:spTree>
    <p:extLst>
      <p:ext uri="{BB962C8B-B14F-4D97-AF65-F5344CB8AC3E}">
        <p14:creationId xmlns:p14="http://schemas.microsoft.com/office/powerpoint/2010/main" val="100846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Weekly assignment (week 1-5)</a:t>
            </a:r>
            <a:endParaRPr lang="en-GB" dirty="0"/>
          </a:p>
        </p:txBody>
      </p:sp>
      <p:sp>
        <p:nvSpPr>
          <p:cNvPr id="3" name="Content Placeholder 2"/>
          <p:cNvSpPr>
            <a:spLocks noGrp="1"/>
          </p:cNvSpPr>
          <p:nvPr>
            <p:ph idx="1"/>
          </p:nvPr>
        </p:nvSpPr>
        <p:spPr/>
        <p:txBody>
          <a:bodyPr>
            <a:normAutofit fontScale="92500" lnSpcReduction="20000"/>
          </a:bodyPr>
          <a:lstStyle/>
          <a:p>
            <a:r>
              <a:rPr lang="en-US" dirty="0"/>
              <a:t>Goals</a:t>
            </a:r>
          </a:p>
          <a:p>
            <a:pPr lvl="1"/>
            <a:r>
              <a:rPr lang="en-US" dirty="0"/>
              <a:t>study and practice early; </a:t>
            </a:r>
          </a:p>
          <a:p>
            <a:pPr lvl="1"/>
            <a:r>
              <a:rPr lang="en-US" dirty="0"/>
              <a:t>experience to design a study; </a:t>
            </a:r>
          </a:p>
          <a:p>
            <a:pPr lvl="1"/>
            <a:r>
              <a:rPr lang="en-US" dirty="0"/>
              <a:t>reflect critically on research designs</a:t>
            </a:r>
          </a:p>
          <a:p>
            <a:r>
              <a:rPr lang="en-US" dirty="0"/>
              <a:t>Deadline: Thursday 12.00, each week</a:t>
            </a:r>
          </a:p>
          <a:p>
            <a:r>
              <a:rPr lang="en-US" dirty="0"/>
              <a:t>Evaluation</a:t>
            </a:r>
          </a:p>
          <a:p>
            <a:pPr lvl="1"/>
            <a:r>
              <a:rPr lang="en-US" dirty="0"/>
              <a:t>Rubric: yes/no on multiple criteria</a:t>
            </a:r>
          </a:p>
          <a:p>
            <a:pPr lvl="1"/>
            <a:r>
              <a:rPr lang="en-US" dirty="0"/>
              <a:t>TA reviews, course manager checks</a:t>
            </a:r>
          </a:p>
          <a:p>
            <a:pPr lvl="1"/>
            <a:r>
              <a:rPr lang="en-US" dirty="0"/>
              <a:t>Generic feedback given in live lecture</a:t>
            </a:r>
            <a:endParaRPr lang="en-GB" dirty="0"/>
          </a:p>
          <a:p>
            <a:r>
              <a:rPr lang="en-US" dirty="0"/>
              <a:t>15% of final grade</a:t>
            </a:r>
          </a:p>
        </p:txBody>
      </p:sp>
      <p:sp>
        <p:nvSpPr>
          <p:cNvPr id="4" name="Online Image Placeholder 3"/>
          <p:cNvSpPr>
            <a:spLocks noGrp="1"/>
          </p:cNvSpPr>
          <p:nvPr>
            <p:ph type="clipArt" sz="quarter" idx="20"/>
          </p:nvPr>
        </p:nvSpPr>
        <p:spPr/>
      </p:sp>
    </p:spTree>
    <p:extLst>
      <p:ext uri="{BB962C8B-B14F-4D97-AF65-F5344CB8AC3E}">
        <p14:creationId xmlns:p14="http://schemas.microsoft.com/office/powerpoint/2010/main" val="54040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106" y="274638"/>
            <a:ext cx="6331026" cy="1143000"/>
          </a:xfrm>
        </p:spPr>
        <p:txBody>
          <a:bodyPr>
            <a:normAutofit/>
          </a:bodyPr>
          <a:lstStyle/>
          <a:p>
            <a:pPr>
              <a:defRPr/>
            </a:pPr>
            <a:r>
              <a:rPr lang="en-US" dirty="0"/>
              <a:t>What is (business) research?</a:t>
            </a:r>
          </a:p>
        </p:txBody>
      </p:sp>
      <p:sp>
        <p:nvSpPr>
          <p:cNvPr id="3" name="Content Placeholder 2"/>
          <p:cNvSpPr>
            <a:spLocks noGrp="1"/>
          </p:cNvSpPr>
          <p:nvPr>
            <p:ph idx="1"/>
          </p:nvPr>
        </p:nvSpPr>
        <p:spPr>
          <a:xfrm>
            <a:off x="1763105" y="1600200"/>
            <a:ext cx="6331027" cy="4648162"/>
          </a:xfrm>
        </p:spPr>
        <p:txBody>
          <a:bodyPr>
            <a:normAutofit/>
          </a:bodyPr>
          <a:lstStyle/>
          <a:p>
            <a:pPr>
              <a:defRPr/>
            </a:pPr>
            <a:endParaRPr lang="en-US" dirty="0">
              <a:ea typeface="MS PGothic" charset="0"/>
            </a:endParaRPr>
          </a:p>
          <a:p>
            <a:pPr>
              <a:defRPr/>
            </a:pPr>
            <a:endParaRPr lang="en-US" dirty="0">
              <a:ea typeface="MS PGothic" charset="0"/>
            </a:endParaRPr>
          </a:p>
          <a:p>
            <a:pPr marL="0" indent="0">
              <a:buNone/>
              <a:defRPr/>
            </a:pPr>
            <a:r>
              <a:rPr lang="en-US" i="1" dirty="0">
                <a:ea typeface="MS PGothic" charset="0"/>
              </a:rPr>
              <a:t>An organized, systematic, data-driven, critical, objective, scientific inquiry or investigation into a specific problem </a:t>
            </a:r>
          </a:p>
          <a:p>
            <a:pPr>
              <a:buFont typeface="Wingdings" charset="0"/>
              <a:buChar char="v"/>
              <a:defRPr/>
            </a:pPr>
            <a:endParaRPr lang="en-US" dirty="0">
              <a:ea typeface="MS PGothic" charset="0"/>
            </a:endParaRPr>
          </a:p>
          <a:p>
            <a:pPr>
              <a:buFont typeface="Wingdings" charset="0"/>
              <a:buChar char="v"/>
              <a:defRPr/>
            </a:pPr>
            <a:endParaRPr lang="en-US" dirty="0">
              <a:ea typeface="MS PGothic" charset="0"/>
            </a:endParaRPr>
          </a:p>
          <a:p>
            <a:pPr lvl="4">
              <a:defRPr/>
            </a:pPr>
            <a:endParaRPr lang="en-US" dirty="0">
              <a:ea typeface="MS PGothic" charset="0"/>
            </a:endParaRPr>
          </a:p>
        </p:txBody>
      </p:sp>
    </p:spTree>
    <p:extLst>
      <p:ext uri="{BB962C8B-B14F-4D97-AF65-F5344CB8AC3E}">
        <p14:creationId xmlns:p14="http://schemas.microsoft.com/office/powerpoint/2010/main" val="2082570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Weekly assignment (week 1-5)</a:t>
            </a:r>
            <a:endParaRPr lang="en-GB" dirty="0"/>
          </a:p>
        </p:txBody>
      </p:sp>
      <p:sp>
        <p:nvSpPr>
          <p:cNvPr id="3" name="Content Placeholder 2"/>
          <p:cNvSpPr>
            <a:spLocks noGrp="1"/>
          </p:cNvSpPr>
          <p:nvPr>
            <p:ph idx="1"/>
          </p:nvPr>
        </p:nvSpPr>
        <p:spPr/>
        <p:txBody>
          <a:bodyPr>
            <a:normAutofit/>
          </a:bodyPr>
          <a:lstStyle/>
          <a:p>
            <a:r>
              <a:rPr lang="en-GB" dirty="0"/>
              <a:t>ChatGPT</a:t>
            </a:r>
          </a:p>
          <a:p>
            <a:pPr lvl="1"/>
            <a:r>
              <a:rPr lang="en-GB" dirty="0"/>
              <a:t>Can generate research questions, hypotheses – but often boring ones</a:t>
            </a:r>
          </a:p>
          <a:p>
            <a:pPr lvl="1"/>
            <a:r>
              <a:rPr lang="en-GB" dirty="0"/>
              <a:t>Weekly assignment is to practice – ChatGPT is not available in your exam</a:t>
            </a:r>
          </a:p>
          <a:p>
            <a:pPr lvl="1"/>
            <a:r>
              <a:rPr lang="en-GB" dirty="0"/>
              <a:t>Strong advice: Do not use unless instructed to do so (in later weeks)</a:t>
            </a:r>
            <a:endParaRPr lang="en-US" dirty="0"/>
          </a:p>
        </p:txBody>
      </p:sp>
      <p:sp>
        <p:nvSpPr>
          <p:cNvPr id="4" name="Online Image Placeholder 3"/>
          <p:cNvSpPr>
            <a:spLocks noGrp="1"/>
          </p:cNvSpPr>
          <p:nvPr>
            <p:ph type="clipArt" sz="quarter" idx="20"/>
          </p:nvPr>
        </p:nvSpPr>
        <p:spPr/>
      </p:sp>
    </p:spTree>
    <p:extLst>
      <p:ext uri="{BB962C8B-B14F-4D97-AF65-F5344CB8AC3E}">
        <p14:creationId xmlns:p14="http://schemas.microsoft.com/office/powerpoint/2010/main" val="902233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Lectures (week 1-5)</a:t>
            </a:r>
          </a:p>
        </p:txBody>
      </p:sp>
      <p:sp>
        <p:nvSpPr>
          <p:cNvPr id="3" name="Content Placeholder 2"/>
          <p:cNvSpPr>
            <a:spLocks noGrp="1"/>
          </p:cNvSpPr>
          <p:nvPr>
            <p:ph idx="1"/>
          </p:nvPr>
        </p:nvSpPr>
        <p:spPr/>
        <p:txBody>
          <a:bodyPr>
            <a:normAutofit fontScale="92500" lnSpcReduction="10000"/>
          </a:bodyPr>
          <a:lstStyle/>
          <a:p>
            <a:r>
              <a:rPr lang="en-GB" dirty="0"/>
              <a:t>Tuesday: Practice lecture</a:t>
            </a:r>
          </a:p>
          <a:p>
            <a:pPr lvl="1"/>
            <a:r>
              <a:rPr lang="en-GB" dirty="0"/>
              <a:t>Practice with cases, similar to exam</a:t>
            </a:r>
          </a:p>
          <a:p>
            <a:pPr lvl="1"/>
            <a:r>
              <a:rPr lang="en-GB" dirty="0"/>
              <a:t>Prepare by watching the online videos of that week</a:t>
            </a:r>
          </a:p>
          <a:p>
            <a:r>
              <a:rPr lang="en-GB" dirty="0"/>
              <a:t>Monday: Wrap-up lecture</a:t>
            </a:r>
          </a:p>
          <a:p>
            <a:pPr lvl="1"/>
            <a:r>
              <a:rPr lang="en-GB" dirty="0"/>
              <a:t>Wrap-up of contents of the past week</a:t>
            </a:r>
          </a:p>
          <a:p>
            <a:pPr lvl="1"/>
            <a:r>
              <a:rPr lang="en-GB" dirty="0"/>
              <a:t>Prepare by reading the book chapters and completing the assignment</a:t>
            </a:r>
          </a:p>
          <a:p>
            <a:pPr lvl="1"/>
            <a:r>
              <a:rPr lang="en-GB" dirty="0"/>
              <a:t>Q&amp;A, quiz, generic feedback</a:t>
            </a:r>
          </a:p>
        </p:txBody>
      </p:sp>
      <p:sp>
        <p:nvSpPr>
          <p:cNvPr id="4" name="Online Image Placeholder 3"/>
          <p:cNvSpPr>
            <a:spLocks noGrp="1"/>
          </p:cNvSpPr>
          <p:nvPr>
            <p:ph type="clipArt" sz="quarter" idx="20"/>
          </p:nvPr>
        </p:nvSpPr>
        <p:spPr/>
      </p:sp>
    </p:spTree>
    <p:extLst>
      <p:ext uri="{BB962C8B-B14F-4D97-AF65-F5344CB8AC3E}">
        <p14:creationId xmlns:p14="http://schemas.microsoft.com/office/powerpoint/2010/main" val="1263205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Each module consists of…</a:t>
            </a:r>
          </a:p>
        </p:txBody>
      </p:sp>
      <p:sp>
        <p:nvSpPr>
          <p:cNvPr id="3" name="Content Placeholder 2"/>
          <p:cNvSpPr>
            <a:spLocks noGrp="1"/>
          </p:cNvSpPr>
          <p:nvPr>
            <p:ph idx="1"/>
          </p:nvPr>
        </p:nvSpPr>
        <p:spPr/>
        <p:txBody>
          <a:bodyPr/>
          <a:lstStyle/>
          <a:p>
            <a:r>
              <a:rPr lang="en-GB" dirty="0"/>
              <a:t>Online videos: Instruction</a:t>
            </a:r>
          </a:p>
          <a:p>
            <a:r>
              <a:rPr lang="en-GB" dirty="0"/>
              <a:t>Self-test: Multiple choice questions</a:t>
            </a:r>
          </a:p>
          <a:p>
            <a:r>
              <a:rPr lang="en-GB" dirty="0"/>
              <a:t>Reading materials (e.g. book)</a:t>
            </a:r>
          </a:p>
          <a:p>
            <a:r>
              <a:rPr lang="en-GB" dirty="0"/>
              <a:t>Lecture: Practice with materials</a:t>
            </a:r>
          </a:p>
          <a:p>
            <a:r>
              <a:rPr lang="en-GB" dirty="0"/>
              <a:t>Assignment (graded)</a:t>
            </a:r>
          </a:p>
          <a:p>
            <a:r>
              <a:rPr lang="en-GB" dirty="0"/>
              <a:t>Lecture: Wrap-up, Q&amp;A</a:t>
            </a:r>
          </a:p>
        </p:txBody>
      </p:sp>
      <p:sp>
        <p:nvSpPr>
          <p:cNvPr id="4" name="Online Image Placeholder 3"/>
          <p:cNvSpPr>
            <a:spLocks noGrp="1"/>
          </p:cNvSpPr>
          <p:nvPr>
            <p:ph type="clipArt" sz="quarter" idx="20"/>
          </p:nvPr>
        </p:nvSpPr>
        <p:spPr/>
      </p:sp>
    </p:spTree>
    <p:extLst>
      <p:ext uri="{BB962C8B-B14F-4D97-AF65-F5344CB8AC3E}">
        <p14:creationId xmlns:p14="http://schemas.microsoft.com/office/powerpoint/2010/main" val="2435381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If you have questions any time</a:t>
            </a:r>
          </a:p>
        </p:txBody>
      </p:sp>
      <p:sp>
        <p:nvSpPr>
          <p:cNvPr id="3" name="Content Placeholder 2"/>
          <p:cNvSpPr>
            <a:spLocks noGrp="1"/>
          </p:cNvSpPr>
          <p:nvPr>
            <p:ph idx="1"/>
          </p:nvPr>
        </p:nvSpPr>
        <p:spPr/>
        <p:txBody>
          <a:bodyPr>
            <a:normAutofit/>
          </a:bodyPr>
          <a:lstStyle/>
          <a:p>
            <a:r>
              <a:rPr lang="en-GB" dirty="0"/>
              <a:t>Use the discussion board!</a:t>
            </a:r>
          </a:p>
          <a:p>
            <a:pPr lvl="1"/>
            <a:r>
              <a:rPr lang="en-GB" dirty="0"/>
              <a:t>Students help each other answering questions</a:t>
            </a:r>
          </a:p>
          <a:p>
            <a:pPr lvl="1"/>
            <a:r>
              <a:rPr lang="en-GB" dirty="0"/>
              <a:t>TA moderates and can send questions to the lecturers</a:t>
            </a:r>
          </a:p>
          <a:p>
            <a:pPr lvl="1"/>
            <a:r>
              <a:rPr lang="en-GB" dirty="0"/>
              <a:t>Guaranteed answer within 2 working days</a:t>
            </a:r>
          </a:p>
          <a:p>
            <a:r>
              <a:rPr lang="en-GB" dirty="0"/>
              <a:t>Avoid non-moderated side-channels </a:t>
            </a:r>
          </a:p>
        </p:txBody>
      </p:sp>
      <p:sp>
        <p:nvSpPr>
          <p:cNvPr id="4" name="Online Image Placeholder 3"/>
          <p:cNvSpPr>
            <a:spLocks noGrp="1"/>
          </p:cNvSpPr>
          <p:nvPr>
            <p:ph type="clipArt" sz="quarter" idx="20"/>
          </p:nvPr>
        </p:nvSpPr>
        <p:spPr/>
      </p:sp>
    </p:spTree>
    <p:extLst>
      <p:ext uri="{BB962C8B-B14F-4D97-AF65-F5344CB8AC3E}">
        <p14:creationId xmlns:p14="http://schemas.microsoft.com/office/powerpoint/2010/main" val="2220006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lstStyle/>
          <a:p>
            <a:r>
              <a:rPr lang="en-GB" dirty="0"/>
              <a:t>Prepare lectures</a:t>
            </a:r>
          </a:p>
          <a:p>
            <a:pPr lvl="1"/>
            <a:r>
              <a:rPr lang="en-GB" dirty="0"/>
              <a:t>Use Brightspace as a checklist</a:t>
            </a:r>
          </a:p>
          <a:p>
            <a:pPr lvl="1"/>
            <a:r>
              <a:rPr lang="en-GB" dirty="0"/>
              <a:t>Online videos</a:t>
            </a:r>
          </a:p>
          <a:p>
            <a:pPr lvl="1"/>
            <a:r>
              <a:rPr lang="en-GB" dirty="0"/>
              <a:t>Reading materials</a:t>
            </a:r>
          </a:p>
          <a:p>
            <a:pPr lvl="1"/>
            <a:r>
              <a:rPr lang="en-GB" dirty="0"/>
              <a:t>Weekly assignments</a:t>
            </a:r>
          </a:p>
          <a:p>
            <a:r>
              <a:rPr lang="en-GB" dirty="0"/>
              <a:t>Use discussion board</a:t>
            </a:r>
          </a:p>
          <a:p>
            <a:r>
              <a:rPr lang="en-GB" dirty="0"/>
              <a:t>Engage and participate</a:t>
            </a:r>
          </a:p>
          <a:p>
            <a:pPr lvl="1"/>
            <a:endParaRPr lang="en-GB" dirty="0"/>
          </a:p>
        </p:txBody>
      </p:sp>
      <p:sp>
        <p:nvSpPr>
          <p:cNvPr id="4" name="Online Image Placeholder 3"/>
          <p:cNvSpPr>
            <a:spLocks noGrp="1"/>
          </p:cNvSpPr>
          <p:nvPr>
            <p:ph type="clipArt" sz="quarter" idx="20"/>
          </p:nvPr>
        </p:nvSpPr>
        <p:spPr/>
      </p:sp>
    </p:spTree>
    <p:extLst>
      <p:ext uri="{BB962C8B-B14F-4D97-AF65-F5344CB8AC3E}">
        <p14:creationId xmlns:p14="http://schemas.microsoft.com/office/powerpoint/2010/main" val="4116454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2877" y="674005"/>
            <a:ext cx="7513320" cy="2926445"/>
          </a:xfrm>
        </p:spPr>
        <p:txBody>
          <a:bodyPr>
            <a:noAutofit/>
          </a:bodyPr>
          <a:lstStyle/>
          <a:p>
            <a:r>
              <a:rPr lang="en-GB" sz="4000" dirty="0"/>
              <a:t>Weekly assignment topic</a:t>
            </a:r>
            <a:r>
              <a:rPr lang="en-GB" sz="1800" dirty="0"/>
              <a:t> </a:t>
            </a:r>
            <a:br>
              <a:rPr lang="en-GB" sz="4000" dirty="0"/>
            </a:br>
            <a:endParaRPr lang="en-GB" sz="3200" i="1" dirty="0">
              <a:solidFill>
                <a:schemeClr val="accent4"/>
              </a:solidFill>
            </a:endParaRPr>
          </a:p>
        </p:txBody>
      </p:sp>
      <p:sp>
        <p:nvSpPr>
          <p:cNvPr id="3" name="Subtitle 2"/>
          <p:cNvSpPr>
            <a:spLocks noGrp="1"/>
          </p:cNvSpPr>
          <p:nvPr>
            <p:ph type="subTitle" idx="1"/>
          </p:nvPr>
        </p:nvSpPr>
        <p:spPr>
          <a:xfrm>
            <a:off x="1691640" y="3122487"/>
            <a:ext cx="6577437" cy="2584250"/>
          </a:xfrm>
        </p:spPr>
        <p:txBody>
          <a:bodyPr>
            <a:normAutofit/>
          </a:bodyPr>
          <a:lstStyle/>
          <a:p>
            <a:pPr algn="l"/>
            <a:endParaRPr lang="en-US" dirty="0">
              <a:latin typeface="Arial"/>
              <a:cs typeface="Arial"/>
            </a:endParaRPr>
          </a:p>
        </p:txBody>
      </p:sp>
    </p:spTree>
    <p:extLst>
      <p:ext uri="{BB962C8B-B14F-4D97-AF65-F5344CB8AC3E}">
        <p14:creationId xmlns:p14="http://schemas.microsoft.com/office/powerpoint/2010/main" val="17427577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C9FC-C989-41A7-3F4A-31228D072D2C}"/>
              </a:ext>
            </a:extLst>
          </p:cNvPr>
          <p:cNvSpPr>
            <a:spLocks noGrp="1"/>
          </p:cNvSpPr>
          <p:nvPr>
            <p:ph type="title"/>
          </p:nvPr>
        </p:nvSpPr>
        <p:spPr/>
        <p:txBody>
          <a:bodyPr/>
          <a:lstStyle/>
          <a:p>
            <a:r>
              <a:rPr lang="en-GB" dirty="0"/>
              <a:t>Your experience</a:t>
            </a:r>
            <a:endParaRPr lang="nl-NL" dirty="0"/>
          </a:p>
        </p:txBody>
      </p:sp>
      <p:sp>
        <p:nvSpPr>
          <p:cNvPr id="3" name="Content Placeholder 2">
            <a:extLst>
              <a:ext uri="{FF2B5EF4-FFF2-40B4-BE49-F238E27FC236}">
                <a16:creationId xmlns:a16="http://schemas.microsoft.com/office/drawing/2014/main" id="{41B7CDBB-A505-3C41-A781-07D81110D314}"/>
              </a:ext>
            </a:extLst>
          </p:cNvPr>
          <p:cNvSpPr>
            <a:spLocks noGrp="1"/>
          </p:cNvSpPr>
          <p:nvPr>
            <p:ph idx="1"/>
          </p:nvPr>
        </p:nvSpPr>
        <p:spPr/>
        <p:txBody>
          <a:bodyPr/>
          <a:lstStyle/>
          <a:p>
            <a:endParaRPr lang="nl-NL" dirty="0"/>
          </a:p>
        </p:txBody>
      </p:sp>
      <p:sp>
        <p:nvSpPr>
          <p:cNvPr id="4" name="Online Image Placeholder 3">
            <a:extLst>
              <a:ext uri="{FF2B5EF4-FFF2-40B4-BE49-F238E27FC236}">
                <a16:creationId xmlns:a16="http://schemas.microsoft.com/office/drawing/2014/main" id="{F17DB826-C27E-7A48-1F8F-90F621BDE2C0}"/>
              </a:ext>
            </a:extLst>
          </p:cNvPr>
          <p:cNvSpPr>
            <a:spLocks noGrp="1"/>
          </p:cNvSpPr>
          <p:nvPr>
            <p:ph type="clipArt" sz="quarter" idx="20"/>
          </p:nvPr>
        </p:nvSpPr>
        <p:spPr/>
      </p:sp>
    </p:spTree>
    <p:extLst>
      <p:ext uri="{BB962C8B-B14F-4D97-AF65-F5344CB8AC3E}">
        <p14:creationId xmlns:p14="http://schemas.microsoft.com/office/powerpoint/2010/main" val="392732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Online Image Placeholder 3"/>
          <p:cNvSpPr>
            <a:spLocks noGrp="1"/>
          </p:cNvSpPr>
          <p:nvPr>
            <p:ph type="clipArt" sz="quarter" idx="20"/>
          </p:nvPr>
        </p:nvSpPr>
        <p:spPr/>
      </p:sp>
      <p:pic>
        <p:nvPicPr>
          <p:cNvPr id="6" name="Picture 5"/>
          <p:cNvPicPr>
            <a:picLocks noChangeAspect="1"/>
          </p:cNvPicPr>
          <p:nvPr/>
        </p:nvPicPr>
        <p:blipFill>
          <a:blip r:embed="rId2"/>
          <a:stretch>
            <a:fillRect/>
          </a:stretch>
        </p:blipFill>
        <p:spPr>
          <a:xfrm>
            <a:off x="1479972" y="1"/>
            <a:ext cx="6345263" cy="6643959"/>
          </a:xfrm>
          <a:prstGeom prst="rect">
            <a:avLst/>
          </a:prstGeom>
        </p:spPr>
      </p:pic>
    </p:spTree>
    <p:extLst>
      <p:ext uri="{BB962C8B-B14F-4D97-AF65-F5344CB8AC3E}">
        <p14:creationId xmlns:p14="http://schemas.microsoft.com/office/powerpoint/2010/main" val="2162701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 do before tomorrow 10.45!</a:t>
            </a:r>
          </a:p>
        </p:txBody>
      </p:sp>
      <p:sp>
        <p:nvSpPr>
          <p:cNvPr id="3" name="Content Placeholder 2"/>
          <p:cNvSpPr>
            <a:spLocks noGrp="1"/>
          </p:cNvSpPr>
          <p:nvPr>
            <p:ph idx="1"/>
          </p:nvPr>
        </p:nvSpPr>
        <p:spPr/>
        <p:txBody>
          <a:bodyPr>
            <a:normAutofit fontScale="85000" lnSpcReduction="20000"/>
          </a:bodyPr>
          <a:lstStyle/>
          <a:p>
            <a:r>
              <a:rPr lang="en-GB" dirty="0"/>
              <a:t>See Brightspace – Content – Module 0 – Preparation assignment</a:t>
            </a:r>
          </a:p>
          <a:p>
            <a:r>
              <a:rPr lang="en-GB" dirty="0"/>
              <a:t>Preparation assignment</a:t>
            </a:r>
          </a:p>
          <a:p>
            <a:pPr lvl="1"/>
            <a:r>
              <a:rPr lang="en-GB" dirty="0"/>
              <a:t>Define a topic for MOT research based on your prior experience (internship, job)</a:t>
            </a:r>
          </a:p>
          <a:p>
            <a:pPr lvl="1"/>
            <a:r>
              <a:rPr lang="en-GB" dirty="0"/>
              <a:t>Describe your experience / problem</a:t>
            </a:r>
          </a:p>
          <a:p>
            <a:pPr lvl="1"/>
            <a:r>
              <a:rPr lang="en-GB" dirty="0"/>
              <a:t>Define a problem area for your research</a:t>
            </a:r>
          </a:p>
          <a:p>
            <a:pPr lvl="1"/>
            <a:r>
              <a:rPr lang="en-GB" dirty="0"/>
              <a:t>Submit the problem area in the assignment box</a:t>
            </a:r>
          </a:p>
          <a:p>
            <a:r>
              <a:rPr lang="en-GB" dirty="0"/>
              <a:t>Lecture is interactive, based on your submitted idea </a:t>
            </a:r>
          </a:p>
          <a:p>
            <a:pPr lvl="1"/>
            <a:r>
              <a:rPr lang="en-GB" dirty="0"/>
              <a:t>Without preparing, you cannot participate in the lecture</a:t>
            </a:r>
          </a:p>
          <a:p>
            <a:pPr marL="457200" lvl="1" indent="0">
              <a:buNone/>
            </a:pPr>
            <a:endParaRPr lang="en-GB" dirty="0"/>
          </a:p>
          <a:p>
            <a:pPr lvl="1"/>
            <a:endParaRPr lang="en-GB" dirty="0"/>
          </a:p>
        </p:txBody>
      </p:sp>
      <p:sp>
        <p:nvSpPr>
          <p:cNvPr id="4" name="Online Image Placeholder 3"/>
          <p:cNvSpPr>
            <a:spLocks noGrp="1"/>
          </p:cNvSpPr>
          <p:nvPr>
            <p:ph type="clipArt" sz="quarter" idx="20"/>
          </p:nvPr>
        </p:nvSpPr>
        <p:spPr/>
      </p:sp>
    </p:spTree>
    <p:extLst>
      <p:ext uri="{BB962C8B-B14F-4D97-AF65-F5344CB8AC3E}">
        <p14:creationId xmlns:p14="http://schemas.microsoft.com/office/powerpoint/2010/main" val="204064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Types of (business) research</a:t>
            </a:r>
          </a:p>
        </p:txBody>
      </p:sp>
      <p:sp>
        <p:nvSpPr>
          <p:cNvPr id="8" name="Content Placeholder 7"/>
          <p:cNvSpPr>
            <a:spLocks noGrp="1"/>
          </p:cNvSpPr>
          <p:nvPr>
            <p:ph idx="1"/>
          </p:nvPr>
        </p:nvSpPr>
        <p:spPr/>
        <p:txBody>
          <a:bodyPr>
            <a:noAutofit/>
          </a:bodyPr>
          <a:lstStyle/>
          <a:p>
            <a:pPr marL="0" indent="0">
              <a:buNone/>
            </a:pPr>
            <a:r>
              <a:rPr lang="en-GB" sz="2400"/>
              <a:t>But:</a:t>
            </a:r>
          </a:p>
          <a:p>
            <a:r>
              <a:rPr lang="en-GB" sz="2400"/>
              <a:t>Not mutually exclusive! (e.g. case study, action research)</a:t>
            </a:r>
          </a:p>
          <a:p>
            <a:r>
              <a:rPr lang="en-GB" sz="2400"/>
              <a:t>Both need scientific method such that findings can be relied on as effective solutions</a:t>
            </a:r>
          </a:p>
          <a:p>
            <a:endParaRPr lang="en-GB" sz="2400"/>
          </a:p>
          <a:p>
            <a:endParaRPr lang="nl-NL" sz="2400"/>
          </a:p>
        </p:txBody>
      </p:sp>
      <p:sp>
        <p:nvSpPr>
          <p:cNvPr id="3" name="Online Image Placeholder 2"/>
          <p:cNvSpPr>
            <a:spLocks noGrp="1"/>
          </p:cNvSpPr>
          <p:nvPr>
            <p:ph type="clipArt" sz="quarter" idx="20"/>
          </p:nvPr>
        </p:nvSpPr>
        <p:spPr/>
      </p:sp>
      <p:graphicFrame>
        <p:nvGraphicFramePr>
          <p:cNvPr id="5" name="Table 4"/>
          <p:cNvGraphicFramePr>
            <a:graphicFrameLocks noGrp="1"/>
          </p:cNvGraphicFramePr>
          <p:nvPr/>
        </p:nvGraphicFramePr>
        <p:xfrm>
          <a:off x="624730" y="1600518"/>
          <a:ext cx="7787750" cy="2834640"/>
        </p:xfrm>
        <a:graphic>
          <a:graphicData uri="http://schemas.openxmlformats.org/drawingml/2006/table">
            <a:tbl>
              <a:tblPr firstRow="1" bandRow="1">
                <a:tableStyleId>{5C22544A-7EE6-4342-B048-85BDC9FD1C3A}</a:tableStyleId>
              </a:tblPr>
              <a:tblGrid>
                <a:gridCol w="3893875">
                  <a:extLst>
                    <a:ext uri="{9D8B030D-6E8A-4147-A177-3AD203B41FA5}">
                      <a16:colId xmlns:a16="http://schemas.microsoft.com/office/drawing/2014/main" val="20000"/>
                    </a:ext>
                  </a:extLst>
                </a:gridCol>
                <a:gridCol w="3893875">
                  <a:extLst>
                    <a:ext uri="{9D8B030D-6E8A-4147-A177-3AD203B41FA5}">
                      <a16:colId xmlns:a16="http://schemas.microsoft.com/office/drawing/2014/main" val="20001"/>
                    </a:ext>
                  </a:extLst>
                </a:gridCol>
              </a:tblGrid>
              <a:tr h="370840">
                <a:tc>
                  <a:txBody>
                    <a:bodyPr/>
                    <a:lstStyle/>
                    <a:p>
                      <a:r>
                        <a:rPr lang="en-GB" sz="2400"/>
                        <a:t>Basic / Fundamental</a:t>
                      </a:r>
                      <a:endParaRPr lang="nl-NL" sz="2400"/>
                    </a:p>
                  </a:txBody>
                  <a:tcPr/>
                </a:tc>
                <a:tc>
                  <a:txBody>
                    <a:bodyPr/>
                    <a:lstStyle/>
                    <a:p>
                      <a:r>
                        <a:rPr lang="en-GB" sz="2400"/>
                        <a:t>Applied</a:t>
                      </a:r>
                      <a:endParaRPr lang="nl-NL" sz="2400"/>
                    </a:p>
                  </a:txBody>
                  <a:tcPr/>
                </a:tc>
                <a:extLst>
                  <a:ext uri="{0D108BD9-81ED-4DB2-BD59-A6C34878D82A}">
                    <a16:rowId xmlns:a16="http://schemas.microsoft.com/office/drawing/2014/main" val="10000"/>
                  </a:ext>
                </a:extLst>
              </a:tr>
              <a:tr h="370840">
                <a:tc>
                  <a:txBody>
                    <a:bodyPr/>
                    <a:lstStyle/>
                    <a:p>
                      <a:r>
                        <a:rPr lang="en-GB" sz="2400" dirty="0"/>
                        <a:t>Generate body of knowledge</a:t>
                      </a:r>
                      <a:r>
                        <a:rPr lang="en-GB" sz="2400" baseline="0" dirty="0"/>
                        <a:t> on </a:t>
                      </a:r>
                      <a:r>
                        <a:rPr lang="en-GB" sz="2400" b="1" baseline="0" dirty="0"/>
                        <a:t>class of problems </a:t>
                      </a:r>
                      <a:endParaRPr lang="nl-NL" sz="2400" b="1" dirty="0"/>
                    </a:p>
                  </a:txBody>
                  <a:tcPr/>
                </a:tc>
                <a:tc>
                  <a:txBody>
                    <a:bodyPr/>
                    <a:lstStyle/>
                    <a:p>
                      <a:r>
                        <a:rPr lang="en-GB" sz="2400"/>
                        <a:t>Solve</a:t>
                      </a:r>
                      <a:r>
                        <a:rPr lang="en-GB" sz="2400" baseline="0"/>
                        <a:t> </a:t>
                      </a:r>
                      <a:r>
                        <a:rPr lang="en-GB" sz="2400" b="1" baseline="0"/>
                        <a:t>specific</a:t>
                      </a:r>
                      <a:r>
                        <a:rPr lang="en-GB" sz="2400" baseline="0"/>
                        <a:t> business problem  faced by </a:t>
                      </a:r>
                      <a:r>
                        <a:rPr lang="en-GB" sz="2400" b="1" baseline="0"/>
                        <a:t>someone</a:t>
                      </a:r>
                      <a:r>
                        <a:rPr lang="en-GB" sz="2400" baseline="0"/>
                        <a:t> in work setting, demanding </a:t>
                      </a:r>
                      <a:r>
                        <a:rPr lang="en-GB" sz="2400" b="1" baseline="0"/>
                        <a:t>timely</a:t>
                      </a:r>
                      <a:r>
                        <a:rPr lang="en-GB" sz="2400" baseline="0"/>
                        <a:t> solution</a:t>
                      </a:r>
                      <a:endParaRPr lang="nl-NL" sz="2400"/>
                    </a:p>
                  </a:txBody>
                  <a:tcPr/>
                </a:tc>
                <a:extLst>
                  <a:ext uri="{0D108BD9-81ED-4DB2-BD59-A6C34878D82A}">
                    <a16:rowId xmlns:a16="http://schemas.microsoft.com/office/drawing/2014/main" val="10001"/>
                  </a:ext>
                </a:extLst>
              </a:tr>
              <a:tr h="370840">
                <a:tc>
                  <a:txBody>
                    <a:bodyPr/>
                    <a:lstStyle/>
                    <a:p>
                      <a:r>
                        <a:rPr lang="en-GB" sz="2400"/>
                        <a:t>New </a:t>
                      </a:r>
                      <a:r>
                        <a:rPr lang="en-GB" sz="2400" b="1"/>
                        <a:t>contribution to </a:t>
                      </a:r>
                      <a:r>
                        <a:rPr lang="en-GB" sz="2400"/>
                        <a:t>scientific</a:t>
                      </a:r>
                      <a:r>
                        <a:rPr lang="en-GB" sz="2400" baseline="0"/>
                        <a:t> knowledge</a:t>
                      </a:r>
                      <a:endParaRPr lang="nl-NL" sz="2400"/>
                    </a:p>
                  </a:txBody>
                  <a:tcPr/>
                </a:tc>
                <a:tc>
                  <a:txBody>
                    <a:bodyPr/>
                    <a:lstStyle/>
                    <a:p>
                      <a:r>
                        <a:rPr lang="en-GB" sz="2400" b="1" dirty="0"/>
                        <a:t>Apply </a:t>
                      </a:r>
                      <a:r>
                        <a:rPr lang="en-GB" sz="2400" dirty="0"/>
                        <a:t>existing theories to solve a</a:t>
                      </a:r>
                      <a:r>
                        <a:rPr lang="en-GB" sz="2400" baseline="0" dirty="0"/>
                        <a:t> problem</a:t>
                      </a:r>
                      <a:endParaRPr lang="nl-NL" sz="2400" dirty="0"/>
                    </a:p>
                  </a:txBody>
                  <a:tcPr/>
                </a:tc>
                <a:extLst>
                  <a:ext uri="{0D108BD9-81ED-4DB2-BD59-A6C34878D82A}">
                    <a16:rowId xmlns:a16="http://schemas.microsoft.com/office/drawing/2014/main" val="10002"/>
                  </a:ext>
                </a:extLst>
              </a:tr>
            </a:tbl>
          </a:graphicData>
        </a:graphic>
      </p:graphicFrame>
      <p:sp>
        <p:nvSpPr>
          <p:cNvPr id="6" name="Content Placeholder 7"/>
          <p:cNvSpPr txBox="1">
            <a:spLocks/>
          </p:cNvSpPr>
          <p:nvPr/>
        </p:nvSpPr>
        <p:spPr>
          <a:xfrm>
            <a:off x="457199" y="4602480"/>
            <a:ext cx="8358329" cy="152368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00A6D6"/>
              </a:buClr>
              <a:buFont typeface="Arial"/>
              <a:buChar char="•"/>
              <a:defRPr sz="3200" kern="1200">
                <a:solidFill>
                  <a:schemeClr val="tx1"/>
                </a:solidFill>
                <a:latin typeface="+mj-lt"/>
                <a:ea typeface="+mn-ea"/>
                <a:cs typeface="Arial"/>
              </a:defRPr>
            </a:lvl1pPr>
            <a:lvl2pPr marL="742950" indent="-285750" algn="l" defTabSz="457200" rtl="0" eaLnBrk="1" latinLnBrk="0" hangingPunct="1">
              <a:spcBef>
                <a:spcPct val="20000"/>
              </a:spcBef>
              <a:buClr>
                <a:srgbClr val="00A6D6"/>
              </a:buClr>
              <a:buFont typeface="Arial"/>
              <a:buChar char="–"/>
              <a:defRPr sz="3200" kern="1200">
                <a:solidFill>
                  <a:schemeClr val="tx1"/>
                </a:solidFill>
                <a:latin typeface="+mj-lt"/>
                <a:ea typeface="+mn-ea"/>
                <a:cs typeface="Arial"/>
              </a:defRPr>
            </a:lvl2pPr>
            <a:lvl3pPr marL="1143000" indent="-228600" algn="l" defTabSz="457200" rtl="0" eaLnBrk="1" latinLnBrk="0" hangingPunct="1">
              <a:spcBef>
                <a:spcPct val="20000"/>
              </a:spcBef>
              <a:buClr>
                <a:srgbClr val="00A6D6"/>
              </a:buClr>
              <a:buFont typeface="Arial"/>
              <a:buChar char="•"/>
              <a:defRPr sz="3200" kern="1200">
                <a:solidFill>
                  <a:schemeClr val="tx1"/>
                </a:solidFill>
                <a:latin typeface="+mj-lt"/>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400" dirty="0"/>
              <a:t>But:</a:t>
            </a:r>
          </a:p>
          <a:p>
            <a:r>
              <a:rPr lang="en-GB" sz="2400" dirty="0"/>
              <a:t>Not mutually exclusive! (e.g. case study, action research)</a:t>
            </a:r>
          </a:p>
          <a:p>
            <a:r>
              <a:rPr lang="en-GB" sz="2400" dirty="0"/>
              <a:t>Both need scientific method such that findings can be relied on as effective solutions</a:t>
            </a:r>
          </a:p>
          <a:p>
            <a:endParaRPr lang="en-GB" sz="2400" dirty="0"/>
          </a:p>
          <a:p>
            <a:endParaRPr lang="nl-NL" sz="2400" dirty="0"/>
          </a:p>
        </p:txBody>
      </p:sp>
    </p:spTree>
    <p:extLst>
      <p:ext uri="{BB962C8B-B14F-4D97-AF65-F5344CB8AC3E}">
        <p14:creationId xmlns:p14="http://schemas.microsoft.com/office/powerpoint/2010/main" val="380874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goals: Part 1 (week 1-3)</a:t>
            </a:r>
            <a:endParaRPr lang="nl-NL"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dirty="0"/>
              <a:t>Create a research design in MOT context</a:t>
            </a:r>
          </a:p>
          <a:p>
            <a:pPr marL="971550" lvl="1" indent="-514350">
              <a:buFont typeface="+mj-lt"/>
              <a:buAutoNum type="alphaLcParenR"/>
            </a:pPr>
            <a:r>
              <a:rPr lang="en-GB" dirty="0"/>
              <a:t>Understand core concepts of research design </a:t>
            </a:r>
            <a:br>
              <a:rPr lang="en-GB" dirty="0"/>
            </a:br>
            <a:r>
              <a:rPr lang="en-GB" sz="2800" dirty="0"/>
              <a:t>(theory, population, sample, hypothesis)</a:t>
            </a:r>
            <a:endParaRPr lang="en-GB" dirty="0"/>
          </a:p>
          <a:p>
            <a:pPr marL="971550" lvl="1" indent="-514350">
              <a:buFont typeface="+mj-lt"/>
              <a:buAutoNum type="alphaLcParenR"/>
            </a:pPr>
            <a:r>
              <a:rPr lang="en-GB" dirty="0"/>
              <a:t>Apply the core concepts to design a project </a:t>
            </a:r>
            <a:br>
              <a:rPr lang="en-GB" dirty="0"/>
            </a:br>
            <a:r>
              <a:rPr lang="en-GB" sz="2800" dirty="0"/>
              <a:t>(topic </a:t>
            </a:r>
            <a:r>
              <a:rPr lang="en-GB" sz="2800" dirty="0">
                <a:sym typeface="Wingdings" panose="05000000000000000000" pitchFamily="2" charset="2"/>
              </a:rPr>
              <a:t> research questions  …  …  selection of analysis methods)</a:t>
            </a:r>
            <a:endParaRPr lang="en-GB" sz="2800" dirty="0"/>
          </a:p>
          <a:p>
            <a:pPr marL="514350" indent="-514350">
              <a:buFont typeface="+mj-lt"/>
              <a:buAutoNum type="arabicPeriod"/>
            </a:pPr>
            <a:endParaRPr lang="nl-NL" dirty="0"/>
          </a:p>
        </p:txBody>
      </p:sp>
      <p:sp>
        <p:nvSpPr>
          <p:cNvPr id="4" name="Online Image Placeholder 3"/>
          <p:cNvSpPr>
            <a:spLocks noGrp="1"/>
          </p:cNvSpPr>
          <p:nvPr>
            <p:ph type="clipArt" sz="quarter" idx="20"/>
          </p:nvPr>
        </p:nvSpPr>
        <p:spPr/>
      </p:sp>
    </p:spTree>
    <p:extLst>
      <p:ext uri="{BB962C8B-B14F-4D97-AF65-F5344CB8AC3E}">
        <p14:creationId xmlns:p14="http://schemas.microsoft.com/office/powerpoint/2010/main" val="2523432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goals: Part 2 (week 4-8)</a:t>
            </a:r>
            <a:endParaRPr lang="nl-NL"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2"/>
            </a:pPr>
            <a:r>
              <a:rPr lang="en-GB" dirty="0"/>
              <a:t>Critically evaluate the outcomes of a research project in MOT context</a:t>
            </a:r>
            <a:endParaRPr lang="nl-NL" dirty="0"/>
          </a:p>
          <a:p>
            <a:pPr marL="971550" lvl="1" indent="-514350">
              <a:buFont typeface="+mj-lt"/>
              <a:buAutoNum type="alphaLcParenR"/>
            </a:pPr>
            <a:r>
              <a:rPr lang="en-GB" dirty="0"/>
              <a:t>Interpret analysis findings</a:t>
            </a:r>
          </a:p>
          <a:p>
            <a:pPr marL="971550" lvl="1" indent="-514350">
              <a:buFont typeface="+mj-lt"/>
              <a:buAutoNum type="alphaLcParenR"/>
            </a:pPr>
            <a:r>
              <a:rPr lang="en-GB" dirty="0"/>
              <a:t>Reflect upon findings / conclusions</a:t>
            </a:r>
            <a:br>
              <a:rPr lang="en-GB" dirty="0"/>
            </a:br>
            <a:r>
              <a:rPr lang="en-GB" sz="2600" dirty="0"/>
              <a:t>(validity, reliability, traceability, ethics)</a:t>
            </a:r>
            <a:endParaRPr lang="en-GB" sz="3000" dirty="0"/>
          </a:p>
          <a:p>
            <a:pPr marL="971550" lvl="1" indent="-514350">
              <a:buFont typeface="+mj-lt"/>
              <a:buAutoNum type="alphaLcParenR"/>
            </a:pPr>
            <a:r>
              <a:rPr lang="en-GB" dirty="0"/>
              <a:t>Suggest alternative / future research designs </a:t>
            </a:r>
          </a:p>
          <a:p>
            <a:r>
              <a:rPr lang="en-GB" dirty="0"/>
              <a:t>For qualitative (week 4-5) &amp; quantitative (week 6-8)!</a:t>
            </a:r>
          </a:p>
        </p:txBody>
      </p:sp>
      <p:sp>
        <p:nvSpPr>
          <p:cNvPr id="4" name="Online Image Placeholder 3"/>
          <p:cNvSpPr>
            <a:spLocks noGrp="1"/>
          </p:cNvSpPr>
          <p:nvPr>
            <p:ph type="clipArt" sz="quarter" idx="20"/>
          </p:nvPr>
        </p:nvSpPr>
        <p:spPr/>
      </p:sp>
    </p:spTree>
    <p:extLst>
      <p:ext uri="{BB962C8B-B14F-4D97-AF65-F5344CB8AC3E}">
        <p14:creationId xmlns:p14="http://schemas.microsoft.com/office/powerpoint/2010/main" val="49990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This course vs Thesis Preparation</a:t>
            </a:r>
          </a:p>
        </p:txBody>
      </p:sp>
      <p:sp>
        <p:nvSpPr>
          <p:cNvPr id="5" name="Online Image Placeholder 4"/>
          <p:cNvSpPr>
            <a:spLocks noGrp="1"/>
          </p:cNvSpPr>
          <p:nvPr>
            <p:ph type="clipArt" sz="quarter" idx="20"/>
          </p:nvPr>
        </p:nvSpPr>
        <p:spPr/>
      </p:sp>
      <p:graphicFrame>
        <p:nvGraphicFramePr>
          <p:cNvPr id="6" name="Table 5"/>
          <p:cNvGraphicFramePr>
            <a:graphicFrameLocks noGrp="1"/>
          </p:cNvGraphicFramePr>
          <p:nvPr>
            <p:extLst>
              <p:ext uri="{D42A27DB-BD31-4B8C-83A1-F6EECF244321}">
                <p14:modId xmlns:p14="http://schemas.microsoft.com/office/powerpoint/2010/main" val="784018413"/>
              </p:ext>
            </p:extLst>
          </p:nvPr>
        </p:nvGraphicFramePr>
        <p:xfrm>
          <a:off x="602448" y="1939269"/>
          <a:ext cx="8108416" cy="3355433"/>
        </p:xfrm>
        <a:graphic>
          <a:graphicData uri="http://schemas.openxmlformats.org/drawingml/2006/table">
            <a:tbl>
              <a:tblPr firstRow="1" bandRow="1">
                <a:tableStyleId>{5940675A-B579-460E-94D1-54222C63F5DA}</a:tableStyleId>
              </a:tblPr>
              <a:tblGrid>
                <a:gridCol w="3632668">
                  <a:extLst>
                    <a:ext uri="{9D8B030D-6E8A-4147-A177-3AD203B41FA5}">
                      <a16:colId xmlns:a16="http://schemas.microsoft.com/office/drawing/2014/main" val="20000"/>
                    </a:ext>
                  </a:extLst>
                </a:gridCol>
                <a:gridCol w="4475748">
                  <a:extLst>
                    <a:ext uri="{9D8B030D-6E8A-4147-A177-3AD203B41FA5}">
                      <a16:colId xmlns:a16="http://schemas.microsoft.com/office/drawing/2014/main" val="20001"/>
                    </a:ext>
                  </a:extLst>
                </a:gridCol>
              </a:tblGrid>
              <a:tr h="520793">
                <a:tc>
                  <a:txBody>
                    <a:bodyPr/>
                    <a:lstStyle/>
                    <a:p>
                      <a:r>
                        <a:rPr lang="en-GB" sz="2800" b="1" dirty="0">
                          <a:solidFill>
                            <a:schemeClr val="accent2"/>
                          </a:solidFill>
                        </a:rPr>
                        <a:t>This course (Y1)</a:t>
                      </a:r>
                      <a:endParaRPr lang="nl-NL" sz="2800" b="1" dirty="0">
                        <a:solidFill>
                          <a:schemeClr val="accent2"/>
                        </a:solidFill>
                      </a:endParaRPr>
                    </a:p>
                  </a:txBody>
                  <a:tcPr/>
                </a:tc>
                <a:tc>
                  <a:txBody>
                    <a:bodyPr/>
                    <a:lstStyle/>
                    <a:p>
                      <a:r>
                        <a:rPr lang="en-GB" sz="2800" b="1" dirty="0">
                          <a:solidFill>
                            <a:schemeClr val="tx2"/>
                          </a:solidFill>
                        </a:rPr>
                        <a:t>MSc Thesis preparation (Y2)</a:t>
                      </a:r>
                      <a:endParaRPr lang="nl-NL" sz="2800" b="1" dirty="0">
                        <a:solidFill>
                          <a:schemeClr val="tx2"/>
                        </a:solidFill>
                      </a:endParaRPr>
                    </a:p>
                  </a:txBody>
                  <a:tcPr/>
                </a:tc>
                <a:extLst>
                  <a:ext uri="{0D108BD9-81ED-4DB2-BD59-A6C34878D82A}">
                    <a16:rowId xmlns:a16="http://schemas.microsoft.com/office/drawing/2014/main" val="10000"/>
                  </a:ext>
                </a:extLst>
              </a:tr>
              <a:tr h="592777">
                <a:tc>
                  <a:txBody>
                    <a:bodyPr/>
                    <a:lstStyle/>
                    <a:p>
                      <a:r>
                        <a:rPr lang="en-GB" sz="2800" dirty="0"/>
                        <a:t>Foundational knowledge</a:t>
                      </a:r>
                      <a:endParaRPr lang="nl-NL" sz="2800" dirty="0"/>
                    </a:p>
                  </a:txBody>
                  <a:tcPr/>
                </a:tc>
                <a:tc>
                  <a:txBody>
                    <a:bodyPr/>
                    <a:lstStyle/>
                    <a:p>
                      <a:r>
                        <a:rPr lang="en-GB" sz="2800" dirty="0"/>
                        <a:t>Prepare for MSc thesis</a:t>
                      </a:r>
                      <a:endParaRPr lang="nl-NL" sz="2800" dirty="0"/>
                    </a:p>
                  </a:txBody>
                  <a:tcPr/>
                </a:tc>
                <a:extLst>
                  <a:ext uri="{0D108BD9-81ED-4DB2-BD59-A6C34878D82A}">
                    <a16:rowId xmlns:a16="http://schemas.microsoft.com/office/drawing/2014/main" val="10001"/>
                  </a:ext>
                </a:extLst>
              </a:tr>
              <a:tr h="898904">
                <a:tc>
                  <a:txBody>
                    <a:bodyPr/>
                    <a:lstStyle/>
                    <a:p>
                      <a:r>
                        <a:rPr lang="en-GB" sz="2800" dirty="0"/>
                        <a:t>Detail research design for a given</a:t>
                      </a:r>
                      <a:r>
                        <a:rPr lang="en-GB" sz="2800" baseline="0" dirty="0"/>
                        <a:t> topic</a:t>
                      </a:r>
                      <a:endParaRPr lang="nl-NL" sz="2800" dirty="0"/>
                    </a:p>
                  </a:txBody>
                  <a:tcPr/>
                </a:tc>
                <a:tc>
                  <a:txBody>
                    <a:bodyPr/>
                    <a:lstStyle/>
                    <a:p>
                      <a:r>
                        <a:rPr lang="en-GB" sz="2800"/>
                        <a:t>Find the right topic to do a MSc thesis</a:t>
                      </a:r>
                      <a:endParaRPr lang="nl-NL" sz="2800"/>
                    </a:p>
                  </a:txBody>
                  <a:tcPr/>
                </a:tc>
                <a:extLst>
                  <a:ext uri="{0D108BD9-81ED-4DB2-BD59-A6C34878D82A}">
                    <a16:rowId xmlns:a16="http://schemas.microsoft.com/office/drawing/2014/main" val="10002"/>
                  </a:ext>
                </a:extLst>
              </a:tr>
              <a:tr h="898904">
                <a:tc>
                  <a:txBody>
                    <a:bodyPr/>
                    <a:lstStyle/>
                    <a:p>
                      <a:r>
                        <a:rPr lang="en-GB" sz="2800"/>
                        <a:t>Design research project </a:t>
                      </a:r>
                    </a:p>
                    <a:p>
                      <a:r>
                        <a:rPr lang="en-GB" sz="2800" b="1">
                          <a:solidFill>
                            <a:schemeClr val="accent2"/>
                          </a:solidFill>
                        </a:rPr>
                        <a:t>in the right way</a:t>
                      </a:r>
                      <a:endParaRPr lang="nl-NL" sz="2800" b="1" i="1">
                        <a:solidFill>
                          <a:schemeClr val="accent2"/>
                        </a:solidFill>
                      </a:endParaRPr>
                    </a:p>
                  </a:txBody>
                  <a:tcPr/>
                </a:tc>
                <a:tc>
                  <a:txBody>
                    <a:bodyPr/>
                    <a:lstStyle/>
                    <a:p>
                      <a:r>
                        <a:rPr lang="en-GB" sz="2800" dirty="0"/>
                        <a:t>Designing </a:t>
                      </a:r>
                    </a:p>
                    <a:p>
                      <a:r>
                        <a:rPr lang="en-GB" sz="2800" b="1" dirty="0">
                          <a:solidFill>
                            <a:schemeClr val="tx2"/>
                          </a:solidFill>
                        </a:rPr>
                        <a:t>the right project</a:t>
                      </a:r>
                      <a:endParaRPr lang="nl-NL" sz="2800" b="1" i="1" dirty="0">
                        <a:solidFill>
                          <a:schemeClr val="tx2"/>
                        </a:solidFil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986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Our mission</a:t>
            </a:r>
            <a:endParaRPr lang="nl-NL" dirty="0"/>
          </a:p>
        </p:txBody>
      </p:sp>
      <p:sp>
        <p:nvSpPr>
          <p:cNvPr id="3" name="Content Placeholder 2"/>
          <p:cNvSpPr>
            <a:spLocks noGrp="1"/>
          </p:cNvSpPr>
          <p:nvPr>
            <p:ph idx="1"/>
          </p:nvPr>
        </p:nvSpPr>
        <p:spPr/>
        <p:txBody>
          <a:bodyPr>
            <a:normAutofit/>
          </a:bodyPr>
          <a:lstStyle/>
          <a:p>
            <a:r>
              <a:rPr lang="en-GB" dirty="0"/>
              <a:t>Design scientific research </a:t>
            </a:r>
            <a:br>
              <a:rPr lang="en-GB" dirty="0"/>
            </a:br>
            <a:r>
              <a:rPr lang="en-GB" i="1" dirty="0"/>
              <a:t>in the right way</a:t>
            </a:r>
          </a:p>
          <a:p>
            <a:endParaRPr lang="en-GB" dirty="0"/>
          </a:p>
          <a:p>
            <a:r>
              <a:rPr lang="en-GB" dirty="0"/>
              <a:t>Interpret and reflect on findings</a:t>
            </a:r>
          </a:p>
        </p:txBody>
      </p:sp>
      <p:sp>
        <p:nvSpPr>
          <p:cNvPr id="4" name="Online Image Placeholder 3"/>
          <p:cNvSpPr>
            <a:spLocks noGrp="1"/>
          </p:cNvSpPr>
          <p:nvPr>
            <p:ph type="clipArt" sz="quarter" idx="20"/>
          </p:nvPr>
        </p:nvSpPr>
        <p:spPr/>
      </p:sp>
    </p:spTree>
    <p:extLst>
      <p:ext uri="{BB962C8B-B14F-4D97-AF65-F5344CB8AC3E}">
        <p14:creationId xmlns:p14="http://schemas.microsoft.com/office/powerpoint/2010/main" val="303162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Course team</a:t>
            </a:r>
          </a:p>
        </p:txBody>
      </p:sp>
      <p:sp>
        <p:nvSpPr>
          <p:cNvPr id="3" name="Content Placeholder 2"/>
          <p:cNvSpPr>
            <a:spLocks noGrp="1"/>
          </p:cNvSpPr>
          <p:nvPr>
            <p:ph idx="1"/>
          </p:nvPr>
        </p:nvSpPr>
        <p:spPr>
          <a:xfrm>
            <a:off x="1763106" y="1600200"/>
            <a:ext cx="6576222" cy="4648162"/>
          </a:xfrm>
        </p:spPr>
        <p:txBody>
          <a:bodyPr>
            <a:normAutofit/>
          </a:bodyPr>
          <a:lstStyle/>
          <a:p>
            <a:r>
              <a:rPr lang="en-GB" dirty="0"/>
              <a:t>Mark de Reuver</a:t>
            </a:r>
          </a:p>
          <a:p>
            <a:pPr lvl="1"/>
            <a:r>
              <a:rPr lang="en-GB" dirty="0"/>
              <a:t>Associate Professor </a:t>
            </a:r>
          </a:p>
          <a:p>
            <a:pPr lvl="2"/>
            <a:r>
              <a:rPr lang="en-GB" dirty="0"/>
              <a:t>Digital Platforms Design</a:t>
            </a:r>
          </a:p>
          <a:p>
            <a:pPr lvl="2"/>
            <a:r>
              <a:rPr lang="en-GB" dirty="0"/>
              <a:t>Ecosystems &amp; Business Models </a:t>
            </a:r>
          </a:p>
          <a:p>
            <a:pPr lvl="2"/>
            <a:r>
              <a:rPr lang="en-GB" dirty="0"/>
              <a:t>Data Economy, Digitalization</a:t>
            </a:r>
          </a:p>
          <a:p>
            <a:pPr lvl="2"/>
            <a:r>
              <a:rPr lang="en-GB" dirty="0"/>
              <a:t>Qualitative &amp; quantitative methods</a:t>
            </a:r>
          </a:p>
          <a:p>
            <a:pPr lvl="2"/>
            <a:r>
              <a:rPr lang="en-GB" dirty="0"/>
              <a:t>Head of ICT Section</a:t>
            </a:r>
          </a:p>
          <a:p>
            <a:pPr lvl="1"/>
            <a:r>
              <a:rPr lang="en-GB" dirty="0"/>
              <a:t>Course manager</a:t>
            </a:r>
          </a:p>
          <a:p>
            <a:pPr lvl="1"/>
            <a:r>
              <a:rPr lang="en-GB" dirty="0"/>
              <a:t>Lecturer week 1-5</a:t>
            </a:r>
          </a:p>
          <a:p>
            <a:pPr lvl="1"/>
            <a:endParaRPr lang="en-GB" dirty="0"/>
          </a:p>
        </p:txBody>
      </p:sp>
    </p:spTree>
    <p:extLst>
      <p:ext uri="{BB962C8B-B14F-4D97-AF65-F5344CB8AC3E}">
        <p14:creationId xmlns:p14="http://schemas.microsoft.com/office/powerpoint/2010/main" val="2091824484"/>
      </p:ext>
    </p:extLst>
  </p:cSld>
  <p:clrMapOvr>
    <a:masterClrMapping/>
  </p:clrMapOvr>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3989</TotalTime>
  <Words>2141</Words>
  <Application>Microsoft Office PowerPoint</Application>
  <PresentationFormat>On-screen Show (4:3)</PresentationFormat>
  <Paragraphs>308</Paragraphs>
  <Slides>38</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Arial</vt:lpstr>
      <vt:lpstr>Calibri</vt:lpstr>
      <vt:lpstr>Calibri Light</vt:lpstr>
      <vt:lpstr>Tahoma</vt:lpstr>
      <vt:lpstr>Times</vt:lpstr>
      <vt:lpstr>Wingdings</vt:lpstr>
      <vt:lpstr>Office Theme</vt:lpstr>
      <vt:lpstr>Custom Design</vt:lpstr>
      <vt:lpstr>Introduction to  MOT Research Methods</vt:lpstr>
      <vt:lpstr>Mission of the course</vt:lpstr>
      <vt:lpstr>What is (business) research?</vt:lpstr>
      <vt:lpstr>Types of (business) research</vt:lpstr>
      <vt:lpstr>Learning goals: Part 1 (week 1-3)</vt:lpstr>
      <vt:lpstr>Learning goals: Part 2 (week 4-8)</vt:lpstr>
      <vt:lpstr>This course vs Thesis Preparation</vt:lpstr>
      <vt:lpstr>Summary: Our mission</vt:lpstr>
      <vt:lpstr>Course team</vt:lpstr>
      <vt:lpstr>Course team</vt:lpstr>
      <vt:lpstr>The empirical cycle</vt:lpstr>
      <vt:lpstr>How to structure a research process?</vt:lpstr>
      <vt:lpstr>Research process</vt:lpstr>
      <vt:lpstr>Empirical cycle</vt:lpstr>
      <vt:lpstr>Week 1-3 of this course</vt:lpstr>
      <vt:lpstr>Research process</vt:lpstr>
      <vt:lpstr>What’s new in 2023-2024?</vt:lpstr>
      <vt:lpstr>Call to action</vt:lpstr>
      <vt:lpstr>Materials and Examination</vt:lpstr>
      <vt:lpstr>Materials</vt:lpstr>
      <vt:lpstr>Study load</vt:lpstr>
      <vt:lpstr>Examination</vt:lpstr>
      <vt:lpstr>Examination</vt:lpstr>
      <vt:lpstr>Summary</vt:lpstr>
      <vt:lpstr>Teaching methods Week 1-5</vt:lpstr>
      <vt:lpstr>Modules</vt:lpstr>
      <vt:lpstr>Each module consists of…</vt:lpstr>
      <vt:lpstr>Online videos</vt:lpstr>
      <vt:lpstr>Weekly assignment (week 1-5)</vt:lpstr>
      <vt:lpstr>Weekly assignment (week 1-5)</vt:lpstr>
      <vt:lpstr>Lectures (week 1-5)</vt:lpstr>
      <vt:lpstr>Each module consists of…</vt:lpstr>
      <vt:lpstr>If you have questions any time</vt:lpstr>
      <vt:lpstr>Summary</vt:lpstr>
      <vt:lpstr>Weekly assignment topic  </vt:lpstr>
      <vt:lpstr>Your experience</vt:lpstr>
      <vt:lpstr>PowerPoint Presentation</vt:lpstr>
      <vt:lpstr>To do before tomorrow 10.45!</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Mark de Reuver</cp:lastModifiedBy>
  <cp:revision>157</cp:revision>
  <dcterms:created xsi:type="dcterms:W3CDTF">2015-07-09T11:57:30Z</dcterms:created>
  <dcterms:modified xsi:type="dcterms:W3CDTF">2023-11-13T09:19:06Z</dcterms:modified>
</cp:coreProperties>
</file>