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56" r:id="rId3"/>
    <p:sldId id="449" r:id="rId4"/>
    <p:sldId id="444" r:id="rId5"/>
    <p:sldId id="450" r:id="rId6"/>
    <p:sldId id="451" r:id="rId7"/>
    <p:sldId id="452" r:id="rId8"/>
    <p:sldId id="453" r:id="rId9"/>
    <p:sldId id="378" r:id="rId10"/>
    <p:sldId id="457" r:id="rId11"/>
    <p:sldId id="458" r:id="rId12"/>
    <p:sldId id="459" r:id="rId13"/>
    <p:sldId id="454" r:id="rId14"/>
    <p:sldId id="460" r:id="rId15"/>
    <p:sldId id="455" r:id="rId16"/>
    <p:sldId id="456" r:id="rId17"/>
    <p:sldId id="461" r:id="rId18"/>
    <p:sldId id="46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6498BB-8E88-4D10-AB05-A4889EC915DD}">
          <p14:sldIdLst>
            <p14:sldId id="256"/>
            <p14:sldId id="449"/>
            <p14:sldId id="444"/>
            <p14:sldId id="450"/>
            <p14:sldId id="451"/>
            <p14:sldId id="452"/>
            <p14:sldId id="453"/>
            <p14:sldId id="378"/>
            <p14:sldId id="457"/>
            <p14:sldId id="458"/>
            <p14:sldId id="459"/>
            <p14:sldId id="454"/>
            <p14:sldId id="460"/>
            <p14:sldId id="455"/>
            <p14:sldId id="456"/>
            <p14:sldId id="461"/>
            <p14:sldId id="4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1" autoAdjust="0"/>
    <p:restoredTop sz="80265" autoAdjust="0"/>
  </p:normalViewPr>
  <p:slideViewPr>
    <p:cSldViewPr snapToGrid="0" snapToObjects="1">
      <p:cViewPr varScale="1">
        <p:scale>
          <a:sx n="53" d="100"/>
          <a:sy n="53" d="100"/>
        </p:scale>
        <p:origin x="192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11/6/2023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C85DA-3660-4E7F-9FC4-80558DC2D5E3}" type="datetimeFigureOut">
              <a:rPr lang="nl-NL" smtClean="0"/>
              <a:t>6-11-2023</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2A1DF-DB67-4215-A149-0F57EC620F22}" type="slidenum">
              <a:rPr lang="nl-NL" smtClean="0"/>
              <a:t>‹#›</a:t>
            </a:fld>
            <a:endParaRPr lang="nl-NL"/>
          </a:p>
        </p:txBody>
      </p:sp>
    </p:spTree>
    <p:extLst>
      <p:ext uri="{BB962C8B-B14F-4D97-AF65-F5344CB8AC3E}">
        <p14:creationId xmlns:p14="http://schemas.microsoft.com/office/powerpoint/2010/main" val="21823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isteme.com/question.view?targetAction=viewQuestionTab&amp;id=764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isteme.com/question.view?targetAction=viewQuestionTab&amp;id=764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isteme.com/question.view?targetAction=viewQuestionTab&amp;id=764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52A1DF-DB67-4215-A149-0F57EC620F22}" type="slidenum">
              <a:rPr lang="nl-NL" smtClean="0"/>
              <a:t>1</a:t>
            </a:fld>
            <a:endParaRPr lang="nl-NL"/>
          </a:p>
        </p:txBody>
      </p:sp>
    </p:spTree>
    <p:extLst>
      <p:ext uri="{BB962C8B-B14F-4D97-AF65-F5344CB8AC3E}">
        <p14:creationId xmlns:p14="http://schemas.microsoft.com/office/powerpoint/2010/main" val="255914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0659" name="Notes Placeholder 2"/>
          <p:cNvSpPr>
            <a:spLocks noGrp="1"/>
          </p:cNvSpPr>
          <p:nvPr>
            <p:ph type="body" idx="1"/>
          </p:nvPr>
        </p:nvSpPr>
        <p:spPr>
          <a:noFill/>
        </p:spPr>
        <p:txBody>
          <a:bodyPr/>
          <a:lstStyle/>
          <a:p>
            <a:r>
              <a:rPr lang="en-US" altLang="nl-NL"/>
              <a:t>How do you go about answering an interesting question? The research process is broadly summarized in this figure. You begin with an observation that you want to understand and this observation could be anecdotal or could be based on some data. From your initial observation, you generate explanations, or theories, of those observations, from which you can make predictions (hypotheses). Here’s where the data come into the process because to test your predictions you need data. First you collect some relevant data (and to do that you need to identify things that can be measured) and then you analyse those data. The analysis of the data may support your theory or give you cause to modify the theory. As such, the processes of data collection and analysis and generating theories are intrinsically linked: theories lead to data collection/analysis and data collection/analysis informs theories. We will discuss this in more detail in the upcoming lectures.</a:t>
            </a:r>
            <a:endParaRPr lang="nl-NL" altLang="nl-NL"/>
          </a:p>
        </p:txBody>
      </p:sp>
      <p:sp>
        <p:nvSpPr>
          <p:cNvPr id="70660" name="Slide Number Placeholder 3"/>
          <p:cNvSpPr>
            <a:spLocks noGrp="1"/>
          </p:cNvSpPr>
          <p:nvPr>
            <p:ph type="sldNum" sz="quarter" idx="5"/>
          </p:nvPr>
        </p:nvSpPr>
        <p:spPr>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89DA754A-83CD-423B-A41E-329A485314BC}" type="slidenum">
              <a:rPr lang="en-GB" altLang="nl-NL" sz="1200" smtClean="0">
                <a:latin typeface="Arial" charset="0"/>
              </a:rPr>
              <a:pPr/>
              <a:t>3</a:t>
            </a:fld>
            <a:endParaRPr lang="en-GB" altLang="nl-NL" sz="12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2707" name="Notes Placeholder 2"/>
          <p:cNvSpPr>
            <a:spLocks noGrp="1"/>
          </p:cNvSpPr>
          <p:nvPr>
            <p:ph type="body" idx="1"/>
          </p:nvPr>
        </p:nvSpPr>
        <p:spPr>
          <a:noFill/>
        </p:spPr>
        <p:txBody>
          <a:bodyPr/>
          <a:lstStyle/>
          <a:p>
            <a:r>
              <a:rPr lang="en-US" altLang="nl-NL" dirty="0"/>
              <a:t>To a significant extent, success in any research </a:t>
            </a:r>
            <a:r>
              <a:rPr lang="en-US" altLang="nl-NL" dirty="0" err="1"/>
              <a:t>endeavour</a:t>
            </a:r>
            <a:r>
              <a:rPr lang="en-US" altLang="nl-NL" dirty="0"/>
              <a:t> begins with a clear definition of the research problems. While this may seem obvious, defining the research problem is often the most difficult part of the research process to execute properly. A poorly defined research problem can be the major cause of an incorrectly structured field study that does not deliver the data required. Identification of the broad problem area through the process of observing and focusing on the situation. Broad problem area refers to the general or entire situation where research and problem solving might be needed. It is typically the first step in a </a:t>
            </a:r>
            <a:r>
              <a:rPr lang="en-US" altLang="nl-NL" dirty="0">
                <a:hlinkClick r:id="rId3" action="ppaction://hlinkfile"/>
              </a:rPr>
              <a:t>research process</a:t>
            </a:r>
            <a:r>
              <a:rPr lang="en-US" altLang="nl-NL" dirty="0"/>
              <a:t> before a problem is defined. Broad problem area could be </a:t>
            </a:r>
          </a:p>
          <a:p>
            <a:r>
              <a:rPr lang="en-US" altLang="nl-NL" dirty="0"/>
              <a:t>1. Existing issues an organization needs to address </a:t>
            </a:r>
          </a:p>
          <a:p>
            <a:r>
              <a:rPr lang="en-US" altLang="nl-NL" dirty="0"/>
              <a:t>2. Areas a person wants to improve </a:t>
            </a:r>
          </a:p>
          <a:p>
            <a:r>
              <a:rPr lang="en-US" altLang="nl-NL" dirty="0"/>
              <a:t>3. Theoretical or conceptual issues that need more study to understand certain phenomena </a:t>
            </a:r>
          </a:p>
          <a:p>
            <a:r>
              <a:rPr lang="en-US" altLang="nl-NL" dirty="0"/>
              <a:t>4. Research questions a basic researcher wants to answer empirically </a:t>
            </a:r>
          </a:p>
          <a:p>
            <a:endParaRPr lang="en-US" altLang="nl-NL" dirty="0"/>
          </a:p>
          <a:p>
            <a:r>
              <a:rPr lang="en-US" altLang="nl-NL" dirty="0"/>
              <a:t>Broad problem area can be identified in ways, such as</a:t>
            </a:r>
            <a:br>
              <a:rPr lang="en-US" altLang="nl-NL" dirty="0"/>
            </a:br>
            <a:r>
              <a:rPr lang="en-US" altLang="nl-NL" dirty="0"/>
              <a:t>1. Recognition of existing problems </a:t>
            </a:r>
          </a:p>
          <a:p>
            <a:r>
              <a:rPr lang="en-US" altLang="nl-NL" dirty="0"/>
              <a:t>2. Desire to improve status quo  </a:t>
            </a:r>
          </a:p>
          <a:p>
            <a:r>
              <a:rPr lang="en-US" altLang="nl-NL" dirty="0"/>
              <a:t>3. Planning for the future  </a:t>
            </a:r>
          </a:p>
          <a:p>
            <a:r>
              <a:rPr lang="en-US" altLang="nl-NL" dirty="0"/>
              <a:t>4. Curiosity or the desire to discover  </a:t>
            </a:r>
          </a:p>
          <a:p>
            <a:endParaRPr lang="nl-NL" altLang="nl-NL" dirty="0"/>
          </a:p>
        </p:txBody>
      </p:sp>
      <p:sp>
        <p:nvSpPr>
          <p:cNvPr id="72708" name="Slide Number Placeholder 3"/>
          <p:cNvSpPr>
            <a:spLocks noGrp="1"/>
          </p:cNvSpPr>
          <p:nvPr>
            <p:ph type="sldNum" sz="quarter" idx="5"/>
          </p:nvPr>
        </p:nvSpPr>
        <p:spPr>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4BB60B63-FED7-4C25-B12F-F256AFB1B82A}" type="slidenum">
              <a:rPr lang="en-GB" altLang="nl-NL" sz="1200" smtClean="0">
                <a:latin typeface="Arial" charset="0"/>
              </a:rPr>
              <a:pPr/>
              <a:t>4</a:t>
            </a:fld>
            <a:endParaRPr lang="en-GB" altLang="nl-NL" sz="1200">
              <a:latin typeface="Arial" charset="0"/>
            </a:endParaRPr>
          </a:p>
        </p:txBody>
      </p:sp>
    </p:spTree>
    <p:extLst>
      <p:ext uri="{BB962C8B-B14F-4D97-AF65-F5344CB8AC3E}">
        <p14:creationId xmlns:p14="http://schemas.microsoft.com/office/powerpoint/2010/main" val="23677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2707" name="Notes Placeholder 2"/>
          <p:cNvSpPr>
            <a:spLocks noGrp="1"/>
          </p:cNvSpPr>
          <p:nvPr>
            <p:ph type="body" idx="1"/>
          </p:nvPr>
        </p:nvSpPr>
        <p:spPr>
          <a:noFill/>
        </p:spPr>
        <p:txBody>
          <a:bodyPr/>
          <a:lstStyle/>
          <a:p>
            <a:r>
              <a:rPr lang="en-US" altLang="nl-NL"/>
              <a:t>To a significant extent, success in any research endeavour begins with a clear definition of the research problems. While this may seem obvious, defining the research problem is often the most difficult part of the research process to execute properly. A poorly defined research problem can be the major cause of an incorrectly structured field study that does not deliver the data required. Identification of the broad problem area through the process of observing and focusing on the situation. Broad problem area refers to the general or entire situation where research and problem solving might be needed. It is typically the first step in a </a:t>
            </a:r>
            <a:r>
              <a:rPr lang="en-US" altLang="nl-NL">
                <a:hlinkClick r:id="rId3" action="ppaction://hlinkfile"/>
              </a:rPr>
              <a:t>research process</a:t>
            </a:r>
            <a:r>
              <a:rPr lang="en-US" altLang="nl-NL"/>
              <a:t> before a problem is defined. Broad problem area could be </a:t>
            </a:r>
          </a:p>
          <a:p>
            <a:r>
              <a:rPr lang="en-US" altLang="nl-NL"/>
              <a:t>1. Existing issues an organization needs to address </a:t>
            </a:r>
          </a:p>
          <a:p>
            <a:r>
              <a:rPr lang="en-US" altLang="nl-NL"/>
              <a:t>2. Areas a person wants to improve </a:t>
            </a:r>
          </a:p>
          <a:p>
            <a:r>
              <a:rPr lang="en-US" altLang="nl-NL"/>
              <a:t>3. Theoretical or conceptual issues that need more study to understand certain phenomena </a:t>
            </a:r>
          </a:p>
          <a:p>
            <a:r>
              <a:rPr lang="en-US" altLang="nl-NL"/>
              <a:t>4. Research questions a basic researcher wants to answer empirically </a:t>
            </a:r>
          </a:p>
          <a:p>
            <a:endParaRPr lang="en-US" altLang="nl-NL"/>
          </a:p>
          <a:p>
            <a:r>
              <a:rPr lang="en-US" altLang="nl-NL"/>
              <a:t>Broad problem area can be identified in ways, such as</a:t>
            </a:r>
            <a:br>
              <a:rPr lang="en-US" altLang="nl-NL"/>
            </a:br>
            <a:r>
              <a:rPr lang="en-US" altLang="nl-NL"/>
              <a:t>1. Recognition of existing problems </a:t>
            </a:r>
          </a:p>
          <a:p>
            <a:r>
              <a:rPr lang="en-US" altLang="nl-NL"/>
              <a:t>2. Desire to improve status quo  </a:t>
            </a:r>
          </a:p>
          <a:p>
            <a:r>
              <a:rPr lang="en-US" altLang="nl-NL"/>
              <a:t>3. Planning for the future  </a:t>
            </a:r>
          </a:p>
          <a:p>
            <a:r>
              <a:rPr lang="en-US" altLang="nl-NL"/>
              <a:t>4. Curiosity or the desire to discover  </a:t>
            </a:r>
          </a:p>
          <a:p>
            <a:endParaRPr lang="nl-NL" altLang="nl-NL"/>
          </a:p>
        </p:txBody>
      </p:sp>
      <p:sp>
        <p:nvSpPr>
          <p:cNvPr id="72708" name="Slide Number Placeholder 3"/>
          <p:cNvSpPr>
            <a:spLocks noGrp="1"/>
          </p:cNvSpPr>
          <p:nvPr>
            <p:ph type="sldNum" sz="quarter" idx="5"/>
          </p:nvPr>
        </p:nvSpPr>
        <p:spPr>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4BB60B63-FED7-4C25-B12F-F256AFB1B82A}" type="slidenum">
              <a:rPr lang="en-GB" altLang="nl-NL" sz="1200" smtClean="0">
                <a:latin typeface="Arial" charset="0"/>
              </a:rPr>
              <a:pPr/>
              <a:t>5</a:t>
            </a:fld>
            <a:endParaRPr lang="en-GB" altLang="nl-NL" sz="1200">
              <a:latin typeface="Arial" charset="0"/>
            </a:endParaRPr>
          </a:p>
        </p:txBody>
      </p:sp>
    </p:spTree>
    <p:extLst>
      <p:ext uri="{BB962C8B-B14F-4D97-AF65-F5344CB8AC3E}">
        <p14:creationId xmlns:p14="http://schemas.microsoft.com/office/powerpoint/2010/main" val="74198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2707" name="Notes Placeholder 2"/>
          <p:cNvSpPr>
            <a:spLocks noGrp="1"/>
          </p:cNvSpPr>
          <p:nvPr>
            <p:ph type="body" idx="1"/>
          </p:nvPr>
        </p:nvSpPr>
        <p:spPr>
          <a:noFill/>
        </p:spPr>
        <p:txBody>
          <a:bodyPr/>
          <a:lstStyle/>
          <a:p>
            <a:r>
              <a:rPr lang="en-US" altLang="nl-NL"/>
              <a:t>To a significant extent, success in any research endeavour begins with a clear definition of the research problems. While this may seem obvious, defining the research problem is often the most difficult part of the research process to execute properly. A poorly defined research problem can be the major cause of an incorrectly structured field study that does not deliver the data required. Identification of the broad problem area through the process of observing and focusing on the situation. Broad problem area refers to the general or entire situation where research and problem solving might be needed. It is typically the first step in a </a:t>
            </a:r>
            <a:r>
              <a:rPr lang="en-US" altLang="nl-NL">
                <a:hlinkClick r:id="rId3" action="ppaction://hlinkfile"/>
              </a:rPr>
              <a:t>research process</a:t>
            </a:r>
            <a:r>
              <a:rPr lang="en-US" altLang="nl-NL"/>
              <a:t> before a problem is defined. Broad problem area could be </a:t>
            </a:r>
          </a:p>
          <a:p>
            <a:r>
              <a:rPr lang="en-US" altLang="nl-NL"/>
              <a:t>1. Existing issues an organization needs to address </a:t>
            </a:r>
          </a:p>
          <a:p>
            <a:r>
              <a:rPr lang="en-US" altLang="nl-NL"/>
              <a:t>2. Areas a person wants to improve </a:t>
            </a:r>
          </a:p>
          <a:p>
            <a:r>
              <a:rPr lang="en-US" altLang="nl-NL"/>
              <a:t>3. Theoretical or conceptual issues that need more study to understand certain phenomena </a:t>
            </a:r>
          </a:p>
          <a:p>
            <a:r>
              <a:rPr lang="en-US" altLang="nl-NL"/>
              <a:t>4. Research questions a basic researcher wants to answer empirically </a:t>
            </a:r>
          </a:p>
          <a:p>
            <a:endParaRPr lang="en-US" altLang="nl-NL"/>
          </a:p>
          <a:p>
            <a:r>
              <a:rPr lang="en-US" altLang="nl-NL"/>
              <a:t>Broad problem area can be identified in ways, such as</a:t>
            </a:r>
            <a:br>
              <a:rPr lang="en-US" altLang="nl-NL"/>
            </a:br>
            <a:r>
              <a:rPr lang="en-US" altLang="nl-NL"/>
              <a:t>1. Recognition of existing problems </a:t>
            </a:r>
          </a:p>
          <a:p>
            <a:r>
              <a:rPr lang="en-US" altLang="nl-NL"/>
              <a:t>2. Desire to improve status quo  </a:t>
            </a:r>
          </a:p>
          <a:p>
            <a:r>
              <a:rPr lang="en-US" altLang="nl-NL"/>
              <a:t>3. Planning for the future  </a:t>
            </a:r>
          </a:p>
          <a:p>
            <a:r>
              <a:rPr lang="en-US" altLang="nl-NL"/>
              <a:t>4. Curiosity or the desire to discover  </a:t>
            </a:r>
          </a:p>
          <a:p>
            <a:endParaRPr lang="nl-NL" altLang="nl-NL"/>
          </a:p>
        </p:txBody>
      </p:sp>
      <p:sp>
        <p:nvSpPr>
          <p:cNvPr id="72708" name="Slide Number Placeholder 3"/>
          <p:cNvSpPr>
            <a:spLocks noGrp="1"/>
          </p:cNvSpPr>
          <p:nvPr>
            <p:ph type="sldNum" sz="quarter" idx="5"/>
          </p:nvPr>
        </p:nvSpPr>
        <p:spPr>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4BB60B63-FED7-4C25-B12F-F256AFB1B82A}" type="slidenum">
              <a:rPr lang="en-GB" altLang="nl-NL" sz="1200" smtClean="0">
                <a:latin typeface="Arial" charset="0"/>
              </a:rPr>
              <a:pPr/>
              <a:t>6</a:t>
            </a:fld>
            <a:endParaRPr lang="en-GB" altLang="nl-NL" sz="1200">
              <a:latin typeface="Arial" charset="0"/>
            </a:endParaRPr>
          </a:p>
        </p:txBody>
      </p:sp>
    </p:spTree>
    <p:extLst>
      <p:ext uri="{BB962C8B-B14F-4D97-AF65-F5344CB8AC3E}">
        <p14:creationId xmlns:p14="http://schemas.microsoft.com/office/powerpoint/2010/main" val="360484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2707" name="Notes Placeholder 2"/>
          <p:cNvSpPr>
            <a:spLocks noGrp="1"/>
          </p:cNvSpPr>
          <p:nvPr>
            <p:ph type="body" idx="1"/>
          </p:nvPr>
        </p:nvSpPr>
        <p:spPr>
          <a:noFill/>
        </p:spPr>
        <p:txBody>
          <a:bodyPr/>
          <a:lstStyle/>
          <a:p>
            <a:r>
              <a:rPr lang="en-US" altLang="nl-NL"/>
              <a:t>Other examples:</a:t>
            </a:r>
          </a:p>
          <a:p>
            <a:pPr>
              <a:defRPr/>
            </a:pPr>
            <a:r>
              <a:rPr lang="en-US"/>
              <a:t>The level of commitment amongst employees of an organization appears to decrease annually</a:t>
            </a:r>
          </a:p>
          <a:p>
            <a:pPr>
              <a:defRPr/>
            </a:pPr>
            <a:endParaRPr lang="en-US"/>
          </a:p>
          <a:p>
            <a:pPr>
              <a:defRPr/>
            </a:pPr>
            <a:r>
              <a:rPr lang="en-US"/>
              <a:t>The market share of a product is falling</a:t>
            </a:r>
          </a:p>
          <a:p>
            <a:pPr>
              <a:defRPr/>
            </a:pPr>
            <a:endParaRPr lang="en-US"/>
          </a:p>
          <a:p>
            <a:pPr>
              <a:defRPr/>
            </a:pPr>
            <a:r>
              <a:rPr lang="en-US"/>
              <a:t>The introduction of a new product takes much longer than key competitors</a:t>
            </a:r>
          </a:p>
          <a:p>
            <a:pPr>
              <a:defRPr/>
            </a:pPr>
            <a:endParaRPr lang="en-US"/>
          </a:p>
          <a:p>
            <a:endParaRPr lang="nl-NL" altLang="nl-NL"/>
          </a:p>
        </p:txBody>
      </p:sp>
      <p:sp>
        <p:nvSpPr>
          <p:cNvPr id="72708" name="Slide Number Placeholder 3"/>
          <p:cNvSpPr>
            <a:spLocks noGrp="1"/>
          </p:cNvSpPr>
          <p:nvPr>
            <p:ph type="sldNum" sz="quarter" idx="5"/>
          </p:nvPr>
        </p:nvSpPr>
        <p:spPr>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4BB60B63-FED7-4C25-B12F-F256AFB1B82A}" type="slidenum">
              <a:rPr lang="en-GB" altLang="nl-NL" sz="1200" smtClean="0">
                <a:latin typeface="Arial" charset="0"/>
              </a:rPr>
              <a:pPr/>
              <a:t>7</a:t>
            </a:fld>
            <a:endParaRPr lang="en-GB" altLang="nl-NL" sz="1200">
              <a:latin typeface="Arial" charset="0"/>
            </a:endParaRPr>
          </a:p>
        </p:txBody>
      </p:sp>
    </p:spTree>
    <p:extLst>
      <p:ext uri="{BB962C8B-B14F-4D97-AF65-F5344CB8AC3E}">
        <p14:creationId xmlns:p14="http://schemas.microsoft.com/office/powerpoint/2010/main" val="398939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10.15-break</a:t>
            </a:r>
            <a:endParaRPr lang="nl-NL" dirty="0"/>
          </a:p>
        </p:txBody>
      </p:sp>
      <p:sp>
        <p:nvSpPr>
          <p:cNvPr id="4" name="Slide Number Placeholder 3"/>
          <p:cNvSpPr>
            <a:spLocks noGrp="1"/>
          </p:cNvSpPr>
          <p:nvPr>
            <p:ph type="sldNum" sz="quarter" idx="10"/>
          </p:nvPr>
        </p:nvSpPr>
        <p:spPr/>
        <p:txBody>
          <a:bodyPr/>
          <a:lstStyle/>
          <a:p>
            <a:fld id="{5952A1DF-DB67-4215-A149-0F57EC620F22}" type="slidenum">
              <a:rPr lang="nl-NL" smtClean="0"/>
              <a:t>8</a:t>
            </a:fld>
            <a:endParaRPr lang="nl-NL"/>
          </a:p>
        </p:txBody>
      </p:sp>
    </p:spTree>
    <p:extLst>
      <p:ext uri="{BB962C8B-B14F-4D97-AF65-F5344CB8AC3E}">
        <p14:creationId xmlns:p14="http://schemas.microsoft.com/office/powerpoint/2010/main" val="262966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822995"/>
            <a:ext cx="7265534" cy="2972717"/>
          </a:xfrm>
        </p:spPr>
        <p:txBody>
          <a:bodyPr>
            <a:noAutofit/>
          </a:bodyPr>
          <a:lstStyle>
            <a:lvl1pPr algn="l">
              <a:defRPr sz="78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4271063"/>
            <a:ext cx="7067378" cy="1367736"/>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68580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13"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558212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62A2416-1570-3849-86F9-07F78746E1B2}" type="datetimeFigureOut">
              <a:rPr lang="en-US" smtClean="0"/>
              <a:t>11/6/2023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74638"/>
            <a:ext cx="7106464"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600200"/>
            <a:ext cx="7106464" cy="46481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28"/>
          <p:cNvSpPr>
            <a:spLocks noChangeArrowheads="1"/>
          </p:cNvSpPr>
          <p:nvPr userDrawn="1"/>
        </p:nvSpPr>
        <p:spPr bwMode="auto">
          <a:xfrm>
            <a:off x="-1" y="13"/>
            <a:ext cx="1576384" cy="6857987"/>
          </a:xfrm>
          <a:prstGeom prst="rect">
            <a:avLst/>
          </a:prstGeom>
          <a:solidFill>
            <a:srgbClr val="00A6D6"/>
          </a:solidFill>
          <a:ln w="9525">
            <a:noFill/>
            <a:miter lim="800000"/>
            <a:headEnd/>
            <a:tailEnd/>
          </a:ln>
        </p:spPr>
        <p:txBody>
          <a:bodyPr wrap="none" lIns="91436" tIns="45719" rIns="91436" bIns="45719" anchor="ctr"/>
          <a:lstStyle/>
          <a:p>
            <a:pPr algn="r"/>
            <a:endParaRPr lang="nl-NL" sz="2100" dirty="0">
              <a:latin typeface="Tahoma" pitchFamily="34" charset="0"/>
            </a:endParaRP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3" y="6108245"/>
            <a:ext cx="1368883" cy="843232"/>
          </a:xfrm>
          <a:prstGeom prst="rect">
            <a:avLst/>
          </a:prstGeom>
        </p:spPr>
      </p:pic>
      <p:sp>
        <p:nvSpPr>
          <p:cNvPr id="10"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358328"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199" y="1600200"/>
            <a:ext cx="835832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7" name="Afbeelding 2"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99146" y="6218336"/>
            <a:ext cx="1104294" cy="430675"/>
          </a:xfrm>
          <a:prstGeom prst="rect">
            <a:avLst/>
          </a:prstGeom>
        </p:spPr>
      </p:pic>
      <p:sp>
        <p:nvSpPr>
          <p:cNvPr id="9" name="Slide Number Placeholder 5"/>
          <p:cNvSpPr txBox="1">
            <a:spLocks/>
          </p:cNvSpPr>
          <p:nvPr userDrawn="1"/>
        </p:nvSpPr>
        <p:spPr>
          <a:xfrm>
            <a:off x="6651560" y="6420935"/>
            <a:ext cx="231637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674005"/>
            <a:ext cx="6577959" cy="2926445"/>
          </a:xfrm>
        </p:spPr>
        <p:txBody>
          <a:bodyPr>
            <a:noAutofit/>
          </a:bodyPr>
          <a:lstStyle/>
          <a:p>
            <a:pPr algn="l"/>
            <a:r>
              <a:rPr lang="en-US" sz="4800"/>
              <a:t>MOT Research Methods</a:t>
            </a:r>
            <a:endParaRPr lang="en-US" sz="4800" dirty="0">
              <a:latin typeface="Arial"/>
              <a:cs typeface="Arial"/>
            </a:endParaRPr>
          </a:p>
        </p:txBody>
      </p:sp>
      <p:sp>
        <p:nvSpPr>
          <p:cNvPr id="3" name="Subtitle 2"/>
          <p:cNvSpPr>
            <a:spLocks noGrp="1"/>
          </p:cNvSpPr>
          <p:nvPr>
            <p:ph type="subTitle" idx="1"/>
          </p:nvPr>
        </p:nvSpPr>
        <p:spPr>
          <a:xfrm>
            <a:off x="1880240" y="3886200"/>
            <a:ext cx="5892160" cy="1752600"/>
          </a:xfrm>
        </p:spPr>
        <p:txBody>
          <a:bodyPr>
            <a:normAutofit fontScale="85000" lnSpcReduction="10000"/>
          </a:bodyPr>
          <a:lstStyle/>
          <a:p>
            <a:pPr algn="l"/>
            <a:r>
              <a:rPr lang="en-US" dirty="0"/>
              <a:t>Lecture 1.2: Research questions &amp; design</a:t>
            </a:r>
            <a:endParaRPr lang="en-US" dirty="0">
              <a:latin typeface="Arial"/>
              <a:cs typeface="Arial"/>
            </a:endParaRPr>
          </a:p>
          <a:p>
            <a:pPr algn="l"/>
            <a:endParaRPr lang="en-US" dirty="0"/>
          </a:p>
          <a:p>
            <a:pPr algn="l"/>
            <a:r>
              <a:rPr lang="en-US" dirty="0">
                <a:latin typeface="Arial"/>
                <a:cs typeface="Arial"/>
              </a:rPr>
              <a:t>Mark de Reuver</a:t>
            </a:r>
          </a:p>
          <a:p>
            <a:pPr algn="l"/>
            <a:r>
              <a:rPr lang="en-US" dirty="0"/>
              <a:t>Nov 2023</a:t>
            </a:r>
            <a:endParaRPr lang="en-US" dirty="0">
              <a:latin typeface="Arial"/>
              <a:cs typeface="Arial"/>
            </a:endParaRPr>
          </a:p>
        </p:txBody>
      </p:sp>
    </p:spTree>
    <p:extLst>
      <p:ext uri="{BB962C8B-B14F-4D97-AF65-F5344CB8AC3E}">
        <p14:creationId xmlns:p14="http://schemas.microsoft.com/office/powerpoint/2010/main" val="3087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nl-NL" dirty="0"/>
              <a:t>Defining the research question</a:t>
            </a:r>
          </a:p>
        </p:txBody>
      </p:sp>
      <p:sp>
        <p:nvSpPr>
          <p:cNvPr id="3" name="Content Placeholder 2"/>
          <p:cNvSpPr>
            <a:spLocks noGrp="1"/>
          </p:cNvSpPr>
          <p:nvPr>
            <p:ph idx="1"/>
          </p:nvPr>
        </p:nvSpPr>
        <p:spPr/>
        <p:txBody>
          <a:bodyPr>
            <a:normAutofit fontScale="92500" lnSpcReduction="20000"/>
          </a:bodyPr>
          <a:lstStyle/>
          <a:p>
            <a:pPr>
              <a:defRPr/>
            </a:pPr>
            <a:r>
              <a:rPr lang="nl-NL" dirty="0"/>
              <a:t>The goal  </a:t>
            </a:r>
            <a:r>
              <a:rPr lang="nl-NL" dirty="0">
                <a:solidFill>
                  <a:srgbClr val="FF0000"/>
                </a:solidFill>
              </a:rPr>
              <a:t> </a:t>
            </a:r>
            <a:r>
              <a:rPr lang="nl-NL" i="1" dirty="0">
                <a:solidFill>
                  <a:srgbClr val="FF0000"/>
                </a:solidFill>
              </a:rPr>
              <a:t>in     </a:t>
            </a:r>
            <a:r>
              <a:rPr lang="nl-NL" dirty="0"/>
              <a:t>research</a:t>
            </a:r>
          </a:p>
          <a:p>
            <a:pPr>
              <a:defRPr/>
            </a:pPr>
            <a:r>
              <a:rPr lang="nl-NL" dirty="0"/>
              <a:t>What should you know to realize the research objective?</a:t>
            </a:r>
          </a:p>
          <a:p>
            <a:pPr lvl="1">
              <a:defRPr/>
            </a:pPr>
            <a:r>
              <a:rPr lang="nl-NL" dirty="0"/>
              <a:t>Should be logically deduced from research objective</a:t>
            </a:r>
          </a:p>
          <a:p>
            <a:pPr>
              <a:defRPr/>
            </a:pPr>
            <a:endParaRPr lang="nl-NL" dirty="0"/>
          </a:p>
          <a:p>
            <a:pPr>
              <a:defRPr/>
            </a:pPr>
            <a:r>
              <a:rPr lang="nl-NL" dirty="0"/>
              <a:t>More specific than research objective</a:t>
            </a:r>
          </a:p>
          <a:p>
            <a:pPr lvl="1">
              <a:defRPr/>
            </a:pPr>
            <a:r>
              <a:rPr lang="nl-NL" dirty="0"/>
              <a:t>How frequent is ... ; What is the relation between...</a:t>
            </a:r>
          </a:p>
          <a:p>
            <a:pPr>
              <a:defRPr/>
            </a:pPr>
            <a:r>
              <a:rPr lang="nl-NL" dirty="0"/>
              <a:t>Should be aimed at knowledge, not policy/strategy</a:t>
            </a:r>
          </a:p>
          <a:p>
            <a:pPr>
              <a:defRPr/>
            </a:pPr>
            <a:r>
              <a:rPr lang="nl-NL" dirty="0"/>
              <a:t>Should be empirical (not normative)</a:t>
            </a:r>
          </a:p>
        </p:txBody>
      </p:sp>
    </p:spTree>
    <p:extLst>
      <p:ext uri="{BB962C8B-B14F-4D97-AF65-F5344CB8AC3E}">
        <p14:creationId xmlns:p14="http://schemas.microsoft.com/office/powerpoint/2010/main" val="175349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defRPr/>
            </a:pPr>
            <a:r>
              <a:rPr lang="en-US" altLang="nl-NL"/>
              <a:t>Research Questions</a:t>
            </a:r>
          </a:p>
        </p:txBody>
      </p:sp>
      <p:graphicFrame>
        <p:nvGraphicFramePr>
          <p:cNvPr id="2" name="Table 1"/>
          <p:cNvGraphicFramePr>
            <a:graphicFrameLocks noGrp="1"/>
          </p:cNvGraphicFramePr>
          <p:nvPr/>
        </p:nvGraphicFramePr>
        <p:xfrm>
          <a:off x="335280" y="1300480"/>
          <a:ext cx="8275320" cy="4846320"/>
        </p:xfrm>
        <a:graphic>
          <a:graphicData uri="http://schemas.openxmlformats.org/drawingml/2006/table">
            <a:tbl>
              <a:tblPr firstRow="1" bandRow="1">
                <a:tableStyleId>{5C22544A-7EE6-4342-B048-85BDC9FD1C3A}</a:tableStyleId>
              </a:tblPr>
              <a:tblGrid>
                <a:gridCol w="240792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GB" sz="2400"/>
                        <a:t>Type of research </a:t>
                      </a:r>
                      <a:endParaRPr lang="nl-NL" sz="2400"/>
                    </a:p>
                  </a:txBody>
                  <a:tcPr/>
                </a:tc>
                <a:tc>
                  <a:txBody>
                    <a:bodyPr/>
                    <a:lstStyle/>
                    <a:p>
                      <a:r>
                        <a:rPr lang="en-GB" sz="2400"/>
                        <a:t>Example research questions</a:t>
                      </a:r>
                      <a:endParaRPr lang="nl-NL" sz="2400"/>
                    </a:p>
                  </a:txBody>
                  <a:tcPr/>
                </a:tc>
                <a:extLst>
                  <a:ext uri="{0D108BD9-81ED-4DB2-BD59-A6C34878D82A}">
                    <a16:rowId xmlns:a16="http://schemas.microsoft.com/office/drawing/2014/main" val="10000"/>
                  </a:ext>
                </a:extLst>
              </a:tr>
              <a:tr h="370840">
                <a:tc>
                  <a:txBody>
                    <a:bodyPr/>
                    <a:lstStyle/>
                    <a:p>
                      <a:r>
                        <a:rPr lang="en-GB" sz="2400"/>
                        <a:t>Descriptive</a:t>
                      </a:r>
                      <a:endParaRPr lang="nl-NL" sz="2400"/>
                    </a:p>
                  </a:txBody>
                  <a:tcPr/>
                </a:tc>
                <a:tc>
                  <a:txBody>
                    <a:bodyPr/>
                    <a:lstStyle/>
                    <a:p>
                      <a:r>
                        <a:rPr lang="en-GB" sz="2400"/>
                        <a:t>What is</a:t>
                      </a:r>
                      <a:r>
                        <a:rPr lang="en-GB" sz="2400" baseline="0"/>
                        <a:t> X?</a:t>
                      </a:r>
                    </a:p>
                    <a:p>
                      <a:r>
                        <a:rPr lang="en-GB" sz="2400"/>
                        <a:t>In what classes can X</a:t>
                      </a:r>
                      <a:r>
                        <a:rPr lang="en-GB" sz="2400" baseline="0"/>
                        <a:t> be distinguished?</a:t>
                      </a:r>
                      <a:endParaRPr lang="nl-NL" sz="2400"/>
                    </a:p>
                  </a:txBody>
                  <a:tcPr/>
                </a:tc>
                <a:extLst>
                  <a:ext uri="{0D108BD9-81ED-4DB2-BD59-A6C34878D82A}">
                    <a16:rowId xmlns:a16="http://schemas.microsoft.com/office/drawing/2014/main" val="10001"/>
                  </a:ext>
                </a:extLst>
              </a:tr>
              <a:tr h="370840">
                <a:tc>
                  <a:txBody>
                    <a:bodyPr/>
                    <a:lstStyle/>
                    <a:p>
                      <a:r>
                        <a:rPr lang="en-GB" sz="2400"/>
                        <a:t>Exploratory</a:t>
                      </a:r>
                      <a:endParaRPr lang="nl-NL" sz="2400"/>
                    </a:p>
                  </a:txBody>
                  <a:tcPr/>
                </a:tc>
                <a:tc>
                  <a:txBody>
                    <a:bodyPr/>
                    <a:lstStyle/>
                    <a:p>
                      <a:r>
                        <a:rPr lang="en-GB" sz="2400"/>
                        <a:t>Why does X happen? </a:t>
                      </a:r>
                    </a:p>
                    <a:p>
                      <a:r>
                        <a:rPr lang="en-GB" sz="2400"/>
                        <a:t>How can X be explained?</a:t>
                      </a:r>
                      <a:endParaRPr lang="nl-NL" sz="2400"/>
                    </a:p>
                  </a:txBody>
                  <a:tcPr/>
                </a:tc>
                <a:extLst>
                  <a:ext uri="{0D108BD9-81ED-4DB2-BD59-A6C34878D82A}">
                    <a16:rowId xmlns:a16="http://schemas.microsoft.com/office/drawing/2014/main" val="10002"/>
                  </a:ext>
                </a:extLst>
              </a:tr>
              <a:tr h="370840">
                <a:tc>
                  <a:txBody>
                    <a:bodyPr/>
                    <a:lstStyle/>
                    <a:p>
                      <a:r>
                        <a:rPr lang="en-GB" sz="2400"/>
                        <a:t>Explanatory</a:t>
                      </a:r>
                      <a:endParaRPr lang="nl-NL" sz="2400"/>
                    </a:p>
                  </a:txBody>
                  <a:tcPr/>
                </a:tc>
                <a:tc>
                  <a:txBody>
                    <a:bodyPr/>
                    <a:lstStyle/>
                    <a:p>
                      <a:r>
                        <a:rPr lang="en-GB" sz="2400" dirty="0"/>
                        <a:t>What</a:t>
                      </a:r>
                      <a:r>
                        <a:rPr lang="en-GB" sz="2400" baseline="0" dirty="0"/>
                        <a:t> is the cause of …?</a:t>
                      </a:r>
                    </a:p>
                    <a:p>
                      <a:r>
                        <a:rPr lang="en-GB" sz="2400" dirty="0"/>
                        <a:t>To</a:t>
                      </a:r>
                      <a:r>
                        <a:rPr lang="en-GB" sz="2400" baseline="0" dirty="0"/>
                        <a:t> what degree to factors X1, X2 explain Y?</a:t>
                      </a:r>
                    </a:p>
                    <a:p>
                      <a:r>
                        <a:rPr lang="en-GB" sz="2400" baseline="0" dirty="0"/>
                        <a:t>How does Y depend on X?</a:t>
                      </a:r>
                      <a:endParaRPr lang="nl-NL" sz="2400" dirty="0"/>
                    </a:p>
                  </a:txBody>
                  <a:tcPr/>
                </a:tc>
                <a:extLst>
                  <a:ext uri="{0D108BD9-81ED-4DB2-BD59-A6C34878D82A}">
                    <a16:rowId xmlns:a16="http://schemas.microsoft.com/office/drawing/2014/main" val="10003"/>
                  </a:ext>
                </a:extLst>
              </a:tr>
              <a:tr h="370840">
                <a:tc>
                  <a:txBody>
                    <a:bodyPr/>
                    <a:lstStyle/>
                    <a:p>
                      <a:r>
                        <a:rPr lang="en-GB" sz="2400"/>
                        <a:t>Design,</a:t>
                      </a:r>
                      <a:r>
                        <a:rPr lang="en-GB" sz="2400" baseline="0"/>
                        <a:t> management</a:t>
                      </a:r>
                      <a:endParaRPr lang="nl-NL" sz="2400"/>
                    </a:p>
                  </a:txBody>
                  <a:tcPr/>
                </a:tc>
                <a:tc>
                  <a:txBody>
                    <a:bodyPr/>
                    <a:lstStyle/>
                    <a:p>
                      <a:r>
                        <a:rPr lang="en-GB" sz="2400" dirty="0"/>
                        <a:t>How to construct an</a:t>
                      </a:r>
                      <a:r>
                        <a:rPr lang="en-GB" sz="2400" baseline="0" dirty="0"/>
                        <a:t> artefact (e.g. product, service, process)?</a:t>
                      </a:r>
                    </a:p>
                    <a:p>
                      <a:r>
                        <a:rPr lang="en-GB" sz="2400" baseline="0" dirty="0"/>
                        <a:t>How to achieve an objective (performance, change)?</a:t>
                      </a:r>
                      <a:endParaRPr lang="nl-NL"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1988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Formulate research question</a:t>
            </a:r>
          </a:p>
        </p:txBody>
      </p:sp>
      <p:sp>
        <p:nvSpPr>
          <p:cNvPr id="3" name="Content Placeholder 2"/>
          <p:cNvSpPr>
            <a:spLocks noGrp="1"/>
          </p:cNvSpPr>
          <p:nvPr>
            <p:ph idx="1"/>
          </p:nvPr>
        </p:nvSpPr>
        <p:spPr/>
        <p:txBody>
          <a:bodyPr/>
          <a:lstStyle/>
          <a:p>
            <a:r>
              <a:rPr lang="en-GB" dirty="0"/>
              <a:t>Select one of the topics</a:t>
            </a:r>
          </a:p>
          <a:p>
            <a:r>
              <a:rPr lang="en-GB" dirty="0"/>
              <a:t>Formulate 4 x 1 research question (1 for each type)</a:t>
            </a:r>
          </a:p>
        </p:txBody>
      </p:sp>
      <p:graphicFrame>
        <p:nvGraphicFramePr>
          <p:cNvPr id="4" name="Table 3"/>
          <p:cNvGraphicFramePr>
            <a:graphicFrameLocks noGrp="1"/>
          </p:cNvGraphicFramePr>
          <p:nvPr>
            <p:extLst>
              <p:ext uri="{D42A27DB-BD31-4B8C-83A1-F6EECF244321}">
                <p14:modId xmlns:p14="http://schemas.microsoft.com/office/powerpoint/2010/main" val="2214800561"/>
              </p:ext>
            </p:extLst>
          </p:nvPr>
        </p:nvGraphicFramePr>
        <p:xfrm>
          <a:off x="335280" y="3076574"/>
          <a:ext cx="8275320" cy="3200400"/>
        </p:xfrm>
        <a:graphic>
          <a:graphicData uri="http://schemas.openxmlformats.org/drawingml/2006/table">
            <a:tbl>
              <a:tblPr firstRow="1" bandRow="1">
                <a:tableStyleId>{5C22544A-7EE6-4342-B048-85BDC9FD1C3A}</a:tableStyleId>
              </a:tblPr>
              <a:tblGrid>
                <a:gridCol w="2198370">
                  <a:extLst>
                    <a:ext uri="{9D8B030D-6E8A-4147-A177-3AD203B41FA5}">
                      <a16:colId xmlns:a16="http://schemas.microsoft.com/office/drawing/2014/main" val="20000"/>
                    </a:ext>
                  </a:extLst>
                </a:gridCol>
                <a:gridCol w="6076950">
                  <a:extLst>
                    <a:ext uri="{9D8B030D-6E8A-4147-A177-3AD203B41FA5}">
                      <a16:colId xmlns:a16="http://schemas.microsoft.com/office/drawing/2014/main" val="20001"/>
                    </a:ext>
                  </a:extLst>
                </a:gridCol>
              </a:tblGrid>
              <a:tr h="131685">
                <a:tc>
                  <a:txBody>
                    <a:bodyPr/>
                    <a:lstStyle/>
                    <a:p>
                      <a:r>
                        <a:rPr lang="en-GB" sz="1800" dirty="0"/>
                        <a:t>Type of research </a:t>
                      </a:r>
                      <a:endParaRPr lang="nl-NL" sz="1800" dirty="0"/>
                    </a:p>
                  </a:txBody>
                  <a:tcPr/>
                </a:tc>
                <a:tc>
                  <a:txBody>
                    <a:bodyPr/>
                    <a:lstStyle/>
                    <a:p>
                      <a:r>
                        <a:rPr lang="en-GB" sz="1800"/>
                        <a:t>Example research questions</a:t>
                      </a:r>
                      <a:endParaRPr lang="nl-NL" sz="1800"/>
                    </a:p>
                  </a:txBody>
                  <a:tcPr/>
                </a:tc>
                <a:extLst>
                  <a:ext uri="{0D108BD9-81ED-4DB2-BD59-A6C34878D82A}">
                    <a16:rowId xmlns:a16="http://schemas.microsoft.com/office/drawing/2014/main" val="10000"/>
                  </a:ext>
                </a:extLst>
              </a:tr>
              <a:tr h="230449">
                <a:tc>
                  <a:txBody>
                    <a:bodyPr/>
                    <a:lstStyle/>
                    <a:p>
                      <a:r>
                        <a:rPr lang="en-GB" sz="1800"/>
                        <a:t>Descriptive</a:t>
                      </a:r>
                      <a:endParaRPr lang="nl-NL" sz="1800"/>
                    </a:p>
                  </a:txBody>
                  <a:tcPr/>
                </a:tc>
                <a:tc>
                  <a:txBody>
                    <a:bodyPr/>
                    <a:lstStyle/>
                    <a:p>
                      <a:r>
                        <a:rPr lang="en-GB" sz="1800"/>
                        <a:t>What is</a:t>
                      </a:r>
                      <a:r>
                        <a:rPr lang="en-GB" sz="1800" baseline="0"/>
                        <a:t> X?</a:t>
                      </a:r>
                    </a:p>
                    <a:p>
                      <a:r>
                        <a:rPr lang="en-GB" sz="1800"/>
                        <a:t>In what classes can X</a:t>
                      </a:r>
                      <a:r>
                        <a:rPr lang="en-GB" sz="1800" baseline="0"/>
                        <a:t> be distinguished?</a:t>
                      </a:r>
                      <a:endParaRPr lang="nl-NL" sz="1800"/>
                    </a:p>
                  </a:txBody>
                  <a:tcPr/>
                </a:tc>
                <a:extLst>
                  <a:ext uri="{0D108BD9-81ED-4DB2-BD59-A6C34878D82A}">
                    <a16:rowId xmlns:a16="http://schemas.microsoft.com/office/drawing/2014/main" val="10001"/>
                  </a:ext>
                </a:extLst>
              </a:tr>
              <a:tr h="230449">
                <a:tc>
                  <a:txBody>
                    <a:bodyPr/>
                    <a:lstStyle/>
                    <a:p>
                      <a:r>
                        <a:rPr lang="en-GB" sz="1800"/>
                        <a:t>Exploratory</a:t>
                      </a:r>
                      <a:endParaRPr lang="nl-NL" sz="1800"/>
                    </a:p>
                  </a:txBody>
                  <a:tcPr/>
                </a:tc>
                <a:tc>
                  <a:txBody>
                    <a:bodyPr/>
                    <a:lstStyle/>
                    <a:p>
                      <a:r>
                        <a:rPr lang="en-GB" sz="1800"/>
                        <a:t>Why does X happen? </a:t>
                      </a:r>
                    </a:p>
                    <a:p>
                      <a:r>
                        <a:rPr lang="en-GB" sz="1800"/>
                        <a:t>How can X be explained?</a:t>
                      </a:r>
                      <a:endParaRPr lang="nl-NL" sz="1800"/>
                    </a:p>
                  </a:txBody>
                  <a:tcPr/>
                </a:tc>
                <a:extLst>
                  <a:ext uri="{0D108BD9-81ED-4DB2-BD59-A6C34878D82A}">
                    <a16:rowId xmlns:a16="http://schemas.microsoft.com/office/drawing/2014/main" val="10002"/>
                  </a:ext>
                </a:extLst>
              </a:tr>
              <a:tr h="329213">
                <a:tc>
                  <a:txBody>
                    <a:bodyPr/>
                    <a:lstStyle/>
                    <a:p>
                      <a:r>
                        <a:rPr lang="en-GB" sz="1800"/>
                        <a:t>Explanatory</a:t>
                      </a:r>
                      <a:endParaRPr lang="nl-NL" sz="1800"/>
                    </a:p>
                  </a:txBody>
                  <a:tcPr/>
                </a:tc>
                <a:tc>
                  <a:txBody>
                    <a:bodyPr/>
                    <a:lstStyle/>
                    <a:p>
                      <a:r>
                        <a:rPr lang="en-GB" sz="1800" dirty="0"/>
                        <a:t>What</a:t>
                      </a:r>
                      <a:r>
                        <a:rPr lang="en-GB" sz="1800" baseline="0" dirty="0"/>
                        <a:t> is the cause of …?</a:t>
                      </a:r>
                    </a:p>
                    <a:p>
                      <a:r>
                        <a:rPr lang="en-GB" sz="1800" dirty="0"/>
                        <a:t>To</a:t>
                      </a:r>
                      <a:r>
                        <a:rPr lang="en-GB" sz="1800" baseline="0" dirty="0"/>
                        <a:t> what degree to factors X1, X2 explain Y?</a:t>
                      </a:r>
                    </a:p>
                    <a:p>
                      <a:r>
                        <a:rPr lang="en-GB" sz="1800" baseline="0" dirty="0"/>
                        <a:t>How does Y depend on X?</a:t>
                      </a:r>
                      <a:endParaRPr lang="nl-NL" sz="1800" dirty="0"/>
                    </a:p>
                  </a:txBody>
                  <a:tcPr/>
                </a:tc>
                <a:extLst>
                  <a:ext uri="{0D108BD9-81ED-4DB2-BD59-A6C34878D82A}">
                    <a16:rowId xmlns:a16="http://schemas.microsoft.com/office/drawing/2014/main" val="10003"/>
                  </a:ext>
                </a:extLst>
              </a:tr>
              <a:tr h="354555">
                <a:tc>
                  <a:txBody>
                    <a:bodyPr/>
                    <a:lstStyle/>
                    <a:p>
                      <a:r>
                        <a:rPr lang="en-GB" sz="1800"/>
                        <a:t>Design,</a:t>
                      </a:r>
                      <a:r>
                        <a:rPr lang="en-GB" sz="1800" baseline="0"/>
                        <a:t> management</a:t>
                      </a:r>
                      <a:endParaRPr lang="nl-NL" sz="1800"/>
                    </a:p>
                  </a:txBody>
                  <a:tcPr/>
                </a:tc>
                <a:tc>
                  <a:txBody>
                    <a:bodyPr/>
                    <a:lstStyle/>
                    <a:p>
                      <a:r>
                        <a:rPr lang="en-GB" sz="1800" dirty="0"/>
                        <a:t>How to construct an</a:t>
                      </a:r>
                      <a:r>
                        <a:rPr lang="en-GB" sz="1800" baseline="0" dirty="0"/>
                        <a:t> artefact (e.g. product, service, process)?</a:t>
                      </a:r>
                    </a:p>
                    <a:p>
                      <a:r>
                        <a:rPr lang="en-GB" sz="1800" baseline="0" dirty="0"/>
                        <a:t>How to achieve an objective (performance, change)?</a:t>
                      </a:r>
                      <a:endParaRPr lang="nl-NL"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11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p:txBody>
          <a:bodyPr>
            <a:normAutofit/>
          </a:bodyPr>
          <a:lstStyle/>
          <a:p>
            <a:pPr>
              <a:defRPr/>
            </a:pPr>
            <a:r>
              <a:rPr lang="en-US" altLang="nl-NL" dirty="0"/>
              <a:t>Research design depends on objective</a:t>
            </a:r>
          </a:p>
        </p:txBody>
      </p:sp>
      <p:graphicFrame>
        <p:nvGraphicFramePr>
          <p:cNvPr id="4" name="Table 3"/>
          <p:cNvGraphicFramePr>
            <a:graphicFrameLocks noGrp="1"/>
          </p:cNvGraphicFramePr>
          <p:nvPr/>
        </p:nvGraphicFramePr>
        <p:xfrm>
          <a:off x="540208" y="1417638"/>
          <a:ext cx="8275320" cy="4389120"/>
        </p:xfrm>
        <a:graphic>
          <a:graphicData uri="http://schemas.openxmlformats.org/drawingml/2006/table">
            <a:tbl>
              <a:tblPr firstRow="1" bandRow="1">
                <a:tableStyleId>{5C22544A-7EE6-4342-B048-85BDC9FD1C3A}</a:tableStyleId>
              </a:tblPr>
              <a:tblGrid>
                <a:gridCol w="240792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GB" sz="2400"/>
                        <a:t>Type of research </a:t>
                      </a:r>
                      <a:endParaRPr lang="nl-NL" sz="2400"/>
                    </a:p>
                  </a:txBody>
                  <a:tcPr/>
                </a:tc>
                <a:tc>
                  <a:txBody>
                    <a:bodyPr/>
                    <a:lstStyle/>
                    <a:p>
                      <a:r>
                        <a:rPr lang="en-GB" sz="2400"/>
                        <a:t>Example research approaches</a:t>
                      </a:r>
                      <a:endParaRPr lang="nl-NL" sz="2400"/>
                    </a:p>
                  </a:txBody>
                  <a:tcPr/>
                </a:tc>
                <a:extLst>
                  <a:ext uri="{0D108BD9-81ED-4DB2-BD59-A6C34878D82A}">
                    <a16:rowId xmlns:a16="http://schemas.microsoft.com/office/drawing/2014/main" val="10000"/>
                  </a:ext>
                </a:extLst>
              </a:tr>
              <a:tr h="370840">
                <a:tc>
                  <a:txBody>
                    <a:bodyPr/>
                    <a:lstStyle/>
                    <a:p>
                      <a:r>
                        <a:rPr lang="en-GB" sz="2400" dirty="0"/>
                        <a:t>Descriptive / exploratory</a:t>
                      </a:r>
                      <a:endParaRPr lang="nl-NL" sz="2400" dirty="0"/>
                    </a:p>
                  </a:txBody>
                  <a:tcPr/>
                </a:tc>
                <a:tc>
                  <a:txBody>
                    <a:bodyPr/>
                    <a:lstStyle/>
                    <a:p>
                      <a:r>
                        <a:rPr lang="en-GB" sz="2400"/>
                        <a:t>Descriptive case studies</a:t>
                      </a:r>
                    </a:p>
                    <a:p>
                      <a:r>
                        <a:rPr lang="en-GB" sz="2400"/>
                        <a:t>Observation</a:t>
                      </a:r>
                    </a:p>
                    <a:p>
                      <a:r>
                        <a:rPr lang="en-GB" sz="2400"/>
                        <a:t>Data-driven methods</a:t>
                      </a:r>
                    </a:p>
                    <a:p>
                      <a:r>
                        <a:rPr lang="en-GB" sz="2400"/>
                        <a:t>…</a:t>
                      </a:r>
                      <a:endParaRPr lang="nl-NL" sz="2400"/>
                    </a:p>
                  </a:txBody>
                  <a:tcPr/>
                </a:tc>
                <a:extLst>
                  <a:ext uri="{0D108BD9-81ED-4DB2-BD59-A6C34878D82A}">
                    <a16:rowId xmlns:a16="http://schemas.microsoft.com/office/drawing/2014/main" val="10001"/>
                  </a:ext>
                </a:extLst>
              </a:tr>
              <a:tr h="370840">
                <a:tc>
                  <a:txBody>
                    <a:bodyPr/>
                    <a:lstStyle/>
                    <a:p>
                      <a:r>
                        <a:rPr lang="en-GB" sz="2400"/>
                        <a:t>Explanatory</a:t>
                      </a:r>
                      <a:endParaRPr lang="nl-NL" sz="2400"/>
                    </a:p>
                  </a:txBody>
                  <a:tcPr/>
                </a:tc>
                <a:tc>
                  <a:txBody>
                    <a:bodyPr/>
                    <a:lstStyle/>
                    <a:p>
                      <a:r>
                        <a:rPr lang="en-US" sz="2400"/>
                        <a:t>Case</a:t>
                      </a:r>
                      <a:r>
                        <a:rPr lang="en-US" sz="2400" baseline="0"/>
                        <a:t> studies</a:t>
                      </a:r>
                    </a:p>
                    <a:p>
                      <a:r>
                        <a:rPr lang="en-US" sz="2400" baseline="0"/>
                        <a:t>Survey research </a:t>
                      </a:r>
                    </a:p>
                    <a:p>
                      <a:r>
                        <a:rPr lang="en-US" sz="2400" baseline="0"/>
                        <a:t>Experiments</a:t>
                      </a:r>
                    </a:p>
                    <a:p>
                      <a:r>
                        <a:rPr lang="en-US" sz="2400" baseline="0"/>
                        <a:t>Pseudo-experiments</a:t>
                      </a:r>
                      <a:endParaRPr lang="en-US" sz="2400"/>
                    </a:p>
                  </a:txBody>
                  <a:tcPr/>
                </a:tc>
                <a:extLst>
                  <a:ext uri="{0D108BD9-81ED-4DB2-BD59-A6C34878D82A}">
                    <a16:rowId xmlns:a16="http://schemas.microsoft.com/office/drawing/2014/main" val="10002"/>
                  </a:ext>
                </a:extLst>
              </a:tr>
              <a:tr h="370840">
                <a:tc>
                  <a:txBody>
                    <a:bodyPr/>
                    <a:lstStyle/>
                    <a:p>
                      <a:r>
                        <a:rPr lang="en-GB" sz="2400" dirty="0"/>
                        <a:t>Design,</a:t>
                      </a:r>
                      <a:r>
                        <a:rPr lang="en-GB" sz="2400" baseline="0" dirty="0"/>
                        <a:t> management</a:t>
                      </a:r>
                      <a:endParaRPr lang="nl-NL" sz="2400" dirty="0"/>
                    </a:p>
                  </a:txBody>
                  <a:tcPr/>
                </a:tc>
                <a:tc>
                  <a:txBody>
                    <a:bodyPr/>
                    <a:lstStyle/>
                    <a:p>
                      <a:r>
                        <a:rPr lang="en-GB" sz="2400" dirty="0"/>
                        <a:t>Action research</a:t>
                      </a:r>
                    </a:p>
                    <a:p>
                      <a:r>
                        <a:rPr lang="en-GB" sz="2400" dirty="0"/>
                        <a:t>Design science research</a:t>
                      </a:r>
                      <a:endParaRPr lang="nl-NL"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921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Research design</a:t>
            </a:r>
          </a:p>
        </p:txBody>
      </p:sp>
      <p:sp>
        <p:nvSpPr>
          <p:cNvPr id="3" name="Content Placeholder 2"/>
          <p:cNvSpPr>
            <a:spLocks noGrp="1"/>
          </p:cNvSpPr>
          <p:nvPr>
            <p:ph idx="1"/>
          </p:nvPr>
        </p:nvSpPr>
        <p:spPr/>
        <p:txBody>
          <a:bodyPr/>
          <a:lstStyle/>
          <a:p>
            <a:r>
              <a:rPr lang="en-GB" dirty="0"/>
              <a:t>Select research design (based on RQ)</a:t>
            </a:r>
          </a:p>
        </p:txBody>
      </p:sp>
      <p:graphicFrame>
        <p:nvGraphicFramePr>
          <p:cNvPr id="4" name="Table 3"/>
          <p:cNvGraphicFramePr>
            <a:graphicFrameLocks noGrp="1"/>
          </p:cNvGraphicFramePr>
          <p:nvPr>
            <p:extLst>
              <p:ext uri="{D42A27DB-BD31-4B8C-83A1-F6EECF244321}">
                <p14:modId xmlns:p14="http://schemas.microsoft.com/office/powerpoint/2010/main" val="3718947394"/>
              </p:ext>
            </p:extLst>
          </p:nvPr>
        </p:nvGraphicFramePr>
        <p:xfrm>
          <a:off x="209549" y="2207895"/>
          <a:ext cx="8934451" cy="4023360"/>
        </p:xfrm>
        <a:graphic>
          <a:graphicData uri="http://schemas.openxmlformats.org/drawingml/2006/table">
            <a:tbl>
              <a:tblPr firstRow="1" bandRow="1">
                <a:tableStyleId>{5C22544A-7EE6-4342-B048-85BDC9FD1C3A}</a:tableStyleId>
              </a:tblPr>
              <a:tblGrid>
                <a:gridCol w="2599712">
                  <a:extLst>
                    <a:ext uri="{9D8B030D-6E8A-4147-A177-3AD203B41FA5}">
                      <a16:colId xmlns:a16="http://schemas.microsoft.com/office/drawing/2014/main" val="20000"/>
                    </a:ext>
                  </a:extLst>
                </a:gridCol>
                <a:gridCol w="6334739">
                  <a:extLst>
                    <a:ext uri="{9D8B030D-6E8A-4147-A177-3AD203B41FA5}">
                      <a16:colId xmlns:a16="http://schemas.microsoft.com/office/drawing/2014/main" val="20001"/>
                    </a:ext>
                  </a:extLst>
                </a:gridCol>
              </a:tblGrid>
              <a:tr h="297293">
                <a:tc>
                  <a:txBody>
                    <a:bodyPr/>
                    <a:lstStyle/>
                    <a:p>
                      <a:r>
                        <a:rPr lang="en-GB" sz="2400" dirty="0"/>
                        <a:t>Type of research </a:t>
                      </a:r>
                      <a:endParaRPr lang="nl-NL" sz="2400" dirty="0"/>
                    </a:p>
                  </a:txBody>
                  <a:tcPr/>
                </a:tc>
                <a:tc>
                  <a:txBody>
                    <a:bodyPr/>
                    <a:lstStyle/>
                    <a:p>
                      <a:r>
                        <a:rPr lang="en-GB" sz="2400" dirty="0"/>
                        <a:t>Example research approaches</a:t>
                      </a:r>
                      <a:endParaRPr lang="nl-NL" sz="2400" dirty="0"/>
                    </a:p>
                  </a:txBody>
                  <a:tcPr/>
                </a:tc>
                <a:extLst>
                  <a:ext uri="{0D108BD9-81ED-4DB2-BD59-A6C34878D82A}">
                    <a16:rowId xmlns:a16="http://schemas.microsoft.com/office/drawing/2014/main" val="10000"/>
                  </a:ext>
                </a:extLst>
              </a:tr>
              <a:tr h="1010795">
                <a:tc>
                  <a:txBody>
                    <a:bodyPr/>
                    <a:lstStyle/>
                    <a:p>
                      <a:r>
                        <a:rPr lang="en-GB" sz="2400" dirty="0"/>
                        <a:t>Descriptive / exploratory</a:t>
                      </a:r>
                      <a:endParaRPr lang="nl-NL" sz="2400" dirty="0"/>
                    </a:p>
                  </a:txBody>
                  <a:tcPr/>
                </a:tc>
                <a:tc>
                  <a:txBody>
                    <a:bodyPr/>
                    <a:lstStyle/>
                    <a:p>
                      <a:r>
                        <a:rPr lang="en-GB" sz="2400" dirty="0"/>
                        <a:t>Descriptive case studies</a:t>
                      </a:r>
                    </a:p>
                    <a:p>
                      <a:r>
                        <a:rPr lang="en-GB" sz="2400" dirty="0"/>
                        <a:t>Observation</a:t>
                      </a:r>
                    </a:p>
                    <a:p>
                      <a:r>
                        <a:rPr lang="en-GB" sz="2400" dirty="0"/>
                        <a:t>Data-driven methods</a:t>
                      </a:r>
                    </a:p>
                  </a:txBody>
                  <a:tcPr/>
                </a:tc>
                <a:extLst>
                  <a:ext uri="{0D108BD9-81ED-4DB2-BD59-A6C34878D82A}">
                    <a16:rowId xmlns:a16="http://schemas.microsoft.com/office/drawing/2014/main" val="10001"/>
                  </a:ext>
                </a:extLst>
              </a:tr>
              <a:tr h="1010795">
                <a:tc>
                  <a:txBody>
                    <a:bodyPr/>
                    <a:lstStyle/>
                    <a:p>
                      <a:r>
                        <a:rPr lang="en-GB" sz="2400"/>
                        <a:t>Explanatory</a:t>
                      </a:r>
                      <a:endParaRPr lang="nl-NL" sz="2400"/>
                    </a:p>
                  </a:txBody>
                  <a:tcPr/>
                </a:tc>
                <a:tc>
                  <a:txBody>
                    <a:bodyPr/>
                    <a:lstStyle/>
                    <a:p>
                      <a:r>
                        <a:rPr lang="en-US" sz="2400"/>
                        <a:t>Case</a:t>
                      </a:r>
                      <a:r>
                        <a:rPr lang="en-US" sz="2400" baseline="0"/>
                        <a:t> studies</a:t>
                      </a:r>
                    </a:p>
                    <a:p>
                      <a:r>
                        <a:rPr lang="en-US" sz="2400" baseline="0"/>
                        <a:t>Survey research </a:t>
                      </a:r>
                    </a:p>
                    <a:p>
                      <a:r>
                        <a:rPr lang="en-US" sz="2400" baseline="0"/>
                        <a:t>Experiments</a:t>
                      </a:r>
                    </a:p>
                    <a:p>
                      <a:r>
                        <a:rPr lang="en-US" sz="2400" baseline="0"/>
                        <a:t>Pseudo-experiments</a:t>
                      </a:r>
                      <a:endParaRPr lang="en-US" sz="2400"/>
                    </a:p>
                  </a:txBody>
                  <a:tcPr/>
                </a:tc>
                <a:extLst>
                  <a:ext uri="{0D108BD9-81ED-4DB2-BD59-A6C34878D82A}">
                    <a16:rowId xmlns:a16="http://schemas.microsoft.com/office/drawing/2014/main" val="10002"/>
                  </a:ext>
                </a:extLst>
              </a:tr>
              <a:tr h="535127">
                <a:tc>
                  <a:txBody>
                    <a:bodyPr/>
                    <a:lstStyle/>
                    <a:p>
                      <a:r>
                        <a:rPr lang="en-GB" sz="2400" dirty="0"/>
                        <a:t>Design,</a:t>
                      </a:r>
                      <a:r>
                        <a:rPr lang="en-GB" sz="2400" baseline="0" dirty="0"/>
                        <a:t> management</a:t>
                      </a:r>
                      <a:endParaRPr lang="nl-NL" sz="2400" dirty="0"/>
                    </a:p>
                  </a:txBody>
                  <a:tcPr/>
                </a:tc>
                <a:tc>
                  <a:txBody>
                    <a:bodyPr/>
                    <a:lstStyle/>
                    <a:p>
                      <a:r>
                        <a:rPr lang="en-GB" sz="2400" dirty="0"/>
                        <a:t>Action research</a:t>
                      </a:r>
                    </a:p>
                    <a:p>
                      <a:r>
                        <a:rPr lang="en-GB" sz="2400" dirty="0"/>
                        <a:t>Design science research</a:t>
                      </a:r>
                      <a:endParaRPr lang="nl-NL"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9235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 Pitch time</a:t>
            </a:r>
          </a:p>
        </p:txBody>
      </p:sp>
      <p:sp>
        <p:nvSpPr>
          <p:cNvPr id="3" name="Content Placeholder 2"/>
          <p:cNvSpPr>
            <a:spLocks noGrp="1"/>
          </p:cNvSpPr>
          <p:nvPr>
            <p:ph idx="1"/>
          </p:nvPr>
        </p:nvSpPr>
        <p:spPr/>
        <p:txBody>
          <a:bodyPr/>
          <a:lstStyle/>
          <a:p>
            <a:r>
              <a:rPr lang="en-GB" dirty="0"/>
              <a:t>Present in 3 minutes</a:t>
            </a:r>
          </a:p>
          <a:p>
            <a:pPr lvl="1"/>
            <a:r>
              <a:rPr lang="en-GB" dirty="0"/>
              <a:t>Research topic</a:t>
            </a:r>
          </a:p>
          <a:p>
            <a:pPr lvl="1"/>
            <a:r>
              <a:rPr lang="en-GB" dirty="0"/>
              <a:t>Research question</a:t>
            </a:r>
          </a:p>
          <a:p>
            <a:pPr lvl="1"/>
            <a:r>
              <a:rPr lang="en-GB" dirty="0"/>
              <a:t>Research design</a:t>
            </a:r>
          </a:p>
        </p:txBody>
      </p:sp>
    </p:spTree>
    <p:extLst>
      <p:ext uri="{BB962C8B-B14F-4D97-AF65-F5344CB8AC3E}">
        <p14:creationId xmlns:p14="http://schemas.microsoft.com/office/powerpoint/2010/main" val="303778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1.b: Learning objectives</a:t>
            </a:r>
          </a:p>
        </p:txBody>
      </p:sp>
      <p:sp>
        <p:nvSpPr>
          <p:cNvPr id="3" name="Content Placeholder 2"/>
          <p:cNvSpPr>
            <a:spLocks noGrp="1"/>
          </p:cNvSpPr>
          <p:nvPr>
            <p:ph idx="1"/>
          </p:nvPr>
        </p:nvSpPr>
        <p:spPr/>
        <p:txBody>
          <a:bodyPr/>
          <a:lstStyle/>
          <a:p>
            <a:r>
              <a:rPr lang="en-US" dirty="0"/>
              <a:t>Explain the relevance of research for business</a:t>
            </a:r>
          </a:p>
          <a:p>
            <a:r>
              <a:rPr lang="en-US" b="1" dirty="0"/>
              <a:t>Apply the empirical research cycle to a given research topic</a:t>
            </a:r>
          </a:p>
          <a:p>
            <a:r>
              <a:rPr lang="en-US" b="1" dirty="0"/>
              <a:t>Formulate a research objective and related research (sub) questions</a:t>
            </a:r>
          </a:p>
          <a:p>
            <a:r>
              <a:rPr lang="en-US" dirty="0"/>
              <a:t>Reflect upon ethical issues in research</a:t>
            </a:r>
          </a:p>
          <a:p>
            <a:endParaRPr lang="en-GB" dirty="0"/>
          </a:p>
        </p:txBody>
      </p:sp>
    </p:spTree>
    <p:extLst>
      <p:ext uri="{BB962C8B-B14F-4D97-AF65-F5344CB8AC3E}">
        <p14:creationId xmlns:p14="http://schemas.microsoft.com/office/powerpoint/2010/main" val="214852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 do before Monday 20 Nov</a:t>
            </a:r>
          </a:p>
        </p:txBody>
      </p:sp>
      <p:sp>
        <p:nvSpPr>
          <p:cNvPr id="3" name="Content Placeholder 2"/>
          <p:cNvSpPr>
            <a:spLocks noGrp="1"/>
          </p:cNvSpPr>
          <p:nvPr>
            <p:ph idx="1"/>
          </p:nvPr>
        </p:nvSpPr>
        <p:spPr/>
        <p:txBody>
          <a:bodyPr>
            <a:normAutofit fontScale="92500"/>
          </a:bodyPr>
          <a:lstStyle/>
          <a:p>
            <a:r>
              <a:rPr lang="en-US" dirty="0"/>
              <a:t>Read S&amp;B: </a:t>
            </a:r>
            <a:r>
              <a:rPr lang="en-US" dirty="0" err="1"/>
              <a:t>Ch</a:t>
            </a:r>
            <a:r>
              <a:rPr lang="en-US" dirty="0"/>
              <a:t> 1, 2, 3</a:t>
            </a:r>
          </a:p>
          <a:p>
            <a:r>
              <a:rPr lang="en-US" dirty="0"/>
              <a:t>Watch videos module 1</a:t>
            </a:r>
          </a:p>
          <a:p>
            <a:r>
              <a:rPr lang="en-US" dirty="0"/>
              <a:t>Complete the weekly assignment (Thursday 12.00!)</a:t>
            </a:r>
          </a:p>
          <a:p>
            <a:pPr marL="0" indent="0">
              <a:buNone/>
            </a:pPr>
            <a:r>
              <a:rPr lang="en-US" dirty="0"/>
              <a:t>	(= iterate and elaborate what you’ve worked on 	today!)</a:t>
            </a:r>
          </a:p>
          <a:p>
            <a:endParaRPr lang="en-GB" dirty="0"/>
          </a:p>
          <a:p>
            <a:r>
              <a:rPr lang="en-GB" dirty="0"/>
              <a:t>Monday: Wrap-up lecture</a:t>
            </a:r>
          </a:p>
          <a:p>
            <a:pPr lvl="1"/>
            <a:r>
              <a:rPr lang="en-GB" dirty="0"/>
              <a:t>Q&amp;A</a:t>
            </a:r>
          </a:p>
          <a:p>
            <a:pPr lvl="1"/>
            <a:r>
              <a:rPr lang="en-GB" dirty="0"/>
              <a:t>Generic feedback</a:t>
            </a:r>
          </a:p>
          <a:p>
            <a:pPr lvl="1"/>
            <a:r>
              <a:rPr lang="en-GB" dirty="0"/>
              <a:t>Quizzes</a:t>
            </a:r>
          </a:p>
        </p:txBody>
      </p:sp>
    </p:spTree>
    <p:extLst>
      <p:ext uri="{BB962C8B-B14F-4D97-AF65-F5344CB8AC3E}">
        <p14:creationId xmlns:p14="http://schemas.microsoft.com/office/powerpoint/2010/main" val="422685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1.b: Learning objectives</a:t>
            </a:r>
          </a:p>
        </p:txBody>
      </p:sp>
      <p:sp>
        <p:nvSpPr>
          <p:cNvPr id="3" name="Content Placeholder 2"/>
          <p:cNvSpPr>
            <a:spLocks noGrp="1"/>
          </p:cNvSpPr>
          <p:nvPr>
            <p:ph idx="1"/>
          </p:nvPr>
        </p:nvSpPr>
        <p:spPr/>
        <p:txBody>
          <a:bodyPr/>
          <a:lstStyle/>
          <a:p>
            <a:r>
              <a:rPr lang="en-US" dirty="0"/>
              <a:t>Explain the relevance of research for business</a:t>
            </a:r>
          </a:p>
          <a:p>
            <a:r>
              <a:rPr lang="en-US" b="1" dirty="0"/>
              <a:t>Apply the empirical research cycle to a given research topic</a:t>
            </a:r>
          </a:p>
          <a:p>
            <a:r>
              <a:rPr lang="en-US" b="1" dirty="0"/>
              <a:t>Formulate a research objective and related research (sub) questions</a:t>
            </a:r>
          </a:p>
          <a:p>
            <a:r>
              <a:rPr lang="en-US" dirty="0"/>
              <a:t>Reflect upon ethical issues in research</a:t>
            </a:r>
          </a:p>
          <a:p>
            <a:endParaRPr lang="en-GB" dirty="0"/>
          </a:p>
        </p:txBody>
      </p:sp>
    </p:spTree>
    <p:extLst>
      <p:ext uri="{BB962C8B-B14F-4D97-AF65-F5344CB8AC3E}">
        <p14:creationId xmlns:p14="http://schemas.microsoft.com/office/powerpoint/2010/main" val="25975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defRPr/>
            </a:pPr>
            <a:r>
              <a:rPr lang="en-US" dirty="0"/>
              <a:t>Research Process: How do I do research?</a:t>
            </a:r>
            <a:endParaRPr lang="nl-NL" dirty="0"/>
          </a:p>
        </p:txBody>
      </p:sp>
      <p:sp>
        <p:nvSpPr>
          <p:cNvPr id="3" name="Content Placeholder 2"/>
          <p:cNvSpPr>
            <a:spLocks noGrp="1"/>
          </p:cNvSpPr>
          <p:nvPr>
            <p:ph idx="1"/>
          </p:nvPr>
        </p:nvSpPr>
        <p:spPr/>
        <p:txBody>
          <a:bodyPr/>
          <a:lstStyle/>
          <a:p>
            <a:endParaRPr lang="nl-NL"/>
          </a:p>
        </p:txBody>
      </p:sp>
      <p:sp>
        <p:nvSpPr>
          <p:cNvPr id="29699" name="Slide Number Placeholder 3"/>
          <p:cNvSpPr>
            <a:spLocks noGrp="1"/>
          </p:cNvSpPr>
          <p:nvPr>
            <p:ph type="sldNum" sz="quarter" idx="12"/>
          </p:nvPr>
        </p:nvSpPr>
        <p:spPr>
          <a:prstGeom prst="rect">
            <a:avLst/>
          </a:prstGeom>
          <a:noFill/>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fld id="{923E0193-6E2F-42D4-8A94-AE7E1228DFF3}" type="slidenum">
              <a:rPr lang="en-US" altLang="nl-NL" sz="1000" smtClean="0">
                <a:latin typeface="Tahoma" pitchFamily="34" charset="0"/>
              </a:rPr>
              <a:pPr/>
              <a:t>3</a:t>
            </a:fld>
            <a:endParaRPr lang="en-US" altLang="nl-NL" sz="1000">
              <a:latin typeface="Tahoma" pitchFamily="34" charset="0"/>
            </a:endParaRPr>
          </a:p>
        </p:txBody>
      </p:sp>
      <p:sp>
        <p:nvSpPr>
          <p:cNvPr id="29700" name="Rectangle 7"/>
          <p:cNvSpPr>
            <a:spLocks noChangeArrowheads="1"/>
          </p:cNvSpPr>
          <p:nvPr/>
        </p:nvSpPr>
        <p:spPr bwMode="auto">
          <a:xfrm>
            <a:off x="4643438" y="1125538"/>
            <a:ext cx="2808287" cy="682625"/>
          </a:xfrm>
          <a:prstGeom prst="rect">
            <a:avLst/>
          </a:prstGeom>
          <a:solidFill>
            <a:schemeClr val="accent1"/>
          </a:solidFill>
          <a:ln w="9525" algn="ctr">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Initial observation (Research Question)</a:t>
            </a:r>
            <a:endParaRPr lang="nl-NL" altLang="nl-NL" sz="1800">
              <a:latin typeface="Arial" charset="0"/>
              <a:cs typeface="Arial" charset="0"/>
            </a:endParaRPr>
          </a:p>
        </p:txBody>
      </p:sp>
      <p:sp>
        <p:nvSpPr>
          <p:cNvPr id="29701" name="Rectangle 8"/>
          <p:cNvSpPr>
            <a:spLocks noChangeArrowheads="1"/>
          </p:cNvSpPr>
          <p:nvPr/>
        </p:nvSpPr>
        <p:spPr bwMode="auto">
          <a:xfrm>
            <a:off x="4643438" y="2190750"/>
            <a:ext cx="2808287" cy="468313"/>
          </a:xfrm>
          <a:prstGeom prst="rect">
            <a:avLst/>
          </a:prstGeom>
          <a:solidFill>
            <a:schemeClr val="accent1"/>
          </a:solidFill>
          <a:ln w="9525" algn="ctr">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Use/modify theory</a:t>
            </a:r>
            <a:endParaRPr lang="nl-NL" altLang="nl-NL" sz="1800">
              <a:latin typeface="Arial" charset="0"/>
              <a:cs typeface="Arial" charset="0"/>
            </a:endParaRPr>
          </a:p>
        </p:txBody>
      </p:sp>
      <p:sp>
        <p:nvSpPr>
          <p:cNvPr id="29702" name="Rectangle 10"/>
          <p:cNvSpPr>
            <a:spLocks noChangeArrowheads="1"/>
          </p:cNvSpPr>
          <p:nvPr/>
        </p:nvSpPr>
        <p:spPr bwMode="auto">
          <a:xfrm>
            <a:off x="4643438" y="3033713"/>
            <a:ext cx="2808287" cy="466725"/>
          </a:xfrm>
          <a:prstGeom prst="rect">
            <a:avLst/>
          </a:prstGeom>
          <a:solidFill>
            <a:schemeClr val="accent1"/>
          </a:solidFill>
          <a:ln w="9525" algn="ctr">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Generate hypotheses</a:t>
            </a:r>
            <a:endParaRPr lang="nl-NL" altLang="nl-NL" sz="1800">
              <a:latin typeface="Arial" charset="0"/>
              <a:cs typeface="Arial" charset="0"/>
            </a:endParaRPr>
          </a:p>
        </p:txBody>
      </p:sp>
      <p:sp>
        <p:nvSpPr>
          <p:cNvPr id="29703" name="Rectangle 11"/>
          <p:cNvSpPr>
            <a:spLocks noChangeArrowheads="1"/>
          </p:cNvSpPr>
          <p:nvPr/>
        </p:nvSpPr>
        <p:spPr bwMode="auto">
          <a:xfrm>
            <a:off x="4643438" y="3897313"/>
            <a:ext cx="2808287" cy="701675"/>
          </a:xfrm>
          <a:prstGeom prst="rect">
            <a:avLst/>
          </a:prstGeom>
          <a:solidFill>
            <a:schemeClr val="accent1"/>
          </a:solidFill>
          <a:ln w="9525" algn="ctr">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Collect data to test hypotheses</a:t>
            </a:r>
            <a:endParaRPr lang="nl-NL" altLang="nl-NL" sz="1800">
              <a:latin typeface="Arial" charset="0"/>
              <a:cs typeface="Arial" charset="0"/>
            </a:endParaRPr>
          </a:p>
        </p:txBody>
      </p:sp>
      <p:sp>
        <p:nvSpPr>
          <p:cNvPr id="29704" name="Rectangle 12"/>
          <p:cNvSpPr>
            <a:spLocks noChangeArrowheads="1"/>
          </p:cNvSpPr>
          <p:nvPr/>
        </p:nvSpPr>
        <p:spPr bwMode="auto">
          <a:xfrm>
            <a:off x="4643438" y="5146675"/>
            <a:ext cx="2808287" cy="468313"/>
          </a:xfrm>
          <a:prstGeom prst="rect">
            <a:avLst/>
          </a:prstGeom>
          <a:solidFill>
            <a:schemeClr val="accent1"/>
          </a:solidFill>
          <a:ln w="9525" algn="ctr">
            <a:solidFill>
              <a:srgbClr val="00B0F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Analyze data</a:t>
            </a:r>
            <a:endParaRPr lang="nl-NL" altLang="nl-NL" sz="1800">
              <a:latin typeface="Arial" charset="0"/>
              <a:cs typeface="Arial" charset="0"/>
            </a:endParaRPr>
          </a:p>
        </p:txBody>
      </p:sp>
      <p:sp>
        <p:nvSpPr>
          <p:cNvPr id="29705" name="Rounded Rectangle 13"/>
          <p:cNvSpPr>
            <a:spLocks noChangeArrowheads="1"/>
          </p:cNvSpPr>
          <p:nvPr/>
        </p:nvSpPr>
        <p:spPr bwMode="auto">
          <a:xfrm>
            <a:off x="539750" y="1268413"/>
            <a:ext cx="2663825" cy="431800"/>
          </a:xfrm>
          <a:prstGeom prst="roundRect">
            <a:avLst>
              <a:gd name="adj" fmla="val 16667"/>
            </a:avLst>
          </a:prstGeom>
          <a:solidFill>
            <a:srgbClr val="92D050"/>
          </a:solidFill>
          <a:ln w="9525" algn="ctr">
            <a:solidFill>
              <a:srgbClr val="00FF00"/>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Data</a:t>
            </a:r>
            <a:endParaRPr lang="nl-NL" altLang="nl-NL" sz="1800">
              <a:latin typeface="Arial" charset="0"/>
              <a:cs typeface="Arial" charset="0"/>
            </a:endParaRPr>
          </a:p>
        </p:txBody>
      </p:sp>
      <p:sp>
        <p:nvSpPr>
          <p:cNvPr id="29706" name="Rounded Rectangle 14"/>
          <p:cNvSpPr>
            <a:spLocks noChangeArrowheads="1"/>
          </p:cNvSpPr>
          <p:nvPr/>
        </p:nvSpPr>
        <p:spPr bwMode="auto">
          <a:xfrm>
            <a:off x="539750" y="3025775"/>
            <a:ext cx="2663825" cy="474663"/>
          </a:xfrm>
          <a:prstGeom prst="roundRect">
            <a:avLst>
              <a:gd name="adj" fmla="val 16667"/>
            </a:avLst>
          </a:prstGeom>
          <a:solidFill>
            <a:srgbClr val="92D050"/>
          </a:solidFill>
          <a:ln w="9525" algn="ctr">
            <a:solidFill>
              <a:srgbClr val="00FF00"/>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Identify variables</a:t>
            </a:r>
            <a:endParaRPr lang="nl-NL" altLang="nl-NL" sz="1800">
              <a:latin typeface="Arial" charset="0"/>
              <a:cs typeface="Arial" charset="0"/>
            </a:endParaRPr>
          </a:p>
        </p:txBody>
      </p:sp>
      <p:sp>
        <p:nvSpPr>
          <p:cNvPr id="29707" name="Rounded Rectangle 15"/>
          <p:cNvSpPr>
            <a:spLocks noChangeArrowheads="1"/>
          </p:cNvSpPr>
          <p:nvPr/>
        </p:nvSpPr>
        <p:spPr bwMode="auto">
          <a:xfrm>
            <a:off x="574675" y="4022725"/>
            <a:ext cx="2663825" cy="431800"/>
          </a:xfrm>
          <a:prstGeom prst="roundRect">
            <a:avLst>
              <a:gd name="adj" fmla="val 16667"/>
            </a:avLst>
          </a:prstGeom>
          <a:solidFill>
            <a:srgbClr val="92D050"/>
          </a:solidFill>
          <a:ln w="9525" algn="ctr">
            <a:solidFill>
              <a:srgbClr val="00FF00"/>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Measure variables</a:t>
            </a:r>
            <a:endParaRPr lang="nl-NL" altLang="nl-NL" sz="1800">
              <a:latin typeface="Arial" charset="0"/>
              <a:cs typeface="Arial" charset="0"/>
            </a:endParaRPr>
          </a:p>
        </p:txBody>
      </p:sp>
      <p:sp>
        <p:nvSpPr>
          <p:cNvPr id="29708" name="Rounded Rectangle 17"/>
          <p:cNvSpPr>
            <a:spLocks noChangeArrowheads="1"/>
          </p:cNvSpPr>
          <p:nvPr/>
        </p:nvSpPr>
        <p:spPr bwMode="auto">
          <a:xfrm>
            <a:off x="539750" y="5013325"/>
            <a:ext cx="2663825" cy="719138"/>
          </a:xfrm>
          <a:prstGeom prst="roundRect">
            <a:avLst>
              <a:gd name="adj" fmla="val 16667"/>
            </a:avLst>
          </a:prstGeom>
          <a:solidFill>
            <a:srgbClr val="92D050"/>
          </a:solidFill>
          <a:ln w="9525" algn="ctr">
            <a:solidFill>
              <a:srgbClr val="00FF00"/>
            </a:solidFill>
            <a:round/>
            <a:headEnd/>
            <a:tailEnd/>
          </a:ln>
        </p:spPr>
        <p:txBody>
          <a:bodyPr/>
          <a:lstStyle>
            <a:lvl1pPr marL="285750" indent="-285750">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buFont typeface="Arial" charset="0"/>
              <a:buChar char="•"/>
            </a:pPr>
            <a:r>
              <a:rPr lang="en-US" altLang="nl-NL" sz="1800">
                <a:latin typeface="Arial" charset="0"/>
                <a:cs typeface="Arial" charset="0"/>
              </a:rPr>
              <a:t>Graph data</a:t>
            </a:r>
          </a:p>
          <a:p>
            <a:pPr algn="ctr">
              <a:buFont typeface="Arial" charset="0"/>
              <a:buChar char="•"/>
            </a:pPr>
            <a:r>
              <a:rPr lang="en-US" altLang="nl-NL" sz="1800">
                <a:latin typeface="Arial" charset="0"/>
                <a:cs typeface="Arial" charset="0"/>
              </a:rPr>
              <a:t>Fit a model</a:t>
            </a:r>
            <a:endParaRPr lang="nl-NL" altLang="nl-NL" sz="1800">
              <a:latin typeface="Arial" charset="0"/>
              <a:cs typeface="Arial" charset="0"/>
            </a:endParaRPr>
          </a:p>
        </p:txBody>
      </p:sp>
      <p:cxnSp>
        <p:nvCxnSpPr>
          <p:cNvPr id="29709" name="Straight Arrow Connector 19"/>
          <p:cNvCxnSpPr>
            <a:cxnSpLocks noChangeShapeType="1"/>
            <a:stCxn id="29705" idx="3"/>
          </p:cNvCxnSpPr>
          <p:nvPr/>
        </p:nvCxnSpPr>
        <p:spPr bwMode="auto">
          <a:xfrm>
            <a:off x="3203575" y="1484313"/>
            <a:ext cx="1439863" cy="0"/>
          </a:xfrm>
          <a:prstGeom prst="straightConnector1">
            <a:avLst/>
          </a:prstGeom>
          <a:noFill/>
          <a:ln w="31750" algn="ctr">
            <a:solidFill>
              <a:srgbClr val="660066"/>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Straight Arrow Connector 25"/>
          <p:cNvCxnSpPr>
            <a:cxnSpLocks noChangeShapeType="1"/>
            <a:stCxn id="29702" idx="1"/>
          </p:cNvCxnSpPr>
          <p:nvPr/>
        </p:nvCxnSpPr>
        <p:spPr bwMode="auto">
          <a:xfrm flipH="1" flipV="1">
            <a:off x="3203575" y="3263900"/>
            <a:ext cx="1439863" cy="3175"/>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Straight Arrow Connector 27"/>
          <p:cNvCxnSpPr>
            <a:cxnSpLocks noChangeShapeType="1"/>
            <a:stCxn id="29703" idx="1"/>
          </p:cNvCxnSpPr>
          <p:nvPr/>
        </p:nvCxnSpPr>
        <p:spPr bwMode="auto">
          <a:xfrm flipH="1">
            <a:off x="3238500" y="4248150"/>
            <a:ext cx="1404938" cy="0"/>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Straight Arrow Connector 29"/>
          <p:cNvCxnSpPr>
            <a:cxnSpLocks noChangeShapeType="1"/>
            <a:stCxn id="29704" idx="1"/>
          </p:cNvCxnSpPr>
          <p:nvPr/>
        </p:nvCxnSpPr>
        <p:spPr bwMode="auto">
          <a:xfrm flipH="1">
            <a:off x="3203575" y="5380038"/>
            <a:ext cx="1439863" cy="0"/>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Straight Arrow Connector 31"/>
          <p:cNvCxnSpPr>
            <a:cxnSpLocks noChangeShapeType="1"/>
          </p:cNvCxnSpPr>
          <p:nvPr/>
        </p:nvCxnSpPr>
        <p:spPr bwMode="auto">
          <a:xfrm flipH="1">
            <a:off x="6046788" y="1822450"/>
            <a:ext cx="1587" cy="382588"/>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Straight Arrow Connector 33"/>
          <p:cNvCxnSpPr>
            <a:cxnSpLocks noChangeShapeType="1"/>
          </p:cNvCxnSpPr>
          <p:nvPr/>
        </p:nvCxnSpPr>
        <p:spPr bwMode="auto">
          <a:xfrm>
            <a:off x="6046788" y="2663825"/>
            <a:ext cx="1587" cy="374650"/>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Straight Arrow Connector 35"/>
          <p:cNvCxnSpPr>
            <a:cxnSpLocks noChangeShapeType="1"/>
          </p:cNvCxnSpPr>
          <p:nvPr/>
        </p:nvCxnSpPr>
        <p:spPr bwMode="auto">
          <a:xfrm>
            <a:off x="6048375" y="3522663"/>
            <a:ext cx="0" cy="395287"/>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Straight Arrow Connector 37"/>
          <p:cNvCxnSpPr>
            <a:cxnSpLocks noChangeShapeType="1"/>
            <a:endCxn id="29704" idx="0"/>
          </p:cNvCxnSpPr>
          <p:nvPr/>
        </p:nvCxnSpPr>
        <p:spPr bwMode="auto">
          <a:xfrm>
            <a:off x="6048375" y="4616450"/>
            <a:ext cx="0" cy="530225"/>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7" name="Elbow Connector 41"/>
          <p:cNvCxnSpPr>
            <a:cxnSpLocks noChangeShapeType="1"/>
            <a:stCxn id="29704" idx="3"/>
            <a:endCxn id="29701" idx="3"/>
          </p:cNvCxnSpPr>
          <p:nvPr/>
        </p:nvCxnSpPr>
        <p:spPr bwMode="auto">
          <a:xfrm flipH="1" flipV="1">
            <a:off x="7451725" y="2424113"/>
            <a:ext cx="0" cy="2955925"/>
          </a:xfrm>
          <a:prstGeom prst="bentConnector3">
            <a:avLst>
              <a:gd name="adj1" fmla="val -18114106"/>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8" name="TextBox 43"/>
          <p:cNvSpPr txBox="1">
            <a:spLocks noChangeArrowheads="1"/>
          </p:cNvSpPr>
          <p:nvPr/>
        </p:nvSpPr>
        <p:spPr bwMode="auto">
          <a:xfrm>
            <a:off x="323850" y="6237288"/>
            <a:ext cx="3887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r"/>
            <a:r>
              <a:rPr lang="en-US" altLang="nl-NL" sz="1600">
                <a:solidFill>
                  <a:srgbClr val="00B0F0"/>
                </a:solidFill>
              </a:rPr>
              <a:t>Source (</a:t>
            </a:r>
            <a:r>
              <a:rPr lang="en-US" altLang="nl-NL" sz="1600" i="1">
                <a:solidFill>
                  <a:srgbClr val="00B0F0"/>
                </a:solidFill>
              </a:rPr>
              <a:t>modified</a:t>
            </a:r>
            <a:r>
              <a:rPr lang="en-US" altLang="nl-NL" sz="1600">
                <a:solidFill>
                  <a:srgbClr val="00B0F0"/>
                </a:solidFill>
              </a:rPr>
              <a:t>)</a:t>
            </a:r>
            <a:r>
              <a:rPr lang="en-US" altLang="nl-NL" sz="1600" i="1">
                <a:solidFill>
                  <a:srgbClr val="00B0F0"/>
                </a:solidFill>
              </a:rPr>
              <a:t>:</a:t>
            </a:r>
            <a:r>
              <a:rPr lang="en-US" altLang="nl-NL" sz="1600">
                <a:solidFill>
                  <a:srgbClr val="00B0F0"/>
                </a:solidFill>
              </a:rPr>
              <a:t> Field, 2009 (p.3)</a:t>
            </a:r>
            <a:endParaRPr lang="nl-NL" altLang="nl-NL" sz="1600">
              <a:solidFill>
                <a:srgbClr val="00B0F0"/>
              </a:solidFill>
            </a:endParaRPr>
          </a:p>
        </p:txBody>
      </p:sp>
      <p:cxnSp>
        <p:nvCxnSpPr>
          <p:cNvPr id="29719" name="Straight Arrow Connector 26"/>
          <p:cNvCxnSpPr>
            <a:cxnSpLocks noChangeShapeType="1"/>
          </p:cNvCxnSpPr>
          <p:nvPr/>
        </p:nvCxnSpPr>
        <p:spPr bwMode="auto">
          <a:xfrm flipH="1" flipV="1">
            <a:off x="3221038" y="2420938"/>
            <a:ext cx="1439862" cy="3175"/>
          </a:xfrm>
          <a:prstGeom prst="straightConnector1">
            <a:avLst/>
          </a:prstGeom>
          <a:noFill/>
          <a:ln w="31750" algn="ctr">
            <a:solidFill>
              <a:srgbClr val="660066"/>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0" name="Rounded Rectangle 28"/>
          <p:cNvSpPr>
            <a:spLocks noChangeArrowheads="1"/>
          </p:cNvSpPr>
          <p:nvPr/>
        </p:nvSpPr>
        <p:spPr bwMode="auto">
          <a:xfrm>
            <a:off x="539750" y="2232025"/>
            <a:ext cx="2663825" cy="431800"/>
          </a:xfrm>
          <a:prstGeom prst="roundRect">
            <a:avLst>
              <a:gd name="adj" fmla="val 16667"/>
            </a:avLst>
          </a:prstGeom>
          <a:solidFill>
            <a:srgbClr val="92D050"/>
          </a:solidFill>
          <a:ln w="9525" algn="ctr">
            <a:solidFill>
              <a:srgbClr val="00FF00"/>
            </a:solidFill>
            <a:round/>
            <a:headEnd/>
            <a:tailEnd/>
          </a:ln>
        </p:spPr>
        <p:txBody>
          <a:bodyPr/>
          <a:lstStyle>
            <a:lvl1pPr>
              <a:defRPr sz="2400">
                <a:solidFill>
                  <a:schemeClr val="tx1"/>
                </a:solidFill>
                <a:latin typeface="Times" pitchFamily="18" charset="0"/>
                <a:ea typeface="MS PGothic" pitchFamily="34" charset="-128"/>
              </a:defRPr>
            </a:lvl1pPr>
            <a:lvl2pPr marL="742950" indent="-285750">
              <a:defRPr sz="2400">
                <a:solidFill>
                  <a:schemeClr val="tx1"/>
                </a:solidFill>
                <a:latin typeface="Times" pitchFamily="18" charset="0"/>
                <a:ea typeface="MS PGothic" pitchFamily="34" charset="-128"/>
              </a:defRPr>
            </a:lvl2pPr>
            <a:lvl3pPr marL="1143000" indent="-228600">
              <a:defRPr sz="2400">
                <a:solidFill>
                  <a:schemeClr val="tx1"/>
                </a:solidFill>
                <a:latin typeface="Times" pitchFamily="18" charset="0"/>
                <a:ea typeface="MS PGothic" pitchFamily="34" charset="-128"/>
              </a:defRPr>
            </a:lvl3pPr>
            <a:lvl4pPr marL="1600200" indent="-228600">
              <a:defRPr sz="2400">
                <a:solidFill>
                  <a:schemeClr val="tx1"/>
                </a:solidFill>
                <a:latin typeface="Times" pitchFamily="18" charset="0"/>
                <a:ea typeface="MS PGothic" pitchFamily="34" charset="-128"/>
              </a:defRPr>
            </a:lvl4pPr>
            <a:lvl5pPr marL="2057400" indent="-228600">
              <a:defRPr sz="2400">
                <a:solidFill>
                  <a:schemeClr val="tx1"/>
                </a:solidFill>
                <a:latin typeface="Times"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8" charset="0"/>
                <a:ea typeface="MS PGothic" pitchFamily="34" charset="-128"/>
              </a:defRPr>
            </a:lvl9pPr>
          </a:lstStyle>
          <a:p>
            <a:pPr algn="ctr"/>
            <a:r>
              <a:rPr lang="en-US" altLang="nl-NL" sz="1800">
                <a:latin typeface="Arial" charset="0"/>
                <a:cs typeface="Arial" charset="0"/>
              </a:rPr>
              <a:t>New theory</a:t>
            </a:r>
            <a:endParaRPr lang="nl-NL" altLang="nl-NL" sz="1800">
              <a:latin typeface="Arial" charset="0"/>
              <a:cs typeface="Arial" charset="0"/>
            </a:endParaRPr>
          </a:p>
        </p:txBody>
      </p:sp>
    </p:spTree>
    <p:extLst>
      <p:ext uri="{BB962C8B-B14F-4D97-AF65-F5344CB8AC3E}">
        <p14:creationId xmlns:p14="http://schemas.microsoft.com/office/powerpoint/2010/main" val="402574402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t>Step 1: Defining a broad problem area</a:t>
            </a:r>
            <a:endParaRPr lang="nl-NL" dirty="0"/>
          </a:p>
        </p:txBody>
      </p:sp>
      <p:graphicFrame>
        <p:nvGraphicFramePr>
          <p:cNvPr id="4" name="Table 3"/>
          <p:cNvGraphicFramePr>
            <a:graphicFrameLocks noGrp="1"/>
          </p:cNvGraphicFramePr>
          <p:nvPr/>
        </p:nvGraphicFramePr>
        <p:xfrm>
          <a:off x="106680" y="1291590"/>
          <a:ext cx="8900160" cy="1645920"/>
        </p:xfrm>
        <a:graphic>
          <a:graphicData uri="http://schemas.openxmlformats.org/drawingml/2006/table">
            <a:tbl>
              <a:tblPr firstRow="1" bandRow="1">
                <a:tableStyleId>{5C22544A-7EE6-4342-B048-85BDC9FD1C3A}</a:tableStyleId>
              </a:tblPr>
              <a:tblGrid>
                <a:gridCol w="3395246">
                  <a:extLst>
                    <a:ext uri="{9D8B030D-6E8A-4147-A177-3AD203B41FA5}">
                      <a16:colId xmlns:a16="http://schemas.microsoft.com/office/drawing/2014/main" val="20000"/>
                    </a:ext>
                  </a:extLst>
                </a:gridCol>
                <a:gridCol w="5504914">
                  <a:extLst>
                    <a:ext uri="{9D8B030D-6E8A-4147-A177-3AD203B41FA5}">
                      <a16:colId xmlns:a16="http://schemas.microsoft.com/office/drawing/2014/main" val="20001"/>
                    </a:ext>
                  </a:extLst>
                </a:gridCol>
              </a:tblGrid>
              <a:tr h="370840">
                <a:tc>
                  <a:txBody>
                    <a:bodyPr/>
                    <a:lstStyle/>
                    <a:p>
                      <a:r>
                        <a:rPr lang="en-GB" sz="2400"/>
                        <a:t>Problem area</a:t>
                      </a:r>
                      <a:endParaRPr lang="nl-NL" sz="2400"/>
                    </a:p>
                  </a:txBody>
                  <a:tcPr/>
                </a:tc>
                <a:tc>
                  <a:txBody>
                    <a:bodyPr/>
                    <a:lstStyle/>
                    <a:p>
                      <a:r>
                        <a:rPr lang="en-GB" sz="2400"/>
                        <a:t>Example:</a:t>
                      </a:r>
                      <a:r>
                        <a:rPr lang="en-GB" sz="2400" baseline="0"/>
                        <a:t> Open platforms for IoT</a:t>
                      </a:r>
                      <a:endParaRPr lang="nl-NL" sz="2400"/>
                    </a:p>
                  </a:txBody>
                  <a:tcPr/>
                </a:tc>
                <a:extLst>
                  <a:ext uri="{0D108BD9-81ED-4DB2-BD59-A6C34878D82A}">
                    <a16:rowId xmlns:a16="http://schemas.microsoft.com/office/drawing/2014/main" val="10000"/>
                  </a:ext>
                </a:extLst>
              </a:tr>
              <a:tr h="370840">
                <a:tc>
                  <a:txBody>
                    <a:bodyPr/>
                    <a:lstStyle/>
                    <a:p>
                      <a:r>
                        <a:rPr lang="en-GB" sz="2400"/>
                        <a:t>Observation and</a:t>
                      </a:r>
                      <a:r>
                        <a:rPr lang="en-GB" sz="2400" baseline="0"/>
                        <a:t> discovery, curiosity</a:t>
                      </a:r>
                      <a:endParaRPr lang="nl-NL" sz="2400"/>
                    </a:p>
                  </a:txBody>
                  <a:tcPr/>
                </a:tc>
                <a:tc>
                  <a:txBody>
                    <a:bodyPr/>
                    <a:lstStyle/>
                    <a:p>
                      <a:r>
                        <a:rPr lang="en-GB" sz="2400"/>
                        <a:t>Why</a:t>
                      </a:r>
                      <a:r>
                        <a:rPr lang="en-GB" sz="2400" baseline="0"/>
                        <a:t> are so many IoT platforms closed, while open platforms dominate any other digital market?</a:t>
                      </a:r>
                      <a:endParaRPr lang="nl-NL" sz="240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40754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t>Step 1: Defining a broad problem area</a:t>
            </a:r>
            <a:endParaRPr lang="nl-NL" dirty="0"/>
          </a:p>
        </p:txBody>
      </p:sp>
      <p:graphicFrame>
        <p:nvGraphicFramePr>
          <p:cNvPr id="4" name="Table 3"/>
          <p:cNvGraphicFramePr>
            <a:graphicFrameLocks noGrp="1"/>
          </p:cNvGraphicFramePr>
          <p:nvPr/>
        </p:nvGraphicFramePr>
        <p:xfrm>
          <a:off x="106680" y="1291590"/>
          <a:ext cx="8900160" cy="2834640"/>
        </p:xfrm>
        <a:graphic>
          <a:graphicData uri="http://schemas.openxmlformats.org/drawingml/2006/table">
            <a:tbl>
              <a:tblPr firstRow="1" bandRow="1">
                <a:tableStyleId>{5C22544A-7EE6-4342-B048-85BDC9FD1C3A}</a:tableStyleId>
              </a:tblPr>
              <a:tblGrid>
                <a:gridCol w="3395246">
                  <a:extLst>
                    <a:ext uri="{9D8B030D-6E8A-4147-A177-3AD203B41FA5}">
                      <a16:colId xmlns:a16="http://schemas.microsoft.com/office/drawing/2014/main" val="20000"/>
                    </a:ext>
                  </a:extLst>
                </a:gridCol>
                <a:gridCol w="5504914">
                  <a:extLst>
                    <a:ext uri="{9D8B030D-6E8A-4147-A177-3AD203B41FA5}">
                      <a16:colId xmlns:a16="http://schemas.microsoft.com/office/drawing/2014/main" val="20001"/>
                    </a:ext>
                  </a:extLst>
                </a:gridCol>
              </a:tblGrid>
              <a:tr h="370840">
                <a:tc>
                  <a:txBody>
                    <a:bodyPr/>
                    <a:lstStyle/>
                    <a:p>
                      <a:r>
                        <a:rPr lang="en-GB" sz="2400"/>
                        <a:t>Problem area</a:t>
                      </a:r>
                      <a:endParaRPr lang="nl-NL" sz="2400"/>
                    </a:p>
                  </a:txBody>
                  <a:tcPr/>
                </a:tc>
                <a:tc>
                  <a:txBody>
                    <a:bodyPr/>
                    <a:lstStyle/>
                    <a:p>
                      <a:r>
                        <a:rPr lang="en-GB" sz="2400"/>
                        <a:t>Example:</a:t>
                      </a:r>
                      <a:r>
                        <a:rPr lang="en-GB" sz="2400" baseline="0"/>
                        <a:t> Open platforms for IoT</a:t>
                      </a:r>
                      <a:endParaRPr lang="nl-NL" sz="2400"/>
                    </a:p>
                  </a:txBody>
                  <a:tcPr/>
                </a:tc>
                <a:extLst>
                  <a:ext uri="{0D108BD9-81ED-4DB2-BD59-A6C34878D82A}">
                    <a16:rowId xmlns:a16="http://schemas.microsoft.com/office/drawing/2014/main" val="10000"/>
                  </a:ext>
                </a:extLst>
              </a:tr>
              <a:tr h="370840">
                <a:tc>
                  <a:txBody>
                    <a:bodyPr/>
                    <a:lstStyle/>
                    <a:p>
                      <a:r>
                        <a:rPr lang="en-GB" sz="2400"/>
                        <a:t>Observation and</a:t>
                      </a:r>
                      <a:r>
                        <a:rPr lang="en-GB" sz="2400" baseline="0"/>
                        <a:t> discovery, curiosity</a:t>
                      </a:r>
                      <a:endParaRPr lang="nl-NL" sz="2400"/>
                    </a:p>
                  </a:txBody>
                  <a:tcPr/>
                </a:tc>
                <a:tc>
                  <a:txBody>
                    <a:bodyPr/>
                    <a:lstStyle/>
                    <a:p>
                      <a:r>
                        <a:rPr lang="en-GB" sz="2400"/>
                        <a:t>Why</a:t>
                      </a:r>
                      <a:r>
                        <a:rPr lang="en-GB" sz="2400" baseline="0"/>
                        <a:t> are so many IoT platforms closed, while open platforms dominate any other digital market?</a:t>
                      </a:r>
                      <a:endParaRPr lang="nl-NL" sz="2400"/>
                    </a:p>
                  </a:txBody>
                  <a:tcPr/>
                </a:tc>
                <a:extLst>
                  <a:ext uri="{0D108BD9-81ED-4DB2-BD59-A6C34878D82A}">
                    <a16:rowId xmlns:a16="http://schemas.microsoft.com/office/drawing/2014/main" val="10001"/>
                  </a:ext>
                </a:extLst>
              </a:tr>
              <a:tr h="370840">
                <a:tc>
                  <a:txBody>
                    <a:bodyPr/>
                    <a:lstStyle/>
                    <a:p>
                      <a:r>
                        <a:rPr lang="en-GB" sz="2400"/>
                        <a:t>Desire to improve status quo</a:t>
                      </a:r>
                      <a:endParaRPr lang="nl-NL" sz="2400"/>
                    </a:p>
                  </a:txBody>
                  <a:tcPr/>
                </a:tc>
                <a:tc>
                  <a:txBody>
                    <a:bodyPr/>
                    <a:lstStyle/>
                    <a:p>
                      <a:r>
                        <a:rPr lang="en-GB" sz="2400"/>
                        <a:t>How to prevent</a:t>
                      </a:r>
                      <a:r>
                        <a:rPr lang="en-GB" sz="2400" baseline="0"/>
                        <a:t> that we will need a new app for every household appliance we buy?</a:t>
                      </a:r>
                      <a:endParaRPr lang="nl-NL" sz="240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25899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t>Step 1: Defining a broad problem area</a:t>
            </a:r>
            <a:endParaRPr lang="nl-NL" dirty="0"/>
          </a:p>
        </p:txBody>
      </p:sp>
      <p:graphicFrame>
        <p:nvGraphicFramePr>
          <p:cNvPr id="4" name="Table 3"/>
          <p:cNvGraphicFramePr>
            <a:graphicFrameLocks noGrp="1"/>
          </p:cNvGraphicFramePr>
          <p:nvPr/>
        </p:nvGraphicFramePr>
        <p:xfrm>
          <a:off x="106680" y="1291590"/>
          <a:ext cx="8900160" cy="4023360"/>
        </p:xfrm>
        <a:graphic>
          <a:graphicData uri="http://schemas.openxmlformats.org/drawingml/2006/table">
            <a:tbl>
              <a:tblPr firstRow="1" bandRow="1">
                <a:tableStyleId>{5C22544A-7EE6-4342-B048-85BDC9FD1C3A}</a:tableStyleId>
              </a:tblPr>
              <a:tblGrid>
                <a:gridCol w="3395246">
                  <a:extLst>
                    <a:ext uri="{9D8B030D-6E8A-4147-A177-3AD203B41FA5}">
                      <a16:colId xmlns:a16="http://schemas.microsoft.com/office/drawing/2014/main" val="20000"/>
                    </a:ext>
                  </a:extLst>
                </a:gridCol>
                <a:gridCol w="5504914">
                  <a:extLst>
                    <a:ext uri="{9D8B030D-6E8A-4147-A177-3AD203B41FA5}">
                      <a16:colId xmlns:a16="http://schemas.microsoft.com/office/drawing/2014/main" val="20001"/>
                    </a:ext>
                  </a:extLst>
                </a:gridCol>
              </a:tblGrid>
              <a:tr h="370840">
                <a:tc>
                  <a:txBody>
                    <a:bodyPr/>
                    <a:lstStyle/>
                    <a:p>
                      <a:r>
                        <a:rPr lang="en-GB" sz="2400"/>
                        <a:t>Problem area</a:t>
                      </a:r>
                      <a:endParaRPr lang="nl-NL" sz="2400"/>
                    </a:p>
                  </a:txBody>
                  <a:tcPr/>
                </a:tc>
                <a:tc>
                  <a:txBody>
                    <a:bodyPr/>
                    <a:lstStyle/>
                    <a:p>
                      <a:r>
                        <a:rPr lang="en-GB" sz="2400"/>
                        <a:t>Example:</a:t>
                      </a:r>
                      <a:r>
                        <a:rPr lang="en-GB" sz="2400" baseline="0"/>
                        <a:t> Open platforms for IoT</a:t>
                      </a:r>
                      <a:endParaRPr lang="nl-NL" sz="2400"/>
                    </a:p>
                  </a:txBody>
                  <a:tcPr/>
                </a:tc>
                <a:extLst>
                  <a:ext uri="{0D108BD9-81ED-4DB2-BD59-A6C34878D82A}">
                    <a16:rowId xmlns:a16="http://schemas.microsoft.com/office/drawing/2014/main" val="10000"/>
                  </a:ext>
                </a:extLst>
              </a:tr>
              <a:tr h="370840">
                <a:tc>
                  <a:txBody>
                    <a:bodyPr/>
                    <a:lstStyle/>
                    <a:p>
                      <a:r>
                        <a:rPr lang="en-GB" sz="2400"/>
                        <a:t>Observation and</a:t>
                      </a:r>
                      <a:r>
                        <a:rPr lang="en-GB" sz="2400" baseline="0"/>
                        <a:t> discovery, curiosity</a:t>
                      </a:r>
                      <a:endParaRPr lang="nl-NL" sz="2400"/>
                    </a:p>
                  </a:txBody>
                  <a:tcPr/>
                </a:tc>
                <a:tc>
                  <a:txBody>
                    <a:bodyPr/>
                    <a:lstStyle/>
                    <a:p>
                      <a:r>
                        <a:rPr lang="en-GB" sz="2400"/>
                        <a:t>Why</a:t>
                      </a:r>
                      <a:r>
                        <a:rPr lang="en-GB" sz="2400" baseline="0"/>
                        <a:t> are so many IoT platforms closed, while open platforms dominate any other digital market?</a:t>
                      </a:r>
                      <a:endParaRPr lang="nl-NL" sz="2400"/>
                    </a:p>
                  </a:txBody>
                  <a:tcPr/>
                </a:tc>
                <a:extLst>
                  <a:ext uri="{0D108BD9-81ED-4DB2-BD59-A6C34878D82A}">
                    <a16:rowId xmlns:a16="http://schemas.microsoft.com/office/drawing/2014/main" val="10001"/>
                  </a:ext>
                </a:extLst>
              </a:tr>
              <a:tr h="370840">
                <a:tc>
                  <a:txBody>
                    <a:bodyPr/>
                    <a:lstStyle/>
                    <a:p>
                      <a:r>
                        <a:rPr lang="en-GB" sz="2400"/>
                        <a:t>Desire to improve status quo</a:t>
                      </a:r>
                      <a:endParaRPr lang="nl-NL" sz="2400"/>
                    </a:p>
                  </a:txBody>
                  <a:tcPr/>
                </a:tc>
                <a:tc>
                  <a:txBody>
                    <a:bodyPr/>
                    <a:lstStyle/>
                    <a:p>
                      <a:r>
                        <a:rPr lang="en-GB" sz="2400"/>
                        <a:t>How to prevent</a:t>
                      </a:r>
                      <a:r>
                        <a:rPr lang="en-GB" sz="2400" baseline="0"/>
                        <a:t> that we will need a new app for every household appliance we buy?</a:t>
                      </a:r>
                      <a:endParaRPr lang="nl-NL" sz="2400"/>
                    </a:p>
                  </a:txBody>
                  <a:tcPr/>
                </a:tc>
                <a:extLst>
                  <a:ext uri="{0D108BD9-81ED-4DB2-BD59-A6C34878D82A}">
                    <a16:rowId xmlns:a16="http://schemas.microsoft.com/office/drawing/2014/main" val="10002"/>
                  </a:ext>
                </a:extLst>
              </a:tr>
              <a:tr h="370840">
                <a:tc>
                  <a:txBody>
                    <a:bodyPr/>
                    <a:lstStyle/>
                    <a:p>
                      <a:r>
                        <a:rPr lang="en-GB" sz="2400"/>
                        <a:t>Theoretical or conceptual issues</a:t>
                      </a:r>
                      <a:r>
                        <a:rPr lang="en-GB" sz="2400" baseline="0"/>
                        <a:t> to understand phenomena</a:t>
                      </a:r>
                      <a:endParaRPr lang="nl-NL" sz="2400"/>
                    </a:p>
                  </a:txBody>
                  <a:tcPr/>
                </a:tc>
                <a:tc>
                  <a:txBody>
                    <a:bodyPr/>
                    <a:lstStyle/>
                    <a:p>
                      <a:r>
                        <a:rPr lang="en-GB" sz="2400"/>
                        <a:t>Existing understandings of</a:t>
                      </a:r>
                      <a:r>
                        <a:rPr lang="en-GB" sz="2400" baseline="0"/>
                        <a:t> why businesses open or close their platforms no longer apply for IoT due to cyber-physicality</a:t>
                      </a:r>
                      <a:endParaRPr lang="nl-NL" sz="240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871466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t>Step 1: Defining a broad problem area</a:t>
            </a:r>
            <a:endParaRPr lang="nl-NL" dirty="0"/>
          </a:p>
        </p:txBody>
      </p:sp>
      <p:graphicFrame>
        <p:nvGraphicFramePr>
          <p:cNvPr id="4" name="Table 3"/>
          <p:cNvGraphicFramePr>
            <a:graphicFrameLocks noGrp="1"/>
          </p:cNvGraphicFramePr>
          <p:nvPr/>
        </p:nvGraphicFramePr>
        <p:xfrm>
          <a:off x="106680" y="1291590"/>
          <a:ext cx="8900160" cy="4846320"/>
        </p:xfrm>
        <a:graphic>
          <a:graphicData uri="http://schemas.openxmlformats.org/drawingml/2006/table">
            <a:tbl>
              <a:tblPr firstRow="1" bandRow="1">
                <a:tableStyleId>{5C22544A-7EE6-4342-B048-85BDC9FD1C3A}</a:tableStyleId>
              </a:tblPr>
              <a:tblGrid>
                <a:gridCol w="3395246">
                  <a:extLst>
                    <a:ext uri="{9D8B030D-6E8A-4147-A177-3AD203B41FA5}">
                      <a16:colId xmlns:a16="http://schemas.microsoft.com/office/drawing/2014/main" val="20000"/>
                    </a:ext>
                  </a:extLst>
                </a:gridCol>
                <a:gridCol w="5504914">
                  <a:extLst>
                    <a:ext uri="{9D8B030D-6E8A-4147-A177-3AD203B41FA5}">
                      <a16:colId xmlns:a16="http://schemas.microsoft.com/office/drawing/2014/main" val="20001"/>
                    </a:ext>
                  </a:extLst>
                </a:gridCol>
              </a:tblGrid>
              <a:tr h="370840">
                <a:tc>
                  <a:txBody>
                    <a:bodyPr/>
                    <a:lstStyle/>
                    <a:p>
                      <a:r>
                        <a:rPr lang="en-GB" sz="2400" dirty="0"/>
                        <a:t>Problem area</a:t>
                      </a:r>
                      <a:endParaRPr lang="nl-NL" sz="2400" dirty="0"/>
                    </a:p>
                  </a:txBody>
                  <a:tcPr/>
                </a:tc>
                <a:tc>
                  <a:txBody>
                    <a:bodyPr/>
                    <a:lstStyle/>
                    <a:p>
                      <a:r>
                        <a:rPr lang="en-GB" sz="2400"/>
                        <a:t>Example:</a:t>
                      </a:r>
                      <a:r>
                        <a:rPr lang="en-GB" sz="2400" baseline="0"/>
                        <a:t> Open platforms for IoT</a:t>
                      </a:r>
                      <a:endParaRPr lang="nl-NL" sz="2400"/>
                    </a:p>
                  </a:txBody>
                  <a:tcPr/>
                </a:tc>
                <a:extLst>
                  <a:ext uri="{0D108BD9-81ED-4DB2-BD59-A6C34878D82A}">
                    <a16:rowId xmlns:a16="http://schemas.microsoft.com/office/drawing/2014/main" val="10000"/>
                  </a:ext>
                </a:extLst>
              </a:tr>
              <a:tr h="370840">
                <a:tc>
                  <a:txBody>
                    <a:bodyPr/>
                    <a:lstStyle/>
                    <a:p>
                      <a:r>
                        <a:rPr lang="en-GB" sz="2400" dirty="0"/>
                        <a:t>Observation and</a:t>
                      </a:r>
                      <a:r>
                        <a:rPr lang="en-GB" sz="2400" baseline="0" dirty="0"/>
                        <a:t> discovery, curiosity</a:t>
                      </a:r>
                      <a:endParaRPr lang="nl-NL" sz="2400" dirty="0"/>
                    </a:p>
                  </a:txBody>
                  <a:tcPr/>
                </a:tc>
                <a:tc>
                  <a:txBody>
                    <a:bodyPr/>
                    <a:lstStyle/>
                    <a:p>
                      <a:r>
                        <a:rPr lang="en-GB" sz="2400"/>
                        <a:t>Why</a:t>
                      </a:r>
                      <a:r>
                        <a:rPr lang="en-GB" sz="2400" baseline="0"/>
                        <a:t> are so many IoT platforms closed, while open platforms dominate any other digital market?</a:t>
                      </a:r>
                      <a:endParaRPr lang="nl-NL" sz="2400"/>
                    </a:p>
                  </a:txBody>
                  <a:tcPr/>
                </a:tc>
                <a:extLst>
                  <a:ext uri="{0D108BD9-81ED-4DB2-BD59-A6C34878D82A}">
                    <a16:rowId xmlns:a16="http://schemas.microsoft.com/office/drawing/2014/main" val="10001"/>
                  </a:ext>
                </a:extLst>
              </a:tr>
              <a:tr h="370840">
                <a:tc>
                  <a:txBody>
                    <a:bodyPr/>
                    <a:lstStyle/>
                    <a:p>
                      <a:r>
                        <a:rPr lang="en-GB" sz="2400" dirty="0"/>
                        <a:t>Desire to improve status quo</a:t>
                      </a:r>
                      <a:endParaRPr lang="nl-NL" sz="2400" dirty="0"/>
                    </a:p>
                  </a:txBody>
                  <a:tcPr/>
                </a:tc>
                <a:tc>
                  <a:txBody>
                    <a:bodyPr/>
                    <a:lstStyle/>
                    <a:p>
                      <a:r>
                        <a:rPr lang="en-GB" sz="2400"/>
                        <a:t>How to prevent</a:t>
                      </a:r>
                      <a:r>
                        <a:rPr lang="en-GB" sz="2400" baseline="0"/>
                        <a:t> that we will need a new app for every household appliance we buy?</a:t>
                      </a:r>
                      <a:endParaRPr lang="nl-NL" sz="2400"/>
                    </a:p>
                  </a:txBody>
                  <a:tcPr/>
                </a:tc>
                <a:extLst>
                  <a:ext uri="{0D108BD9-81ED-4DB2-BD59-A6C34878D82A}">
                    <a16:rowId xmlns:a16="http://schemas.microsoft.com/office/drawing/2014/main" val="10002"/>
                  </a:ext>
                </a:extLst>
              </a:tr>
              <a:tr h="370840">
                <a:tc>
                  <a:txBody>
                    <a:bodyPr/>
                    <a:lstStyle/>
                    <a:p>
                      <a:r>
                        <a:rPr lang="en-GB" sz="2400" dirty="0"/>
                        <a:t>Theoretical or conceptual issues</a:t>
                      </a:r>
                      <a:r>
                        <a:rPr lang="en-GB" sz="2400" baseline="0" dirty="0"/>
                        <a:t> to understand phenomena</a:t>
                      </a:r>
                      <a:endParaRPr lang="nl-NL" sz="2400" dirty="0"/>
                    </a:p>
                  </a:txBody>
                  <a:tcPr/>
                </a:tc>
                <a:tc>
                  <a:txBody>
                    <a:bodyPr/>
                    <a:lstStyle/>
                    <a:p>
                      <a:r>
                        <a:rPr lang="en-GB" sz="2400"/>
                        <a:t>Existing understandings of</a:t>
                      </a:r>
                      <a:r>
                        <a:rPr lang="en-GB" sz="2400" baseline="0"/>
                        <a:t> why businesses open or close their platforms no longer apply for IoT due to cyber-physicality</a:t>
                      </a:r>
                      <a:endParaRPr lang="nl-NL" sz="2400"/>
                    </a:p>
                  </a:txBody>
                  <a:tcPr/>
                </a:tc>
                <a:extLst>
                  <a:ext uri="{0D108BD9-81ED-4DB2-BD59-A6C34878D82A}">
                    <a16:rowId xmlns:a16="http://schemas.microsoft.com/office/drawing/2014/main" val="10003"/>
                  </a:ext>
                </a:extLst>
              </a:tr>
              <a:tr h="370840">
                <a:tc>
                  <a:txBody>
                    <a:bodyPr/>
                    <a:lstStyle/>
                    <a:p>
                      <a:r>
                        <a:rPr lang="en-GB" sz="2400" dirty="0"/>
                        <a:t>A potential to</a:t>
                      </a:r>
                      <a:r>
                        <a:rPr lang="en-GB" sz="2400" baseline="0" dirty="0"/>
                        <a:t> become a researchable project</a:t>
                      </a:r>
                      <a:endParaRPr lang="nl-NL" sz="2400" dirty="0"/>
                    </a:p>
                  </a:txBody>
                  <a:tcPr/>
                </a:tc>
                <a:tc>
                  <a:txBody>
                    <a:bodyPr/>
                    <a:lstStyle/>
                    <a:p>
                      <a:r>
                        <a:rPr lang="en-GB" sz="2400" dirty="0"/>
                        <a:t>As digitalization is ongoing, </a:t>
                      </a:r>
                      <a:r>
                        <a:rPr lang="en-GB" sz="2400" i="1" dirty="0"/>
                        <a:t>now </a:t>
                      </a:r>
                      <a:r>
                        <a:rPr lang="en-GB" sz="2400" i="0" dirty="0"/>
                        <a:t>is the time to study</a:t>
                      </a:r>
                      <a:r>
                        <a:rPr lang="en-GB" sz="2400" i="0" baseline="0" dirty="0"/>
                        <a:t> openness of </a:t>
                      </a:r>
                      <a:r>
                        <a:rPr lang="en-GB" sz="2400" i="0" baseline="0" dirty="0" err="1"/>
                        <a:t>IoT</a:t>
                      </a:r>
                      <a:r>
                        <a:rPr lang="en-GB" sz="2400" i="0" baseline="0" dirty="0"/>
                        <a:t> platforms</a:t>
                      </a:r>
                      <a:endParaRPr lang="nl-NL"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268438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Research topic</a:t>
            </a:r>
            <a:endParaRPr lang="nl-NL" dirty="0"/>
          </a:p>
        </p:txBody>
      </p:sp>
      <p:sp>
        <p:nvSpPr>
          <p:cNvPr id="3" name="Content Placeholder 2"/>
          <p:cNvSpPr>
            <a:spLocks noGrp="1"/>
          </p:cNvSpPr>
          <p:nvPr>
            <p:ph idx="1"/>
          </p:nvPr>
        </p:nvSpPr>
        <p:spPr>
          <a:xfrm>
            <a:off x="457200" y="1600200"/>
            <a:ext cx="4467226" cy="4525963"/>
          </a:xfrm>
        </p:spPr>
        <p:txBody>
          <a:bodyPr>
            <a:normAutofit lnSpcReduction="10000"/>
          </a:bodyPr>
          <a:lstStyle/>
          <a:p>
            <a:r>
              <a:rPr lang="en-GB" dirty="0"/>
              <a:t>Groups of 2	</a:t>
            </a:r>
          </a:p>
          <a:p>
            <a:r>
              <a:rPr lang="en-GB" dirty="0"/>
              <a:t>Interview neighbour on topic (2x5 </a:t>
            </a:r>
            <a:r>
              <a:rPr lang="en-GB" dirty="0" err="1"/>
              <a:t>mins</a:t>
            </a:r>
            <a:r>
              <a:rPr lang="en-GB" dirty="0"/>
              <a:t>)</a:t>
            </a:r>
          </a:p>
          <a:p>
            <a:pPr lvl="1"/>
            <a:r>
              <a:rPr lang="en-GB" dirty="0"/>
              <a:t>What is the problem? Who cares about the problem?</a:t>
            </a:r>
          </a:p>
          <a:p>
            <a:pPr lvl="1"/>
            <a:r>
              <a:rPr lang="en-GB" dirty="0"/>
              <a:t>What knowledge are we missing to solve the problem? </a:t>
            </a:r>
          </a:p>
          <a:p>
            <a:pPr lvl="1"/>
            <a:r>
              <a:rPr lang="en-GB" dirty="0"/>
              <a:t>Evaluate against the four criteria</a:t>
            </a:r>
          </a:p>
        </p:txBody>
      </p:sp>
      <p:graphicFrame>
        <p:nvGraphicFramePr>
          <p:cNvPr id="5" name="Table 4"/>
          <p:cNvGraphicFramePr>
            <a:graphicFrameLocks noGrp="1"/>
          </p:cNvGraphicFramePr>
          <p:nvPr>
            <p:extLst>
              <p:ext uri="{D42A27DB-BD31-4B8C-83A1-F6EECF244321}">
                <p14:modId xmlns:p14="http://schemas.microsoft.com/office/powerpoint/2010/main" val="1274773735"/>
              </p:ext>
            </p:extLst>
          </p:nvPr>
        </p:nvGraphicFramePr>
        <p:xfrm>
          <a:off x="5543550" y="1600200"/>
          <a:ext cx="3395246" cy="4114800"/>
        </p:xfrm>
        <a:graphic>
          <a:graphicData uri="http://schemas.openxmlformats.org/drawingml/2006/table">
            <a:tbl>
              <a:tblPr firstRow="1" bandRow="1">
                <a:tableStyleId>{5C22544A-7EE6-4342-B048-85BDC9FD1C3A}</a:tableStyleId>
              </a:tblPr>
              <a:tblGrid>
                <a:gridCol w="3395246">
                  <a:extLst>
                    <a:ext uri="{9D8B030D-6E8A-4147-A177-3AD203B41FA5}">
                      <a16:colId xmlns:a16="http://schemas.microsoft.com/office/drawing/2014/main" val="755598543"/>
                    </a:ext>
                  </a:extLst>
                </a:gridCol>
              </a:tblGrid>
              <a:tr h="370840">
                <a:tc>
                  <a:txBody>
                    <a:bodyPr/>
                    <a:lstStyle/>
                    <a:p>
                      <a:r>
                        <a:rPr lang="en-GB" sz="2400" dirty="0"/>
                        <a:t>Criteria</a:t>
                      </a:r>
                      <a:endParaRPr lang="nl-NL" sz="2400" dirty="0"/>
                    </a:p>
                  </a:txBody>
                  <a:tcPr/>
                </a:tc>
                <a:extLst>
                  <a:ext uri="{0D108BD9-81ED-4DB2-BD59-A6C34878D82A}">
                    <a16:rowId xmlns:a16="http://schemas.microsoft.com/office/drawing/2014/main" val="1348523304"/>
                  </a:ext>
                </a:extLst>
              </a:tr>
              <a:tr h="370840">
                <a:tc>
                  <a:txBody>
                    <a:bodyPr/>
                    <a:lstStyle/>
                    <a:p>
                      <a:r>
                        <a:rPr lang="en-GB" sz="2400" dirty="0"/>
                        <a:t>Observation and</a:t>
                      </a:r>
                      <a:r>
                        <a:rPr lang="en-GB" sz="2400" baseline="0" dirty="0"/>
                        <a:t> discovery, curiosity</a:t>
                      </a:r>
                      <a:endParaRPr lang="nl-NL" sz="2400" dirty="0"/>
                    </a:p>
                  </a:txBody>
                  <a:tcPr/>
                </a:tc>
                <a:extLst>
                  <a:ext uri="{0D108BD9-81ED-4DB2-BD59-A6C34878D82A}">
                    <a16:rowId xmlns:a16="http://schemas.microsoft.com/office/drawing/2014/main" val="409486254"/>
                  </a:ext>
                </a:extLst>
              </a:tr>
              <a:tr h="370840">
                <a:tc>
                  <a:txBody>
                    <a:bodyPr/>
                    <a:lstStyle/>
                    <a:p>
                      <a:r>
                        <a:rPr lang="en-GB" sz="2400" dirty="0"/>
                        <a:t>Desire to improve status quo</a:t>
                      </a:r>
                      <a:endParaRPr lang="nl-NL" sz="2400" dirty="0"/>
                    </a:p>
                  </a:txBody>
                  <a:tcPr/>
                </a:tc>
                <a:extLst>
                  <a:ext uri="{0D108BD9-81ED-4DB2-BD59-A6C34878D82A}">
                    <a16:rowId xmlns:a16="http://schemas.microsoft.com/office/drawing/2014/main" val="1613713104"/>
                  </a:ext>
                </a:extLst>
              </a:tr>
              <a:tr h="370840">
                <a:tc>
                  <a:txBody>
                    <a:bodyPr/>
                    <a:lstStyle/>
                    <a:p>
                      <a:r>
                        <a:rPr lang="en-GB" sz="2400" dirty="0"/>
                        <a:t>Theoretical or conceptual issues</a:t>
                      </a:r>
                      <a:r>
                        <a:rPr lang="en-GB" sz="2400" baseline="0" dirty="0"/>
                        <a:t> to understand phenomena</a:t>
                      </a:r>
                      <a:endParaRPr lang="nl-NL" sz="2400" dirty="0"/>
                    </a:p>
                  </a:txBody>
                  <a:tcPr/>
                </a:tc>
                <a:extLst>
                  <a:ext uri="{0D108BD9-81ED-4DB2-BD59-A6C34878D82A}">
                    <a16:rowId xmlns:a16="http://schemas.microsoft.com/office/drawing/2014/main" val="3747710541"/>
                  </a:ext>
                </a:extLst>
              </a:tr>
              <a:tr h="370840">
                <a:tc>
                  <a:txBody>
                    <a:bodyPr/>
                    <a:lstStyle/>
                    <a:p>
                      <a:r>
                        <a:rPr lang="en-GB" sz="2400" dirty="0"/>
                        <a:t>A potential to</a:t>
                      </a:r>
                      <a:r>
                        <a:rPr lang="en-GB" sz="2400" baseline="0" dirty="0"/>
                        <a:t> become a researchable project</a:t>
                      </a:r>
                      <a:endParaRPr lang="nl-NL" sz="2400" dirty="0"/>
                    </a:p>
                  </a:txBody>
                  <a:tcPr/>
                </a:tc>
                <a:extLst>
                  <a:ext uri="{0D108BD9-81ED-4DB2-BD59-A6C34878D82A}">
                    <a16:rowId xmlns:a16="http://schemas.microsoft.com/office/drawing/2014/main" val="2707356405"/>
                  </a:ext>
                </a:extLst>
              </a:tr>
            </a:tbl>
          </a:graphicData>
        </a:graphic>
      </p:graphicFrame>
    </p:spTree>
    <p:extLst>
      <p:ext uri="{BB962C8B-B14F-4D97-AF65-F5344CB8AC3E}">
        <p14:creationId xmlns:p14="http://schemas.microsoft.com/office/powerpoint/2010/main" val="401397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2. </a:t>
            </a:r>
            <a:r>
              <a:rPr lang="nl-NL" dirty="0" err="1"/>
              <a:t>Defining</a:t>
            </a:r>
            <a:r>
              <a:rPr lang="nl-NL" dirty="0"/>
              <a:t> </a:t>
            </a:r>
            <a:r>
              <a:rPr lang="nl-NL" dirty="0" err="1"/>
              <a:t>the</a:t>
            </a:r>
            <a:r>
              <a:rPr lang="nl-NL" dirty="0"/>
              <a:t> research </a:t>
            </a:r>
            <a:r>
              <a:rPr lang="nl-NL" dirty="0" err="1"/>
              <a:t>objective</a:t>
            </a:r>
            <a:endParaRPr lang="nl-NL" dirty="0"/>
          </a:p>
        </p:txBody>
      </p:sp>
      <p:sp>
        <p:nvSpPr>
          <p:cNvPr id="3" name="Content Placeholder 2"/>
          <p:cNvSpPr>
            <a:spLocks noGrp="1"/>
          </p:cNvSpPr>
          <p:nvPr>
            <p:ph idx="1"/>
          </p:nvPr>
        </p:nvSpPr>
        <p:spPr/>
        <p:txBody>
          <a:bodyPr>
            <a:normAutofit/>
          </a:bodyPr>
          <a:lstStyle/>
          <a:p>
            <a:r>
              <a:rPr lang="en-US" altLang="nl-NL"/>
              <a:t>Acquiring [new knowledge]</a:t>
            </a:r>
          </a:p>
          <a:p>
            <a:pPr lvl="1"/>
            <a:r>
              <a:rPr lang="en-US" altLang="nl-NL"/>
              <a:t>To contribute to solving a problem </a:t>
            </a:r>
          </a:p>
          <a:p>
            <a:pPr lvl="1"/>
            <a:r>
              <a:rPr lang="en-US" altLang="nl-NL"/>
              <a:t>To increase existing knowledge on a specific research area</a:t>
            </a:r>
          </a:p>
          <a:p>
            <a:r>
              <a:rPr lang="en-US"/>
              <a:t>The goal    of    research</a:t>
            </a:r>
            <a:endParaRPr lang="nl-NL" dirty="0"/>
          </a:p>
        </p:txBody>
      </p:sp>
    </p:spTree>
    <p:extLst>
      <p:ext uri="{BB962C8B-B14F-4D97-AF65-F5344CB8AC3E}">
        <p14:creationId xmlns:p14="http://schemas.microsoft.com/office/powerpoint/2010/main" val="3974377337"/>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2917</TotalTime>
  <Words>1770</Words>
  <Application>Microsoft Office PowerPoint</Application>
  <PresentationFormat>On-screen Show (4:3)</PresentationFormat>
  <Paragraphs>212</Paragraphs>
  <Slides>17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Tahoma</vt:lpstr>
      <vt:lpstr>Times</vt:lpstr>
      <vt:lpstr>Office Theme</vt:lpstr>
      <vt:lpstr>Custom Design</vt:lpstr>
      <vt:lpstr>MOT Research Methods</vt:lpstr>
      <vt:lpstr>Module 1.b: Learning objectives</vt:lpstr>
      <vt:lpstr>Research Process: How do I do research?</vt:lpstr>
      <vt:lpstr>Step 1: Defining a broad problem area</vt:lpstr>
      <vt:lpstr>Step 1: Defining a broad problem area</vt:lpstr>
      <vt:lpstr>Step 1: Defining a broad problem area</vt:lpstr>
      <vt:lpstr>Step 1: Defining a broad problem area</vt:lpstr>
      <vt:lpstr>1. Research topic</vt:lpstr>
      <vt:lpstr>2. Defining the research objective</vt:lpstr>
      <vt:lpstr>Defining the research question</vt:lpstr>
      <vt:lpstr>Research Questions</vt:lpstr>
      <vt:lpstr>2. Formulate research question</vt:lpstr>
      <vt:lpstr>Research design depends on objective</vt:lpstr>
      <vt:lpstr>3. Research design</vt:lpstr>
      <vt:lpstr>4. Pitch time</vt:lpstr>
      <vt:lpstr>Module 1.b: Learning objectives</vt:lpstr>
      <vt:lpstr>To do before Monday 20 Nov</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Mark de Reuver</cp:lastModifiedBy>
  <cp:revision>120</cp:revision>
  <dcterms:created xsi:type="dcterms:W3CDTF">2015-07-09T11:57:30Z</dcterms:created>
  <dcterms:modified xsi:type="dcterms:W3CDTF">2023-11-06T09:42:45Z</dcterms:modified>
</cp:coreProperties>
</file>