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3"/>
  </p:sldMasterIdLst>
  <p:notesMasterIdLst>
    <p:notesMasterId r:id="rId6"/>
  </p:notesMasterIdLst>
  <p:handoutMasterIdLst>
    <p:handoutMasterId r:id="rId44"/>
  </p:handoutMasterIdLst>
  <p:sldIdLst>
    <p:sldId id="256" r:id="rId4"/>
    <p:sldId id="302" r:id="rId5"/>
    <p:sldId id="303" r:id="rId7"/>
    <p:sldId id="304" r:id="rId8"/>
    <p:sldId id="305" r:id="rId9"/>
    <p:sldId id="306" r:id="rId10"/>
    <p:sldId id="307" r:id="rId11"/>
    <p:sldId id="332" r:id="rId12"/>
    <p:sldId id="450" r:id="rId13"/>
    <p:sldId id="309" r:id="rId14"/>
    <p:sldId id="452" r:id="rId15"/>
    <p:sldId id="451" r:id="rId16"/>
    <p:sldId id="310" r:id="rId17"/>
    <p:sldId id="293" r:id="rId18"/>
    <p:sldId id="324" r:id="rId19"/>
    <p:sldId id="321" r:id="rId20"/>
    <p:sldId id="297" r:id="rId21"/>
    <p:sldId id="320" r:id="rId22"/>
    <p:sldId id="331" r:id="rId23"/>
    <p:sldId id="325" r:id="rId24"/>
    <p:sldId id="328" r:id="rId25"/>
    <p:sldId id="329" r:id="rId26"/>
    <p:sldId id="330" r:id="rId27"/>
    <p:sldId id="322" r:id="rId28"/>
    <p:sldId id="323" r:id="rId29"/>
    <p:sldId id="327" r:id="rId30"/>
    <p:sldId id="326" r:id="rId31"/>
    <p:sldId id="301" r:id="rId32"/>
    <p:sldId id="308" r:id="rId33"/>
    <p:sldId id="285" r:id="rId34"/>
    <p:sldId id="311" r:id="rId35"/>
    <p:sldId id="312" r:id="rId36"/>
    <p:sldId id="313" r:id="rId37"/>
    <p:sldId id="314" r:id="rId38"/>
    <p:sldId id="315" r:id="rId39"/>
    <p:sldId id="316" r:id="rId40"/>
    <p:sldId id="317" r:id="rId41"/>
    <p:sldId id="318" r:id="rId42"/>
    <p:sldId id="281" r:id="rId43"/>
  </p:sldIdLst>
  <p:sldSz cx="9144000" cy="5143500" type="screen16x9"/>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84" autoAdjust="0"/>
    <p:restoredTop sz="78182" autoAdjust="0"/>
  </p:normalViewPr>
  <p:slideViewPr>
    <p:cSldViewPr snapToGrid="0" snapToObjects="1" showGuides="1">
      <p:cViewPr varScale="1">
        <p:scale>
          <a:sx n="69" d="100"/>
          <a:sy n="69" d="100"/>
        </p:scale>
        <p:origin x="1484" y="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8" Type="http://schemas.openxmlformats.org/officeDocument/2006/relationships/tags" Target="tags/tag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E71D8-5F38-49DF-BEF3-4E8C0E0FD260}"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6428B-5DBF-4E47-AA05-E337B9B88152}"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Replicable means that other</a:t>
            </a:r>
            <a:r>
              <a:rPr lang="en-GB" baseline="0" dirty="0"/>
              <a:t> </a:t>
            </a:r>
            <a:r>
              <a:rPr lang="en-GB" baseline="0" dirty="0" err="1"/>
              <a:t>reserachers</a:t>
            </a:r>
            <a:r>
              <a:rPr lang="en-GB" baseline="0" dirty="0"/>
              <a:t> can repeat the same steps and find similar results. If the questionnaire is not included, this is not possible. </a:t>
            </a:r>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26428B-5DBF-4E47-AA05-E337B9B88152}"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26428B-5DBF-4E47-AA05-E337B9B88152}"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626428B-5DBF-4E47-AA05-E337B9B88152}"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626428B-5DBF-4E47-AA05-E337B9B88152}"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makes us human</a:t>
            </a:r>
            <a:endParaRPr lang="en-GB" dirty="0"/>
          </a:p>
          <a:p>
            <a:r>
              <a:rPr lang="en-GB" dirty="0"/>
              <a:t>End of theory: big data</a:t>
            </a:r>
            <a:endParaRPr lang="en-GB" dirty="0"/>
          </a:p>
          <a:p>
            <a:endParaRPr lang="en-GB" dirty="0"/>
          </a:p>
        </p:txBody>
      </p:sp>
      <p:sp>
        <p:nvSpPr>
          <p:cNvPr id="4" name="Slide Number Placeholder 3"/>
          <p:cNvSpPr>
            <a:spLocks noGrp="1"/>
          </p:cNvSpPr>
          <p:nvPr>
            <p:ph type="sldNum" sz="quarter" idx="10"/>
          </p:nvPr>
        </p:nvSpPr>
        <p:spPr/>
        <p:txBody>
          <a:bodyPr/>
          <a:lstStyle/>
          <a:p>
            <a:fld id="{5952A1DF-DB67-4215-A149-0F57EC620F22}" type="slidenum">
              <a:rPr lang="nl-NL" smtClean="0"/>
            </a:fld>
            <a:endParaRPr lang="nl-N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nl-NL"/>
              <a:t>Is this acceptable? Is it likely you’ll have similar arguments?</a:t>
            </a:r>
            <a:endParaRPr lang="en-GB" altLang="nl-NL"/>
          </a:p>
          <a:p>
            <a:endParaRPr lang="en-GB" altLang="nl-NL"/>
          </a:p>
          <a:p>
            <a:r>
              <a:rPr lang="en-GB" altLang="nl-NL"/>
              <a:t>Opportunity is not a sufficient reason!!</a:t>
            </a:r>
            <a:endParaRPr lang="nl-NL" altLang="nl-NL"/>
          </a:p>
        </p:txBody>
      </p:sp>
      <p:sp>
        <p:nvSpPr>
          <p:cNvPr id="471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AFE77FA-F76A-4EE6-931B-8C0E4DAFBFB8}" type="slidenum">
              <a:rPr lang="en-GB" altLang="nl-NL" sz="1200" smtClean="0">
                <a:latin typeface="Times" pitchFamily="18" charset="0"/>
              </a:rPr>
            </a:fld>
            <a:endParaRPr lang="en-GB" altLang="nl-NL" sz="120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Falsifiable means that evidence can</a:t>
            </a:r>
            <a:r>
              <a:rPr lang="en-GB" baseline="0" dirty="0"/>
              <a:t> be collected to state the hypothesis is not correct. </a:t>
            </a:r>
            <a:r>
              <a:rPr lang="en-GB" dirty="0"/>
              <a:t>When do we conclude that this statement is not true? Even if we have studied 100</a:t>
            </a:r>
            <a:r>
              <a:rPr lang="en-GB" baseline="0" dirty="0"/>
              <a:t> businesses, and they all use business analytics to inform their decisions, we still don’t know if it is correct to reject the statement. Because there could still be another business that doesn’t use data analytics. </a:t>
            </a:r>
            <a:endParaRPr lang="en-GB" baseline="0" dirty="0"/>
          </a:p>
          <a:p>
            <a:r>
              <a:rPr lang="en-GB" baseline="0" dirty="0"/>
              <a:t>In general, `there is’ statements are not falsifiable.</a:t>
            </a:r>
            <a:endParaRPr lang="en-GB" baseline="0" dirty="0"/>
          </a:p>
          <a:p>
            <a:r>
              <a:rPr lang="en-GB" baseline="0" dirty="0"/>
              <a:t>You could make the statement falsifiable by adding for instance, `most’ or `the majority’	</a:t>
            </a:r>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a:t>
            </a:r>
            <a:r>
              <a:rPr lang="en-GB" baseline="0" dirty="0"/>
              <a:t> the book, chapter 1!</a:t>
            </a:r>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Inductive (from specific observations to generic inferences)</a:t>
            </a:r>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External validity</a:t>
            </a:r>
            <a:r>
              <a:rPr lang="en-GB" baseline="0" dirty="0"/>
              <a:t> (by selecting people that are anyway interesting in analytics, the sample is not going to be representative for the population)</a:t>
            </a:r>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sure you write a hypothesis</a:t>
            </a:r>
            <a:r>
              <a:rPr lang="en-GB" baseline="0" dirty="0"/>
              <a:t> that can be tested (so avoid subjective/normative words) and that can be falsified (so it should be possible to collect data that rejects the hypothesis)</a:t>
            </a:r>
            <a:endParaRPr lang="en-GB" baseline="0" dirty="0"/>
          </a:p>
          <a:p>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 sure you write a hypothesis</a:t>
            </a:r>
            <a:r>
              <a:rPr lang="en-GB" baseline="0" dirty="0"/>
              <a:t> that can be tested (so avoid subjective/normative words) and that can be falsified (so it should be possible to collect data that rejects the hypothesis)</a:t>
            </a:r>
            <a:endParaRPr lang="en-GB" baseline="0" dirty="0"/>
          </a:p>
          <a:p>
            <a:endParaRPr lang="en-GB" dirty="0"/>
          </a:p>
        </p:txBody>
      </p:sp>
      <p:sp>
        <p:nvSpPr>
          <p:cNvPr id="4" name="Slide Number Placeholder 3"/>
          <p:cNvSpPr>
            <a:spLocks noGrp="1"/>
          </p:cNvSpPr>
          <p:nvPr>
            <p:ph type="sldNum" sz="quarter" idx="10"/>
          </p:nvPr>
        </p:nvSpPr>
        <p:spPr/>
        <p:txBody>
          <a:bodyPr/>
          <a:lstStyle/>
          <a:p>
            <a:fld id="{C626428B-5DBF-4E47-AA05-E337B9B88152}"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26428B-5DBF-4E47-AA05-E337B9B88152}"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26428B-5DBF-4E47-AA05-E337B9B88152}"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panose="020B0604020202020204"/>
                <a:cs typeface="Arial" panose="020B0604020202020204"/>
              </a:defRPr>
            </a:lvl1pPr>
          </a:lstStyle>
          <a:p>
            <a:r>
              <a:rPr lang="en-US" dirty="0"/>
              <a:t>Click to edit Master title style</a:t>
            </a:r>
            <a:endParaRPr lang="en-US" dirty="0"/>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stretch>
            <a:fillRect/>
          </a:stretch>
        </p:blipFill>
        <p:spPr>
          <a:xfrm>
            <a:off x="199146" y="4663753"/>
            <a:ext cx="1104294" cy="323006"/>
          </a:xfrm>
          <a:prstGeom prst="rect">
            <a:avLst/>
          </a:prstGeom>
        </p:spPr>
      </p:pic>
      <p:sp>
        <p:nvSpPr>
          <p:cNvPr id="13" name="Slide Number Placeholder 5"/>
          <p:cNvSpPr txBox="1"/>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panose="020B0604020202020204"/>
                <a:ea typeface="+mn-ea"/>
                <a:cs typeface="Arial" panose="020B0604020202020204"/>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em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image" Target="../media/image2.emf"/><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pic>
        <p:nvPicPr>
          <p:cNvPr id="8" name="Picture 3" descr="TU_P5#white.eps"/>
          <p:cNvPicPr>
            <a:picLocks noChangeAspect="1"/>
          </p:cNvPicPr>
          <p:nvPr userDrawn="1"/>
        </p:nvPicPr>
        <p:blipFill>
          <a:blip r:embed="rId4"/>
          <a:stretch>
            <a:fillRect/>
          </a:stretch>
        </p:blipFill>
        <p:spPr>
          <a:xfrm>
            <a:off x="100264" y="4581184"/>
            <a:ext cx="1368883" cy="632424"/>
          </a:xfrm>
          <a:prstGeom prst="rect">
            <a:avLst/>
          </a:prstGeom>
        </p:spPr>
      </p:pic>
      <p:sp>
        <p:nvSpPr>
          <p:cNvPr id="10" name="Slide Number Placeholder 5"/>
          <p:cNvSpPr txBox="1"/>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panose="020B0604020202020204"/>
                <a:ea typeface="+mn-ea"/>
                <a:cs typeface="Arial" panose="020B0604020202020204"/>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ln>
        </p:spPr>
        <p:txBody>
          <a:bodyPr wrap="none" lIns="91436" tIns="45719" rIns="91436" bIns="45719" anchor="ctr"/>
          <a:lstStyle/>
          <a:p>
            <a:pPr algn="r"/>
            <a:endParaRPr lang="nl-NL" sz="2100">
              <a:latin typeface="Tahoma" panose="020B0604030504040204" pitchFamily="34" charset="0"/>
            </a:endParaRPr>
          </a:p>
        </p:txBody>
      </p:sp>
      <p:pic>
        <p:nvPicPr>
          <p:cNvPr id="11" name="Picture 3" descr="TU_P5#white.eps"/>
          <p:cNvPicPr>
            <a:picLocks noChangeAspect="1"/>
          </p:cNvPicPr>
          <p:nvPr userDrawn="1"/>
        </p:nvPicPr>
        <p:blipFill>
          <a:blip r:embed="rId4"/>
          <a:stretch>
            <a:fillRect/>
          </a:stretch>
        </p:blipFill>
        <p:spPr>
          <a:xfrm>
            <a:off x="100264" y="4389330"/>
            <a:ext cx="1368883" cy="8432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panose="020B0604020202020204"/>
          <a:ea typeface="+mj-ea"/>
          <a:cs typeface="Arial" panose="020B0604020202020204"/>
        </a:defRPr>
      </a:lvl1pPr>
    </p:titleStyle>
    <p:bodyStyle>
      <a:lvl1pPr marL="342900" indent="-342900" algn="l" defTabSz="457200" rtl="0" eaLnBrk="1" latinLnBrk="0" hangingPunct="1">
        <a:spcBef>
          <a:spcPct val="20000"/>
        </a:spcBef>
        <a:buClr>
          <a:srgbClr val="00A6D6"/>
        </a:buClr>
        <a:buFont typeface="Arial" panose="020B0604020202020204"/>
        <a:buChar char="•"/>
        <a:defRPr sz="2800" kern="1200">
          <a:solidFill>
            <a:schemeClr val="tx1"/>
          </a:solidFill>
          <a:latin typeface="Arial" panose="020B0604020202020204"/>
          <a:ea typeface="+mn-ea"/>
          <a:cs typeface="Arial" panose="020B0604020202020204"/>
        </a:defRPr>
      </a:lvl1pPr>
      <a:lvl2pPr marL="742950" indent="-285750" algn="l" defTabSz="457200" rtl="0" eaLnBrk="1" latinLnBrk="0" hangingPunct="1">
        <a:spcBef>
          <a:spcPct val="20000"/>
        </a:spcBef>
        <a:buClr>
          <a:srgbClr val="00A6D6"/>
        </a:buClr>
        <a:buFont typeface="Arial" panose="020B0604020202020204"/>
        <a:buChar char="–"/>
        <a:defRPr sz="2400" kern="1200">
          <a:solidFill>
            <a:schemeClr val="tx1"/>
          </a:solidFill>
          <a:latin typeface="Arial" panose="020B0604020202020204"/>
          <a:ea typeface="+mn-ea"/>
          <a:cs typeface="Arial" panose="020B0604020202020204"/>
        </a:defRPr>
      </a:lvl2pPr>
      <a:lvl3pPr marL="1143000" indent="-228600" algn="l" defTabSz="457200" rtl="0" eaLnBrk="1" latinLnBrk="0" hangingPunct="1">
        <a:spcBef>
          <a:spcPct val="20000"/>
        </a:spcBef>
        <a:buClr>
          <a:srgbClr val="00A6D6"/>
        </a:buClr>
        <a:buFont typeface="Arial" panose="020B0604020202020204"/>
        <a:buChar char="•"/>
        <a:defRPr sz="2400" kern="1200">
          <a:solidFill>
            <a:schemeClr val="tx1"/>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9" name="Slide Number Placeholder 5"/>
          <p:cNvSpPr txBox="1"/>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panose="020B0604020202020204"/>
                <a:ea typeface="+mn-ea"/>
                <a:cs typeface="Arial" panose="020B0604020202020204"/>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fld>
            <a:endParaRPr lang="en-US" dirty="0"/>
          </a:p>
        </p:txBody>
      </p:sp>
      <p:pic>
        <p:nvPicPr>
          <p:cNvPr id="6" name="Afbeelding 8" descr="TUDelft_LogoZWART.eps"/>
          <p:cNvPicPr>
            <a:picLocks noChangeAspect="1"/>
          </p:cNvPicPr>
          <p:nvPr userDrawn="1"/>
        </p:nvPicPr>
        <p:blipFill>
          <a:blip r:embed="rId4"/>
          <a:stretch>
            <a:fillRect/>
          </a:stretch>
        </p:blipFill>
        <p:spPr>
          <a:xfrm>
            <a:off x="208624" y="4515071"/>
            <a:ext cx="1104294" cy="430675"/>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457200" rtl="0" eaLnBrk="1" latinLnBrk="0" hangingPunct="1">
        <a:spcBef>
          <a:spcPct val="0"/>
        </a:spcBef>
        <a:buNone/>
        <a:defRPr sz="3600" kern="1200">
          <a:solidFill>
            <a:srgbClr val="00A6D6"/>
          </a:solidFill>
          <a:latin typeface="Arial" panose="020B0604020202020204"/>
          <a:ea typeface="+mj-ea"/>
          <a:cs typeface="Arial" panose="020B0604020202020204"/>
        </a:defRPr>
      </a:lvl1pPr>
    </p:titleStyle>
    <p:bodyStyle>
      <a:lvl1pPr marL="342900" indent="-342900" algn="l" defTabSz="457200" rtl="0" eaLnBrk="1" latinLnBrk="0" hangingPunct="1">
        <a:spcBef>
          <a:spcPct val="20000"/>
        </a:spcBef>
        <a:buClr>
          <a:srgbClr val="00A6D6"/>
        </a:buClr>
        <a:buFont typeface="Arial" panose="020B0604020202020204"/>
        <a:buChar char="•"/>
        <a:defRPr sz="2800" kern="1200">
          <a:solidFill>
            <a:schemeClr val="tx1"/>
          </a:solidFill>
          <a:latin typeface="Arial" panose="020B0604020202020204"/>
          <a:ea typeface="+mn-ea"/>
          <a:cs typeface="Arial" panose="020B0604020202020204"/>
        </a:defRPr>
      </a:lvl1pPr>
      <a:lvl2pPr marL="742950" indent="-285750" algn="l" defTabSz="457200" rtl="0" eaLnBrk="1" latinLnBrk="0" hangingPunct="1">
        <a:spcBef>
          <a:spcPct val="20000"/>
        </a:spcBef>
        <a:buClr>
          <a:srgbClr val="00A6D6"/>
        </a:buClr>
        <a:buFont typeface="Arial" panose="020B0604020202020204"/>
        <a:buChar char="–"/>
        <a:defRPr sz="2400" kern="1200">
          <a:solidFill>
            <a:schemeClr val="tx1"/>
          </a:solidFill>
          <a:latin typeface="Arial" panose="020B0604020202020204"/>
          <a:ea typeface="+mn-ea"/>
          <a:cs typeface="Arial" panose="020B0604020202020204"/>
        </a:defRPr>
      </a:lvl2pPr>
      <a:lvl3pPr marL="1143000" indent="-228600" algn="l" defTabSz="457200" rtl="0" eaLnBrk="1" latinLnBrk="0" hangingPunct="1">
        <a:spcBef>
          <a:spcPct val="20000"/>
        </a:spcBef>
        <a:buClr>
          <a:srgbClr val="00A6D6"/>
        </a:buClr>
        <a:buFont typeface="Arial" panose="020B0604020202020204"/>
        <a:buChar char="•"/>
        <a:defRPr sz="2400" kern="1200">
          <a:solidFill>
            <a:schemeClr val="tx1"/>
          </a:solidFill>
          <a:latin typeface="Arial" panose="020B0604020202020204"/>
          <a:ea typeface="+mn-ea"/>
          <a:cs typeface="Arial" panose="020B0604020202020204"/>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Arial" panose="020B0604020202020204"/>
          <a:ea typeface="+mn-ea"/>
          <a:cs typeface="Arial" panose="020B06040202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hyperlink" Target="mailto:A.E.Abbas@tudelft.nl" TargetMode="External"/><Relationship Id="rId4" Type="http://schemas.openxmlformats.org/officeDocument/2006/relationships/image" Target="../media/image4.tiff"/><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240" y="505504"/>
            <a:ext cx="6577959" cy="2194834"/>
          </a:xfrm>
        </p:spPr>
        <p:txBody>
          <a:bodyPr>
            <a:noAutofit/>
          </a:bodyPr>
          <a:lstStyle/>
          <a:p>
            <a:pPr algn="l"/>
            <a:r>
              <a:rPr lang="en-US" sz="5400" dirty="0"/>
              <a:t>Wrap-up module 1</a:t>
            </a:r>
            <a:br>
              <a:rPr lang="en-US" sz="5400" dirty="0"/>
            </a:br>
            <a:r>
              <a:rPr lang="en-US" sz="5400" dirty="0"/>
              <a:t>Intro to module 2 &amp; 3</a:t>
            </a:r>
            <a:endParaRPr lang="en-US" sz="5400" dirty="0">
              <a:latin typeface="Arial" panose="020B0604020202020204"/>
              <a:cs typeface="Arial" panose="020B0604020202020204"/>
            </a:endParaRPr>
          </a:p>
        </p:txBody>
      </p:sp>
      <p:sp>
        <p:nvSpPr>
          <p:cNvPr id="3" name="Subtitle 2"/>
          <p:cNvSpPr>
            <a:spLocks noGrp="1"/>
          </p:cNvSpPr>
          <p:nvPr>
            <p:ph type="subTitle" idx="1"/>
          </p:nvPr>
        </p:nvSpPr>
        <p:spPr>
          <a:xfrm>
            <a:off x="1880240" y="2914650"/>
            <a:ext cx="5892160" cy="1314450"/>
          </a:xfrm>
        </p:spPr>
        <p:txBody>
          <a:bodyPr>
            <a:normAutofit/>
          </a:bodyPr>
          <a:lstStyle/>
          <a:p>
            <a:pPr algn="l"/>
            <a:r>
              <a:rPr lang="en-US" sz="2000" dirty="0">
                <a:latin typeface="Arial" panose="020B0604020202020204"/>
                <a:cs typeface="Arial" panose="020B0604020202020204"/>
              </a:rPr>
              <a:t>20 Nov 2023</a:t>
            </a:r>
            <a:endParaRPr lang="en-US" sz="2000" dirty="0">
              <a:latin typeface="Arial" panose="020B0604020202020204"/>
              <a:cs typeface="Arial" panose="020B0604020202020204"/>
            </a:endParaRPr>
          </a:p>
          <a:p>
            <a:endParaRPr lang="en-US" sz="200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b="1" dirty="0"/>
              <a:t>data sovereignty </a:t>
            </a:r>
            <a:r>
              <a:rPr lang="en-US" dirty="0"/>
              <a:t>in data sharing via </a:t>
            </a:r>
            <a:r>
              <a:rPr lang="en-US" b="1" dirty="0"/>
              <a:t>meta-platforms</a:t>
            </a:r>
            <a:endParaRPr lang="en-GB" b="1" dirty="0"/>
          </a:p>
        </p:txBody>
      </p:sp>
      <p:sp>
        <p:nvSpPr>
          <p:cNvPr id="10" name="TextBox 9"/>
          <p:cNvSpPr txBox="1"/>
          <p:nvPr/>
        </p:nvSpPr>
        <p:spPr>
          <a:xfrm>
            <a:off x="5662701" y="1454863"/>
            <a:ext cx="3109654" cy="646331"/>
          </a:xfrm>
          <a:prstGeom prst="rect">
            <a:avLst/>
          </a:prstGeom>
          <a:noFill/>
        </p:spPr>
        <p:txBody>
          <a:bodyPr wrap="square">
            <a:spAutoFit/>
          </a:bodyPr>
          <a:lstStyle/>
          <a:p>
            <a:r>
              <a:rPr lang="en-US" u="sng" dirty="0"/>
              <a:t>An illustrative case: The City’s Smart Cafes </a:t>
            </a:r>
            <a:endParaRPr lang="en-US" u="sng" dirty="0"/>
          </a:p>
        </p:txBody>
      </p:sp>
      <p:pic>
        <p:nvPicPr>
          <p:cNvPr id="12" name="Picture 11" descr="A group of people sitting at tables in a cafe&#10;&#10;Description automatically generated"/>
          <p:cNvPicPr>
            <a:picLocks noChangeAspect="1"/>
          </p:cNvPicPr>
          <p:nvPr/>
        </p:nvPicPr>
        <p:blipFill>
          <a:blip r:embed="rId1"/>
          <a:stretch>
            <a:fillRect/>
          </a:stretch>
        </p:blipFill>
        <p:spPr>
          <a:xfrm>
            <a:off x="1886986" y="1316167"/>
            <a:ext cx="3412259" cy="3412259"/>
          </a:xfrm>
          <a:prstGeom prst="rect">
            <a:avLst/>
          </a:prstGeom>
        </p:spPr>
      </p:pic>
      <p:sp>
        <p:nvSpPr>
          <p:cNvPr id="14" name="TextBox 13"/>
          <p:cNvSpPr txBox="1"/>
          <p:nvPr/>
        </p:nvSpPr>
        <p:spPr>
          <a:xfrm>
            <a:off x="5482593" y="2177543"/>
            <a:ext cx="3802381" cy="2462213"/>
          </a:xfrm>
          <a:prstGeom prst="rect">
            <a:avLst/>
          </a:prstGeom>
          <a:noFill/>
        </p:spPr>
        <p:txBody>
          <a:bodyPr wrap="square">
            <a:spAutoFit/>
          </a:bodyPr>
          <a:lstStyle/>
          <a:p>
            <a:r>
              <a:rPr lang="en-US" sz="1400" dirty="0"/>
              <a:t>Imagine a city where all the cafes are equipped with IoT (Internet of Things) devices. Each cafe has its own IoT platform, which they use to get insight on:</a:t>
            </a:r>
            <a:endParaRPr lang="en-US" sz="1400" dirty="0"/>
          </a:p>
          <a:p>
            <a:endParaRPr lang="en-US" sz="1400" dirty="0"/>
          </a:p>
          <a:p>
            <a:pPr marL="285750" indent="-285750">
              <a:buFont typeface="Arial" panose="020B0604020202020204" pitchFamily="34" charset="0"/>
              <a:buChar char="•"/>
            </a:pPr>
            <a:r>
              <a:rPr lang="en-US" sz="1400" dirty="0"/>
              <a:t>The number of people entering and exiting.</a:t>
            </a:r>
            <a:endParaRPr lang="en-US" sz="1400" dirty="0"/>
          </a:p>
          <a:p>
            <a:pPr marL="285750" indent="-285750">
              <a:buFont typeface="Arial" panose="020B0604020202020204" pitchFamily="34" charset="0"/>
              <a:buChar char="•"/>
            </a:pPr>
            <a:r>
              <a:rPr lang="en-US" sz="1400" dirty="0"/>
              <a:t>The temperature and humidity levels inside.</a:t>
            </a:r>
            <a:endParaRPr lang="en-US" sz="1400" dirty="0"/>
          </a:p>
          <a:p>
            <a:pPr marL="285750" indent="-285750">
              <a:buFont typeface="Arial" panose="020B0604020202020204" pitchFamily="34" charset="0"/>
              <a:buChar char="•"/>
            </a:pPr>
            <a:r>
              <a:rPr lang="en-US" sz="1400" dirty="0"/>
              <a:t>The number of coffees sold each hour.</a:t>
            </a:r>
            <a:endParaRPr lang="en-US" sz="1400" dirty="0"/>
          </a:p>
          <a:p>
            <a:pPr marL="285750" indent="-285750">
              <a:buFont typeface="Arial" panose="020B0604020202020204" pitchFamily="34" charset="0"/>
              <a:buChar char="•"/>
            </a:pPr>
            <a:r>
              <a:rPr lang="en-US" sz="1400" dirty="0"/>
              <a:t>The popular times of the day.</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a:t>
            </a:r>
            <a:r>
              <a:rPr lang="en-US" b="1" dirty="0"/>
              <a:t>data sovereignty </a:t>
            </a:r>
            <a:r>
              <a:rPr lang="en-US" dirty="0"/>
              <a:t>in data sharing via </a:t>
            </a:r>
            <a:r>
              <a:rPr lang="en-US" b="1" dirty="0"/>
              <a:t>meta-platforms</a:t>
            </a:r>
            <a:endParaRPr lang="en-GB" b="1" dirty="0"/>
          </a:p>
        </p:txBody>
      </p:sp>
      <p:sp>
        <p:nvSpPr>
          <p:cNvPr id="3" name="Rectangle 2"/>
          <p:cNvSpPr/>
          <p:nvPr/>
        </p:nvSpPr>
        <p:spPr>
          <a:xfrm>
            <a:off x="1856510" y="3214255"/>
            <a:ext cx="1847272" cy="857251"/>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Café A</a:t>
            </a:r>
            <a:endParaRPr lang="en-US" dirty="0"/>
          </a:p>
        </p:txBody>
      </p:sp>
      <p:sp>
        <p:nvSpPr>
          <p:cNvPr id="4" name="Rectangle 3"/>
          <p:cNvSpPr/>
          <p:nvPr/>
        </p:nvSpPr>
        <p:spPr>
          <a:xfrm>
            <a:off x="2018146" y="3298248"/>
            <a:ext cx="1524000" cy="344632"/>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lang="en-US" sz="1400" dirty="0"/>
              <a:t>IoT platform A </a:t>
            </a:r>
            <a:endParaRPr lang="en-US" sz="1400" dirty="0"/>
          </a:p>
        </p:txBody>
      </p:sp>
      <p:sp>
        <p:nvSpPr>
          <p:cNvPr id="8" name="Rectangle 7"/>
          <p:cNvSpPr/>
          <p:nvPr/>
        </p:nvSpPr>
        <p:spPr>
          <a:xfrm>
            <a:off x="5537200" y="3218872"/>
            <a:ext cx="1847272" cy="857251"/>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lang="en-US" dirty="0"/>
              <a:t>Café </a:t>
            </a:r>
            <a:r>
              <a:rPr lang="en-US" i="1" dirty="0"/>
              <a:t>N</a:t>
            </a:r>
            <a:endParaRPr lang="en-US" i="1" dirty="0"/>
          </a:p>
        </p:txBody>
      </p:sp>
      <p:sp>
        <p:nvSpPr>
          <p:cNvPr id="9" name="Rectangle 8"/>
          <p:cNvSpPr/>
          <p:nvPr/>
        </p:nvSpPr>
        <p:spPr>
          <a:xfrm>
            <a:off x="5698836" y="3302865"/>
            <a:ext cx="1524000" cy="344632"/>
          </a:xfrm>
          <a:prstGeom prst="rect">
            <a:avLst/>
          </a:prstGeom>
        </p:spPr>
        <p:style>
          <a:lnRef idx="2">
            <a:schemeClr val="accent5"/>
          </a:lnRef>
          <a:fillRef idx="1">
            <a:schemeClr val="lt1"/>
          </a:fillRef>
          <a:effectRef idx="0">
            <a:schemeClr val="accent5"/>
          </a:effectRef>
          <a:fontRef idx="minor">
            <a:schemeClr val="dk1"/>
          </a:fontRef>
        </p:style>
        <p:txBody>
          <a:bodyPr rtlCol="0" anchor="b"/>
          <a:lstStyle/>
          <a:p>
            <a:pPr algn="ctr"/>
            <a:r>
              <a:rPr lang="en-US" sz="1400" dirty="0"/>
              <a:t>IoT platform.. </a:t>
            </a:r>
            <a:r>
              <a:rPr lang="en-US" sz="1400" i="1" dirty="0"/>
              <a:t>N </a:t>
            </a:r>
            <a:r>
              <a:rPr lang="en-US" sz="1400" dirty="0"/>
              <a:t> </a:t>
            </a:r>
            <a:endParaRPr lang="en-US" sz="1400" dirty="0"/>
          </a:p>
        </p:txBody>
      </p:sp>
      <p:cxnSp>
        <p:nvCxnSpPr>
          <p:cNvPr id="13" name="Straight Connector 12"/>
          <p:cNvCxnSpPr/>
          <p:nvPr/>
        </p:nvCxnSpPr>
        <p:spPr>
          <a:xfrm>
            <a:off x="3749965" y="3647497"/>
            <a:ext cx="1750291" cy="1"/>
          </a:xfrm>
          <a:prstGeom prst="line">
            <a:avLst/>
          </a:prstGeom>
          <a:ln>
            <a:prstDash val="sysDot"/>
          </a:ln>
        </p:spPr>
        <p:style>
          <a:lnRef idx="1">
            <a:schemeClr val="accent5"/>
          </a:lnRef>
          <a:fillRef idx="0">
            <a:schemeClr val="accent5"/>
          </a:fillRef>
          <a:effectRef idx="0">
            <a:schemeClr val="accent5"/>
          </a:effectRef>
          <a:fontRef idx="minor">
            <a:schemeClr val="tx1"/>
          </a:fontRef>
        </p:style>
      </p:cxnSp>
      <p:sp>
        <p:nvSpPr>
          <p:cNvPr id="15" name="Oval 14"/>
          <p:cNvSpPr/>
          <p:nvPr/>
        </p:nvSpPr>
        <p:spPr>
          <a:xfrm>
            <a:off x="3542146" y="1331861"/>
            <a:ext cx="2267527" cy="923636"/>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Meta-platform</a:t>
            </a:r>
            <a:endParaRPr lang="en-US" dirty="0"/>
          </a:p>
        </p:txBody>
      </p:sp>
      <p:sp>
        <p:nvSpPr>
          <p:cNvPr id="17" name="TextBox 16"/>
          <p:cNvSpPr txBox="1"/>
          <p:nvPr/>
        </p:nvSpPr>
        <p:spPr>
          <a:xfrm>
            <a:off x="1763106" y="2255497"/>
            <a:ext cx="1450108" cy="276999"/>
          </a:xfrm>
          <a:prstGeom prst="rect">
            <a:avLst/>
          </a:prstGeom>
          <a:noFill/>
        </p:spPr>
        <p:txBody>
          <a:bodyPr wrap="square">
            <a:spAutoFit/>
          </a:bodyPr>
          <a:lstStyle/>
          <a:p>
            <a:r>
              <a:rPr lang="en-US" sz="1200" dirty="0"/>
              <a:t>City-Wide Insights</a:t>
            </a:r>
            <a:endParaRPr lang="en-US" sz="1200" dirty="0"/>
          </a:p>
        </p:txBody>
      </p:sp>
      <p:sp>
        <p:nvSpPr>
          <p:cNvPr id="19" name="TextBox 18"/>
          <p:cNvSpPr txBox="1"/>
          <p:nvPr/>
        </p:nvSpPr>
        <p:spPr>
          <a:xfrm>
            <a:off x="1763106" y="2431823"/>
            <a:ext cx="1940676" cy="276999"/>
          </a:xfrm>
          <a:prstGeom prst="rect">
            <a:avLst/>
          </a:prstGeom>
          <a:noFill/>
        </p:spPr>
        <p:txBody>
          <a:bodyPr wrap="square">
            <a:spAutoFit/>
          </a:bodyPr>
          <a:lstStyle/>
          <a:p>
            <a:r>
              <a:rPr lang="en-US" sz="1200" dirty="0"/>
              <a:t>Collaborative Promotions</a:t>
            </a:r>
            <a:endParaRPr lang="en-US" sz="1200" dirty="0"/>
          </a:p>
        </p:txBody>
      </p:sp>
      <p:cxnSp>
        <p:nvCxnSpPr>
          <p:cNvPr id="21" name="Straight Arrow Connector 20"/>
          <p:cNvCxnSpPr>
            <a:stCxn id="15" idx="4"/>
            <a:endCxn id="3" idx="0"/>
          </p:cNvCxnSpPr>
          <p:nvPr/>
        </p:nvCxnSpPr>
        <p:spPr>
          <a:xfrm flipH="1">
            <a:off x="2780146" y="2255497"/>
            <a:ext cx="1895764" cy="95875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2661340" y="2255497"/>
            <a:ext cx="1700644" cy="905696"/>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584976" y="2809170"/>
            <a:ext cx="1554017" cy="276999"/>
          </a:xfrm>
          <a:prstGeom prst="rect">
            <a:avLst/>
          </a:prstGeom>
          <a:noFill/>
        </p:spPr>
        <p:txBody>
          <a:bodyPr wrap="square">
            <a:spAutoFit/>
          </a:bodyPr>
          <a:lstStyle/>
          <a:p>
            <a:r>
              <a:rPr lang="en-US" sz="1200" dirty="0"/>
              <a:t>Share data insights</a:t>
            </a:r>
            <a:endParaRPr lang="en-US" sz="1200" dirty="0"/>
          </a:p>
        </p:txBody>
      </p:sp>
      <p:cxnSp>
        <p:nvCxnSpPr>
          <p:cNvPr id="29" name="Straight Arrow Connector 28"/>
          <p:cNvCxnSpPr>
            <a:stCxn id="15" idx="4"/>
            <a:endCxn id="8" idx="0"/>
          </p:cNvCxnSpPr>
          <p:nvPr/>
        </p:nvCxnSpPr>
        <p:spPr>
          <a:xfrm>
            <a:off x="4675910" y="2255497"/>
            <a:ext cx="1784926" cy="963375"/>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840458" y="4238521"/>
            <a:ext cx="3686349" cy="523220"/>
          </a:xfrm>
          <a:prstGeom prst="rect">
            <a:avLst/>
          </a:prstGeom>
          <a:noFill/>
          <a:ln>
            <a:solidFill>
              <a:schemeClr val="accent2"/>
            </a:solidFill>
          </a:ln>
        </p:spPr>
        <p:txBody>
          <a:bodyPr wrap="square">
            <a:spAutoFit/>
          </a:bodyPr>
          <a:lstStyle/>
          <a:p>
            <a:r>
              <a:rPr lang="en-US" sz="1400" b="1" dirty="0">
                <a:solidFill>
                  <a:srgbClr val="FF0000"/>
                </a:solidFill>
              </a:rPr>
              <a:t>data sovereignty concerns </a:t>
            </a:r>
            <a:r>
              <a:rPr lang="en-US" sz="1400" dirty="0">
                <a:solidFill>
                  <a:srgbClr val="FF0000"/>
                </a:solidFill>
              </a:rPr>
              <a:t>is the inability of data providers to </a:t>
            </a:r>
            <a:r>
              <a:rPr lang="en-US" sz="1400" b="1" dirty="0">
                <a:solidFill>
                  <a:srgbClr val="FF0000"/>
                </a:solidFill>
              </a:rPr>
              <a:t>control</a:t>
            </a:r>
            <a:r>
              <a:rPr lang="en-US" sz="1400" dirty="0">
                <a:solidFill>
                  <a:srgbClr val="FF0000"/>
                </a:solidFill>
              </a:rPr>
              <a:t> the shared data</a:t>
            </a:r>
            <a:endParaRPr lang="en-US" sz="1400" dirty="0">
              <a:solidFill>
                <a:srgbClr val="FF0000"/>
              </a:solidFill>
            </a:endParaRPr>
          </a:p>
        </p:txBody>
      </p:sp>
      <p:sp>
        <p:nvSpPr>
          <p:cNvPr id="38" name="TextBox 37"/>
          <p:cNvSpPr txBox="1"/>
          <p:nvPr/>
        </p:nvSpPr>
        <p:spPr>
          <a:xfrm>
            <a:off x="1776323" y="4757882"/>
            <a:ext cx="2585661" cy="276999"/>
          </a:xfrm>
          <a:prstGeom prst="rect">
            <a:avLst/>
          </a:prstGeom>
          <a:noFill/>
        </p:spPr>
        <p:txBody>
          <a:bodyPr wrap="square">
            <a:spAutoFit/>
          </a:bodyPr>
          <a:lstStyle/>
          <a:p>
            <a:r>
              <a:rPr lang="en-US" sz="1200" dirty="0">
                <a:solidFill>
                  <a:srgbClr val="FF0000"/>
                </a:solidFill>
              </a:rPr>
              <a:t>E.g., loss of competitive advantage</a:t>
            </a:r>
            <a:endParaRPr lang="en-US" sz="1200" dirty="0">
              <a:solidFill>
                <a:srgbClr val="FF0000"/>
              </a:solidFill>
            </a:endParaRPr>
          </a:p>
        </p:txBody>
      </p:sp>
      <p:sp>
        <p:nvSpPr>
          <p:cNvPr id="40" name="TextBox 39"/>
          <p:cNvSpPr txBox="1"/>
          <p:nvPr/>
        </p:nvSpPr>
        <p:spPr>
          <a:xfrm>
            <a:off x="6257748" y="1287940"/>
            <a:ext cx="2678546" cy="1015663"/>
          </a:xfrm>
          <a:prstGeom prst="rect">
            <a:avLst/>
          </a:prstGeom>
          <a:noFill/>
          <a:ln>
            <a:solidFill>
              <a:schemeClr val="tx1"/>
            </a:solidFill>
          </a:ln>
        </p:spPr>
        <p:txBody>
          <a:bodyPr wrap="square">
            <a:spAutoFit/>
          </a:bodyPr>
          <a:lstStyle/>
          <a:p>
            <a:r>
              <a:rPr lang="en-US" sz="1200" dirty="0"/>
              <a:t>…a platform designed to operate atop of two or more existing platforms, thereby connecting their respective ecosystems by serving as an orchestrator.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7" grpId="0"/>
      <p:bldP spid="19" grpId="0"/>
      <p:bldP spid="28" grpId="0"/>
      <p:bldP spid="36" grpId="0" animBg="1"/>
      <p:bldP spid="38" grpId="0"/>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en-GB" dirty="0"/>
          </a:p>
        </p:txBody>
      </p:sp>
      <p:sp>
        <p:nvSpPr>
          <p:cNvPr id="3" name="Content Placeholder 2"/>
          <p:cNvSpPr>
            <a:spLocks noGrp="1"/>
          </p:cNvSpPr>
          <p:nvPr>
            <p:ph idx="1"/>
          </p:nvPr>
        </p:nvSpPr>
        <p:spPr>
          <a:xfrm>
            <a:off x="1763106" y="1200151"/>
            <a:ext cx="7106464" cy="2068830"/>
          </a:xfrm>
        </p:spPr>
        <p:txBody>
          <a:bodyPr>
            <a:normAutofit fontScale="55000" lnSpcReduction="20000"/>
          </a:bodyPr>
          <a:lstStyle/>
          <a:p>
            <a:pPr marL="0" indent="0">
              <a:buNone/>
            </a:pPr>
            <a:r>
              <a:rPr lang="en-US" sz="3600" dirty="0"/>
              <a:t>Existing studies generally define </a:t>
            </a:r>
            <a:r>
              <a:rPr lang="en-US" sz="3600" i="1" dirty="0"/>
              <a:t>data sovereignty </a:t>
            </a:r>
            <a:r>
              <a:rPr lang="en-US" sz="3600" dirty="0"/>
              <a:t>as the ability of data providers to </a:t>
            </a:r>
            <a:r>
              <a:rPr lang="en-US" sz="3600" u="sng" dirty="0"/>
              <a:t>control</a:t>
            </a:r>
            <a:r>
              <a:rPr lang="en-US" sz="3600" dirty="0"/>
              <a:t> the shared data. Yet, data sovereignty relates to other concepts, such as </a:t>
            </a:r>
            <a:r>
              <a:rPr lang="en-US" sz="3600" u="sng" dirty="0"/>
              <a:t>data ownership</a:t>
            </a:r>
            <a:r>
              <a:rPr lang="en-US" sz="3600" dirty="0"/>
              <a:t> and </a:t>
            </a:r>
            <a:r>
              <a:rPr lang="en-US" sz="3600" u="sng" dirty="0"/>
              <a:t>security</a:t>
            </a:r>
            <a:r>
              <a:rPr lang="en-US" sz="3600" dirty="0"/>
              <a:t>. A control-centric understanding of data sovereignty leads scholars and practitioners to create partial solutions. For example, existing technical solutions focus on access control, leaving other sovereignty aspects unaddressed. </a:t>
            </a:r>
            <a:endParaRPr lang="en-US" sz="3600" dirty="0"/>
          </a:p>
          <a:p>
            <a:pPr marL="0" indent="0">
              <a:buNone/>
            </a:pPr>
            <a:endParaRPr lang="en-US" dirty="0"/>
          </a:p>
          <a:p>
            <a:pPr marL="0" indent="0">
              <a:buNone/>
            </a:pPr>
            <a:endParaRPr lang="en-GB" dirty="0"/>
          </a:p>
        </p:txBody>
      </p:sp>
      <p:sp>
        <p:nvSpPr>
          <p:cNvPr id="4" name="TextBox 3"/>
          <p:cNvSpPr txBox="1"/>
          <p:nvPr/>
        </p:nvSpPr>
        <p:spPr>
          <a:xfrm>
            <a:off x="1763106" y="3500689"/>
            <a:ext cx="5609228" cy="923330"/>
          </a:xfrm>
          <a:prstGeom prst="rect">
            <a:avLst/>
          </a:prstGeom>
          <a:noFill/>
        </p:spPr>
        <p:txBody>
          <a:bodyPr wrap="none" rtlCol="0">
            <a:spAutoFit/>
          </a:bodyPr>
          <a:lstStyle/>
          <a:p>
            <a:pPr marL="342900" indent="-342900">
              <a:buAutoNum type="arabicPeriod"/>
            </a:pPr>
            <a:r>
              <a:rPr lang="en-GB" dirty="0"/>
              <a:t>Describe the research problem in your own words</a:t>
            </a:r>
            <a:endParaRPr lang="en-GB" dirty="0"/>
          </a:p>
          <a:p>
            <a:pPr marL="342900" indent="-342900">
              <a:buAutoNum type="arabicPeriod"/>
            </a:pPr>
            <a:r>
              <a:rPr lang="en-GB" dirty="0"/>
              <a:t>Formulate a descriptive research question</a:t>
            </a:r>
            <a:endParaRPr lang="en-GB" dirty="0"/>
          </a:p>
          <a:p>
            <a:pPr marL="342900" indent="-342900">
              <a:buAutoNum type="arabicPeriod"/>
            </a:pPr>
            <a:r>
              <a:rPr lang="en-GB" dirty="0"/>
              <a:t>Formulate an explanatory research question</a:t>
            </a:r>
            <a:endParaRPr lang="en-GB" dirty="0"/>
          </a:p>
        </p:txBody>
      </p:sp>
      <p:sp>
        <p:nvSpPr>
          <p:cNvPr id="7" name="TextBox 6"/>
          <p:cNvSpPr txBox="1"/>
          <p:nvPr/>
        </p:nvSpPr>
        <p:spPr>
          <a:xfrm>
            <a:off x="1570182" y="4866501"/>
            <a:ext cx="7573818" cy="276999"/>
          </a:xfrm>
          <a:prstGeom prst="rect">
            <a:avLst/>
          </a:prstGeom>
          <a:noFill/>
        </p:spPr>
        <p:txBody>
          <a:bodyPr wrap="square">
            <a:spAutoFit/>
          </a:bodyPr>
          <a:lstStyle/>
          <a:p>
            <a:pPr algn="ctr"/>
            <a:r>
              <a:rPr lang="en-US" sz="1200" dirty="0"/>
              <a:t>(Abbas et al., under review)</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a:t>
            </a:r>
            <a:endParaRPr lang="en-GB" dirty="0"/>
          </a:p>
        </p:txBody>
      </p:sp>
      <p:sp>
        <p:nvSpPr>
          <p:cNvPr id="3" name="Content Placeholder 2"/>
          <p:cNvSpPr>
            <a:spLocks noGrp="1"/>
          </p:cNvSpPr>
          <p:nvPr>
            <p:ph idx="1"/>
          </p:nvPr>
        </p:nvSpPr>
        <p:spPr>
          <a:xfrm>
            <a:off x="1763106" y="1200150"/>
            <a:ext cx="7106464" cy="2623705"/>
          </a:xfrm>
        </p:spPr>
        <p:txBody>
          <a:bodyPr>
            <a:noAutofit/>
          </a:bodyPr>
          <a:lstStyle/>
          <a:p>
            <a:pPr marL="0" indent="0">
              <a:buNone/>
            </a:pPr>
            <a:r>
              <a:rPr lang="en-US" sz="1500" dirty="0"/>
              <a:t>Meta-platforms amplify data sovereignty concerns: the inability of data providers to control the shared data. Control mechanisms (i.e., certification, smart contract) help maintain data sovereignty. Nevertheless, the complex offerings of meta-platforms (e.g., enabling data flow from an IoT platform to others) make us question the efficacy of these control mechanisms. This study aims to evaluate the perceived efficacy of control mechanisms to maintain data sovereignty in meta-platforms. The findings from a survey study (n=93) indicate that respondents perceive high data sovereignty. Smart contracts enable providers to control the shared data; certification signals meta-platforms’ responsibility to deliver secure data-sharing infrastructure.</a:t>
            </a:r>
            <a:endParaRPr lang="en-GB" sz="1500" dirty="0"/>
          </a:p>
        </p:txBody>
      </p:sp>
      <p:sp>
        <p:nvSpPr>
          <p:cNvPr id="4" name="TextBox 3"/>
          <p:cNvSpPr txBox="1"/>
          <p:nvPr/>
        </p:nvSpPr>
        <p:spPr>
          <a:xfrm>
            <a:off x="1763106" y="3833196"/>
            <a:ext cx="5609228" cy="923330"/>
          </a:xfrm>
          <a:prstGeom prst="rect">
            <a:avLst/>
          </a:prstGeom>
          <a:noFill/>
        </p:spPr>
        <p:txBody>
          <a:bodyPr wrap="none" rtlCol="0">
            <a:spAutoFit/>
          </a:bodyPr>
          <a:lstStyle/>
          <a:p>
            <a:pPr marL="342900" indent="-342900">
              <a:buAutoNum type="arabicPeriod"/>
            </a:pPr>
            <a:r>
              <a:rPr lang="en-GB" dirty="0"/>
              <a:t>Describe the research problem in your own words</a:t>
            </a:r>
            <a:endParaRPr lang="en-GB" dirty="0"/>
          </a:p>
          <a:p>
            <a:pPr marL="342900" indent="-342900">
              <a:buAutoNum type="arabicPeriod"/>
            </a:pPr>
            <a:r>
              <a:rPr lang="en-GB" dirty="0"/>
              <a:t>Formulate a descriptive research question</a:t>
            </a:r>
            <a:endParaRPr lang="en-GB" dirty="0"/>
          </a:p>
          <a:p>
            <a:pPr marL="342900" indent="-342900">
              <a:buAutoNum type="arabicPeriod"/>
            </a:pPr>
            <a:r>
              <a:rPr lang="en-GB" dirty="0"/>
              <a:t>Formulate an explanatory research question</a:t>
            </a:r>
            <a:endParaRPr lang="en-GB" dirty="0"/>
          </a:p>
        </p:txBody>
      </p:sp>
      <p:sp>
        <p:nvSpPr>
          <p:cNvPr id="7" name="TextBox 6"/>
          <p:cNvSpPr txBox="1"/>
          <p:nvPr/>
        </p:nvSpPr>
        <p:spPr>
          <a:xfrm>
            <a:off x="1570182" y="4866501"/>
            <a:ext cx="7573818" cy="276999"/>
          </a:xfrm>
          <a:prstGeom prst="rect">
            <a:avLst/>
          </a:prstGeom>
          <a:noFill/>
        </p:spPr>
        <p:txBody>
          <a:bodyPr wrap="square">
            <a:spAutoFit/>
          </a:bodyPr>
          <a:lstStyle/>
          <a:p>
            <a:pPr algn="ctr"/>
            <a:r>
              <a:rPr lang="en-US" sz="1200" dirty="0"/>
              <a:t>(Abbas et al., 2023)</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Feedback assignment</a:t>
            </a:r>
            <a:endParaRPr lang="nl-NL" dirty="0"/>
          </a:p>
        </p:txBody>
      </p:sp>
      <p:sp>
        <p:nvSpPr>
          <p:cNvPr id="3" name="Ondertitel 2"/>
          <p:cNvSpPr>
            <a:spLocks noGrp="1"/>
          </p:cNvSpPr>
          <p:nvPr>
            <p:ph type="subTitle" idx="1"/>
          </p:nvPr>
        </p:nvSpPr>
        <p:spPr/>
        <p:txBody>
          <a:bodyPr/>
          <a:lstStyle/>
          <a:p>
            <a:endParaRPr lang="nl-N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General </a:t>
            </a:r>
            <a:r>
              <a:rPr lang="nl-NL" dirty="0" err="1"/>
              <a:t>remarks</a:t>
            </a:r>
            <a:endParaRPr lang="nl-NL" dirty="0"/>
          </a:p>
        </p:txBody>
      </p:sp>
      <p:sp>
        <p:nvSpPr>
          <p:cNvPr id="3" name="Tijdelijke aanduiding voor inhoud 2"/>
          <p:cNvSpPr>
            <a:spLocks noGrp="1"/>
          </p:cNvSpPr>
          <p:nvPr>
            <p:ph idx="1"/>
          </p:nvPr>
        </p:nvSpPr>
        <p:spPr/>
        <p:txBody>
          <a:bodyPr/>
          <a:lstStyle/>
          <a:p>
            <a:pPr>
              <a:lnSpc>
                <a:spcPct val="107000"/>
              </a:lnSpc>
            </a:pPr>
            <a:r>
              <a:rPr lang="en-GB" sz="1800" dirty="0">
                <a:effectLst/>
                <a:latin typeface="+mj-lt"/>
                <a:ea typeface="Calibri" panose="020F0502020204030204" pitchFamily="34" charset="0"/>
                <a:cs typeface="Times New Roman" panose="02020603050405020304" pitchFamily="18" charset="0"/>
              </a:rPr>
              <a:t>Much to improve, look into the evaluation criteria and write the assignment based on this. </a:t>
            </a:r>
            <a:endParaRPr lang="nl-NL" sz="1800" dirty="0">
              <a:effectLst/>
              <a:latin typeface="+mj-lt"/>
              <a:ea typeface="Calibri" panose="020F0502020204030204" pitchFamily="34" charset="0"/>
              <a:cs typeface="Times New Roman" panose="02020603050405020304" pitchFamily="18" charset="0"/>
            </a:endParaRPr>
          </a:p>
          <a:p>
            <a:pPr>
              <a:lnSpc>
                <a:spcPct val="107000"/>
              </a:lnSpc>
            </a:pPr>
            <a:r>
              <a:rPr lang="en-GB" sz="1800" dirty="0">
                <a:effectLst/>
                <a:latin typeface="+mj-lt"/>
                <a:ea typeface="Calibri" panose="020F0502020204030204" pitchFamily="34" charset="0"/>
                <a:cs typeface="Times New Roman" panose="02020603050405020304" pitchFamily="18" charset="0"/>
              </a:rPr>
              <a:t>Make sure that the assignment is a comprehensive story and does not consists of parts. </a:t>
            </a:r>
            <a:endParaRPr lang="nl-NL"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mj-lt"/>
                <a:ea typeface="Calibri" panose="020F0502020204030204" pitchFamily="34" charset="0"/>
                <a:cs typeface="Times New Roman" panose="02020603050405020304" pitchFamily="18" charset="0"/>
              </a:rPr>
              <a:t>Explain many problem areas in the “Explain your choice using one or more of the criteria” part rather than define a problem area and explain it in the following part.</a:t>
            </a:r>
            <a:endParaRPr lang="nl-NL" sz="1800" dirty="0">
              <a:effectLst/>
              <a:latin typeface="+mj-lt"/>
              <a:ea typeface="Calibri" panose="020F0502020204030204" pitchFamily="34" charset="0"/>
              <a:cs typeface="Times New Roman" panose="02020603050405020304" pitchFamily="18" charset="0"/>
            </a:endParaRPr>
          </a:p>
          <a:p>
            <a:r>
              <a:rPr lang="en-GB" sz="1800" dirty="0">
                <a:effectLst/>
                <a:latin typeface="+mj-lt"/>
                <a:ea typeface="Calibri" panose="020F0502020204030204" pitchFamily="34" charset="0"/>
                <a:cs typeface="Arial" panose="020B0604020202020204" pitchFamily="34" charset="0"/>
              </a:rPr>
              <a:t>Social media platforms are not data platforms; core business is not exchanging data.</a:t>
            </a:r>
            <a:endParaRPr lang="nl-NL" dirty="0">
              <a:latin typeface="+mj-lt"/>
            </a:endParaRPr>
          </a:p>
        </p:txBody>
      </p:sp>
      <p:sp>
        <p:nvSpPr>
          <p:cNvPr id="4" name="Rectangle 3"/>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Problem area: general remarks</a:t>
            </a:r>
            <a:endParaRPr lang="en-GB" dirty="0"/>
          </a:p>
        </p:txBody>
      </p:sp>
      <p:sp>
        <p:nvSpPr>
          <p:cNvPr id="8" name="Content Placeholder 7"/>
          <p:cNvSpPr>
            <a:spLocks noGrp="1"/>
          </p:cNvSpPr>
          <p:nvPr>
            <p:ph idx="1"/>
          </p:nvPr>
        </p:nvSpPr>
        <p:spPr/>
        <p:txBody>
          <a:bodyPr>
            <a:normAutofit/>
          </a:bodyPr>
          <a:lstStyle/>
          <a:p>
            <a:pPr>
              <a:lnSpc>
                <a:spcPct val="107000"/>
              </a:lnSpc>
            </a:pPr>
            <a:r>
              <a:rPr lang="en-GB" sz="1800" dirty="0">
                <a:latin typeface="+mj-lt"/>
                <a:ea typeface="Calibri" panose="020F0502020204030204" pitchFamily="34" charset="0"/>
                <a:cs typeface="Times New Roman" panose="02020603050405020304" pitchFamily="18" charset="0"/>
              </a:rPr>
              <a:t>Use facts </a:t>
            </a:r>
            <a:r>
              <a:rPr lang="en-GB" sz="1800" dirty="0">
                <a:effectLst/>
                <a:latin typeface="+mj-lt"/>
                <a:ea typeface="Calibri" panose="020F0502020204030204" pitchFamily="34" charset="0"/>
                <a:cs typeface="Times New Roman" panose="02020603050405020304" pitchFamily="18" charset="0"/>
              </a:rPr>
              <a:t>and references; this really strengthens the description of the problem area. </a:t>
            </a:r>
            <a:endParaRPr lang="nl-NL" sz="18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GB" sz="1800" dirty="0">
                <a:latin typeface="+mj-lt"/>
                <a:ea typeface="Calibri" panose="020F0502020204030204" pitchFamily="34" charset="0"/>
                <a:cs typeface="Times New Roman" panose="02020603050405020304" pitchFamily="18" charset="0"/>
              </a:rPr>
              <a:t>Provide a short explanation </a:t>
            </a:r>
            <a:r>
              <a:rPr lang="en-GB" sz="1800" dirty="0">
                <a:effectLst/>
                <a:latin typeface="+mj-lt"/>
                <a:ea typeface="Calibri" panose="020F0502020204030204" pitchFamily="34" charset="0"/>
                <a:cs typeface="Times New Roman" panose="02020603050405020304" pitchFamily="18" charset="0"/>
              </a:rPr>
              <a:t>of some terms (</a:t>
            </a:r>
            <a:r>
              <a:rPr lang="en-GB" sz="1800" dirty="0" err="1">
                <a:effectLst/>
                <a:latin typeface="+mj-lt"/>
                <a:ea typeface="Calibri" panose="020F0502020204030204" pitchFamily="34" charset="0"/>
                <a:cs typeface="Times New Roman" panose="02020603050405020304" pitchFamily="18" charset="0"/>
              </a:rPr>
              <a:t>eg.</a:t>
            </a:r>
            <a:r>
              <a:rPr lang="en-GB" sz="1800" dirty="0">
                <a:effectLst/>
                <a:latin typeface="+mj-lt"/>
                <a:ea typeface="Calibri" panose="020F0502020204030204" pitchFamily="34" charset="0"/>
                <a:cs typeface="Times New Roman" panose="02020603050405020304" pitchFamily="18" charset="0"/>
              </a:rPr>
              <a:t> economic outcomes) </a:t>
            </a:r>
            <a:r>
              <a:rPr lang="en-GB" sz="1800" dirty="0">
                <a:latin typeface="+mj-lt"/>
                <a:ea typeface="Calibri" panose="020F0502020204030204" pitchFamily="34" charset="0"/>
                <a:cs typeface="Times New Roman" panose="02020603050405020304" pitchFamily="18" charset="0"/>
              </a:rPr>
              <a:t>, otherwise it hinders the </a:t>
            </a:r>
            <a:r>
              <a:rPr lang="en-GB" sz="1800" dirty="0">
                <a:effectLst/>
                <a:latin typeface="+mj-lt"/>
                <a:ea typeface="Calibri" panose="020F0502020204030204" pitchFamily="34" charset="0"/>
                <a:cs typeface="Times New Roman" panose="02020603050405020304" pitchFamily="18" charset="0"/>
              </a:rPr>
              <a:t>understanding of the problem area/research objectives/research questions.</a:t>
            </a:r>
            <a:endParaRPr lang="nl-NL" sz="1800" dirty="0">
              <a:effectLst/>
              <a:latin typeface="+mj-lt"/>
              <a:ea typeface="Calibri" panose="020F0502020204030204" pitchFamily="34" charset="0"/>
              <a:cs typeface="Times New Roman" panose="02020603050405020304" pitchFamily="18" charset="0"/>
            </a:endParaRPr>
          </a:p>
          <a:p>
            <a:pPr marL="0" indent="0">
              <a:buNone/>
            </a:pPr>
            <a:endParaRPr lang="en-GB" dirty="0"/>
          </a:p>
        </p:txBody>
      </p:sp>
      <p:sp>
        <p:nvSpPr>
          <p:cNvPr id="3" name="Rectangle 2"/>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Problem area with too limited scope Helping only one company to improve</a:t>
            </a:r>
            <a:endParaRPr lang="en-GB" dirty="0"/>
          </a:p>
        </p:txBody>
      </p:sp>
      <p:sp>
        <p:nvSpPr>
          <p:cNvPr id="8" name="Content Placeholder 7"/>
          <p:cNvSpPr>
            <a:spLocks noGrp="1"/>
          </p:cNvSpPr>
          <p:nvPr>
            <p:ph idx="1"/>
          </p:nvPr>
        </p:nvSpPr>
        <p:spPr/>
        <p:txBody>
          <a:bodyPr>
            <a:normAutofit/>
          </a:bodyPr>
          <a:lstStyle/>
          <a:p>
            <a:endParaRPr lang="en-US" sz="2000" dirty="0"/>
          </a:p>
          <a:p>
            <a:r>
              <a:rPr lang="en-US" sz="2000" dirty="0"/>
              <a:t>“Recently, social media users, especially Instagram, tend to voluntarily accept the Privacy Policy provided by the platform to enable them to access all of the application’s features”</a:t>
            </a:r>
            <a:endParaRPr lang="en-GB" sz="2000" dirty="0"/>
          </a:p>
        </p:txBody>
      </p:sp>
      <p:sp>
        <p:nvSpPr>
          <p:cNvPr id="3" name="Rectangle 2"/>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GB" dirty="0"/>
              <a:t>Problem area: Technical solution instead of problem area</a:t>
            </a:r>
            <a:endParaRPr lang="en-GB" dirty="0"/>
          </a:p>
        </p:txBody>
      </p:sp>
      <p:sp>
        <p:nvSpPr>
          <p:cNvPr id="8" name="Content Placeholder 7"/>
          <p:cNvSpPr>
            <a:spLocks noGrp="1"/>
          </p:cNvSpPr>
          <p:nvPr>
            <p:ph idx="1"/>
          </p:nvPr>
        </p:nvSpPr>
        <p:spPr/>
        <p:txBody>
          <a:bodyPr>
            <a:normAutofit fontScale="70000" lnSpcReduction="20000"/>
          </a:bodyPr>
          <a:lstStyle/>
          <a:p>
            <a:pPr lvl="0">
              <a:lnSpc>
                <a:spcPct val="107000"/>
              </a:lnSpc>
              <a:buFont typeface="Arial" panose="020B0604020202020204" pitchFamily="34" charset="0"/>
              <a:buChar char="•"/>
            </a:pPr>
            <a:endParaRPr lang="en-GB" sz="3200" dirty="0">
              <a:latin typeface="+mj-lt"/>
              <a:ea typeface="Calibri" panose="020F0502020204030204" pitchFamily="34" charset="0"/>
              <a:cs typeface="Times New Roman" panose="02020603050405020304" pitchFamily="18" charset="0"/>
            </a:endParaRPr>
          </a:p>
          <a:p>
            <a:pPr lvl="0">
              <a:lnSpc>
                <a:spcPct val="107000"/>
              </a:lnSpc>
              <a:buFont typeface="Arial" panose="020B0604020202020204" pitchFamily="34" charset="0"/>
              <a:buChar char="•"/>
            </a:pPr>
            <a:r>
              <a:rPr lang="en-GB" sz="3200" dirty="0">
                <a:latin typeface="+mj-lt"/>
                <a:ea typeface="Calibri" panose="020F0502020204030204" pitchFamily="34" charset="0"/>
                <a:cs typeface="Times New Roman" panose="02020603050405020304" pitchFamily="18" charset="0"/>
              </a:rPr>
              <a:t>Blockchain: </a:t>
            </a:r>
            <a:endParaRPr lang="en-GB" sz="3200" dirty="0">
              <a:effectLst/>
              <a:latin typeface="+mj-lt"/>
              <a:ea typeface="Calibri" panose="020F0502020204030204" pitchFamily="34" charset="0"/>
              <a:cs typeface="Times New Roman" panose="02020603050405020304" pitchFamily="18" charset="0"/>
            </a:endParaRPr>
          </a:p>
          <a:p>
            <a:pPr marL="0" lvl="0" indent="0">
              <a:lnSpc>
                <a:spcPct val="107000"/>
              </a:lnSpc>
              <a:buNone/>
            </a:pPr>
            <a:r>
              <a:rPr lang="en-US" sz="2600" dirty="0"/>
              <a:t>“Blockchain technologies are widely being used to enhance the privacy of digital systems, and this increases the level of trust of the stakeholders involved. So, to improve the status quo of data platforms being closed, the usage of blockchain technologies is being looked into”</a:t>
            </a:r>
            <a:endParaRPr lang="en-US" sz="2600" dirty="0"/>
          </a:p>
          <a:p>
            <a:pPr marL="0" lvl="0" indent="0">
              <a:lnSpc>
                <a:spcPct val="107000"/>
              </a:lnSpc>
              <a:buNone/>
            </a:pPr>
            <a:endParaRPr lang="en-US" sz="2000" dirty="0"/>
          </a:p>
          <a:p>
            <a:pPr>
              <a:lnSpc>
                <a:spcPct val="107000"/>
              </a:lnSpc>
            </a:pPr>
            <a:r>
              <a:rPr lang="en-GB" sz="3200" dirty="0">
                <a:latin typeface="+mj-lt"/>
                <a:ea typeface="Calibri" panose="020F0502020204030204" pitchFamily="34" charset="0"/>
                <a:cs typeface="Times New Roman" panose="02020603050405020304" pitchFamily="18" charset="0"/>
              </a:rPr>
              <a:t>De-anonymization:</a:t>
            </a:r>
            <a:endParaRPr lang="en-US" sz="2800" dirty="0">
              <a:latin typeface="+mj-lt"/>
            </a:endParaRPr>
          </a:p>
          <a:p>
            <a:pPr marL="0" lvl="0" indent="0">
              <a:lnSpc>
                <a:spcPct val="107000"/>
              </a:lnSpc>
              <a:buNone/>
            </a:pPr>
            <a:r>
              <a:rPr lang="en-US" sz="2800" dirty="0"/>
              <a:t>“</a:t>
            </a:r>
            <a:r>
              <a:rPr lang="en-US" sz="2600" dirty="0"/>
              <a:t>De-anonymization of some aspects of the product can help achieve these goals”</a:t>
            </a:r>
            <a:endParaRPr lang="en-GB" sz="2600" dirty="0"/>
          </a:p>
          <a:p>
            <a:pPr marL="0" indent="0">
              <a:buNone/>
            </a:pPr>
            <a:endParaRPr lang="en-GB" dirty="0"/>
          </a:p>
        </p:txBody>
      </p:sp>
      <p:sp>
        <p:nvSpPr>
          <p:cNvPr id="3" name="Rectangle 2"/>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objective/question</a:t>
            </a:r>
            <a:endParaRPr lang="en-GB" dirty="0"/>
          </a:p>
        </p:txBody>
      </p:sp>
      <p:sp>
        <p:nvSpPr>
          <p:cNvPr id="3" name="Content Placeholder 2"/>
          <p:cNvSpPr>
            <a:spLocks noGrp="1"/>
          </p:cNvSpPr>
          <p:nvPr>
            <p:ph idx="1"/>
          </p:nvPr>
        </p:nvSpPr>
        <p:spPr/>
        <p:txBody>
          <a:bodyPr/>
          <a:lstStyle/>
          <a:p>
            <a:endParaRPr lang="en-GB"/>
          </a:p>
        </p:txBody>
      </p:sp>
      <p:sp>
        <p:nvSpPr>
          <p:cNvPr id="4" name="Rectangle 3"/>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a:t>You’re reading the methods chapter of a paper that applies questionnaire research. In the methods chapter, the questionnaire items are not included. Therefore, the following hallmark of scientific research is harmed:</a:t>
            </a:r>
            <a:endParaRPr lang="en-GB" dirty="0"/>
          </a:p>
          <a:p>
            <a:pPr marL="914400" lvl="1" indent="-514350">
              <a:buFont typeface="+mj-lt"/>
              <a:buAutoNum type="alphaUcPeriod"/>
            </a:pPr>
            <a:r>
              <a:rPr lang="en-GB" dirty="0"/>
              <a:t>Testability</a:t>
            </a:r>
            <a:endParaRPr lang="en-GB" dirty="0"/>
          </a:p>
          <a:p>
            <a:pPr marL="914400" lvl="1" indent="-514350">
              <a:buFont typeface="+mj-lt"/>
              <a:buAutoNum type="alphaUcPeriod"/>
            </a:pPr>
            <a:r>
              <a:rPr lang="en-GB" dirty="0"/>
              <a:t>Replicability</a:t>
            </a:r>
            <a:endParaRPr lang="en-GB" dirty="0"/>
          </a:p>
          <a:p>
            <a:pPr marL="914400" lvl="1" indent="-514350">
              <a:buFont typeface="+mj-lt"/>
              <a:buAutoNum type="alphaUcPeriod"/>
            </a:pPr>
            <a:r>
              <a:rPr lang="en-GB" dirty="0"/>
              <a:t>Precision</a:t>
            </a:r>
            <a:endParaRPr lang="en-GB" dirty="0"/>
          </a:p>
          <a:p>
            <a:pPr marL="914400" lvl="1" indent="-514350">
              <a:buFont typeface="+mj-lt"/>
              <a:buAutoNum type="alphaUcPeriod"/>
            </a:pPr>
            <a:r>
              <a:rPr lang="en-GB" dirty="0"/>
              <a:t>Parsimony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example</a:t>
            </a:r>
            <a:endParaRPr lang="en-GB" dirty="0"/>
          </a:p>
        </p:txBody>
      </p:sp>
      <p:sp>
        <p:nvSpPr>
          <p:cNvPr id="5" name="Content Placeholder 4"/>
          <p:cNvSpPr>
            <a:spLocks noGrp="1"/>
          </p:cNvSpPr>
          <p:nvPr>
            <p:ph idx="1"/>
          </p:nvPr>
        </p:nvSpPr>
        <p:spPr/>
        <p:txBody>
          <a:bodyPr/>
          <a:lstStyle/>
          <a:p>
            <a:endParaRPr lang="en-GB"/>
          </a:p>
        </p:txBody>
      </p:sp>
      <p:pic>
        <p:nvPicPr>
          <p:cNvPr id="4" name="Picture 3"/>
          <p:cNvPicPr>
            <a:picLocks noChangeAspect="1"/>
          </p:cNvPicPr>
          <p:nvPr/>
        </p:nvPicPr>
        <p:blipFill>
          <a:blip r:embed="rId1"/>
          <a:stretch>
            <a:fillRect/>
          </a:stretch>
        </p:blipFill>
        <p:spPr>
          <a:xfrm>
            <a:off x="47625" y="1290637"/>
            <a:ext cx="9048750" cy="2562225"/>
          </a:xfrm>
          <a:prstGeom prst="rect">
            <a:avLst/>
          </a:prstGeom>
        </p:spPr>
      </p:pic>
      <p:sp>
        <p:nvSpPr>
          <p:cNvPr id="3" name="Rectangle 2"/>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example</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1"/>
          <a:stretch>
            <a:fillRect/>
          </a:stretch>
        </p:blipFill>
        <p:spPr>
          <a:xfrm>
            <a:off x="490537" y="1671637"/>
            <a:ext cx="8162925" cy="1800225"/>
          </a:xfrm>
          <a:prstGeom prst="rect">
            <a:avLst/>
          </a:prstGeom>
        </p:spPr>
      </p:pic>
      <p:sp>
        <p:nvSpPr>
          <p:cNvPr id="5" name="Rectangle 4"/>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example</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1"/>
          <a:stretch>
            <a:fillRect/>
          </a:stretch>
        </p:blipFill>
        <p:spPr>
          <a:xfrm>
            <a:off x="239268" y="1825438"/>
            <a:ext cx="8828532" cy="2163856"/>
          </a:xfrm>
          <a:prstGeom prst="rect">
            <a:avLst/>
          </a:prstGeom>
        </p:spPr>
      </p:pic>
      <p:sp>
        <p:nvSpPr>
          <p:cNvPr id="5" name="Rectangle 4"/>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Strong example</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1"/>
          <a:stretch>
            <a:fillRect/>
          </a:stretch>
        </p:blipFill>
        <p:spPr>
          <a:xfrm>
            <a:off x="8832" y="1380565"/>
            <a:ext cx="9135168" cy="2105585"/>
          </a:xfrm>
          <a:prstGeom prst="rect">
            <a:avLst/>
          </a:prstGeom>
        </p:spPr>
      </p:pic>
      <p:sp>
        <p:nvSpPr>
          <p:cNvPr id="5" name="Rectangle 4"/>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Research question/research objective</a:t>
            </a: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r>
              <a:rPr lang="en-GB" dirty="0"/>
              <a:t>Make it specific</a:t>
            </a:r>
            <a:endParaRPr lang="en-GB" dirty="0"/>
          </a:p>
          <a:p>
            <a:r>
              <a:rPr lang="en-GB" dirty="0"/>
              <a:t>Consistency</a:t>
            </a:r>
            <a:endParaRPr lang="en-GB" dirty="0"/>
          </a:p>
          <a:p>
            <a:pPr lvl="1"/>
            <a:r>
              <a:rPr lang="en-GB" dirty="0"/>
              <a:t>Ensure that the research question helps to realize the research objective</a:t>
            </a:r>
            <a:endParaRPr lang="en-GB" dirty="0"/>
          </a:p>
          <a:p>
            <a:pPr marL="457200" lvl="1" indent="0">
              <a:buNone/>
            </a:pPr>
            <a:endParaRPr lang="en-GB" dirty="0"/>
          </a:p>
        </p:txBody>
      </p:sp>
      <p:sp>
        <p:nvSpPr>
          <p:cNvPr id="4" name="Rectangle 3"/>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objective </a:t>
            </a:r>
            <a:endParaRPr lang="en-GB" dirty="0"/>
          </a:p>
        </p:txBody>
      </p:sp>
      <p:sp>
        <p:nvSpPr>
          <p:cNvPr id="3" name="Content Placeholder 2"/>
          <p:cNvSpPr>
            <a:spLocks noGrp="1"/>
          </p:cNvSpPr>
          <p:nvPr>
            <p:ph idx="1"/>
          </p:nvPr>
        </p:nvSpPr>
        <p:spPr/>
        <p:txBody>
          <a:bodyPr>
            <a:normAutofit fontScale="92500"/>
          </a:bodyPr>
          <a:lstStyle/>
          <a:p>
            <a:r>
              <a:rPr lang="en-GB" dirty="0"/>
              <a:t>Many research objectives without deliverable</a:t>
            </a:r>
            <a:endParaRPr lang="en-GB" dirty="0"/>
          </a:p>
          <a:p>
            <a:pPr marL="0" indent="0">
              <a:buNone/>
            </a:pPr>
            <a:r>
              <a:rPr lang="en-GB" sz="1800" dirty="0"/>
              <a:t>Example: </a:t>
            </a:r>
            <a:endParaRPr lang="en-GB" sz="1800" dirty="0"/>
          </a:p>
          <a:p>
            <a:pPr marL="0" indent="0">
              <a:buNone/>
            </a:pPr>
            <a:r>
              <a:rPr lang="en-US" sz="1900" dirty="0"/>
              <a:t>“To investigate the use of </a:t>
            </a:r>
            <a:r>
              <a:rPr lang="en-US" sz="1900" dirty="0" err="1"/>
              <a:t>blockchain</a:t>
            </a:r>
            <a:r>
              <a:rPr lang="en-US" sz="1900" dirty="0"/>
              <a:t> technologies in establishing trust and privacy </a:t>
            </a:r>
            <a:r>
              <a:rPr lang="en-US" sz="1900" dirty="0" err="1"/>
              <a:t>torealise</a:t>
            </a:r>
            <a:r>
              <a:rPr lang="en-US" sz="1900" dirty="0"/>
              <a:t> the openness of data platforms.”</a:t>
            </a:r>
            <a:endParaRPr lang="en-US" sz="1900" dirty="0"/>
          </a:p>
          <a:p>
            <a:pPr marL="0" indent="0">
              <a:buNone/>
            </a:pPr>
            <a:r>
              <a:rPr lang="en-US" sz="1900" dirty="0"/>
              <a:t>“Figure out what could </a:t>
            </a:r>
            <a:r>
              <a:rPr lang="en-US" sz="1900" dirty="0" err="1"/>
              <a:t>incentivise</a:t>
            </a:r>
            <a:r>
              <a:rPr lang="en-US" sz="1900" dirty="0"/>
              <a:t> companies to share their data so that going about business can be improved”</a:t>
            </a:r>
            <a:endParaRPr lang="en-US" sz="1900" dirty="0"/>
          </a:p>
          <a:p>
            <a:pPr marL="0" indent="0">
              <a:buNone/>
            </a:pPr>
            <a:r>
              <a:rPr lang="en-US" sz="1900" dirty="0"/>
              <a:t>“using research methods to analyze the business model(s) of data platforms, in terms of finances, for their sustainable (open) future”</a:t>
            </a:r>
            <a:endParaRPr lang="en-US" sz="1900" dirty="0"/>
          </a:p>
          <a:p>
            <a:pPr marL="0" indent="0">
              <a:buNone/>
            </a:pPr>
            <a:endParaRPr lang="en-US" sz="1900" dirty="0"/>
          </a:p>
          <a:p>
            <a:pPr marL="0" indent="0">
              <a:buNone/>
            </a:pPr>
            <a:r>
              <a:rPr lang="en-GB" dirty="0"/>
              <a:t> </a:t>
            </a:r>
            <a:endParaRPr lang="en-GB" dirty="0"/>
          </a:p>
          <a:p>
            <a:endParaRPr lang="en-GB" dirty="0"/>
          </a:p>
        </p:txBody>
      </p:sp>
      <p:sp>
        <p:nvSpPr>
          <p:cNvPr id="4" name="Rectangle 3"/>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objective </a:t>
            </a:r>
            <a:endParaRPr lang="en-GB" dirty="0"/>
          </a:p>
        </p:txBody>
      </p:sp>
      <p:sp>
        <p:nvSpPr>
          <p:cNvPr id="3" name="Content Placeholder 2"/>
          <p:cNvSpPr>
            <a:spLocks noGrp="1"/>
          </p:cNvSpPr>
          <p:nvPr>
            <p:ph idx="1"/>
          </p:nvPr>
        </p:nvSpPr>
        <p:spPr/>
        <p:txBody>
          <a:bodyPr>
            <a:normAutofit lnSpcReduction="10000"/>
          </a:bodyPr>
          <a:lstStyle/>
          <a:p>
            <a:r>
              <a:rPr lang="en-US" dirty="0"/>
              <a:t>Without a research component</a:t>
            </a:r>
            <a:endParaRPr lang="en-US" dirty="0"/>
          </a:p>
          <a:p>
            <a:pPr marL="0" indent="0">
              <a:buNone/>
            </a:pPr>
            <a:r>
              <a:rPr lang="en-US" dirty="0"/>
              <a:t>“Implementation of transparency and traceability within open data platforms to accomplish the demands of the societal values of the users.”</a:t>
            </a:r>
            <a:endParaRPr lang="en-US" dirty="0"/>
          </a:p>
          <a:p>
            <a:pPr marL="0" indent="0">
              <a:buNone/>
            </a:pPr>
            <a:r>
              <a:rPr lang="en-GB" dirty="0"/>
              <a:t>“</a:t>
            </a:r>
            <a:r>
              <a:rPr lang="en-US" dirty="0"/>
              <a:t>The goal is to safeguard customer data by managing it responsibly and generating more revenue for the organization</a:t>
            </a:r>
            <a:r>
              <a:rPr lang="en-US" sz="3200" dirty="0"/>
              <a:t>”</a:t>
            </a:r>
            <a:endParaRPr lang="en-US" sz="3200" dirty="0"/>
          </a:p>
          <a:p>
            <a:endParaRPr lang="en-GB" dirty="0"/>
          </a:p>
        </p:txBody>
      </p:sp>
      <p:sp>
        <p:nvSpPr>
          <p:cNvPr id="4" name="Rectangle 3"/>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Research question: good examples</a:t>
            </a:r>
            <a:endParaRPr lang="en-GB" dirty="0"/>
          </a:p>
        </p:txBody>
      </p:sp>
      <p:sp>
        <p:nvSpPr>
          <p:cNvPr id="3" name="Content Placeholder 2"/>
          <p:cNvSpPr>
            <a:spLocks noGrp="1"/>
          </p:cNvSpPr>
          <p:nvPr>
            <p:ph idx="1"/>
          </p:nvPr>
        </p:nvSpPr>
        <p:spPr/>
        <p:txBody>
          <a:bodyPr>
            <a:normAutofit fontScale="77500" lnSpcReduction="20000"/>
          </a:bodyPr>
          <a:lstStyle/>
          <a:p>
            <a:r>
              <a:rPr lang="en-US" dirty="0"/>
              <a:t>What practices do companies use to assess the validity of data provided by ODP?</a:t>
            </a:r>
            <a:endParaRPr lang="en-US" dirty="0"/>
          </a:p>
          <a:p>
            <a:r>
              <a:rPr lang="en-US" dirty="0"/>
              <a:t>How does including a governmental </a:t>
            </a:r>
            <a:r>
              <a:rPr lang="en-US" dirty="0" err="1"/>
              <a:t>organisation</a:t>
            </a:r>
            <a:r>
              <a:rPr lang="en-US" dirty="0"/>
              <a:t> as a data provider for a data platform influence the openness and controllability of data?</a:t>
            </a:r>
            <a:endParaRPr lang="en-US" dirty="0"/>
          </a:p>
          <a:p>
            <a:r>
              <a:rPr lang="en-US" dirty="0"/>
              <a:t>To what degree are data platforms, data owners and data consumers willing to participate in platform-to-platform openness and what are their reasons not to?</a:t>
            </a:r>
            <a:endParaRPr lang="en-US" dirty="0"/>
          </a:p>
          <a:p>
            <a:r>
              <a:rPr lang="en-US" dirty="0"/>
              <a:t>What factors positively influence CEOs and managers to share their data?</a:t>
            </a:r>
            <a:endParaRPr lang="en-GB" dirty="0"/>
          </a:p>
        </p:txBody>
      </p:sp>
      <p:sp>
        <p:nvSpPr>
          <p:cNvPr id="4" name="Rectangle 3"/>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question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a:t>Avoid normative/policy-related research questions: </a:t>
            </a:r>
            <a:endParaRPr lang="en-GB" dirty="0"/>
          </a:p>
          <a:p>
            <a:pPr marL="0" indent="0">
              <a:buNone/>
            </a:pPr>
            <a:r>
              <a:rPr lang="en-GB" sz="1900" dirty="0">
                <a:latin typeface="+mj-lt"/>
              </a:rPr>
              <a:t>Examples: </a:t>
            </a:r>
            <a:endParaRPr lang="en-GB" sz="1900" dirty="0">
              <a:latin typeface="+mj-lt"/>
            </a:endParaRPr>
          </a:p>
          <a:p>
            <a:pPr lvl="0">
              <a:lnSpc>
                <a:spcPct val="107000"/>
              </a:lnSpc>
              <a:spcAft>
                <a:spcPts val="800"/>
              </a:spcAft>
              <a:buFont typeface="Calibri" panose="020F0502020204030204" pitchFamily="34" charset="0"/>
              <a:buChar char="-"/>
            </a:pPr>
            <a:r>
              <a:rPr lang="en-US" sz="1900" dirty="0">
                <a:latin typeface="+mj-lt"/>
                <a:ea typeface="Calibri" panose="020F0502020204030204" pitchFamily="34" charset="0"/>
                <a:cs typeface="Times New Roman" panose="02020603050405020304" pitchFamily="18" charset="0"/>
              </a:rPr>
              <a:t>What causes independent data platforms to succeed or fail in the face of competition from tech giants?</a:t>
            </a:r>
            <a:endParaRPr lang="en-US" sz="1900" dirty="0">
              <a:latin typeface="+mj-lt"/>
              <a:ea typeface="Calibri" panose="020F0502020204030204" pitchFamily="34" charset="0"/>
              <a:cs typeface="Times New Roman" panose="02020603050405020304" pitchFamily="18" charset="0"/>
            </a:endParaRPr>
          </a:p>
          <a:p>
            <a:pPr lvl="0">
              <a:lnSpc>
                <a:spcPct val="107000"/>
              </a:lnSpc>
              <a:spcAft>
                <a:spcPts val="800"/>
              </a:spcAft>
              <a:buFont typeface="Calibri" panose="020F0502020204030204" pitchFamily="34" charset="0"/>
              <a:buChar char="-"/>
            </a:pPr>
            <a:r>
              <a:rPr lang="en-US" sz="1900" dirty="0">
                <a:latin typeface="+mj-lt"/>
                <a:ea typeface="Calibri" panose="020F0502020204030204" pitchFamily="34" charset="0"/>
                <a:cs typeface="Times New Roman" panose="02020603050405020304" pitchFamily="18" charset="0"/>
              </a:rPr>
              <a:t>How the design reflexivity of data openness can be useful at various platforms and effectively resolve the privacy breach by use of research knowledge development of big data platforms?</a:t>
            </a:r>
            <a:endParaRPr lang="en-US" sz="1900" dirty="0">
              <a:latin typeface="+mj-lt"/>
              <a:ea typeface="Calibri" panose="020F0502020204030204" pitchFamily="34" charset="0"/>
              <a:cs typeface="Times New Roman" panose="02020603050405020304" pitchFamily="18" charset="0"/>
            </a:endParaRPr>
          </a:p>
          <a:p>
            <a:pPr lvl="0">
              <a:lnSpc>
                <a:spcPct val="107000"/>
              </a:lnSpc>
              <a:spcAft>
                <a:spcPts val="800"/>
              </a:spcAft>
              <a:buFont typeface="Calibri" panose="020F0502020204030204" pitchFamily="34" charset="0"/>
              <a:buChar char="-"/>
            </a:pPr>
            <a:r>
              <a:rPr lang="en-US" sz="1900" dirty="0">
                <a:latin typeface="+mj-lt"/>
                <a:ea typeface="Calibri" panose="020F0502020204030204" pitchFamily="34" charset="0"/>
                <a:cs typeface="Times New Roman" panose="02020603050405020304" pitchFamily="18" charset="0"/>
              </a:rPr>
              <a:t>What are the key factors that improve the data sharing process on open data platforms as opposed to the conventional one?</a:t>
            </a:r>
            <a:endParaRPr lang="en-US" sz="1900" dirty="0">
              <a:latin typeface="+mj-lt"/>
              <a:ea typeface="Calibri" panose="020F0502020204030204" pitchFamily="34" charset="0"/>
              <a:cs typeface="Times New Roman" panose="02020603050405020304" pitchFamily="18" charset="0"/>
            </a:endParaRPr>
          </a:p>
          <a:p>
            <a:pPr lvl="0">
              <a:lnSpc>
                <a:spcPct val="107000"/>
              </a:lnSpc>
              <a:spcAft>
                <a:spcPts val="800"/>
              </a:spcAft>
              <a:buFont typeface="Calibri" panose="020F0502020204030204" pitchFamily="34" charset="0"/>
              <a:buChar char="-"/>
            </a:pPr>
            <a:r>
              <a:rPr lang="en-US" sz="1900" dirty="0">
                <a:latin typeface="+mj-lt"/>
                <a:ea typeface="Calibri" panose="020F0502020204030204" pitchFamily="34" charset="0"/>
                <a:cs typeface="Times New Roman" panose="02020603050405020304" pitchFamily="18" charset="0"/>
              </a:rPr>
              <a:t>How can we incentivize companies to share their data through a safe open data sharing platform to enable new business opportunities?</a:t>
            </a:r>
            <a:endParaRPr lang="nl-NL" sz="1900" dirty="0">
              <a:effectLst/>
              <a:latin typeface="+mj-lt"/>
              <a:ea typeface="Calibri" panose="020F0502020204030204" pitchFamily="34" charset="0"/>
              <a:cs typeface="Times New Roman" panose="02020603050405020304" pitchFamily="18" charset="0"/>
            </a:endParaRPr>
          </a:p>
          <a:p>
            <a:pPr marL="0" indent="0">
              <a:buNone/>
            </a:pPr>
            <a:r>
              <a:rPr lang="en-GB" dirty="0"/>
              <a:t> </a:t>
            </a:r>
            <a:endParaRPr lang="en-GB" dirty="0"/>
          </a:p>
          <a:p>
            <a:endParaRPr lang="en-GB" dirty="0"/>
          </a:p>
        </p:txBody>
      </p:sp>
      <p:sp>
        <p:nvSpPr>
          <p:cNvPr id="4" name="Rectangle 3"/>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endParaRPr lang="en-GB" dirty="0"/>
          </a:p>
        </p:txBody>
      </p:sp>
      <p:sp>
        <p:nvSpPr>
          <p:cNvPr id="3" name="Content Placeholder 2"/>
          <p:cNvSpPr>
            <a:spLocks noGrp="1"/>
          </p:cNvSpPr>
          <p:nvPr>
            <p:ph idx="1"/>
          </p:nvPr>
        </p:nvSpPr>
        <p:spPr/>
        <p:txBody>
          <a:bodyPr>
            <a:normAutofit fontScale="70000" lnSpcReduction="20000"/>
          </a:bodyPr>
          <a:lstStyle/>
          <a:p>
            <a:r>
              <a:rPr lang="en-GB" dirty="0"/>
              <a:t>Problem area</a:t>
            </a:r>
            <a:endParaRPr lang="en-GB" dirty="0"/>
          </a:p>
          <a:p>
            <a:pPr lvl="1"/>
            <a:r>
              <a:rPr lang="en-GB" dirty="0"/>
              <a:t>No: Solve one company’s problem / make one company more profitable // Yes: General knowledge question</a:t>
            </a:r>
            <a:endParaRPr lang="en-GB" dirty="0"/>
          </a:p>
          <a:p>
            <a:pPr lvl="1"/>
            <a:r>
              <a:rPr lang="en-GB" dirty="0"/>
              <a:t>No: Jump to the solution without researching the problem // Yes: Discuss the problem from different perspectives</a:t>
            </a:r>
            <a:endParaRPr lang="en-GB" dirty="0"/>
          </a:p>
          <a:p>
            <a:r>
              <a:rPr lang="en-GB" dirty="0"/>
              <a:t>Research objective</a:t>
            </a:r>
            <a:endParaRPr lang="en-GB" dirty="0"/>
          </a:p>
          <a:p>
            <a:pPr lvl="1"/>
            <a:r>
              <a:rPr lang="en-GB" dirty="0"/>
              <a:t>Clear deliverable</a:t>
            </a:r>
            <a:endParaRPr lang="en-GB" dirty="0"/>
          </a:p>
          <a:p>
            <a:pPr lvl="1"/>
            <a:r>
              <a:rPr lang="en-GB" dirty="0"/>
              <a:t>Linking relevance to knowledge question</a:t>
            </a:r>
            <a:endParaRPr lang="en-GB" dirty="0"/>
          </a:p>
          <a:p>
            <a:r>
              <a:rPr lang="en-GB" dirty="0"/>
              <a:t>Research question</a:t>
            </a:r>
            <a:endParaRPr lang="en-GB" dirty="0"/>
          </a:p>
          <a:p>
            <a:pPr lvl="1"/>
            <a:r>
              <a:rPr lang="en-GB" dirty="0"/>
              <a:t>Focused, one single question</a:t>
            </a:r>
            <a:endParaRPr lang="en-GB" dirty="0"/>
          </a:p>
          <a:p>
            <a:pPr lvl="1"/>
            <a:r>
              <a:rPr lang="en-GB" dirty="0"/>
              <a:t>Knowledge question (not policy/strategy, not yes/no)</a:t>
            </a:r>
            <a:endParaRPr lang="en-GB" dirty="0"/>
          </a:p>
          <a:p>
            <a:pPr lvl="1"/>
            <a:r>
              <a:rPr lang="en-GB" dirty="0"/>
              <a:t>Empirical</a:t>
            </a:r>
            <a:endParaRPr lang="en-GB" dirty="0"/>
          </a:p>
          <a:p>
            <a:pPr lvl="1"/>
            <a:endParaRPr lang="en-GB" dirty="0"/>
          </a:p>
          <a:p>
            <a:pPr lvl="1"/>
            <a:endParaRPr lang="en-GB" dirty="0"/>
          </a:p>
        </p:txBody>
      </p:sp>
      <p:sp>
        <p:nvSpPr>
          <p:cNvPr id="4" name="Rectangle 3"/>
          <p:cNvSpPr/>
          <p:nvPr/>
        </p:nvSpPr>
        <p:spPr>
          <a:xfrm>
            <a:off x="0" y="0"/>
            <a:ext cx="1570182" cy="969818"/>
          </a:xfrm>
          <a:prstGeom prst="rect">
            <a:avLst/>
          </a:prstGeom>
          <a:solidFill>
            <a:srgbClr val="FFC000"/>
          </a:solidFill>
          <a:ln>
            <a:solidFill>
              <a:srgbClr val="FFC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2. A researcher makes the following hypothesis: </a:t>
            </a:r>
            <a:endParaRPr lang="en-GB" dirty="0"/>
          </a:p>
          <a:p>
            <a:pPr marL="0" indent="0">
              <a:buNone/>
            </a:pPr>
            <a:r>
              <a:rPr lang="en-GB" i="1" dirty="0"/>
              <a:t>There are businesses that do not use any data analytics to inform their decisions</a:t>
            </a:r>
            <a:endParaRPr lang="en-GB" i="1" dirty="0"/>
          </a:p>
          <a:p>
            <a:pPr marL="0" indent="0">
              <a:buNone/>
            </a:pPr>
            <a:r>
              <a:rPr lang="en-GB" dirty="0"/>
              <a:t>This hypothesis is </a:t>
            </a:r>
            <a:endParaRPr lang="en-GB" dirty="0"/>
          </a:p>
          <a:p>
            <a:pPr marL="514350" indent="-514350">
              <a:buAutoNum type="alphaUcPeriod"/>
            </a:pPr>
            <a:r>
              <a:rPr lang="en-GB" dirty="0"/>
              <a:t>Testable and falsifiable</a:t>
            </a:r>
            <a:endParaRPr lang="en-GB" dirty="0"/>
          </a:p>
          <a:p>
            <a:pPr marL="514350" indent="-514350">
              <a:buAutoNum type="alphaUcPeriod"/>
            </a:pPr>
            <a:r>
              <a:rPr lang="en-GB" dirty="0"/>
              <a:t>Not testable, yet falsifiable</a:t>
            </a:r>
            <a:endParaRPr lang="en-GB" dirty="0"/>
          </a:p>
          <a:p>
            <a:pPr marL="514350" indent="-514350">
              <a:buAutoNum type="alphaUcPeriod"/>
            </a:pPr>
            <a:r>
              <a:rPr lang="en-GB" dirty="0"/>
              <a:t>Not falsifiable, but testable</a:t>
            </a:r>
            <a:endParaRPr lang="en-GB" dirty="0"/>
          </a:p>
          <a:p>
            <a:pPr marL="514350" indent="-514350">
              <a:buAutoNum type="alphaUcPeriod"/>
            </a:pPr>
            <a:r>
              <a:rPr lang="en-GB" dirty="0"/>
              <a:t>Not testable, and not falsifiable</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Q&amp;A</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module 2 &amp; 3</a:t>
            </a:r>
            <a:endParaRPr lang="en-GB" dirty="0"/>
          </a:p>
        </p:txBody>
      </p:sp>
      <p:sp>
        <p:nvSpPr>
          <p:cNvPr id="3" name="Content Placeholder 2"/>
          <p:cNvSpPr>
            <a:spLocks noGrp="1"/>
          </p:cNvSpPr>
          <p:nvPr>
            <p:ph idx="1"/>
          </p:nvPr>
        </p:nvSpPr>
        <p:spPr/>
        <p:txBody>
          <a:bodyPr/>
          <a:lstStyle/>
          <a:p>
            <a:r>
              <a:rPr lang="en-GB" dirty="0"/>
              <a:t>Conceptual model</a:t>
            </a:r>
            <a:endParaRPr lang="en-GB" dirty="0"/>
          </a:p>
          <a:p>
            <a:r>
              <a:rPr lang="en-GB" dirty="0"/>
              <a:t>Hypotheses</a:t>
            </a:r>
            <a:endParaRPr lang="en-GB" dirty="0"/>
          </a:p>
          <a:p>
            <a:r>
              <a:rPr lang="en-GB" dirty="0"/>
              <a:t>Research design</a:t>
            </a:r>
            <a:endParaRPr lang="en-GB" dirty="0"/>
          </a:p>
        </p:txBody>
      </p:sp>
      <p:pic>
        <p:nvPicPr>
          <p:cNvPr id="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66681" y="2943211"/>
            <a:ext cx="4099314" cy="196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Why theory?</a:t>
            </a:r>
            <a:endParaRPr lang="en-GB" dirty="0"/>
          </a:p>
        </p:txBody>
      </p:sp>
      <p:sp>
        <p:nvSpPr>
          <p:cNvPr id="5" name="Subtitle 4"/>
          <p:cNvSpPr>
            <a:spLocks noGrp="1"/>
          </p:cNvSpPr>
          <p:nvPr>
            <p:ph type="subTitle" idx="1"/>
          </p:nvPr>
        </p:nvSpPr>
        <p:spPr/>
        <p:txBody>
          <a:bodyPr/>
          <a:lstStyle/>
          <a:p>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a:t>Why theory? Doesn’t data speak for itself?</a:t>
            </a:r>
            <a:endParaRPr lang="nl-NL"/>
          </a:p>
        </p:txBody>
      </p:sp>
      <p:sp>
        <p:nvSpPr>
          <p:cNvPr id="5" name="Content Placeholder 4"/>
          <p:cNvSpPr>
            <a:spLocks noGrp="1"/>
          </p:cNvSpPr>
          <p:nvPr>
            <p:ph idx="1"/>
          </p:nvPr>
        </p:nvSpPr>
        <p:spPr/>
        <p:txBody>
          <a:bodyPr/>
          <a:lstStyle/>
          <a:p>
            <a:endParaRPr lang="nl-NL"/>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7350" y="1273629"/>
            <a:ext cx="5811107" cy="280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a:t>Why theory? Doesn’t data speak for itself?</a:t>
            </a:r>
            <a:endParaRPr lang="nl-NL"/>
          </a:p>
        </p:txBody>
      </p:sp>
      <p:sp>
        <p:nvSpPr>
          <p:cNvPr id="5" name="Content Placeholder 4"/>
          <p:cNvSpPr>
            <a:spLocks noGrp="1"/>
          </p:cNvSpPr>
          <p:nvPr>
            <p:ph idx="1"/>
          </p:nvPr>
        </p:nvSpPr>
        <p:spPr/>
        <p:txBody>
          <a:bodyPr/>
          <a:lstStyle/>
          <a:p>
            <a:endParaRPr lang="nl-NL"/>
          </a:p>
        </p:txBody>
      </p:sp>
      <p:pic>
        <p:nvPicPr>
          <p:cNvPr id="205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5900" y="1272267"/>
            <a:ext cx="6140567" cy="261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theories did you learn in MOT?</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Conceptual model / Hypotheses</a:t>
            </a:r>
            <a:endParaRPr lang="en-GB" dirty="0"/>
          </a:p>
        </p:txBody>
      </p:sp>
      <p:sp>
        <p:nvSpPr>
          <p:cNvPr id="31" name="Rectangle 3"/>
          <p:cNvSpPr>
            <a:spLocks noGrp="1" noChangeArrowheads="1"/>
          </p:cNvSpPr>
          <p:nvPr>
            <p:ph idx="1"/>
          </p:nvPr>
        </p:nvSpPr>
        <p:spPr>
          <a:xfrm>
            <a:off x="2077204" y="726182"/>
            <a:ext cx="7090513" cy="3615551"/>
          </a:xfrm>
        </p:spPr>
        <p:txBody>
          <a:bodyPr/>
          <a:lstStyle/>
          <a:p>
            <a:pPr marL="457200" indent="-457200">
              <a:buFont typeface="Wingdings" panose="05000000000000000000" pitchFamily="2" charset="2"/>
              <a:buNone/>
            </a:pPr>
            <a:endParaRPr lang="en-US" altLang="nl-NL" dirty="0"/>
          </a:p>
          <a:p>
            <a:pPr marL="457200" indent="-457200">
              <a:buFont typeface="Wingdings" panose="05000000000000000000" pitchFamily="2" charset="2"/>
              <a:buNone/>
            </a:pPr>
            <a:endParaRPr lang="en-US" altLang="nl-NL" dirty="0"/>
          </a:p>
          <a:p>
            <a:pPr marL="457200" indent="-457200"/>
            <a:endParaRPr lang="en-US" altLang="nl-NL" dirty="0"/>
          </a:p>
        </p:txBody>
      </p:sp>
      <p:sp>
        <p:nvSpPr>
          <p:cNvPr id="32" name="Text Box 31"/>
          <p:cNvSpPr txBox="1">
            <a:spLocks noChangeArrowheads="1"/>
          </p:cNvSpPr>
          <p:nvPr/>
        </p:nvSpPr>
        <p:spPr bwMode="auto">
          <a:xfrm>
            <a:off x="1066800" y="1690027"/>
            <a:ext cx="143986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eaLnBrk="1" hangingPunct="1">
              <a:spcBef>
                <a:spcPct val="50000"/>
              </a:spcBef>
              <a:buFontTx/>
              <a:buNone/>
            </a:pPr>
            <a:r>
              <a:rPr lang="en-US" altLang="nl-NL" sz="1600" b="1">
                <a:solidFill>
                  <a:srgbClr val="0099CC"/>
                </a:solidFill>
                <a:latin typeface="Arial" panose="020B0604020202020204" pitchFamily="34" charset="0"/>
                <a:ea typeface="MS PGothic" panose="020B0600070205080204" pitchFamily="34" charset="-128"/>
                <a:cs typeface="Arial" panose="020B0604020202020204" pitchFamily="34" charset="0"/>
              </a:rPr>
              <a:t>Main effect</a:t>
            </a:r>
            <a:endParaRPr lang="en-US" altLang="nl-NL" sz="1600" b="1">
              <a:solidFill>
                <a:srgbClr val="0099CC"/>
              </a:solidFill>
              <a:latin typeface="Arial" panose="020B0604020202020204" pitchFamily="34" charset="0"/>
              <a:ea typeface="MS PGothic" panose="020B0600070205080204" pitchFamily="34" charset="-128"/>
              <a:cs typeface="Arial" panose="020B0604020202020204" pitchFamily="34" charset="0"/>
            </a:endParaRPr>
          </a:p>
        </p:txBody>
      </p:sp>
      <p:sp>
        <p:nvSpPr>
          <p:cNvPr id="33" name="Text Box 32"/>
          <p:cNvSpPr txBox="1">
            <a:spLocks noChangeArrowheads="1"/>
          </p:cNvSpPr>
          <p:nvPr/>
        </p:nvSpPr>
        <p:spPr bwMode="auto">
          <a:xfrm>
            <a:off x="1066800" y="2625065"/>
            <a:ext cx="14398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eaLnBrk="1" hangingPunct="1">
              <a:spcBef>
                <a:spcPct val="50000"/>
              </a:spcBef>
              <a:buFontTx/>
              <a:buNone/>
            </a:pPr>
            <a:r>
              <a:rPr lang="en-US" altLang="nl-NL" sz="1600" b="1">
                <a:solidFill>
                  <a:srgbClr val="0099CC"/>
                </a:solidFill>
                <a:latin typeface="Arial" panose="020B0604020202020204" pitchFamily="34" charset="0"/>
                <a:ea typeface="MS PGothic" panose="020B0600070205080204" pitchFamily="34" charset="-128"/>
                <a:cs typeface="Arial" panose="020B0604020202020204" pitchFamily="34" charset="0"/>
              </a:rPr>
              <a:t>Moderation</a:t>
            </a:r>
            <a:endParaRPr lang="en-US" altLang="nl-NL" sz="1600" b="1">
              <a:solidFill>
                <a:srgbClr val="0099CC"/>
              </a:solidFill>
              <a:latin typeface="Arial" panose="020B0604020202020204" pitchFamily="34" charset="0"/>
              <a:ea typeface="MS PGothic" panose="020B0600070205080204" pitchFamily="34" charset="-128"/>
              <a:cs typeface="Arial" panose="020B0604020202020204" pitchFamily="34" charset="0"/>
            </a:endParaRPr>
          </a:p>
        </p:txBody>
      </p:sp>
      <p:sp>
        <p:nvSpPr>
          <p:cNvPr id="34" name="Text Box 33"/>
          <p:cNvSpPr txBox="1">
            <a:spLocks noChangeArrowheads="1"/>
          </p:cNvSpPr>
          <p:nvPr/>
        </p:nvSpPr>
        <p:spPr bwMode="auto">
          <a:xfrm>
            <a:off x="1066800" y="4282415"/>
            <a:ext cx="14398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eaLnBrk="1" hangingPunct="1">
              <a:spcBef>
                <a:spcPct val="50000"/>
              </a:spcBef>
              <a:buFontTx/>
              <a:buNone/>
            </a:pPr>
            <a:r>
              <a:rPr lang="en-US" altLang="nl-NL" sz="1600" b="1">
                <a:solidFill>
                  <a:srgbClr val="0099CC"/>
                </a:solidFill>
                <a:latin typeface="Arial" panose="020B0604020202020204" pitchFamily="34" charset="0"/>
                <a:ea typeface="MS PGothic" panose="020B0600070205080204" pitchFamily="34" charset="-128"/>
                <a:cs typeface="Arial" panose="020B0604020202020204" pitchFamily="34" charset="0"/>
              </a:rPr>
              <a:t>Mediation</a:t>
            </a:r>
            <a:endParaRPr lang="en-US" altLang="nl-NL" sz="1600" b="1">
              <a:solidFill>
                <a:srgbClr val="0099CC"/>
              </a:solidFill>
              <a:latin typeface="Arial" panose="020B0604020202020204" pitchFamily="34" charset="0"/>
              <a:ea typeface="MS PGothic" panose="020B0600070205080204" pitchFamily="34" charset="-128"/>
              <a:cs typeface="Arial" panose="020B0604020202020204" pitchFamily="34" charset="0"/>
            </a:endParaRPr>
          </a:p>
        </p:txBody>
      </p:sp>
      <p:sp>
        <p:nvSpPr>
          <p:cNvPr id="35" name="TextBox 1"/>
          <p:cNvSpPr txBox="1">
            <a:spLocks noChangeArrowheads="1"/>
          </p:cNvSpPr>
          <p:nvPr/>
        </p:nvSpPr>
        <p:spPr bwMode="auto">
          <a:xfrm>
            <a:off x="2376488" y="940727"/>
            <a:ext cx="14747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a:spcBef>
                <a:spcPct val="0"/>
              </a:spcBef>
              <a:buFontTx/>
              <a:buNone/>
            </a:pPr>
            <a:r>
              <a:rPr lang="en-US" altLang="nl-NL" sz="1800">
                <a:latin typeface="Arial" panose="020B0604020202020204" pitchFamily="34" charset="0"/>
                <a:cs typeface="Arial" panose="020B0604020202020204" pitchFamily="34" charset="0"/>
              </a:rPr>
              <a:t>Independent variable</a:t>
            </a:r>
            <a:endParaRPr lang="nl-NL" altLang="nl-NL" sz="1800">
              <a:latin typeface="Arial" panose="020B0604020202020204" pitchFamily="34" charset="0"/>
              <a:cs typeface="Arial" panose="020B0604020202020204" pitchFamily="34" charset="0"/>
            </a:endParaRPr>
          </a:p>
        </p:txBody>
      </p:sp>
      <p:sp>
        <p:nvSpPr>
          <p:cNvPr id="36" name="TextBox 33"/>
          <p:cNvSpPr txBox="1">
            <a:spLocks noChangeArrowheads="1"/>
          </p:cNvSpPr>
          <p:nvPr/>
        </p:nvSpPr>
        <p:spPr bwMode="auto">
          <a:xfrm>
            <a:off x="5580063" y="940727"/>
            <a:ext cx="1476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a:spcBef>
                <a:spcPct val="0"/>
              </a:spcBef>
              <a:buFontTx/>
              <a:buNone/>
            </a:pPr>
            <a:r>
              <a:rPr lang="en-US" altLang="nl-NL" sz="1800">
                <a:latin typeface="Arial" panose="020B0604020202020204" pitchFamily="34" charset="0"/>
                <a:cs typeface="Arial" panose="020B0604020202020204" pitchFamily="34" charset="0"/>
              </a:rPr>
              <a:t>Dependent variable</a:t>
            </a:r>
            <a:endParaRPr lang="nl-NL" altLang="nl-NL" sz="1800">
              <a:latin typeface="Arial" panose="020B0604020202020204" pitchFamily="34" charset="0"/>
              <a:cs typeface="Arial" panose="020B0604020202020204" pitchFamily="34" charset="0"/>
            </a:endParaRPr>
          </a:p>
        </p:txBody>
      </p:sp>
      <p:sp>
        <p:nvSpPr>
          <p:cNvPr id="37" name="Rectangle 4"/>
          <p:cNvSpPr>
            <a:spLocks noChangeArrowheads="1"/>
          </p:cNvSpPr>
          <p:nvPr/>
        </p:nvSpPr>
        <p:spPr bwMode="auto">
          <a:xfrm>
            <a:off x="2573338" y="1588427"/>
            <a:ext cx="12239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spcBef>
                <a:spcPct val="0"/>
              </a:spcBef>
              <a:buFontTx/>
              <a:buNone/>
            </a:pPr>
            <a:endParaRPr lang="nl-NL" altLang="nl-NL" sz="2800"/>
          </a:p>
        </p:txBody>
      </p:sp>
      <p:sp>
        <p:nvSpPr>
          <p:cNvPr id="38" name="Line 6"/>
          <p:cNvSpPr>
            <a:spLocks noChangeShapeType="1"/>
          </p:cNvSpPr>
          <p:nvPr/>
        </p:nvSpPr>
        <p:spPr bwMode="auto">
          <a:xfrm>
            <a:off x="3797300" y="1804327"/>
            <a:ext cx="23749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nl-NL"/>
          </a:p>
        </p:txBody>
      </p:sp>
      <p:sp>
        <p:nvSpPr>
          <p:cNvPr id="39" name="Text Box 7"/>
          <p:cNvSpPr txBox="1">
            <a:spLocks noChangeArrowheads="1"/>
          </p:cNvSpPr>
          <p:nvPr/>
        </p:nvSpPr>
        <p:spPr bwMode="auto">
          <a:xfrm>
            <a:off x="2620963" y="1659865"/>
            <a:ext cx="11509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eaLnBrk="1" hangingPunct="1">
              <a:spcBef>
                <a:spcPct val="50000"/>
              </a:spcBef>
              <a:buFontTx/>
              <a:buNone/>
            </a:pPr>
            <a:r>
              <a:rPr lang="en-US" altLang="nl-NL" sz="1200" b="1">
                <a:ea typeface="MS PGothic" panose="020B0600070205080204" pitchFamily="34" charset="-128"/>
              </a:rPr>
              <a:t>IMAGINATION</a:t>
            </a:r>
            <a:endParaRPr lang="en-US" altLang="nl-NL" sz="1200" b="1">
              <a:ea typeface="MS PGothic" panose="020B0600070205080204" pitchFamily="34" charset="-128"/>
            </a:endParaRPr>
          </a:p>
        </p:txBody>
      </p:sp>
      <p:sp>
        <p:nvSpPr>
          <p:cNvPr id="40" name="Text Box 8"/>
          <p:cNvSpPr txBox="1">
            <a:spLocks noChangeArrowheads="1"/>
          </p:cNvSpPr>
          <p:nvPr/>
        </p:nvSpPr>
        <p:spPr bwMode="auto">
          <a:xfrm>
            <a:off x="6172200" y="1659865"/>
            <a:ext cx="13684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eaLnBrk="1" hangingPunct="1">
              <a:spcBef>
                <a:spcPct val="50000"/>
              </a:spcBef>
              <a:buFontTx/>
              <a:buNone/>
            </a:pPr>
            <a:r>
              <a:rPr lang="en-US" altLang="nl-NL" sz="1200" b="1">
                <a:ea typeface="MS PGothic" panose="020B0600070205080204" pitchFamily="34" charset="-128"/>
              </a:rPr>
              <a:t>INNOVATION</a:t>
            </a:r>
            <a:endParaRPr lang="en-US" altLang="nl-NL" sz="1200" b="1">
              <a:ea typeface="MS PGothic" panose="020B0600070205080204" pitchFamily="34" charset="-128"/>
            </a:endParaRPr>
          </a:p>
        </p:txBody>
      </p:sp>
      <p:sp>
        <p:nvSpPr>
          <p:cNvPr id="41" name="Rectangle 9"/>
          <p:cNvSpPr>
            <a:spLocks noChangeArrowheads="1"/>
          </p:cNvSpPr>
          <p:nvPr/>
        </p:nvSpPr>
        <p:spPr bwMode="auto">
          <a:xfrm>
            <a:off x="2573338" y="2596490"/>
            <a:ext cx="12239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spcBef>
                <a:spcPct val="0"/>
              </a:spcBef>
              <a:buFontTx/>
              <a:buNone/>
            </a:pPr>
            <a:endParaRPr lang="nl-NL" altLang="nl-NL" sz="2800"/>
          </a:p>
        </p:txBody>
      </p:sp>
      <p:sp>
        <p:nvSpPr>
          <p:cNvPr id="42" name="Rectangle 10"/>
          <p:cNvSpPr>
            <a:spLocks noChangeArrowheads="1"/>
          </p:cNvSpPr>
          <p:nvPr/>
        </p:nvSpPr>
        <p:spPr bwMode="auto">
          <a:xfrm>
            <a:off x="2573338" y="4252252"/>
            <a:ext cx="12239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spcBef>
                <a:spcPct val="0"/>
              </a:spcBef>
              <a:buFontTx/>
              <a:buNone/>
            </a:pPr>
            <a:endParaRPr lang="nl-NL" altLang="nl-NL" sz="2800"/>
          </a:p>
        </p:txBody>
      </p:sp>
      <p:sp>
        <p:nvSpPr>
          <p:cNvPr id="43" name="Line 14"/>
          <p:cNvSpPr>
            <a:spLocks noChangeShapeType="1"/>
          </p:cNvSpPr>
          <p:nvPr/>
        </p:nvSpPr>
        <p:spPr bwMode="auto">
          <a:xfrm>
            <a:off x="3797300" y="2812390"/>
            <a:ext cx="23749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nl-NL"/>
          </a:p>
        </p:txBody>
      </p:sp>
      <p:sp>
        <p:nvSpPr>
          <p:cNvPr id="44" name="Line 15"/>
          <p:cNvSpPr>
            <a:spLocks noChangeShapeType="1"/>
          </p:cNvSpPr>
          <p:nvPr/>
        </p:nvSpPr>
        <p:spPr bwMode="auto">
          <a:xfrm>
            <a:off x="3797300" y="4468152"/>
            <a:ext cx="576263" cy="63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nl-NL"/>
          </a:p>
        </p:txBody>
      </p:sp>
      <p:sp>
        <p:nvSpPr>
          <p:cNvPr id="45" name="Line 16"/>
          <p:cNvSpPr>
            <a:spLocks noChangeShapeType="1"/>
          </p:cNvSpPr>
          <p:nvPr/>
        </p:nvSpPr>
        <p:spPr bwMode="auto">
          <a:xfrm flipV="1">
            <a:off x="5021263" y="2812390"/>
            <a:ext cx="0" cy="4349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nl-NL"/>
          </a:p>
        </p:txBody>
      </p:sp>
      <p:sp>
        <p:nvSpPr>
          <p:cNvPr id="46" name="Text Box 21"/>
          <p:cNvSpPr txBox="1">
            <a:spLocks noChangeArrowheads="1"/>
          </p:cNvSpPr>
          <p:nvPr/>
        </p:nvSpPr>
        <p:spPr bwMode="auto">
          <a:xfrm>
            <a:off x="4587875" y="3388652"/>
            <a:ext cx="93662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eaLnBrk="1" hangingPunct="1">
              <a:spcBef>
                <a:spcPct val="50000"/>
              </a:spcBef>
              <a:buFontTx/>
              <a:buNone/>
            </a:pPr>
            <a:r>
              <a:rPr lang="en-US" altLang="nl-NL" sz="1200" b="1">
                <a:ea typeface="MS PGothic" panose="020B0600070205080204" pitchFamily="34" charset="-128"/>
              </a:rPr>
              <a:t>CREATIVE</a:t>
            </a:r>
            <a:endParaRPr lang="en-US" altLang="nl-NL" sz="1200" b="1">
              <a:ea typeface="MS PGothic" panose="020B0600070205080204" pitchFamily="34" charset="-128"/>
            </a:endParaRPr>
          </a:p>
          <a:p>
            <a:pPr algn="ctr" eaLnBrk="1" hangingPunct="1">
              <a:spcBef>
                <a:spcPct val="50000"/>
              </a:spcBef>
              <a:buFontTx/>
              <a:buNone/>
            </a:pPr>
            <a:r>
              <a:rPr lang="en-US" altLang="nl-NL" sz="1200" b="1">
                <a:ea typeface="MS PGothic" panose="020B0600070205080204" pitchFamily="34" charset="-128"/>
              </a:rPr>
              <a:t>SKILL</a:t>
            </a:r>
            <a:endParaRPr lang="en-US" altLang="nl-NL" sz="1200" b="1">
              <a:ea typeface="MS PGothic" panose="020B0600070205080204" pitchFamily="34" charset="-128"/>
            </a:endParaRPr>
          </a:p>
        </p:txBody>
      </p:sp>
      <p:sp>
        <p:nvSpPr>
          <p:cNvPr id="47" name="Text Box 26"/>
          <p:cNvSpPr txBox="1">
            <a:spLocks noChangeArrowheads="1"/>
          </p:cNvSpPr>
          <p:nvPr/>
        </p:nvSpPr>
        <p:spPr bwMode="auto">
          <a:xfrm>
            <a:off x="4373563" y="4325277"/>
            <a:ext cx="1223962"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eaLnBrk="1" hangingPunct="1">
              <a:spcBef>
                <a:spcPct val="50000"/>
              </a:spcBef>
              <a:buFontTx/>
              <a:buNone/>
            </a:pPr>
            <a:r>
              <a:rPr lang="en-US" altLang="nl-NL" sz="1200" b="1">
                <a:ea typeface="MS PGothic" panose="020B0600070205080204" pitchFamily="34" charset="-128"/>
              </a:rPr>
              <a:t>INVENTION</a:t>
            </a:r>
            <a:endParaRPr lang="en-US" altLang="nl-NL" sz="1200" b="1">
              <a:ea typeface="MS PGothic" panose="020B0600070205080204" pitchFamily="34" charset="-128"/>
            </a:endParaRPr>
          </a:p>
        </p:txBody>
      </p:sp>
      <p:sp>
        <p:nvSpPr>
          <p:cNvPr id="48" name="Text Box 33"/>
          <p:cNvSpPr txBox="1">
            <a:spLocks noChangeArrowheads="1"/>
          </p:cNvSpPr>
          <p:nvPr/>
        </p:nvSpPr>
        <p:spPr bwMode="auto">
          <a:xfrm>
            <a:off x="2611438" y="2667927"/>
            <a:ext cx="11763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eaLnBrk="1" hangingPunct="1">
              <a:spcBef>
                <a:spcPct val="50000"/>
              </a:spcBef>
              <a:buFontTx/>
              <a:buNone/>
            </a:pPr>
            <a:r>
              <a:rPr lang="en-US" altLang="nl-NL" sz="1200" b="1">
                <a:ea typeface="MS PGothic" panose="020B0600070205080204" pitchFamily="34" charset="-128"/>
              </a:rPr>
              <a:t>IMAGINATION</a:t>
            </a:r>
            <a:endParaRPr lang="en-US" altLang="nl-NL" sz="1200" b="1">
              <a:ea typeface="MS PGothic" panose="020B0600070205080204" pitchFamily="34" charset="-128"/>
            </a:endParaRPr>
          </a:p>
        </p:txBody>
      </p:sp>
      <p:sp>
        <p:nvSpPr>
          <p:cNvPr id="49" name="Text Box 34"/>
          <p:cNvSpPr txBox="1">
            <a:spLocks noChangeArrowheads="1"/>
          </p:cNvSpPr>
          <p:nvPr/>
        </p:nvSpPr>
        <p:spPr bwMode="auto">
          <a:xfrm>
            <a:off x="2616200" y="4325277"/>
            <a:ext cx="11525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eaLnBrk="1" hangingPunct="1">
              <a:spcBef>
                <a:spcPct val="50000"/>
              </a:spcBef>
              <a:buFontTx/>
              <a:buNone/>
            </a:pPr>
            <a:r>
              <a:rPr lang="en-US" altLang="nl-NL" sz="1200" b="1">
                <a:ea typeface="MS PGothic" panose="020B0600070205080204" pitchFamily="34" charset="-128"/>
              </a:rPr>
              <a:t>IMAGINATION</a:t>
            </a:r>
            <a:endParaRPr lang="en-US" altLang="nl-NL" sz="1200" b="1">
              <a:ea typeface="MS PGothic" panose="020B0600070205080204" pitchFamily="34" charset="-128"/>
            </a:endParaRPr>
          </a:p>
        </p:txBody>
      </p:sp>
      <p:sp>
        <p:nvSpPr>
          <p:cNvPr id="50" name="Text Box 37"/>
          <p:cNvSpPr txBox="1">
            <a:spLocks noChangeArrowheads="1"/>
          </p:cNvSpPr>
          <p:nvPr/>
        </p:nvSpPr>
        <p:spPr bwMode="auto">
          <a:xfrm>
            <a:off x="6172200" y="2667927"/>
            <a:ext cx="13684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eaLnBrk="1" hangingPunct="1">
              <a:spcBef>
                <a:spcPct val="50000"/>
              </a:spcBef>
              <a:buFontTx/>
              <a:buNone/>
            </a:pPr>
            <a:r>
              <a:rPr lang="en-US" altLang="nl-NL" sz="1200" b="1">
                <a:ea typeface="MS PGothic" panose="020B0600070205080204" pitchFamily="34" charset="-128"/>
              </a:rPr>
              <a:t>INNOVATION</a:t>
            </a:r>
            <a:endParaRPr lang="en-US" altLang="nl-NL" sz="1200" b="1">
              <a:ea typeface="MS PGothic" panose="020B0600070205080204" pitchFamily="34" charset="-128"/>
            </a:endParaRPr>
          </a:p>
        </p:txBody>
      </p:sp>
      <p:sp>
        <p:nvSpPr>
          <p:cNvPr id="51" name="Text Box 38"/>
          <p:cNvSpPr txBox="1">
            <a:spLocks noChangeArrowheads="1"/>
          </p:cNvSpPr>
          <p:nvPr/>
        </p:nvSpPr>
        <p:spPr bwMode="auto">
          <a:xfrm>
            <a:off x="6172200" y="4325277"/>
            <a:ext cx="13684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457200" indent="-457200">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lgn="ctr" eaLnBrk="1" hangingPunct="1">
              <a:spcBef>
                <a:spcPct val="50000"/>
              </a:spcBef>
              <a:buFontTx/>
              <a:buNone/>
            </a:pPr>
            <a:r>
              <a:rPr lang="en-US" altLang="nl-NL" sz="1200" b="1">
                <a:ea typeface="MS PGothic" panose="020B0600070205080204" pitchFamily="34" charset="-128"/>
              </a:rPr>
              <a:t>INNOVATION</a:t>
            </a:r>
            <a:endParaRPr lang="en-US" altLang="nl-NL" sz="1200" b="1">
              <a:ea typeface="MS PGothic" panose="020B0600070205080204" pitchFamily="34" charset="-128"/>
            </a:endParaRPr>
          </a:p>
        </p:txBody>
      </p:sp>
      <p:sp>
        <p:nvSpPr>
          <p:cNvPr id="52" name="Diamond 50"/>
          <p:cNvSpPr>
            <a:spLocks noChangeArrowheads="1"/>
          </p:cNvSpPr>
          <p:nvPr/>
        </p:nvSpPr>
        <p:spPr bwMode="auto">
          <a:xfrm>
            <a:off x="4156075" y="3247365"/>
            <a:ext cx="1728788" cy="717550"/>
          </a:xfrm>
          <a:prstGeom prst="diamond">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spcBef>
                <a:spcPct val="0"/>
              </a:spcBef>
              <a:buFontTx/>
              <a:buNone/>
            </a:pPr>
            <a:endParaRPr lang="nl-NL" altLang="nl-NL" sz="2400">
              <a:latin typeface="Times" pitchFamily="18" charset="0"/>
            </a:endParaRPr>
          </a:p>
        </p:txBody>
      </p:sp>
      <p:sp>
        <p:nvSpPr>
          <p:cNvPr id="53" name="Rounded Rectangle 51"/>
          <p:cNvSpPr>
            <a:spLocks noChangeArrowheads="1"/>
          </p:cNvSpPr>
          <p:nvPr/>
        </p:nvSpPr>
        <p:spPr bwMode="auto">
          <a:xfrm>
            <a:off x="6172200" y="2596490"/>
            <a:ext cx="1296988" cy="492125"/>
          </a:xfrm>
          <a:prstGeom prst="roundRect">
            <a:avLst>
              <a:gd name="adj" fmla="val 16667"/>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spcBef>
                <a:spcPct val="0"/>
              </a:spcBef>
              <a:buFontTx/>
              <a:buNone/>
            </a:pPr>
            <a:endParaRPr lang="nl-NL" altLang="nl-NL" sz="2400">
              <a:latin typeface="Times" pitchFamily="18" charset="0"/>
            </a:endParaRPr>
          </a:p>
        </p:txBody>
      </p:sp>
      <p:sp>
        <p:nvSpPr>
          <p:cNvPr id="54" name="Rounded Rectangle 52"/>
          <p:cNvSpPr>
            <a:spLocks noChangeArrowheads="1"/>
          </p:cNvSpPr>
          <p:nvPr/>
        </p:nvSpPr>
        <p:spPr bwMode="auto">
          <a:xfrm>
            <a:off x="6172200" y="1588427"/>
            <a:ext cx="1296988" cy="492125"/>
          </a:xfrm>
          <a:prstGeom prst="roundRect">
            <a:avLst>
              <a:gd name="adj" fmla="val 16667"/>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spcBef>
                <a:spcPct val="0"/>
              </a:spcBef>
              <a:buFontTx/>
              <a:buNone/>
            </a:pPr>
            <a:endParaRPr lang="nl-NL" altLang="nl-NL" sz="2400">
              <a:latin typeface="Times" pitchFamily="18" charset="0"/>
            </a:endParaRPr>
          </a:p>
        </p:txBody>
      </p:sp>
      <p:sp>
        <p:nvSpPr>
          <p:cNvPr id="55" name="Rounded Rectangle 53"/>
          <p:cNvSpPr>
            <a:spLocks noChangeArrowheads="1"/>
          </p:cNvSpPr>
          <p:nvPr/>
        </p:nvSpPr>
        <p:spPr bwMode="auto">
          <a:xfrm>
            <a:off x="6172200" y="4193515"/>
            <a:ext cx="1296988" cy="492125"/>
          </a:xfrm>
          <a:prstGeom prst="roundRect">
            <a:avLst>
              <a:gd name="adj" fmla="val 16667"/>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spcBef>
                <a:spcPct val="0"/>
              </a:spcBef>
              <a:buFontTx/>
              <a:buNone/>
            </a:pPr>
            <a:endParaRPr lang="nl-NL" altLang="nl-NL" sz="2400">
              <a:latin typeface="Times" pitchFamily="18" charset="0"/>
            </a:endParaRPr>
          </a:p>
        </p:txBody>
      </p:sp>
      <p:sp>
        <p:nvSpPr>
          <p:cNvPr id="56" name="Parallelogram 54"/>
          <p:cNvSpPr>
            <a:spLocks noChangeArrowheads="1"/>
          </p:cNvSpPr>
          <p:nvPr/>
        </p:nvSpPr>
        <p:spPr bwMode="auto">
          <a:xfrm>
            <a:off x="4373563" y="4252252"/>
            <a:ext cx="1223962" cy="431800"/>
          </a:xfrm>
          <a:prstGeom prst="parallelogram">
            <a:avLst>
              <a:gd name="adj" fmla="val 24986"/>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Times" pitchFamily="18" charset="0"/>
              <a:buChar char="•"/>
              <a:defRPr sz="2000">
                <a:solidFill>
                  <a:schemeClr val="tx1"/>
                </a:solidFill>
                <a:latin typeface="Tahoma" panose="020B0604030504040204" pitchFamily="34" charset="0"/>
              </a:defRPr>
            </a:lvl1pPr>
            <a:lvl2pPr marL="742950" indent="-285750">
              <a:spcBef>
                <a:spcPct val="20000"/>
              </a:spcBef>
              <a:buFont typeface="Times" pitchFamily="18" charset="0"/>
              <a:buChar char="•"/>
              <a:defRPr sz="2000">
                <a:solidFill>
                  <a:schemeClr val="tx1"/>
                </a:solidFill>
                <a:latin typeface="Tahoma" panose="020B0604030504040204" pitchFamily="34" charset="0"/>
              </a:defRPr>
            </a:lvl2pPr>
            <a:lvl3pPr marL="1143000" indent="-228600">
              <a:spcBef>
                <a:spcPct val="20000"/>
              </a:spcBef>
              <a:buFont typeface="Times" pitchFamily="18" charset="0"/>
              <a:buChar char="•"/>
              <a:defRPr sz="2000">
                <a:solidFill>
                  <a:schemeClr val="tx1"/>
                </a:solidFill>
                <a:latin typeface="Tahoma" panose="020B0604030504040204" pitchFamily="34" charset="0"/>
              </a:defRPr>
            </a:lvl3pPr>
            <a:lvl4pPr marL="1600200" indent="-228600">
              <a:spcBef>
                <a:spcPct val="20000"/>
              </a:spcBef>
              <a:buFont typeface="Times" pitchFamily="18" charset="0"/>
              <a:buChar char="•"/>
              <a:defRPr sz="2000">
                <a:solidFill>
                  <a:schemeClr val="tx1"/>
                </a:solidFill>
                <a:latin typeface="Tahoma" panose="020B0604030504040204" pitchFamily="34" charset="0"/>
              </a:defRPr>
            </a:lvl4pPr>
            <a:lvl5pPr marL="2057400" indent="-228600">
              <a:spcBef>
                <a:spcPct val="20000"/>
              </a:spcBef>
              <a:buFont typeface="Times" pitchFamily="18"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Times" pitchFamily="18" charset="0"/>
              <a:buChar char="•"/>
              <a:defRPr sz="2000">
                <a:solidFill>
                  <a:schemeClr val="tx1"/>
                </a:solidFill>
                <a:latin typeface="Tahoma" panose="020B0604030504040204" pitchFamily="34" charset="0"/>
              </a:defRPr>
            </a:lvl9pPr>
          </a:lstStyle>
          <a:p>
            <a:pPr>
              <a:spcBef>
                <a:spcPct val="0"/>
              </a:spcBef>
              <a:buFontTx/>
              <a:buNone/>
            </a:pPr>
            <a:endParaRPr lang="nl-NL" altLang="nl-NL" sz="2400">
              <a:latin typeface="Times" pitchFamily="18" charset="0"/>
            </a:endParaRPr>
          </a:p>
        </p:txBody>
      </p:sp>
      <p:sp>
        <p:nvSpPr>
          <p:cNvPr id="57" name="Line 15"/>
          <p:cNvSpPr>
            <a:spLocks noChangeShapeType="1"/>
          </p:cNvSpPr>
          <p:nvPr/>
        </p:nvSpPr>
        <p:spPr bwMode="auto">
          <a:xfrm>
            <a:off x="5524500" y="4468152"/>
            <a:ext cx="647700" cy="14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endParaRPr lang="nl-NL"/>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GB" altLang="nl-NL"/>
              <a:t>How to select a research strategy?</a:t>
            </a:r>
            <a:br>
              <a:rPr lang="en-GB" altLang="nl-NL"/>
            </a:br>
            <a:r>
              <a:rPr lang="en-GB" altLang="nl-NL" sz="900"/>
              <a:t> </a:t>
            </a:r>
            <a:br>
              <a:rPr lang="en-GB" altLang="nl-NL" sz="900"/>
            </a:br>
            <a:r>
              <a:rPr lang="en-GB" altLang="nl-NL" sz="1500">
                <a:solidFill>
                  <a:schemeClr val="tx1"/>
                </a:solidFill>
              </a:rPr>
              <a:t>Some argumentation given by MSc students</a:t>
            </a:r>
            <a:endParaRPr lang="nl-NL" altLang="nl-NL" sz="900"/>
          </a:p>
        </p:txBody>
      </p:sp>
      <p:sp>
        <p:nvSpPr>
          <p:cNvPr id="7171" name="Content Placeholder 2"/>
          <p:cNvSpPr>
            <a:spLocks noGrp="1"/>
          </p:cNvSpPr>
          <p:nvPr>
            <p:ph idx="1"/>
          </p:nvPr>
        </p:nvSpPr>
        <p:spPr/>
        <p:txBody>
          <a:bodyPr/>
          <a:lstStyle/>
          <a:p>
            <a:r>
              <a:rPr lang="en-GB" altLang="nl-NL" sz="1500"/>
              <a:t>`The company wants me to do a survey among Dutch CIOs, so I’ll do a questionnaire’</a:t>
            </a:r>
            <a:endParaRPr lang="en-GB" altLang="nl-NL" sz="1500"/>
          </a:p>
          <a:p>
            <a:endParaRPr lang="en-GB" altLang="nl-NL" sz="1500"/>
          </a:p>
          <a:p>
            <a:r>
              <a:rPr lang="en-GB" altLang="nl-NL" sz="1500"/>
              <a:t>`I want to deal with people, not numbers, so I’ll go for workshops’</a:t>
            </a:r>
            <a:endParaRPr lang="en-GB" altLang="nl-NL" sz="1500"/>
          </a:p>
          <a:p>
            <a:endParaRPr lang="en-GB" altLang="nl-NL" sz="1500"/>
          </a:p>
          <a:p>
            <a:r>
              <a:rPr lang="en-GB" altLang="nl-NL" sz="1500"/>
              <a:t>`I only want to use methods I am comfortable with, so I’ll use regression analysis’</a:t>
            </a:r>
            <a:endParaRPr lang="en-GB" altLang="nl-NL" sz="1500"/>
          </a:p>
          <a:p>
            <a:endParaRPr lang="en-GB" altLang="nl-NL" sz="1500"/>
          </a:p>
          <a:p>
            <a:r>
              <a:rPr lang="en-GB" altLang="nl-NL" sz="1500"/>
              <a:t>`The company offered me a unique dataset with all their payment transactions of the past year, so I’ll use data mining’</a:t>
            </a:r>
            <a:endParaRPr lang="en-GB" altLang="nl-NL" sz="1500"/>
          </a:p>
          <a:p>
            <a:endParaRPr lang="nl-NL" altLang="nl-NL"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Conditions for causality</a:t>
            </a:r>
            <a:endParaRPr lang="nl-NL" altLang="en-US"/>
          </a:p>
        </p:txBody>
      </p:sp>
      <p:sp>
        <p:nvSpPr>
          <p:cNvPr id="8195" name="Content Placeholder 2"/>
          <p:cNvSpPr>
            <a:spLocks noGrp="1"/>
          </p:cNvSpPr>
          <p:nvPr>
            <p:ph idx="1"/>
          </p:nvPr>
        </p:nvSpPr>
        <p:spPr/>
        <p:txBody>
          <a:bodyPr>
            <a:noAutofit/>
          </a:bodyPr>
          <a:lstStyle/>
          <a:p>
            <a:pPr>
              <a:buClrTx/>
              <a:buFont typeface="+mj-lt"/>
              <a:buAutoNum type="arabicPeriod"/>
            </a:pPr>
            <a:r>
              <a:rPr lang="en-US" altLang="en-US" sz="1800"/>
              <a:t>The </a:t>
            </a:r>
            <a:r>
              <a:rPr lang="en-US" altLang="en-US" sz="1800">
                <a:solidFill>
                  <a:srgbClr val="0099CC"/>
                </a:solidFill>
              </a:rPr>
              <a:t>independent variable </a:t>
            </a:r>
            <a:r>
              <a:rPr lang="en-US" altLang="en-US" sz="1800"/>
              <a:t>(IV) and </a:t>
            </a:r>
            <a:r>
              <a:rPr lang="en-US" altLang="en-US" sz="1800">
                <a:solidFill>
                  <a:srgbClr val="0099CC"/>
                </a:solidFill>
              </a:rPr>
              <a:t>dependent variable </a:t>
            </a:r>
            <a:r>
              <a:rPr lang="en-US" altLang="en-US" sz="1800"/>
              <a:t>(DV) should co-vary</a:t>
            </a:r>
            <a:endParaRPr lang="en-US" altLang="en-US" sz="1800"/>
          </a:p>
          <a:p>
            <a:pPr>
              <a:buClrTx/>
              <a:buFont typeface="+mj-lt"/>
              <a:buAutoNum type="arabicPeriod"/>
            </a:pPr>
            <a:endParaRPr lang="en-US" altLang="en-US" sz="1800"/>
          </a:p>
          <a:p>
            <a:pPr>
              <a:buClrTx/>
              <a:buFont typeface="+mj-lt"/>
              <a:buAutoNum type="arabicPeriod"/>
            </a:pPr>
            <a:r>
              <a:rPr lang="en-US" altLang="en-US" sz="1800"/>
              <a:t>The IV should </a:t>
            </a:r>
            <a:r>
              <a:rPr lang="en-US" altLang="en-US" sz="1800">
                <a:solidFill>
                  <a:srgbClr val="0099CC"/>
                </a:solidFill>
              </a:rPr>
              <a:t>precede</a:t>
            </a:r>
            <a:r>
              <a:rPr lang="en-US" altLang="en-US" sz="1800"/>
              <a:t> the DV </a:t>
            </a:r>
            <a:endParaRPr lang="en-US" altLang="en-US" sz="1800"/>
          </a:p>
          <a:p>
            <a:pPr>
              <a:buClrTx/>
              <a:buFont typeface="+mj-lt"/>
              <a:buAutoNum type="arabicPeriod"/>
            </a:pPr>
            <a:endParaRPr lang="en-US" altLang="en-US" sz="1800"/>
          </a:p>
          <a:p>
            <a:pPr>
              <a:buClrTx/>
              <a:buFont typeface="+mj-lt"/>
              <a:buAutoNum type="arabicPeriod"/>
            </a:pPr>
            <a:r>
              <a:rPr lang="en-US" altLang="en-US" sz="1800"/>
              <a:t>No other (</a:t>
            </a:r>
            <a:r>
              <a:rPr lang="en-US" altLang="en-US" sz="1800">
                <a:solidFill>
                  <a:srgbClr val="0099CC"/>
                </a:solidFill>
              </a:rPr>
              <a:t>confounding</a:t>
            </a:r>
            <a:r>
              <a:rPr lang="en-US" altLang="en-US" sz="1800"/>
              <a:t>) factor should cause a change in the DV </a:t>
            </a:r>
            <a:endParaRPr lang="en-US" altLang="en-US" sz="1800"/>
          </a:p>
          <a:p>
            <a:pPr>
              <a:buClrTx/>
              <a:buFont typeface="+mj-lt"/>
              <a:buAutoNum type="arabicPeriod"/>
            </a:pPr>
            <a:endParaRPr lang="en-US" altLang="en-US" sz="1800"/>
          </a:p>
          <a:p>
            <a:pPr>
              <a:buClrTx/>
              <a:buFont typeface="+mj-lt"/>
              <a:buAutoNum type="arabicPeriod"/>
            </a:pPr>
            <a:r>
              <a:rPr lang="en-US" altLang="en-US" sz="1800"/>
              <a:t>The relation between IV and DV should derive from a logical explanation (theory)</a:t>
            </a:r>
            <a:endParaRPr lang="nl-NL" altLang="en-US"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Tomorrow’s lecture</a:t>
            </a:r>
            <a:endParaRPr lang="en-GB" dirty="0"/>
          </a:p>
        </p:txBody>
      </p:sp>
      <p:sp>
        <p:nvSpPr>
          <p:cNvPr id="3" name="Content Placeholder 2"/>
          <p:cNvSpPr>
            <a:spLocks noGrp="1"/>
          </p:cNvSpPr>
          <p:nvPr>
            <p:ph idx="1"/>
          </p:nvPr>
        </p:nvSpPr>
        <p:spPr/>
        <p:txBody>
          <a:bodyPr>
            <a:normAutofit/>
          </a:bodyPr>
          <a:lstStyle/>
          <a:p>
            <a:r>
              <a:rPr lang="en-US" dirty="0"/>
              <a:t>Practice with the materials of module 2 </a:t>
            </a:r>
            <a:r>
              <a:rPr lang="en-US" i="1" dirty="0"/>
              <a:t>and </a:t>
            </a:r>
            <a:r>
              <a:rPr lang="en-US" dirty="0"/>
              <a:t>3</a:t>
            </a:r>
            <a:endParaRPr lang="en-US" dirty="0"/>
          </a:p>
          <a:p>
            <a:pPr lvl="1"/>
            <a:r>
              <a:rPr lang="en-US" dirty="0"/>
              <a:t>Work on case (</a:t>
            </a:r>
            <a:r>
              <a:rPr lang="en-US" i="1" dirty="0"/>
              <a:t>not </a:t>
            </a:r>
            <a:r>
              <a:rPr lang="en-US" dirty="0"/>
              <a:t>the bonus assignment), similar to one you may get in the exam</a:t>
            </a:r>
            <a:endParaRPr lang="en-US" dirty="0"/>
          </a:p>
          <a:p>
            <a:r>
              <a:rPr lang="en-US" dirty="0"/>
              <a:t>Preparation needed!</a:t>
            </a:r>
            <a:endParaRPr lang="en-US" dirty="0"/>
          </a:p>
          <a:p>
            <a:pPr lvl="1"/>
            <a:r>
              <a:rPr lang="en-US" dirty="0"/>
              <a:t>Watch the learning videos from module 2 &amp; 3</a:t>
            </a:r>
            <a:endParaRPr lang="en-US" dirty="0"/>
          </a:p>
          <a:p>
            <a:pPr lvl="1"/>
            <a:r>
              <a:rPr lang="en-US" dirty="0"/>
              <a:t>Read chapters 5, 6, 11 from S&amp;B</a:t>
            </a:r>
            <a:endParaRPr lang="en-US"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a:t>3. Most quantitative studies assume a positivist perspective: there is an objective truth that can be measured objectively. Which perspective diverges the most from the positivist perspective?</a:t>
            </a:r>
            <a:endParaRPr lang="en-GB" dirty="0"/>
          </a:p>
          <a:p>
            <a:pPr marL="514350" indent="-514350">
              <a:buFont typeface="+mj-lt"/>
              <a:buAutoNum type="alphaUcPeriod"/>
            </a:pPr>
            <a:r>
              <a:rPr lang="en-GB" dirty="0"/>
              <a:t>Constructionism</a:t>
            </a:r>
            <a:endParaRPr lang="en-GB" dirty="0"/>
          </a:p>
          <a:p>
            <a:pPr marL="514350" indent="-514350">
              <a:buFont typeface="+mj-lt"/>
              <a:buAutoNum type="alphaUcPeriod"/>
            </a:pPr>
            <a:r>
              <a:rPr lang="en-GB" dirty="0"/>
              <a:t>Critical realism</a:t>
            </a:r>
            <a:endParaRPr lang="en-GB" dirty="0"/>
          </a:p>
          <a:p>
            <a:pPr marL="514350" indent="-514350">
              <a:buFont typeface="+mj-lt"/>
              <a:buAutoNum type="alphaUcPeriod"/>
            </a:pPr>
            <a:r>
              <a:rPr lang="en-GB" dirty="0"/>
              <a:t>Pragmatism</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GB" dirty="0"/>
          </a:p>
        </p:txBody>
      </p:sp>
      <p:sp>
        <p:nvSpPr>
          <p:cNvPr id="3" name="Content Placeholder 2"/>
          <p:cNvSpPr>
            <a:spLocks noGrp="1"/>
          </p:cNvSpPr>
          <p:nvPr>
            <p:ph idx="1"/>
          </p:nvPr>
        </p:nvSpPr>
        <p:spPr/>
        <p:txBody>
          <a:bodyPr/>
          <a:lstStyle/>
          <a:p>
            <a:pPr marL="0" indent="0">
              <a:buNone/>
            </a:pPr>
            <a:r>
              <a:rPr lang="en-GB" dirty="0"/>
              <a:t>4. A researcher observes how business managers utilize data analytics for inform their decision-making. From the observation, she derives three common patterns. This research would be called</a:t>
            </a:r>
            <a:endParaRPr lang="en-GB" dirty="0"/>
          </a:p>
          <a:p>
            <a:pPr marL="514350" indent="-514350">
              <a:buAutoNum type="alphaUcPeriod"/>
            </a:pPr>
            <a:r>
              <a:rPr lang="en-GB" dirty="0"/>
              <a:t>Inductive</a:t>
            </a:r>
            <a:endParaRPr lang="en-GB" dirty="0"/>
          </a:p>
          <a:p>
            <a:pPr marL="514350" indent="-514350">
              <a:buAutoNum type="alphaUcPeriod"/>
            </a:pPr>
            <a:r>
              <a:rPr lang="en-GB" dirty="0"/>
              <a:t>Deductive</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a:t>5. A researcher wants to know how business managers in general utilize data analytics for inform their decision-making. She visits a business analytics conference to invite managers for an interview. This approach harms</a:t>
            </a:r>
            <a:endParaRPr lang="en-GB" dirty="0"/>
          </a:p>
          <a:p>
            <a:pPr marL="514350" indent="-514350">
              <a:buAutoNum type="alphaUcPeriod"/>
            </a:pPr>
            <a:r>
              <a:rPr lang="en-GB" dirty="0"/>
              <a:t>External validity</a:t>
            </a:r>
            <a:endParaRPr lang="en-GB" dirty="0"/>
          </a:p>
          <a:p>
            <a:pPr marL="514350" indent="-514350">
              <a:buAutoNum type="alphaUcPeriod"/>
            </a:pPr>
            <a:r>
              <a:rPr lang="en-GB" dirty="0"/>
              <a:t>Internal validity</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GB" dirty="0"/>
          </a:p>
        </p:txBody>
      </p:sp>
      <p:sp>
        <p:nvSpPr>
          <p:cNvPr id="3" name="Content Placeholder 2"/>
          <p:cNvSpPr>
            <a:spLocks noGrp="1"/>
          </p:cNvSpPr>
          <p:nvPr>
            <p:ph idx="1"/>
          </p:nvPr>
        </p:nvSpPr>
        <p:spPr/>
        <p:txBody>
          <a:bodyPr/>
          <a:lstStyle/>
          <a:p>
            <a:pPr marL="0" indent="0">
              <a:buNone/>
            </a:pPr>
            <a:r>
              <a:rPr lang="en-GB" dirty="0"/>
              <a:t>6. Consider the topic you chose for the last weekly assignment. Write down a testable and falsifiable hypothesis that would answer your research question</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a:t>
            </a:r>
            <a:endParaRPr lang="en-GB" dirty="0"/>
          </a:p>
        </p:txBody>
      </p:sp>
      <p:sp>
        <p:nvSpPr>
          <p:cNvPr id="3" name="Content Placeholder 2"/>
          <p:cNvSpPr>
            <a:spLocks noGrp="1"/>
          </p:cNvSpPr>
          <p:nvPr>
            <p:ph idx="1"/>
          </p:nvPr>
        </p:nvSpPr>
        <p:spPr/>
        <p:txBody>
          <a:bodyPr/>
          <a:lstStyle/>
          <a:p>
            <a:pPr marL="0" indent="0">
              <a:buNone/>
            </a:pPr>
            <a:r>
              <a:rPr lang="en-GB" dirty="0"/>
              <a:t>6. Consider the topic you chose for the last weekly assignment. Write down a testable and falsifiable hypothesis that would answer your research question</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1144191" y="1191"/>
          <a:ext cx="1191" cy="1191"/>
        </p:xfrm>
        <a:graphic>
          <a:graphicData uri="http://schemas.openxmlformats.org/presentationml/2006/ole">
            <mc:AlternateContent xmlns:mc="http://schemas.openxmlformats.org/markup-compatibility/2006">
              <mc:Choice xmlns:v="urn:schemas-microsoft-com:vml" Requires="v">
                <p:oleObj spid="_x0000_s0" name="think-cell Slide" r:id="rId2" imgW="9525" imgH="9525" progId="TCLayout.ActiveDocument.1">
                  <p:embed/>
                </p:oleObj>
              </mc:Choice>
              <mc:Fallback>
                <p:oleObj name="think-cell Slide" r:id="rId2" imgW="9525" imgH="9525" progId="TCLayout.ActiveDocument.1">
                  <p:embed/>
                  <p:pic>
                    <p:nvPicPr>
                      <p:cNvPr id="0" name="Object 5" hidden="1"/>
                      <p:cNvPicPr/>
                      <p:nvPr/>
                    </p:nvPicPr>
                    <p:blipFill>
                      <a:blip r:embed="rId3"/>
                      <a:stretch>
                        <a:fillRect/>
                      </a:stretch>
                    </p:blipFill>
                    <p:spPr>
                      <a:xfrm>
                        <a:off x="1144191" y="1191"/>
                        <a:ext cx="1191" cy="1191"/>
                      </a:xfrm>
                      <a:prstGeom prst="rect">
                        <a:avLst/>
                      </a:prstGeom>
                    </p:spPr>
                  </p:pic>
                </p:oleObj>
              </mc:Fallback>
            </mc:AlternateContent>
          </a:graphicData>
        </a:graphic>
      </p:graphicFrame>
      <p:sp>
        <p:nvSpPr>
          <p:cNvPr id="15" name="Shape 32"/>
          <p:cNvSpPr/>
          <p:nvPr/>
        </p:nvSpPr>
        <p:spPr>
          <a:xfrm>
            <a:off x="1143000" y="0"/>
            <a:ext cx="6858000" cy="5143500"/>
          </a:xfrm>
          <a:prstGeom prst="rect">
            <a:avLst/>
          </a:prstGeom>
          <a:solidFill>
            <a:schemeClr val="bg1"/>
          </a:solidFill>
          <a:ln w="12700">
            <a:miter lim="400000"/>
          </a:ln>
          <a:effectLst>
            <a:outerShdw blurRad="38100" dist="23000" dir="5400000" rotWithShape="0">
              <a:srgbClr val="000000">
                <a:alpha val="35000"/>
              </a:srgbClr>
            </a:outerShdw>
          </a:effectLst>
        </p:spPr>
        <p:txBody>
          <a:bodyPr lIns="25717" rIns="25717" anchor="ctr"/>
          <a:lstStyle/>
          <a:p>
            <a:pPr marL="2743200" lvl="8" defTabSz="514350">
              <a:defRPr sz="5000" b="1">
                <a:latin typeface="Arial" panose="020B0604020202020204"/>
                <a:ea typeface="Arial" panose="020B0604020202020204"/>
                <a:cs typeface="Arial" panose="020B0604020202020204"/>
                <a:sym typeface="Arial" panose="020B0604020202020204"/>
              </a:defRPr>
            </a:pPr>
            <a:endParaRPr lang="en-US" sz="2815" b="1" dirty="0">
              <a:solidFill>
                <a:prstClr val="black"/>
              </a:solidFill>
              <a:latin typeface="Arial" panose="020B0604020202020204"/>
              <a:cs typeface="Arial" panose="020B0604020202020204"/>
              <a:sym typeface="Arial" panose="020B0604020202020204"/>
            </a:endParaRPr>
          </a:p>
        </p:txBody>
      </p:sp>
      <p:sp>
        <p:nvSpPr>
          <p:cNvPr id="21" name="Shape 40"/>
          <p:cNvSpPr/>
          <p:nvPr/>
        </p:nvSpPr>
        <p:spPr>
          <a:xfrm>
            <a:off x="1143001" y="4962644"/>
            <a:ext cx="6865144" cy="175752"/>
          </a:xfrm>
          <a:prstGeom prst="rect">
            <a:avLst/>
          </a:prstGeom>
          <a:solidFill>
            <a:srgbClr val="00B9F2"/>
          </a:solidFill>
          <a:ln w="12700">
            <a:miter lim="400000"/>
          </a:ln>
          <a:effectLst>
            <a:outerShdw blurRad="38100" dist="23000" dir="5400000" rotWithShape="0">
              <a:srgbClr val="000000">
                <a:alpha val="35000"/>
              </a:srgbClr>
            </a:outerShdw>
          </a:effectLst>
        </p:spPr>
        <p:txBody>
          <a:bodyPr lIns="25717" rIns="25717" anchor="ctr"/>
          <a:lstStyle/>
          <a:p>
            <a:pPr marL="2743200" lvl="8" defTabSz="514350">
              <a:defRPr sz="5000" b="1">
                <a:latin typeface="Arial" panose="020B0604020202020204"/>
                <a:ea typeface="Arial" panose="020B0604020202020204"/>
                <a:cs typeface="Arial" panose="020B0604020202020204"/>
                <a:sym typeface="Arial" panose="020B0604020202020204"/>
              </a:defRPr>
            </a:pPr>
            <a:endParaRPr sz="2815" b="1" dirty="0">
              <a:solidFill>
                <a:prstClr val="black"/>
              </a:solidFill>
              <a:latin typeface="Arial" panose="020B0604020202020204"/>
              <a:cs typeface="Arial" panose="020B0604020202020204"/>
              <a:sym typeface="Arial" panose="020B0604020202020204"/>
            </a:endParaRPr>
          </a:p>
        </p:txBody>
      </p:sp>
      <p:sp>
        <p:nvSpPr>
          <p:cNvPr id="10" name="Shape 41"/>
          <p:cNvSpPr/>
          <p:nvPr/>
        </p:nvSpPr>
        <p:spPr>
          <a:xfrm>
            <a:off x="1143000" y="398991"/>
            <a:ext cx="6865145" cy="80730"/>
          </a:xfrm>
          <a:prstGeom prst="rect">
            <a:avLst/>
          </a:prstGeom>
          <a:solidFill>
            <a:srgbClr val="00B9F2"/>
          </a:solidFill>
          <a:ln w="12700">
            <a:noFill/>
            <a:miter lim="400000"/>
          </a:ln>
          <a:effectLst>
            <a:outerShdw blurRad="38100" dist="23000" dir="5400000" rotWithShape="0">
              <a:srgbClr val="000000">
                <a:alpha val="35000"/>
              </a:srgbClr>
            </a:outerShdw>
          </a:effectLst>
        </p:spPr>
        <p:txBody>
          <a:bodyPr lIns="25717" rIns="25717" anchor="ctr"/>
          <a:lstStyle/>
          <a:p>
            <a:pPr defTabSz="514350">
              <a:defRPr sz="1400">
                <a:latin typeface="Arial" panose="020B0604020202020204"/>
                <a:ea typeface="Arial" panose="020B0604020202020204"/>
                <a:cs typeface="Arial" panose="020B0604020202020204"/>
                <a:sym typeface="Arial" panose="020B0604020202020204"/>
              </a:defRPr>
            </a:pPr>
            <a:endParaRPr sz="790" dirty="0">
              <a:solidFill>
                <a:prstClr val="black"/>
              </a:solidFill>
              <a:latin typeface="Arial" panose="020B0604020202020204"/>
              <a:cs typeface="Arial" panose="020B0604020202020204"/>
              <a:sym typeface="Arial" panose="020B0604020202020204"/>
            </a:endParaRPr>
          </a:p>
        </p:txBody>
      </p:sp>
      <p:sp>
        <p:nvSpPr>
          <p:cNvPr id="11" name="TextBox 10"/>
          <p:cNvSpPr txBox="1"/>
          <p:nvPr/>
        </p:nvSpPr>
        <p:spPr>
          <a:xfrm>
            <a:off x="1278083" y="22520"/>
            <a:ext cx="6541078" cy="646331"/>
          </a:xfrm>
          <a:prstGeom prst="rect">
            <a:avLst/>
          </a:prstGeom>
          <a:noFill/>
        </p:spPr>
        <p:txBody>
          <a:bodyPr wrap="square" rtlCol="0">
            <a:spAutoFit/>
          </a:bodyPr>
          <a:lstStyle/>
          <a:p>
            <a:r>
              <a:rPr lang="en-GB" b="1" dirty="0">
                <a:solidFill>
                  <a:srgbClr val="FFFFFF">
                    <a:lumMod val="50000"/>
                  </a:srgbClr>
                </a:solidFill>
                <a:latin typeface="Verdana" panose="020B0604030504040204" pitchFamily="34" charset="0"/>
                <a:ea typeface="Verdana" panose="020B0604030504040204" pitchFamily="34" charset="0"/>
              </a:rPr>
              <a:t>Know your guest lecture: </a:t>
            </a:r>
            <a:r>
              <a:rPr lang="en-GB" sz="1800" b="1" dirty="0">
                <a:solidFill>
                  <a:srgbClr val="FFFFFF">
                    <a:lumMod val="50000"/>
                  </a:srgbClr>
                </a:solidFill>
                <a:latin typeface="Verdana" panose="020B0604030504040204" pitchFamily="34" charset="0"/>
                <a:ea typeface="Verdana" panose="020B0604030504040204" pitchFamily="34" charset="0"/>
              </a:rPr>
              <a:t>Antragama Abbas</a:t>
            </a:r>
            <a:endParaRPr lang="en-GB" sz="1800" b="1" dirty="0">
              <a:solidFill>
                <a:srgbClr val="FFFFFF">
                  <a:lumMod val="50000"/>
                </a:srgbClr>
              </a:solidFill>
              <a:latin typeface="Verdana" panose="020B0604030504040204" pitchFamily="34" charset="0"/>
              <a:ea typeface="Verdana" panose="020B0604030504040204" pitchFamily="34" charset="0"/>
            </a:endParaRPr>
          </a:p>
          <a:p>
            <a:pPr lvl="0"/>
            <a:r>
              <a:rPr lang="en-GB" b="1" dirty="0">
                <a:solidFill>
                  <a:srgbClr val="FFFFFF">
                    <a:lumMod val="50000"/>
                  </a:srgbClr>
                </a:solidFill>
                <a:latin typeface="Verdana" panose="020B0604030504040204" pitchFamily="34" charset="0"/>
                <a:ea typeface="Verdana" panose="020B0604030504040204" pitchFamily="34" charset="0"/>
              </a:rPr>
              <a:t> </a:t>
            </a:r>
            <a:endParaRPr lang="en-GB" b="1" dirty="0">
              <a:solidFill>
                <a:srgbClr val="FFFFFF">
                  <a:lumMod val="50000"/>
                </a:srgbClr>
              </a:solidFill>
              <a:latin typeface="Verdana" panose="020B0604030504040204" pitchFamily="34" charset="0"/>
              <a:ea typeface="Verdana" panose="020B0604030504040204" pitchFamily="34" charset="0"/>
            </a:endParaRPr>
          </a:p>
        </p:txBody>
      </p:sp>
      <p:pic>
        <p:nvPicPr>
          <p:cNvPr id="22" name="pasted-image.tif"/>
          <p:cNvPicPr/>
          <p:nvPr/>
        </p:nvPicPr>
        <p:blipFill rotWithShape="1">
          <a:blip r:embed="rId4"/>
          <a:srcRect r="51082"/>
          <a:stretch>
            <a:fillRect/>
          </a:stretch>
        </p:blipFill>
        <p:spPr>
          <a:xfrm>
            <a:off x="7685122" y="4615263"/>
            <a:ext cx="322897" cy="528329"/>
          </a:xfrm>
          <a:prstGeom prst="rect">
            <a:avLst/>
          </a:prstGeom>
          <a:ln w="12700">
            <a:miter lim="400000"/>
            <a:headEnd/>
            <a:tailEnd/>
          </a:ln>
        </p:spPr>
      </p:pic>
      <p:sp>
        <p:nvSpPr>
          <p:cNvPr id="3" name="TextBox 2"/>
          <p:cNvSpPr txBox="1"/>
          <p:nvPr/>
        </p:nvSpPr>
        <p:spPr>
          <a:xfrm>
            <a:off x="1278082" y="887030"/>
            <a:ext cx="5311421" cy="3770263"/>
          </a:xfrm>
          <a:prstGeom prst="rect">
            <a:avLst/>
          </a:prstGeom>
          <a:noFill/>
        </p:spPr>
        <p:txBody>
          <a:bodyPr wrap="square" rtlCol="0">
            <a:spAutoFit/>
          </a:bodyPr>
          <a:lstStyle/>
          <a:p>
            <a:pPr defTabSz="342900">
              <a:defRPr/>
            </a:pPr>
            <a:r>
              <a:rPr lang="en-GB" sz="2400" b="1" dirty="0">
                <a:solidFill>
                  <a:srgbClr val="6B8689"/>
                </a:solidFill>
                <a:latin typeface="Calibri" panose="020F0502020204030204"/>
              </a:rPr>
              <a:t>Profile</a:t>
            </a:r>
            <a:endParaRPr lang="en-GB" b="1" dirty="0">
              <a:solidFill>
                <a:srgbClr val="6B8689"/>
              </a:solidFill>
              <a:latin typeface="Calibri" panose="020F0502020204030204"/>
            </a:endParaRPr>
          </a:p>
          <a:p>
            <a:pPr marL="171450" lvl="0" indent="-171450" algn="just">
              <a:buFont typeface="Arial" panose="020B0604020202020204" pitchFamily="34" charset="0"/>
              <a:buChar char="•"/>
            </a:pPr>
            <a:r>
              <a:rPr lang="en-US" sz="1400" b="1" dirty="0">
                <a:solidFill>
                  <a:prstClr val="black"/>
                </a:solidFill>
              </a:rPr>
              <a:t>PhD researcher </a:t>
            </a:r>
            <a:r>
              <a:rPr lang="en-US" sz="1400" dirty="0">
                <a:solidFill>
                  <a:prstClr val="black"/>
                </a:solidFill>
              </a:rPr>
              <a:t>at the TPM</a:t>
            </a:r>
            <a:endParaRPr lang="en-US" sz="1400" dirty="0">
              <a:solidFill>
                <a:prstClr val="black"/>
              </a:solidFill>
            </a:endParaRPr>
          </a:p>
          <a:p>
            <a:pPr marL="628650" lvl="1" indent="-171450" algn="just">
              <a:buFont typeface="Arial" panose="020B0604020202020204" pitchFamily="34" charset="0"/>
              <a:buChar char="•"/>
            </a:pPr>
            <a:r>
              <a:rPr lang="en-US" sz="1400" dirty="0">
                <a:solidFill>
                  <a:prstClr val="black"/>
                </a:solidFill>
              </a:rPr>
              <a:t>Topic: data sovereignty in data sharing via meta-platforms. </a:t>
            </a:r>
            <a:endParaRPr lang="en-US" sz="1400" dirty="0">
              <a:solidFill>
                <a:prstClr val="black"/>
              </a:solidFill>
            </a:endParaRPr>
          </a:p>
          <a:p>
            <a:pPr marL="171450" lvl="0" indent="-171450" algn="just">
              <a:buFont typeface="Arial" panose="020B0604020202020204" pitchFamily="34" charset="0"/>
              <a:buChar char="•"/>
            </a:pPr>
            <a:r>
              <a:rPr lang="en-US" sz="1400" dirty="0">
                <a:solidFill>
                  <a:prstClr val="black"/>
                </a:solidFill>
              </a:rPr>
              <a:t>He was </a:t>
            </a:r>
            <a:r>
              <a:rPr lang="en-US" sz="1400" b="1" dirty="0">
                <a:solidFill>
                  <a:prstClr val="black"/>
                </a:solidFill>
              </a:rPr>
              <a:t>a technology consultant at Accenture</a:t>
            </a:r>
            <a:endParaRPr lang="en-US" sz="1400" b="1" dirty="0">
              <a:solidFill>
                <a:prstClr val="black"/>
              </a:solidFill>
            </a:endParaRPr>
          </a:p>
          <a:p>
            <a:pPr marL="171450" lvl="0" indent="-171450" algn="just">
              <a:buFont typeface="Arial" panose="020B0604020202020204" pitchFamily="34" charset="0"/>
              <a:buChar char="•"/>
            </a:pPr>
            <a:endParaRPr lang="en-US" sz="1400" b="1" dirty="0">
              <a:solidFill>
                <a:prstClr val="black"/>
              </a:solidFill>
            </a:endParaRPr>
          </a:p>
          <a:p>
            <a:pPr lvl="0"/>
            <a:r>
              <a:rPr lang="en-GB" sz="2400" b="1" dirty="0">
                <a:solidFill>
                  <a:srgbClr val="6B8689"/>
                </a:solidFill>
                <a:latin typeface="Calibri" panose="020F0502020204030204"/>
              </a:rPr>
              <a:t>Course Involvement</a:t>
            </a:r>
            <a:endParaRPr lang="en-GB" sz="2400" b="1" dirty="0">
              <a:solidFill>
                <a:srgbClr val="6B8689"/>
              </a:solidFill>
              <a:latin typeface="Calibri" panose="020F0502020204030204"/>
            </a:endParaRPr>
          </a:p>
          <a:p>
            <a:pPr marL="214630" indent="-214630">
              <a:buFont typeface="Arial" panose="020B0604020202020204" pitchFamily="34" charset="0"/>
              <a:buChar char="•"/>
              <a:defRPr/>
            </a:pPr>
            <a:r>
              <a:rPr lang="en-US" sz="1400" b="1" dirty="0">
                <a:solidFill>
                  <a:prstClr val="black"/>
                </a:solidFill>
                <a:latin typeface="+mj-lt"/>
              </a:rPr>
              <a:t>MOT2312 Research methods</a:t>
            </a:r>
            <a:endParaRPr lang="en-US" sz="1400" b="1" dirty="0">
              <a:solidFill>
                <a:prstClr val="black"/>
              </a:solidFill>
              <a:latin typeface="+mj-lt"/>
            </a:endParaRPr>
          </a:p>
          <a:p>
            <a:pPr marL="214630" indent="-214630">
              <a:buFont typeface="Arial" panose="020B0604020202020204" pitchFamily="34" charset="0"/>
              <a:buChar char="•"/>
              <a:defRPr/>
            </a:pPr>
            <a:r>
              <a:rPr lang="en-US" sz="900" dirty="0">
                <a:solidFill>
                  <a:prstClr val="black"/>
                </a:solidFill>
                <a:latin typeface="+mj-lt"/>
              </a:rPr>
              <a:t>SEN1621 I&amp;C services design </a:t>
            </a:r>
            <a:endParaRPr lang="en-US" sz="900" dirty="0">
              <a:solidFill>
                <a:prstClr val="black"/>
              </a:solidFill>
              <a:latin typeface="+mj-lt"/>
            </a:endParaRPr>
          </a:p>
          <a:p>
            <a:pPr marL="214630" indent="-214630">
              <a:buFont typeface="Arial" panose="020B0604020202020204" pitchFamily="34" charset="0"/>
              <a:buChar char="•"/>
              <a:defRPr/>
            </a:pPr>
            <a:r>
              <a:rPr lang="en-US" sz="900" dirty="0">
                <a:solidFill>
                  <a:prstClr val="black"/>
                </a:solidFill>
                <a:latin typeface="+mj-lt"/>
              </a:rPr>
              <a:t>SEN1641 Digital platform design </a:t>
            </a:r>
            <a:endParaRPr lang="en-US" sz="900" b="1" dirty="0">
              <a:solidFill>
                <a:prstClr val="black"/>
              </a:solidFill>
              <a:latin typeface="+mj-lt"/>
            </a:endParaRPr>
          </a:p>
          <a:p>
            <a:pPr marL="214630" indent="-214630">
              <a:buFont typeface="Arial" panose="020B0604020202020204" pitchFamily="34" charset="0"/>
              <a:buChar char="•"/>
              <a:defRPr/>
            </a:pPr>
            <a:r>
              <a:rPr lang="en-US" sz="900" dirty="0">
                <a:solidFill>
                  <a:prstClr val="black"/>
                </a:solidFill>
                <a:latin typeface="+mj-lt"/>
              </a:rPr>
              <a:t>SEN131A Research challenges </a:t>
            </a:r>
            <a:endParaRPr lang="en-US" sz="900" dirty="0">
              <a:solidFill>
                <a:prstClr val="black"/>
              </a:solidFill>
              <a:latin typeface="+mj-lt"/>
            </a:endParaRPr>
          </a:p>
          <a:p>
            <a:pPr>
              <a:defRPr/>
            </a:pPr>
            <a:endParaRPr lang="en-US" sz="1400" dirty="0">
              <a:solidFill>
                <a:prstClr val="black"/>
              </a:solidFill>
              <a:latin typeface="+mj-lt"/>
            </a:endParaRPr>
          </a:p>
          <a:p>
            <a:pPr>
              <a:defRPr/>
            </a:pPr>
            <a:r>
              <a:rPr lang="en-US" sz="2400" b="1" dirty="0">
                <a:solidFill>
                  <a:srgbClr val="6B8689"/>
                </a:solidFill>
                <a:latin typeface="Calibri" panose="020F0502020204030204"/>
              </a:rPr>
              <a:t>My Ambition </a:t>
            </a:r>
            <a:endParaRPr lang="en-US" sz="2400" b="1" dirty="0">
              <a:solidFill>
                <a:prstClr val="black"/>
              </a:solidFill>
              <a:latin typeface="+mj-lt"/>
            </a:endParaRPr>
          </a:p>
          <a:p>
            <a:pPr marL="214630" indent="-214630">
              <a:buFont typeface="Arial" panose="020B0604020202020204" pitchFamily="34" charset="0"/>
              <a:buChar char="•"/>
              <a:defRPr/>
            </a:pPr>
            <a:r>
              <a:rPr lang="en-US" sz="1400" dirty="0">
                <a:solidFill>
                  <a:prstClr val="black"/>
                </a:solidFill>
                <a:latin typeface="+mj-lt"/>
              </a:rPr>
              <a:t>For me: To get critical feedback for “my” research method!</a:t>
            </a:r>
            <a:endParaRPr lang="en-US" sz="1400" dirty="0">
              <a:solidFill>
                <a:prstClr val="black"/>
              </a:solidFill>
              <a:latin typeface="+mj-lt"/>
            </a:endParaRPr>
          </a:p>
          <a:p>
            <a:pPr marL="214630" indent="-214630">
              <a:buFont typeface="Arial" panose="020B0604020202020204" pitchFamily="34" charset="0"/>
              <a:buChar char="•"/>
              <a:defRPr/>
            </a:pPr>
            <a:r>
              <a:rPr lang="en-US" sz="1400" dirty="0">
                <a:solidFill>
                  <a:prstClr val="black"/>
                </a:solidFill>
                <a:latin typeface="+mj-lt"/>
              </a:rPr>
              <a:t>For you: Critically evaluate the outcomes of an MOT project (LO 2)</a:t>
            </a:r>
            <a:endParaRPr lang="en-US" sz="1400" dirty="0">
              <a:solidFill>
                <a:prstClr val="black"/>
              </a:solidFill>
              <a:latin typeface="+mj-lt"/>
            </a:endParaRPr>
          </a:p>
        </p:txBody>
      </p:sp>
      <p:sp>
        <p:nvSpPr>
          <p:cNvPr id="4" name="TextBox 3"/>
          <p:cNvSpPr txBox="1"/>
          <p:nvPr/>
        </p:nvSpPr>
        <p:spPr>
          <a:xfrm>
            <a:off x="6582359" y="2320823"/>
            <a:ext cx="1236802" cy="900246"/>
          </a:xfrm>
          <a:prstGeom prst="rect">
            <a:avLst/>
          </a:prstGeom>
          <a:noFill/>
        </p:spPr>
        <p:txBody>
          <a:bodyPr wrap="square" rtlCol="0">
            <a:spAutoFit/>
          </a:bodyPr>
          <a:lstStyle/>
          <a:p>
            <a:pPr lvl="0"/>
            <a:r>
              <a:rPr lang="en-US" sz="750" dirty="0">
                <a:solidFill>
                  <a:prstClr val="black"/>
                </a:solidFill>
                <a:hlinkClick r:id="rId5"/>
              </a:rPr>
              <a:t>A.E.Abbas@tudelft.nl</a:t>
            </a:r>
            <a:endParaRPr lang="en-US" sz="750" dirty="0">
              <a:solidFill>
                <a:prstClr val="black"/>
              </a:solidFill>
            </a:endParaRPr>
          </a:p>
          <a:p>
            <a:pPr lvl="0"/>
            <a:endParaRPr lang="en-US" sz="750" dirty="0">
              <a:solidFill>
                <a:prstClr val="black"/>
              </a:solidFill>
            </a:endParaRPr>
          </a:p>
          <a:p>
            <a:pPr lvl="0"/>
            <a:r>
              <a:rPr lang="en-US" sz="750" dirty="0">
                <a:solidFill>
                  <a:prstClr val="black"/>
                </a:solidFill>
              </a:rPr>
              <a:t>Faculty of Technology, Policy and Management</a:t>
            </a:r>
            <a:endParaRPr lang="en-US" sz="750" dirty="0">
              <a:solidFill>
                <a:prstClr val="black"/>
              </a:solidFill>
            </a:endParaRPr>
          </a:p>
          <a:p>
            <a:pPr lvl="0"/>
            <a:r>
              <a:rPr lang="en-US" sz="750" dirty="0">
                <a:solidFill>
                  <a:prstClr val="black"/>
                </a:solidFill>
              </a:rPr>
              <a:t>Building 31</a:t>
            </a:r>
            <a:endParaRPr lang="en-US" sz="750" dirty="0">
              <a:solidFill>
                <a:prstClr val="black"/>
              </a:solidFill>
            </a:endParaRPr>
          </a:p>
          <a:p>
            <a:pPr lvl="0"/>
            <a:endParaRPr lang="en-US" sz="750" dirty="0">
              <a:solidFill>
                <a:prstClr val="black"/>
              </a:solidFill>
            </a:endParaRPr>
          </a:p>
          <a:p>
            <a:pPr lvl="0"/>
            <a:r>
              <a:rPr lang="en-US" sz="750" dirty="0">
                <a:solidFill>
                  <a:prstClr val="black"/>
                </a:solidFill>
              </a:rPr>
              <a:t>Room: B3.310</a:t>
            </a:r>
            <a:endParaRPr lang="en-GB" sz="750" dirty="0">
              <a:solidFill>
                <a:prstClr val="black"/>
              </a:solidFill>
              <a:latin typeface="Calibri" panose="020F0502020204030204"/>
            </a:endParaRPr>
          </a:p>
        </p:txBody>
      </p:sp>
      <p:pic>
        <p:nvPicPr>
          <p:cNvPr id="1026" name="Picture 2" descr="https://d1rkab7tlqy5f1.cloudfront.net/_processed_/b/d/csm_Antragama%20Ewa%20Abbas_7c9a4bf76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504" y="1023040"/>
            <a:ext cx="1229657" cy="12296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t="19885" b="18564"/>
          <a:stretch>
            <a:fillRect/>
          </a:stretch>
        </p:blipFill>
        <p:spPr>
          <a:xfrm>
            <a:off x="6582358" y="514350"/>
            <a:ext cx="1218074" cy="4714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commondata" val="eyJoZGlkIjoiOGUyMTMyMzYwNmQxNzNlMjUxZDZmZTQ4Yzk4ZGQyMTcifQ=="/>
</p:tagLst>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9718</Words>
  <Application>WPS 演示</Application>
  <PresentationFormat>On-screen Show (16:9)</PresentationFormat>
  <Paragraphs>306</Paragraphs>
  <Slides>39</Slides>
  <Notes>15</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39</vt:i4>
      </vt:variant>
    </vt:vector>
  </HeadingPairs>
  <TitlesOfParts>
    <vt:vector size="57" baseType="lpstr">
      <vt:lpstr>Arial</vt:lpstr>
      <vt:lpstr>宋体</vt:lpstr>
      <vt:lpstr>Wingdings</vt:lpstr>
      <vt:lpstr>Arial</vt:lpstr>
      <vt:lpstr>Tahoma</vt:lpstr>
      <vt:lpstr>Verdana</vt:lpstr>
      <vt:lpstr>Calibri</vt:lpstr>
      <vt:lpstr>微软雅黑</vt:lpstr>
      <vt:lpstr>Arial Unicode MS</vt:lpstr>
      <vt:lpstr>等线</vt:lpstr>
      <vt:lpstr>Calibri</vt:lpstr>
      <vt:lpstr>Times New Roman</vt:lpstr>
      <vt:lpstr>Times</vt:lpstr>
      <vt:lpstr>MS PGothic</vt:lpstr>
      <vt:lpstr>黑体</vt:lpstr>
      <vt:lpstr>Office Theme</vt:lpstr>
      <vt:lpstr>Custom Design</vt:lpstr>
      <vt:lpstr>TCLayout.ActiveDocument.1</vt:lpstr>
      <vt:lpstr>Wrap-up module 1 Intro to module 2 &amp; 3</vt:lpstr>
      <vt:lpstr>Quiz</vt:lpstr>
      <vt:lpstr>Quiz</vt:lpstr>
      <vt:lpstr>Quiz</vt:lpstr>
      <vt:lpstr>Quiz</vt:lpstr>
      <vt:lpstr>Quiz</vt:lpstr>
      <vt:lpstr>Quiz</vt:lpstr>
      <vt:lpstr>Quiz</vt:lpstr>
      <vt:lpstr>PowerPoint 演示文稿</vt:lpstr>
      <vt:lpstr>Topic: data sovereignty in data sharing via meta-platforms</vt:lpstr>
      <vt:lpstr>Topic: data sovereignty in data sharing via meta-platforms</vt:lpstr>
      <vt:lpstr>Assignment</vt:lpstr>
      <vt:lpstr>Assignment</vt:lpstr>
      <vt:lpstr>Feedback assignment</vt:lpstr>
      <vt:lpstr>General remarks</vt:lpstr>
      <vt:lpstr>Problem area: general remarks</vt:lpstr>
      <vt:lpstr>Problem area with too limited scope Helping only one company to improve</vt:lpstr>
      <vt:lpstr>Problem area: Technical solution instead of problem area</vt:lpstr>
      <vt:lpstr>Research objective/question</vt:lpstr>
      <vt:lpstr>Strong example</vt:lpstr>
      <vt:lpstr>Strong example</vt:lpstr>
      <vt:lpstr>Strong example</vt:lpstr>
      <vt:lpstr>Strong example</vt:lpstr>
      <vt:lpstr>Research question/research objective</vt:lpstr>
      <vt:lpstr>Research objective </vt:lpstr>
      <vt:lpstr>Research objective </vt:lpstr>
      <vt:lpstr>Research question: good examples</vt:lpstr>
      <vt:lpstr>Research question</vt:lpstr>
      <vt:lpstr>Summary</vt:lpstr>
      <vt:lpstr>Q&amp;A</vt:lpstr>
      <vt:lpstr>Introduction to module 2 &amp; 3</vt:lpstr>
      <vt:lpstr>Why theory?</vt:lpstr>
      <vt:lpstr>Why theory? Doesn’t data speak for itself?</vt:lpstr>
      <vt:lpstr>Why theory? Doesn’t data speak for itself?</vt:lpstr>
      <vt:lpstr>What theories did you learn in MOT?</vt:lpstr>
      <vt:lpstr>Conceptual model / Hypotheses</vt:lpstr>
      <vt:lpstr>How to select a research strategy?   Some argumentation given by MSc students</vt:lpstr>
      <vt:lpstr>Conditions for causality</vt:lpstr>
      <vt:lpstr>Tomorrow’s lecture</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Yuxiao Ma</cp:lastModifiedBy>
  <cp:revision>71</cp:revision>
  <dcterms:created xsi:type="dcterms:W3CDTF">2015-07-09T11:57:00Z</dcterms:created>
  <dcterms:modified xsi:type="dcterms:W3CDTF">2023-11-20T11:20:02Z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08EC2FC31B52408BA5666A7E1A870038_12</vt:lpwstr>
  </property>
  <property fmtid="{D5CDD505-2E9C-101B-9397-08002B2CF9AE}" pid="3" name="KSOProductBuildVer">
    <vt:lpwstr>2052-12.1.0.15712</vt:lpwstr>
  </property>
</Properties>
</file>