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56" r:id="rId3"/>
    <p:sldId id="322" r:id="rId4"/>
    <p:sldId id="323" r:id="rId5"/>
    <p:sldId id="325" r:id="rId6"/>
    <p:sldId id="326" r:id="rId7"/>
    <p:sldId id="327" r:id="rId8"/>
    <p:sldId id="319" r:id="rId9"/>
    <p:sldId id="332" r:id="rId10"/>
    <p:sldId id="328" r:id="rId11"/>
    <p:sldId id="329" r:id="rId12"/>
    <p:sldId id="320" r:id="rId13"/>
    <p:sldId id="288" r:id="rId14"/>
    <p:sldId id="321" r:id="rId15"/>
    <p:sldId id="315" r:id="rId16"/>
    <p:sldId id="334" r:id="rId17"/>
    <p:sldId id="330" r:id="rId18"/>
    <p:sldId id="317" r:id="rId19"/>
    <p:sldId id="331" r:id="rId20"/>
    <p:sldId id="33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498BB-8E88-4D10-AB05-A4889EC915DD}">
          <p14:sldIdLst>
            <p14:sldId id="256"/>
            <p14:sldId id="322"/>
            <p14:sldId id="323"/>
            <p14:sldId id="325"/>
            <p14:sldId id="326"/>
            <p14:sldId id="327"/>
            <p14:sldId id="319"/>
            <p14:sldId id="332"/>
            <p14:sldId id="328"/>
            <p14:sldId id="329"/>
            <p14:sldId id="320"/>
            <p14:sldId id="288"/>
            <p14:sldId id="321"/>
            <p14:sldId id="315"/>
            <p14:sldId id="334"/>
            <p14:sldId id="330"/>
            <p14:sldId id="317"/>
            <p14:sldId id="331"/>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6056" autoAdjust="0"/>
  </p:normalViewPr>
  <p:slideViewPr>
    <p:cSldViewPr snapToGrid="0" snapToObjects="1">
      <p:cViewPr varScale="1">
        <p:scale>
          <a:sx n="62" d="100"/>
          <a:sy n="62" d="100"/>
        </p:scale>
        <p:origin x="17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C85DA-3660-4E7F-9FC4-80558DC2D5E3}" type="datetimeFigureOut">
              <a:rPr lang="nl-NL" smtClean="0"/>
              <a:t>6-11-2023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A1DF-DB67-4215-A149-0F57EC620F22}" type="slidenum">
              <a:rPr lang="nl-NL" smtClean="0"/>
              <a:t>‹#›</a:t>
            </a:fld>
            <a:endParaRPr lang="nl-NL"/>
          </a:p>
        </p:txBody>
      </p:sp>
    </p:spTree>
    <p:extLst>
      <p:ext uri="{BB962C8B-B14F-4D97-AF65-F5344CB8AC3E}">
        <p14:creationId xmlns:p14="http://schemas.microsoft.com/office/powerpoint/2010/main" val="21823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10</a:t>
            </a:fld>
            <a:endParaRPr lang="nl-NL"/>
          </a:p>
        </p:txBody>
      </p:sp>
    </p:spTree>
    <p:extLst>
      <p:ext uri="{BB962C8B-B14F-4D97-AF65-F5344CB8AC3E}">
        <p14:creationId xmlns:p14="http://schemas.microsoft.com/office/powerpoint/2010/main" val="120606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2A1DF-DB67-4215-A149-0F57EC620F22}" type="slidenum">
              <a:rPr lang="nl-NL" smtClean="0"/>
              <a:t>12</a:t>
            </a:fld>
            <a:endParaRPr lang="nl-NL"/>
          </a:p>
        </p:txBody>
      </p:sp>
    </p:spTree>
    <p:extLst>
      <p:ext uri="{BB962C8B-B14F-4D97-AF65-F5344CB8AC3E}">
        <p14:creationId xmlns:p14="http://schemas.microsoft.com/office/powerpoint/2010/main" val="1121605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MS PGothic" pitchFamily="34" charset="-128"/>
              </a:defRPr>
            </a:lvl1pPr>
            <a:lvl2pPr marL="742950" indent="-285750" eaLnBrk="0" hangingPunct="0">
              <a:spcBef>
                <a:spcPct val="30000"/>
              </a:spcBef>
              <a:defRPr sz="1200">
                <a:solidFill>
                  <a:schemeClr val="tx1"/>
                </a:solidFill>
                <a:latin typeface="Arial" pitchFamily="34" charset="0"/>
                <a:ea typeface="MS PGothic" pitchFamily="34" charset="-128"/>
              </a:defRPr>
            </a:lvl2pPr>
            <a:lvl3pPr marL="1143000" indent="-228600" eaLnBrk="0" hangingPunct="0">
              <a:spcBef>
                <a:spcPct val="30000"/>
              </a:spcBef>
              <a:defRPr sz="1200">
                <a:solidFill>
                  <a:schemeClr val="tx1"/>
                </a:solidFill>
                <a:latin typeface="Arial" pitchFamily="34" charset="0"/>
                <a:ea typeface="MS PGothic" pitchFamily="34" charset="-128"/>
              </a:defRPr>
            </a:lvl3pPr>
            <a:lvl4pPr marL="1600200" indent="-228600" eaLnBrk="0" hangingPunct="0">
              <a:spcBef>
                <a:spcPct val="30000"/>
              </a:spcBef>
              <a:defRPr sz="1200">
                <a:solidFill>
                  <a:schemeClr val="tx1"/>
                </a:solidFill>
                <a:latin typeface="Arial" pitchFamily="34" charset="0"/>
                <a:ea typeface="MS PGothic" pitchFamily="34" charset="-128"/>
              </a:defRPr>
            </a:lvl4pPr>
            <a:lvl5pPr marL="2057400" indent="-228600" eaLnBrk="0" hangingPunct="0">
              <a:spcBef>
                <a:spcPct val="30000"/>
              </a:spcBef>
              <a:defRPr sz="1200">
                <a:solidFill>
                  <a:schemeClr val="tx1"/>
                </a:solidFill>
                <a:latin typeface="Arial"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pitchFamily="34" charset="0"/>
                <a:ea typeface="MS PGothic" pitchFamily="34" charset="-128"/>
              </a:defRPr>
            </a:lvl9pPr>
          </a:lstStyle>
          <a:p>
            <a:pPr eaLnBrk="1" hangingPunct="1">
              <a:spcBef>
                <a:spcPct val="0"/>
              </a:spcBef>
            </a:pPr>
            <a:fld id="{ECFEFBC5-1883-4E2F-9E36-E732CEFB3A90}" type="slidenum">
              <a:rPr lang="nl-NL" altLang="nl-NL" smtClean="0"/>
              <a:pPr eaLnBrk="1" hangingPunct="1">
                <a:spcBef>
                  <a:spcPct val="0"/>
                </a:spcBef>
              </a:pPr>
              <a:t>16</a:t>
            </a:fld>
            <a:endParaRPr lang="nl-NL" altLang="nl-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itchFamily="34" charset="0"/>
            </a:endParaRPr>
          </a:p>
        </p:txBody>
      </p:sp>
    </p:spTree>
    <p:extLst>
      <p:ext uri="{BB962C8B-B14F-4D97-AF65-F5344CB8AC3E}">
        <p14:creationId xmlns:p14="http://schemas.microsoft.com/office/powerpoint/2010/main" val="32187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MS PGothic" pitchFamily="34" charset="-128"/>
              </a:defRPr>
            </a:lvl1pPr>
            <a:lvl2pPr marL="742950" indent="-285750" eaLnBrk="0" hangingPunct="0">
              <a:spcBef>
                <a:spcPct val="30000"/>
              </a:spcBef>
              <a:defRPr sz="1200">
                <a:solidFill>
                  <a:schemeClr val="tx1"/>
                </a:solidFill>
                <a:latin typeface="Arial" pitchFamily="34" charset="0"/>
                <a:ea typeface="MS PGothic" pitchFamily="34" charset="-128"/>
              </a:defRPr>
            </a:lvl2pPr>
            <a:lvl3pPr marL="1143000" indent="-228600" eaLnBrk="0" hangingPunct="0">
              <a:spcBef>
                <a:spcPct val="30000"/>
              </a:spcBef>
              <a:defRPr sz="1200">
                <a:solidFill>
                  <a:schemeClr val="tx1"/>
                </a:solidFill>
                <a:latin typeface="Arial" pitchFamily="34" charset="0"/>
                <a:ea typeface="MS PGothic" pitchFamily="34" charset="-128"/>
              </a:defRPr>
            </a:lvl3pPr>
            <a:lvl4pPr marL="1600200" indent="-228600" eaLnBrk="0" hangingPunct="0">
              <a:spcBef>
                <a:spcPct val="30000"/>
              </a:spcBef>
              <a:defRPr sz="1200">
                <a:solidFill>
                  <a:schemeClr val="tx1"/>
                </a:solidFill>
                <a:latin typeface="Arial" pitchFamily="34" charset="0"/>
                <a:ea typeface="MS PGothic" pitchFamily="34" charset="-128"/>
              </a:defRPr>
            </a:lvl4pPr>
            <a:lvl5pPr marL="2057400" indent="-228600" eaLnBrk="0" hangingPunct="0">
              <a:spcBef>
                <a:spcPct val="30000"/>
              </a:spcBef>
              <a:defRPr sz="1200">
                <a:solidFill>
                  <a:schemeClr val="tx1"/>
                </a:solidFill>
                <a:latin typeface="Arial"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pitchFamily="34" charset="0"/>
                <a:ea typeface="MS PGothic" pitchFamily="34" charset="-128"/>
              </a:defRPr>
            </a:lvl9pPr>
          </a:lstStyle>
          <a:p>
            <a:pPr eaLnBrk="1" hangingPunct="1">
              <a:spcBef>
                <a:spcPct val="0"/>
              </a:spcBef>
            </a:pPr>
            <a:fld id="{FD77CB27-47AA-45E6-A297-E23146294AEF}" type="slidenum">
              <a:rPr lang="nl-NL" altLang="nl-NL" smtClean="0"/>
              <a:pPr eaLnBrk="1" hangingPunct="1">
                <a:spcBef>
                  <a:spcPct val="0"/>
                </a:spcBef>
              </a:pPr>
              <a:t>18</a:t>
            </a:fld>
            <a:endParaRPr lang="nl-NL" altLang="nl-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itchFamily="34" charset="0"/>
            </a:endParaRPr>
          </a:p>
        </p:txBody>
      </p:sp>
    </p:spTree>
    <p:extLst>
      <p:ext uri="{BB962C8B-B14F-4D97-AF65-F5344CB8AC3E}">
        <p14:creationId xmlns:p14="http://schemas.microsoft.com/office/powerpoint/2010/main" val="240360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9345" y="367902"/>
            <a:ext cx="7622060" cy="1143000"/>
          </a:xfrm>
        </p:spPr>
        <p:txBody>
          <a:bodyPr>
            <a:normAutofit/>
          </a:bodyPr>
          <a:lstStyle>
            <a:lvl1pPr>
              <a:defRPr sz="44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566352" y="1933091"/>
            <a:ext cx="5850924" cy="4648162"/>
          </a:xfrm>
        </p:spPr>
        <p:txBody>
          <a:bodyPr>
            <a:normAutofit/>
          </a:bodyPr>
          <a:lstStyle>
            <a:lvl1pPr>
              <a:defRPr sz="3200">
                <a:latin typeface="+mj-lt"/>
              </a:defRPr>
            </a:lvl1pPr>
            <a:lvl2pPr>
              <a:defRPr sz="3200">
                <a:latin typeface="+mj-lt"/>
              </a:defRPr>
            </a:lvl2pPr>
            <a:lvl3pPr>
              <a:defRPr sz="3200">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Tijdelijke aanduiding voor illustratie 4"/>
          <p:cNvSpPr>
            <a:spLocks noGrp="1"/>
          </p:cNvSpPr>
          <p:nvPr>
            <p:ph type="clipArt" sz="quarter" idx="20" hasCustomPrompt="1"/>
          </p:nvPr>
        </p:nvSpPr>
        <p:spPr>
          <a:xfrm>
            <a:off x="1" y="1"/>
            <a:ext cx="157239" cy="1939268"/>
          </a:xfrm>
          <a:solidFill>
            <a:srgbClr val="088AE0"/>
          </a:solidFill>
          <a:ln>
            <a:noFill/>
          </a:ln>
        </p:spPr>
        <p:txBody>
          <a:bodyPr/>
          <a:lstStyle>
            <a:lvl1pPr>
              <a:defRPr sz="1067"/>
            </a:lvl1pPr>
          </a:lstStyle>
          <a:p>
            <a:r>
              <a:rPr lang="nl-NL" dirty="0"/>
              <a:t> </a:t>
            </a:r>
          </a:p>
        </p:txBody>
      </p:sp>
    </p:spTree>
    <p:extLst>
      <p:ext uri="{BB962C8B-B14F-4D97-AF65-F5344CB8AC3E}">
        <p14:creationId xmlns:p14="http://schemas.microsoft.com/office/powerpoint/2010/main" val="40153823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dt" sz="half" idx="10"/>
          </p:nvPr>
        </p:nvSpPr>
        <p:spPr>
          <a:xfrm>
            <a:off x="747713" y="5837238"/>
            <a:ext cx="1905000" cy="304800"/>
          </a:xfrm>
          <a:prstGeom prst="rect">
            <a:avLst/>
          </a:prstGeom>
          <a:ln/>
        </p:spPr>
        <p:txBody>
          <a:bodyPr/>
          <a:lstStyle>
            <a:lvl1pPr>
              <a:defRPr/>
            </a:lvl1pPr>
          </a:lstStyle>
          <a:p>
            <a:pPr>
              <a:defRPr/>
            </a:pPr>
            <a:fld id="{E25037C2-5A11-4306-988B-5DDF4D411280}" type="datetime1">
              <a:rPr lang="en-GB"/>
              <a:pPr>
                <a:defRPr/>
              </a:pPr>
              <a:t>06/11/2023</a:t>
            </a:fld>
            <a:endParaRPr lang="en-GB"/>
          </a:p>
        </p:txBody>
      </p:sp>
      <p:sp>
        <p:nvSpPr>
          <p:cNvPr id="8" name="Rectangle 15"/>
          <p:cNvSpPr>
            <a:spLocks noGrp="1" noChangeArrowheads="1"/>
          </p:cNvSpPr>
          <p:nvPr>
            <p:ph type="sldNum" sz="quarter" idx="11"/>
          </p:nvPr>
        </p:nvSpPr>
        <p:spPr>
          <a:xfrm>
            <a:off x="6477000" y="5837238"/>
            <a:ext cx="1905000" cy="228600"/>
          </a:xfrm>
          <a:prstGeom prst="rect">
            <a:avLst/>
          </a:prstGeom>
          <a:ln/>
        </p:spPr>
        <p:txBody>
          <a:bodyPr/>
          <a:lstStyle>
            <a:lvl1pPr>
              <a:defRPr/>
            </a:lvl1pPr>
          </a:lstStyle>
          <a:p>
            <a:pPr>
              <a:defRPr/>
            </a:pPr>
            <a:fld id="{37835D0A-04EA-41D6-96C0-694635AD10E8}" type="slidenum">
              <a:rPr lang="en-GB"/>
              <a:pPr>
                <a:defRPr/>
              </a:pPr>
              <a:t>‹#›</a:t>
            </a:fld>
            <a:endParaRPr lang="en-GB"/>
          </a:p>
        </p:txBody>
      </p:sp>
    </p:spTree>
    <p:extLst>
      <p:ext uri="{BB962C8B-B14F-4D97-AF65-F5344CB8AC3E}">
        <p14:creationId xmlns:p14="http://schemas.microsoft.com/office/powerpoint/2010/main" val="212769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7620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inhoud 3"/>
          <p:cNvSpPr>
            <a:spLocks noGrp="1"/>
          </p:cNvSpPr>
          <p:nvPr>
            <p:ph sz="half" idx="2"/>
          </p:nvPr>
        </p:nvSpPr>
        <p:spPr>
          <a:xfrm>
            <a:off x="47244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5" name="Rectangle 7"/>
          <p:cNvSpPr>
            <a:spLocks noGrp="1" noChangeArrowheads="1"/>
          </p:cNvSpPr>
          <p:nvPr>
            <p:ph type="dt" sz="half" idx="10"/>
          </p:nvPr>
        </p:nvSpPr>
        <p:spPr>
          <a:xfrm>
            <a:off x="747713" y="5837238"/>
            <a:ext cx="1905000" cy="304800"/>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xfrm>
            <a:off x="6477000" y="5837238"/>
            <a:ext cx="1905000" cy="228600"/>
          </a:xfrm>
          <a:prstGeom prst="rect">
            <a:avLst/>
          </a:prstGeom>
          <a:ln/>
        </p:spPr>
        <p:txBody>
          <a:bodyPr/>
          <a:lstStyle>
            <a:lvl1pPr>
              <a:defRPr/>
            </a:lvl1pPr>
          </a:lstStyle>
          <a:p>
            <a:pPr>
              <a:defRPr/>
            </a:pPr>
            <a:fld id="{F3CC4DD0-BD6F-4C9D-A7DE-7712FB3762FF}" type="slidenum">
              <a:rPr lang="en-US" altLang="en-US"/>
              <a:pPr>
                <a:defRPr/>
              </a:pPr>
              <a:t>‹#›</a:t>
            </a:fld>
            <a:endParaRPr lang="en-US" altLang="en-US"/>
          </a:p>
        </p:txBody>
      </p:sp>
    </p:spTree>
    <p:extLst>
      <p:ext uri="{BB962C8B-B14F-4D97-AF65-F5344CB8AC3E}">
        <p14:creationId xmlns:p14="http://schemas.microsoft.com/office/powerpoint/2010/main" val="28096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9345" y="367902"/>
            <a:ext cx="7622060" cy="1143000"/>
          </a:xfrm>
        </p:spPr>
        <p:txBody>
          <a:bodyPr>
            <a:normAutofit/>
          </a:bodyPr>
          <a:lstStyle>
            <a:lvl1pPr>
              <a:defRPr sz="44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566352" y="1933091"/>
            <a:ext cx="5850924" cy="4648162"/>
          </a:xfrm>
        </p:spPr>
        <p:txBody>
          <a:bodyPr>
            <a:normAutofit/>
          </a:bodyPr>
          <a:lstStyle>
            <a:lvl1pPr>
              <a:defRPr sz="3200">
                <a:latin typeface="+mj-lt"/>
              </a:defRPr>
            </a:lvl1pPr>
            <a:lvl2pPr>
              <a:defRPr sz="3200">
                <a:latin typeface="+mj-lt"/>
              </a:defRPr>
            </a:lvl2pPr>
            <a:lvl3pPr>
              <a:defRPr sz="3200">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Tijdelijke aanduiding voor illustratie 4"/>
          <p:cNvSpPr>
            <a:spLocks noGrp="1"/>
          </p:cNvSpPr>
          <p:nvPr>
            <p:ph type="clipArt" sz="quarter" idx="20" hasCustomPrompt="1"/>
          </p:nvPr>
        </p:nvSpPr>
        <p:spPr>
          <a:xfrm>
            <a:off x="1" y="1"/>
            <a:ext cx="157239" cy="1939268"/>
          </a:xfrm>
          <a:solidFill>
            <a:srgbClr val="088AE0"/>
          </a:solidFill>
          <a:ln>
            <a:noFill/>
          </a:ln>
        </p:spPr>
        <p:txBody>
          <a:bodyPr/>
          <a:lstStyle>
            <a:lvl1pPr>
              <a:defRPr sz="1067"/>
            </a:lvl1pPr>
          </a:lstStyle>
          <a:p>
            <a:r>
              <a:rPr lang="nl-NL" dirty="0"/>
              <a:t> </a:t>
            </a:r>
          </a:p>
        </p:txBody>
      </p:sp>
    </p:spTree>
    <p:extLst>
      <p:ext uri="{BB962C8B-B14F-4D97-AF65-F5344CB8AC3E}">
        <p14:creationId xmlns:p14="http://schemas.microsoft.com/office/powerpoint/2010/main" val="401720095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11/6/2023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0" r:id="rId4"/>
    <p:sldLayoutId id="2147483671" r:id="rId5"/>
    <p:sldLayoutId id="2147483672" r:id="rId6"/>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3" r:id="rId4"/>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6577959" cy="2926445"/>
          </a:xfrm>
        </p:spPr>
        <p:txBody>
          <a:bodyPr>
            <a:noAutofit/>
          </a:bodyPr>
          <a:lstStyle/>
          <a:p>
            <a:pPr algn="l"/>
            <a:r>
              <a:rPr lang="en-US" sz="5400" dirty="0">
                <a:latin typeface="Arial"/>
                <a:cs typeface="Arial"/>
              </a:rPr>
              <a:t>Causal diagram </a:t>
            </a:r>
            <a:br>
              <a:rPr lang="en-US" sz="5400" dirty="0">
                <a:latin typeface="Arial"/>
                <a:cs typeface="Arial"/>
              </a:rPr>
            </a:br>
            <a:r>
              <a:rPr lang="en-US" sz="5400" dirty="0"/>
              <a:t>Hypotheses</a:t>
            </a:r>
            <a:br>
              <a:rPr lang="en-US" sz="5400" dirty="0"/>
            </a:br>
            <a:r>
              <a:rPr lang="en-US" sz="5400" dirty="0"/>
              <a:t>Research design</a:t>
            </a:r>
            <a:endParaRPr lang="en-US" sz="5400" dirty="0">
              <a:latin typeface="Arial"/>
              <a:cs typeface="Arial"/>
            </a:endParaRPr>
          </a:p>
        </p:txBody>
      </p:sp>
      <p:sp>
        <p:nvSpPr>
          <p:cNvPr id="3" name="Subtitle 2"/>
          <p:cNvSpPr>
            <a:spLocks noGrp="1"/>
          </p:cNvSpPr>
          <p:nvPr>
            <p:ph type="subTitle" idx="1"/>
          </p:nvPr>
        </p:nvSpPr>
        <p:spPr>
          <a:xfrm>
            <a:off x="1880240" y="3886200"/>
            <a:ext cx="5892160" cy="1752600"/>
          </a:xfrm>
        </p:spPr>
        <p:txBody>
          <a:bodyPr>
            <a:normAutofit/>
          </a:bodyPr>
          <a:lstStyle/>
          <a:p>
            <a:pPr algn="l"/>
            <a:r>
              <a:rPr lang="en-US" dirty="0"/>
              <a:t>Lecture 2.b</a:t>
            </a:r>
          </a:p>
          <a:p>
            <a:pPr algn="l"/>
            <a:r>
              <a:rPr lang="en-US" dirty="0"/>
              <a:t>21 Nov 2023</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Validity: internal vs. external</a:t>
            </a:r>
            <a:endParaRPr lang="nl-NL" altLang="en-US"/>
          </a:p>
        </p:txBody>
      </p:sp>
      <p:sp>
        <p:nvSpPr>
          <p:cNvPr id="11267" name="Content Placeholder 2"/>
          <p:cNvSpPr>
            <a:spLocks noGrp="1"/>
          </p:cNvSpPr>
          <p:nvPr>
            <p:ph idx="1"/>
          </p:nvPr>
        </p:nvSpPr>
        <p:spPr/>
        <p:txBody>
          <a:bodyPr>
            <a:normAutofit/>
          </a:bodyPr>
          <a:lstStyle/>
          <a:p>
            <a:pPr>
              <a:buClrTx/>
              <a:buFont typeface="Arial" pitchFamily="34" charset="0"/>
              <a:buChar char="•"/>
            </a:pPr>
            <a:r>
              <a:rPr lang="en-US" altLang="en-US" sz="2400">
                <a:solidFill>
                  <a:srgbClr val="0099CC"/>
                </a:solidFill>
              </a:rPr>
              <a:t>Internal</a:t>
            </a:r>
            <a:r>
              <a:rPr lang="en-US" altLang="en-US" sz="2400"/>
              <a:t> = to what extent does the research design permit us to say that an independent variable </a:t>
            </a:r>
            <a:r>
              <a:rPr lang="en-US" altLang="en-US" sz="2400" i="1"/>
              <a:t>X</a:t>
            </a:r>
            <a:r>
              <a:rPr lang="en-US" altLang="en-US" sz="2400"/>
              <a:t> causes a change in dependent variable </a:t>
            </a:r>
            <a:r>
              <a:rPr lang="en-US" altLang="en-US" sz="2400" i="1"/>
              <a:t>Y</a:t>
            </a:r>
            <a:r>
              <a:rPr lang="en-US" altLang="en-US" sz="2400"/>
              <a:t>? </a:t>
            </a:r>
          </a:p>
          <a:p>
            <a:pPr>
              <a:buClrTx/>
              <a:buFont typeface="Arial" pitchFamily="34" charset="0"/>
              <a:buChar char="•"/>
            </a:pPr>
            <a:endParaRPr lang="en-US" altLang="en-US" sz="2400"/>
          </a:p>
          <a:p>
            <a:pPr>
              <a:buClrTx/>
              <a:buFont typeface="Arial" pitchFamily="34" charset="0"/>
              <a:buChar char="•"/>
            </a:pPr>
            <a:endParaRPr lang="en-US" altLang="en-US" sz="2400"/>
          </a:p>
          <a:p>
            <a:pPr>
              <a:buClrTx/>
              <a:buFont typeface="Arial" pitchFamily="34" charset="0"/>
              <a:buChar char="•"/>
            </a:pPr>
            <a:r>
              <a:rPr lang="en-US" altLang="en-US" sz="2400">
                <a:solidFill>
                  <a:srgbClr val="0099CC"/>
                </a:solidFill>
              </a:rPr>
              <a:t>External</a:t>
            </a:r>
            <a:r>
              <a:rPr lang="en-US" altLang="en-US" sz="2400"/>
              <a:t> = To what extent can the results be generalized  to a broader population or to a broader (organizational) setting? </a:t>
            </a:r>
            <a:endParaRPr lang="nl-NL" altLang="en-US" sz="2400"/>
          </a:p>
        </p:txBody>
      </p:sp>
    </p:spTree>
    <p:extLst>
      <p:ext uri="{BB962C8B-B14F-4D97-AF65-F5344CB8AC3E}">
        <p14:creationId xmlns:p14="http://schemas.microsoft.com/office/powerpoint/2010/main" val="404952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design</a:t>
            </a:r>
          </a:p>
        </p:txBody>
      </p:sp>
      <p:sp>
        <p:nvSpPr>
          <p:cNvPr id="3" name="Content Placeholder 2"/>
          <p:cNvSpPr>
            <a:spLocks noGrp="1"/>
          </p:cNvSpPr>
          <p:nvPr>
            <p:ph idx="1"/>
          </p:nvPr>
        </p:nvSpPr>
        <p:spPr>
          <a:xfrm>
            <a:off x="457200" y="1056290"/>
            <a:ext cx="8358329" cy="5051902"/>
          </a:xfrm>
        </p:spPr>
        <p:txBody>
          <a:bodyPr>
            <a:noAutofit/>
          </a:bodyPr>
          <a:lstStyle/>
          <a:p>
            <a:pPr marL="0" indent="0">
              <a:buNone/>
            </a:pPr>
            <a:r>
              <a:rPr lang="en-US" sz="2000" dirty="0"/>
              <a:t>Data sovereignty is important for data providers. Yet, its impact on the broader data economy is still unclear. Based on a survey from a UK representative sample (n=404), this study explores the implication of data sovereignty to four components of data economy. The findings reveal a direct positive relationship between data sovereignty and providers’ willingness to share data. Perceived risk mediates this relationship, while trust in platform operators and consumers surprisingly does not.</a:t>
            </a:r>
          </a:p>
          <a:p>
            <a:pPr marL="0" indent="0">
              <a:buNone/>
            </a:pPr>
            <a:endParaRPr lang="en-US" sz="1800" dirty="0"/>
          </a:p>
          <a:p>
            <a:r>
              <a:rPr lang="en-GB" sz="1800" dirty="0"/>
              <a:t>What research approach is selected in this paper?</a:t>
            </a:r>
          </a:p>
          <a:p>
            <a:pPr>
              <a:defRPr/>
            </a:pPr>
            <a:r>
              <a:rPr lang="en-GB" sz="1800" dirty="0"/>
              <a:t>What would be threats to internal validity (=causal claims) in this study?</a:t>
            </a:r>
          </a:p>
          <a:p>
            <a:pPr>
              <a:defRPr/>
            </a:pPr>
            <a:r>
              <a:rPr lang="en-GB" sz="1800" dirty="0"/>
              <a:t>What would be threats to external validity (=generalizability) in this study?</a:t>
            </a:r>
          </a:p>
        </p:txBody>
      </p:sp>
      <p:sp>
        <p:nvSpPr>
          <p:cNvPr id="4" name="TextBox 3"/>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238215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nl-NL" dirty="0"/>
              <a:t>Causal diagram/hypotheses</a:t>
            </a:r>
            <a:endParaRPr lang="nl-NL" altLang="nl-NL" dirty="0"/>
          </a:p>
        </p:txBody>
      </p:sp>
      <p:sp>
        <p:nvSpPr>
          <p:cNvPr id="3" name="Content Placeholder 2"/>
          <p:cNvSpPr>
            <a:spLocks noGrp="1"/>
          </p:cNvSpPr>
          <p:nvPr>
            <p:ph idx="1"/>
          </p:nvPr>
        </p:nvSpPr>
        <p:spPr>
          <a:xfrm>
            <a:off x="457199" y="1051560"/>
            <a:ext cx="8358329" cy="4525963"/>
          </a:xfrm>
        </p:spPr>
        <p:txBody>
          <a:bodyPr>
            <a:normAutofit/>
          </a:bodyPr>
          <a:lstStyle/>
          <a:p>
            <a:pPr marL="0" indent="0">
              <a:buNone/>
              <a:defRPr/>
            </a:pPr>
            <a:r>
              <a:rPr lang="en-US" sz="2000" dirty="0"/>
              <a:t>Meta-platforms amplify data sovereignty concerns: the inability of data providers to control the shared data. Control mechanisms (i.e., certification, smart contract) help maintain data sovereignty. Nevertheless, the complex offerings of meta-platforms (e.g., enabling data flow from an IoT platform to others) make us question the efficacy of these control mechanisms. This study aims to evaluate the perceived efficacy of control mechanisms to maintain data sovereignty in meta-platforms. The findings from a survey study (n=93) indicate that respondents perceive high data sovereignty. Smart contracts enable providers to control the shared data; certification signals meta-platforms’ responsibility to deliver secure data-sharing infrastructure.</a:t>
            </a:r>
          </a:p>
          <a:p>
            <a:pPr marL="0" indent="0">
              <a:buNone/>
              <a:defRPr/>
            </a:pPr>
            <a:endParaRPr lang="en-US" sz="2000" dirty="0"/>
          </a:p>
          <a:p>
            <a:pPr>
              <a:defRPr/>
            </a:pPr>
            <a:r>
              <a:rPr lang="en-US" sz="2000" dirty="0"/>
              <a:t>Draw a causal diagram that summarizes the findings of the study</a:t>
            </a:r>
            <a:endParaRPr lang="en-GB" sz="2000" dirty="0"/>
          </a:p>
        </p:txBody>
      </p:sp>
      <p:sp>
        <p:nvSpPr>
          <p:cNvPr id="2" name="Rectangle 1"/>
          <p:cNvSpPr/>
          <p:nvPr/>
        </p:nvSpPr>
        <p:spPr>
          <a:xfrm>
            <a:off x="1474470" y="6285548"/>
            <a:ext cx="7143750" cy="307777"/>
          </a:xfrm>
          <a:prstGeom prst="rect">
            <a:avLst/>
          </a:prstGeom>
        </p:spPr>
        <p:txBody>
          <a:bodyPr wrap="square">
            <a:spAutoFit/>
          </a:bodyPr>
          <a:lstStyle/>
          <a:p>
            <a:pPr algn="ctr"/>
            <a:r>
              <a:rPr lang="en-US" sz="1400" dirty="0"/>
              <a:t>(Abbas et al., 2023)</a:t>
            </a:r>
          </a:p>
        </p:txBody>
      </p:sp>
    </p:spTree>
    <p:extLst>
      <p:ext uri="{BB962C8B-B14F-4D97-AF65-F5344CB8AC3E}">
        <p14:creationId xmlns:p14="http://schemas.microsoft.com/office/powerpoint/2010/main" val="11642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nl-NL" dirty="0"/>
              <a:t>Research design</a:t>
            </a:r>
            <a:endParaRPr lang="nl-NL" altLang="nl-NL" dirty="0"/>
          </a:p>
        </p:txBody>
      </p:sp>
      <p:sp>
        <p:nvSpPr>
          <p:cNvPr id="3" name="Content Placeholder 2"/>
          <p:cNvSpPr>
            <a:spLocks noGrp="1"/>
          </p:cNvSpPr>
          <p:nvPr>
            <p:ph idx="1"/>
          </p:nvPr>
        </p:nvSpPr>
        <p:spPr>
          <a:xfrm>
            <a:off x="457200" y="1039686"/>
            <a:ext cx="8358329" cy="5016985"/>
          </a:xfrm>
        </p:spPr>
        <p:txBody>
          <a:bodyPr>
            <a:noAutofit/>
          </a:bodyPr>
          <a:lstStyle/>
          <a:p>
            <a:pPr marL="0" indent="0">
              <a:buNone/>
              <a:defRPr/>
            </a:pPr>
            <a:r>
              <a:rPr lang="en-US" sz="1800" dirty="0"/>
              <a:t>This study has some limitations. First, we used a one-sample t-test, which only compares results to the middle point of a rating scale. To improve the validity of the findings, we will continue this research by conducting a between-subject 2x2 experiment. In doing so, we can compare the effect of the presence of these control mechanisms and identify potential interaction effects to confirm the proposed H1 and H2. Second, while our study focuses on the most critical dimension of data sovereignty, we are aware of the potential significance of other dimensions (e.g., justice). To account for this, we considered the justice dimension as a control variable in the prototype development by suggesting appropriate data pricing to ensure fair revenue distributions. Finally, the technical aspects of smart contracts and certification are beyond the scope of our work.</a:t>
            </a:r>
          </a:p>
          <a:p>
            <a:pPr>
              <a:defRPr/>
            </a:pPr>
            <a:r>
              <a:rPr lang="en-US" sz="1800" dirty="0"/>
              <a:t>Discuss the limitations of the paper: Which of the hallmarks of scientific research are affected?</a:t>
            </a:r>
          </a:p>
          <a:p>
            <a:pPr>
              <a:defRPr/>
            </a:pPr>
            <a:r>
              <a:rPr lang="en-US" sz="1800" dirty="0"/>
              <a:t>Imagine one reviewer is positivist while another is constructionist. What would be their main point of disagreement?</a:t>
            </a:r>
          </a:p>
          <a:p>
            <a:pPr>
              <a:defRPr/>
            </a:pPr>
            <a:r>
              <a:rPr lang="en-US" sz="1800" dirty="0"/>
              <a:t>Suggest an alternative research strategy and explain how it would resolve the limitations</a:t>
            </a:r>
            <a:endParaRPr lang="en-GB" sz="1800" dirty="0"/>
          </a:p>
        </p:txBody>
      </p:sp>
    </p:spTree>
    <p:extLst>
      <p:ext uri="{BB962C8B-B14F-4D97-AF65-F5344CB8AC3E}">
        <p14:creationId xmlns:p14="http://schemas.microsoft.com/office/powerpoint/2010/main" val="368921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study</a:t>
            </a:r>
            <a:endParaRPr lang="nl-NL" dirty="0"/>
          </a:p>
        </p:txBody>
      </p:sp>
      <p:sp>
        <p:nvSpPr>
          <p:cNvPr id="5" name="Content Placeholder 4"/>
          <p:cNvSpPr>
            <a:spLocks noGrp="1"/>
          </p:cNvSpPr>
          <p:nvPr>
            <p:ph idx="1"/>
          </p:nvPr>
        </p:nvSpPr>
        <p:spPr>
          <a:xfrm>
            <a:off x="1763106" y="1159029"/>
            <a:ext cx="7106464" cy="4425827"/>
          </a:xfrm>
          <a:prstGeom prst="rect">
            <a:avLst/>
          </a:prstGeom>
        </p:spPr>
        <p:txBody>
          <a:bodyPr wrap="square">
            <a:spAutoFit/>
          </a:bodyPr>
          <a:lstStyle/>
          <a:p>
            <a:pPr marL="0" indent="0">
              <a:buNone/>
              <a:defRPr/>
            </a:pPr>
            <a:r>
              <a:rPr lang="en-US" sz="2200" i="1" dirty="0"/>
              <a:t>To what extent do data providers perceive that the availability of control mechanisms (i.e., smart contracts and certification) enhance data sovereignty for data sharing in a meta-platform?</a:t>
            </a:r>
          </a:p>
          <a:p>
            <a:pPr marL="0" indent="0">
              <a:buNone/>
              <a:defRPr/>
            </a:pPr>
            <a:endParaRPr lang="en-US" sz="2200" i="1" dirty="0"/>
          </a:p>
          <a:p>
            <a:pPr marL="0" indent="0">
              <a:buNone/>
              <a:defRPr/>
            </a:pPr>
            <a:r>
              <a:rPr lang="en-US" sz="2200" i="1" dirty="0"/>
              <a:t>H1: Availability of smart contracts positively influence data sovereignty by enabling a) data ownership and b) control over data for data providers. </a:t>
            </a:r>
          </a:p>
          <a:p>
            <a:pPr marL="0" indent="0">
              <a:buNone/>
              <a:defRPr/>
            </a:pPr>
            <a:endParaRPr lang="en-GB" sz="2200" i="1" dirty="0"/>
          </a:p>
          <a:p>
            <a:pPr marL="0" indent="0">
              <a:buNone/>
              <a:defRPr/>
            </a:pPr>
            <a:r>
              <a:rPr lang="en-US" sz="2200" i="1" dirty="0"/>
              <a:t>H2: Availability of certification positively influences data sovereignty by a) ensuring security, b) clarifying responsibility, and c) adhering to relevant compliance. </a:t>
            </a:r>
            <a:endParaRPr lang="en-GB" sz="2200" dirty="0"/>
          </a:p>
        </p:txBody>
      </p:sp>
    </p:spTree>
    <p:extLst>
      <p:ext uri="{BB962C8B-B14F-4D97-AF65-F5344CB8AC3E}">
        <p14:creationId xmlns:p14="http://schemas.microsoft.com/office/powerpoint/2010/main" val="40308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study</a:t>
            </a:r>
            <a:endParaRPr lang="nl-NL" dirty="0"/>
          </a:p>
        </p:txBody>
      </p:sp>
      <p:sp>
        <p:nvSpPr>
          <p:cNvPr id="5" name="Content Placeholder 4"/>
          <p:cNvSpPr>
            <a:spLocks noGrp="1"/>
          </p:cNvSpPr>
          <p:nvPr>
            <p:ph idx="1"/>
          </p:nvPr>
        </p:nvSpPr>
        <p:spPr>
          <a:xfrm>
            <a:off x="1763106" y="1600200"/>
            <a:ext cx="7106464" cy="2936188"/>
          </a:xfrm>
          <a:prstGeom prst="rect">
            <a:avLst/>
          </a:prstGeom>
        </p:spPr>
        <p:txBody>
          <a:bodyPr wrap="square">
            <a:spAutoFit/>
          </a:bodyPr>
          <a:lstStyle/>
          <a:p>
            <a:pPr marL="0" indent="0">
              <a:buNone/>
              <a:defRPr/>
            </a:pPr>
            <a:r>
              <a:rPr lang="en-GB" dirty="0"/>
              <a:t>Setting: Controlled experiment of 1 hour</a:t>
            </a:r>
          </a:p>
          <a:p>
            <a:pPr marL="0" indent="0">
              <a:buNone/>
              <a:defRPr/>
            </a:pPr>
            <a:r>
              <a:rPr lang="en-GB" dirty="0"/>
              <a:t>Question: How to set up an experiment to test this? What to measure? When to measure?</a:t>
            </a:r>
          </a:p>
          <a:p>
            <a:pPr>
              <a:defRPr/>
            </a:pPr>
            <a:endParaRPr lang="en-GB" dirty="0"/>
          </a:p>
          <a:p>
            <a:pPr marL="0" indent="0">
              <a:buNone/>
              <a:defRPr/>
            </a:pPr>
            <a:endParaRPr lang="en-GB" dirty="0"/>
          </a:p>
        </p:txBody>
      </p:sp>
      <p:sp>
        <p:nvSpPr>
          <p:cNvPr id="4" name="TextBox 3"/>
          <p:cNvSpPr txBox="1"/>
          <p:nvPr/>
        </p:nvSpPr>
        <p:spPr>
          <a:xfrm>
            <a:off x="6447608" y="6381950"/>
            <a:ext cx="1505477" cy="369332"/>
          </a:xfrm>
          <a:prstGeom prst="rect">
            <a:avLst/>
          </a:prstGeom>
          <a:noFill/>
        </p:spPr>
        <p:txBody>
          <a:bodyPr wrap="none" rtlCol="0">
            <a:spAutoFit/>
          </a:bodyPr>
          <a:lstStyle/>
          <a:p>
            <a:r>
              <a:rPr lang="en-GB" b="1" dirty="0"/>
              <a:t>Menti.com </a:t>
            </a:r>
            <a:r>
              <a:rPr lang="en-GB" b="1" dirty="0">
                <a:sym typeface="Wingdings" panose="05000000000000000000" pitchFamily="2" charset="2"/>
              </a:rPr>
              <a:t></a:t>
            </a:r>
            <a:endParaRPr lang="nl-NL" b="1" dirty="0"/>
          </a:p>
        </p:txBody>
      </p:sp>
    </p:spTree>
    <p:extLst>
      <p:ext uri="{BB962C8B-B14F-4D97-AF65-F5344CB8AC3E}">
        <p14:creationId xmlns:p14="http://schemas.microsoft.com/office/powerpoint/2010/main" val="141564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Disturbing effects in experiments</a:t>
            </a:r>
            <a:endParaRPr lang="nl-NL" dirty="0"/>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nvGraphicFramePr>
        <p:xfrm>
          <a:off x="457200" y="1449207"/>
          <a:ext cx="7870752" cy="1798320"/>
        </p:xfrm>
        <a:graphic>
          <a:graphicData uri="http://schemas.openxmlformats.org/drawingml/2006/table">
            <a:tbl>
              <a:tblPr firstRow="1" bandRow="1">
                <a:tableStyleId>{5C22544A-7EE6-4342-B048-85BDC9FD1C3A}</a:tableStyleId>
              </a:tblPr>
              <a:tblGrid>
                <a:gridCol w="2645229">
                  <a:extLst>
                    <a:ext uri="{9D8B030D-6E8A-4147-A177-3AD203B41FA5}">
                      <a16:colId xmlns:a16="http://schemas.microsoft.com/office/drawing/2014/main" val="20000"/>
                    </a:ext>
                  </a:extLst>
                </a:gridCol>
                <a:gridCol w="5225523">
                  <a:extLst>
                    <a:ext uri="{9D8B030D-6E8A-4147-A177-3AD203B41FA5}">
                      <a16:colId xmlns:a16="http://schemas.microsoft.com/office/drawing/2014/main" val="20001"/>
                    </a:ext>
                  </a:extLst>
                </a:gridCol>
              </a:tblGrid>
              <a:tr h="253273">
                <a:tc>
                  <a:txBody>
                    <a:bodyPr/>
                    <a:lstStyle/>
                    <a:p>
                      <a:r>
                        <a:rPr lang="en-GB" sz="2000"/>
                        <a:t>Disturbing</a:t>
                      </a:r>
                      <a:r>
                        <a:rPr lang="en-GB" sz="2000" baseline="0"/>
                        <a:t> factor</a:t>
                      </a:r>
                      <a:endParaRPr lang="nl-NL" sz="2000"/>
                    </a:p>
                  </a:txBody>
                  <a:tcPr/>
                </a:tc>
                <a:tc>
                  <a:txBody>
                    <a:bodyPr/>
                    <a:lstStyle/>
                    <a:p>
                      <a:endParaRPr lang="nl-NL" sz="2000"/>
                    </a:p>
                  </a:txBody>
                  <a:tcPr/>
                </a:tc>
                <a:extLst>
                  <a:ext uri="{0D108BD9-81ED-4DB2-BD59-A6C34878D82A}">
                    <a16:rowId xmlns:a16="http://schemas.microsoft.com/office/drawing/2014/main" val="10000"/>
                  </a:ext>
                </a:extLst>
              </a:tr>
              <a:tr h="370840">
                <a:tc>
                  <a:txBody>
                    <a:bodyPr/>
                    <a:lstStyle/>
                    <a:p>
                      <a:r>
                        <a:rPr lang="en-GB" sz="2000"/>
                        <a:t>History</a:t>
                      </a:r>
                      <a:endParaRPr lang="nl-NL" sz="2000"/>
                    </a:p>
                  </a:txBody>
                  <a:tcPr/>
                </a:tc>
                <a:tc>
                  <a:txBody>
                    <a:bodyPr/>
                    <a:lstStyle/>
                    <a:p>
                      <a:r>
                        <a:rPr lang="en-GB" sz="2000"/>
                        <a:t>Unpredictable factors happening</a:t>
                      </a:r>
                      <a:r>
                        <a:rPr lang="en-GB" sz="2000" baseline="0"/>
                        <a:t> </a:t>
                      </a:r>
                      <a:r>
                        <a:rPr lang="en-GB" sz="2000"/>
                        <a:t>during experiment (e.g. political event)</a:t>
                      </a:r>
                      <a:endParaRPr lang="nl-NL" sz="2000"/>
                    </a:p>
                  </a:txBody>
                  <a:tcPr/>
                </a:tc>
                <a:extLst>
                  <a:ext uri="{0D108BD9-81ED-4DB2-BD59-A6C34878D82A}">
                    <a16:rowId xmlns:a16="http://schemas.microsoft.com/office/drawing/2014/main" val="10001"/>
                  </a:ext>
                </a:extLst>
              </a:tr>
              <a:tr h="370840">
                <a:tc>
                  <a:txBody>
                    <a:bodyPr/>
                    <a:lstStyle/>
                    <a:p>
                      <a:r>
                        <a:rPr lang="en-GB" sz="2000"/>
                        <a:t>Maturation</a:t>
                      </a:r>
                      <a:endParaRPr lang="nl-NL" sz="2000"/>
                    </a:p>
                  </a:txBody>
                  <a:tcPr/>
                </a:tc>
                <a:tc>
                  <a:txBody>
                    <a:bodyPr/>
                    <a:lstStyle/>
                    <a:p>
                      <a:r>
                        <a:rPr lang="en-GB" sz="2000"/>
                        <a:t>Changes due</a:t>
                      </a:r>
                      <a:r>
                        <a:rPr lang="en-GB" sz="2000" baseline="0"/>
                        <a:t> to passing of time </a:t>
                      </a:r>
                    </a:p>
                    <a:p>
                      <a:r>
                        <a:rPr lang="en-GB" sz="2000" baseline="0"/>
                        <a:t>(e.g. patients recover over time)</a:t>
                      </a:r>
                      <a:endParaRPr lang="nl-NL" sz="200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457200" y="3269298"/>
          <a:ext cx="7870752" cy="792480"/>
        </p:xfrm>
        <a:graphic>
          <a:graphicData uri="http://schemas.openxmlformats.org/drawingml/2006/table">
            <a:tbl>
              <a:tblPr bandRow="1">
                <a:tableStyleId>{5C22544A-7EE6-4342-B048-85BDC9FD1C3A}</a:tableStyleId>
              </a:tblPr>
              <a:tblGrid>
                <a:gridCol w="2645229">
                  <a:extLst>
                    <a:ext uri="{9D8B030D-6E8A-4147-A177-3AD203B41FA5}">
                      <a16:colId xmlns:a16="http://schemas.microsoft.com/office/drawing/2014/main" val="20000"/>
                    </a:ext>
                  </a:extLst>
                </a:gridCol>
                <a:gridCol w="5225523">
                  <a:extLst>
                    <a:ext uri="{9D8B030D-6E8A-4147-A177-3AD203B41FA5}">
                      <a16:colId xmlns:a16="http://schemas.microsoft.com/office/drawing/2014/main" val="20001"/>
                    </a:ext>
                  </a:extLst>
                </a:gridCol>
              </a:tblGrid>
              <a:tr h="370840">
                <a:tc>
                  <a:txBody>
                    <a:bodyPr/>
                    <a:lstStyle/>
                    <a:p>
                      <a:r>
                        <a:rPr lang="en-GB" sz="2000"/>
                        <a:t>Testing</a:t>
                      </a:r>
                      <a:endParaRPr lang="nl-NL" sz="2000"/>
                    </a:p>
                  </a:txBody>
                  <a:tcPr/>
                </a:tc>
                <a:tc>
                  <a:txBody>
                    <a:bodyPr/>
                    <a:lstStyle/>
                    <a:p>
                      <a:r>
                        <a:rPr lang="en-GB" sz="2000"/>
                        <a:t>First test affects outcomes second test</a:t>
                      </a:r>
                      <a:endParaRPr lang="nl-NL" sz="2000"/>
                    </a:p>
                  </a:txBody>
                  <a:tcPr/>
                </a:tc>
                <a:extLst>
                  <a:ext uri="{0D108BD9-81ED-4DB2-BD59-A6C34878D82A}">
                    <a16:rowId xmlns:a16="http://schemas.microsoft.com/office/drawing/2014/main" val="10000"/>
                  </a:ext>
                </a:extLst>
              </a:tr>
              <a:tr h="370840">
                <a:tc>
                  <a:txBody>
                    <a:bodyPr/>
                    <a:lstStyle/>
                    <a:p>
                      <a:r>
                        <a:rPr lang="en-GB" sz="2000"/>
                        <a:t>Instrumentation</a:t>
                      </a:r>
                      <a:endParaRPr lang="nl-NL" sz="2000"/>
                    </a:p>
                  </a:txBody>
                  <a:tcPr/>
                </a:tc>
                <a:tc>
                  <a:txBody>
                    <a:bodyPr/>
                    <a:lstStyle/>
                    <a:p>
                      <a:r>
                        <a:rPr lang="en-GB" sz="2000"/>
                        <a:t>Changing instrument or observers </a:t>
                      </a:r>
                      <a:endParaRPr lang="nl-NL" sz="200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57200" y="4061778"/>
          <a:ext cx="7870752" cy="1097280"/>
        </p:xfrm>
        <a:graphic>
          <a:graphicData uri="http://schemas.openxmlformats.org/drawingml/2006/table">
            <a:tbl>
              <a:tblPr bandRow="1">
                <a:tableStyleId>{5C22544A-7EE6-4342-B048-85BDC9FD1C3A}</a:tableStyleId>
              </a:tblPr>
              <a:tblGrid>
                <a:gridCol w="2645229">
                  <a:extLst>
                    <a:ext uri="{9D8B030D-6E8A-4147-A177-3AD203B41FA5}">
                      <a16:colId xmlns:a16="http://schemas.microsoft.com/office/drawing/2014/main" val="20000"/>
                    </a:ext>
                  </a:extLst>
                </a:gridCol>
                <a:gridCol w="5225523">
                  <a:extLst>
                    <a:ext uri="{9D8B030D-6E8A-4147-A177-3AD203B41FA5}">
                      <a16:colId xmlns:a16="http://schemas.microsoft.com/office/drawing/2014/main" val="20001"/>
                    </a:ext>
                  </a:extLst>
                </a:gridCol>
              </a:tblGrid>
              <a:tr h="370840">
                <a:tc>
                  <a:txBody>
                    <a:bodyPr/>
                    <a:lstStyle/>
                    <a:p>
                      <a:r>
                        <a:rPr lang="en-GB" sz="2000"/>
                        <a:t>Regression</a:t>
                      </a:r>
                      <a:r>
                        <a:rPr lang="en-GB" sz="2000" baseline="0"/>
                        <a:t> to the mean</a:t>
                      </a:r>
                      <a:endParaRPr lang="nl-NL" sz="2000"/>
                    </a:p>
                  </a:txBody>
                  <a:tcPr/>
                </a:tc>
                <a:tc>
                  <a:txBody>
                    <a:bodyPr/>
                    <a:lstStyle/>
                    <a:p>
                      <a:r>
                        <a:rPr lang="en-GB" sz="2000"/>
                        <a:t>Selecting</a:t>
                      </a:r>
                      <a:r>
                        <a:rPr lang="en-GB" sz="2000" baseline="0"/>
                        <a:t> extreme subjects based on measurements with errors</a:t>
                      </a:r>
                      <a:endParaRPr lang="nl-NL" sz="2000"/>
                    </a:p>
                  </a:txBody>
                  <a:tcPr/>
                </a:tc>
                <a:extLst>
                  <a:ext uri="{0D108BD9-81ED-4DB2-BD59-A6C34878D82A}">
                    <a16:rowId xmlns:a16="http://schemas.microsoft.com/office/drawing/2014/main" val="10000"/>
                  </a:ext>
                </a:extLst>
              </a:tr>
              <a:tr h="370840">
                <a:tc>
                  <a:txBody>
                    <a:bodyPr/>
                    <a:lstStyle/>
                    <a:p>
                      <a:r>
                        <a:rPr lang="en-GB" sz="2000"/>
                        <a:t>Selection</a:t>
                      </a:r>
                      <a:endParaRPr lang="nl-NL" sz="2000"/>
                    </a:p>
                  </a:txBody>
                  <a:tcPr/>
                </a:tc>
                <a:tc>
                  <a:txBody>
                    <a:bodyPr/>
                    <a:lstStyle/>
                    <a:p>
                      <a:r>
                        <a:rPr lang="en-GB" sz="2000"/>
                        <a:t>Groups differed from the start</a:t>
                      </a:r>
                      <a:endParaRPr lang="nl-NL" sz="200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457200" y="5159058"/>
          <a:ext cx="7870752" cy="1097280"/>
        </p:xfrm>
        <a:graphic>
          <a:graphicData uri="http://schemas.openxmlformats.org/drawingml/2006/table">
            <a:tbl>
              <a:tblPr bandRow="1">
                <a:tableStyleId>{5C22544A-7EE6-4342-B048-85BDC9FD1C3A}</a:tableStyleId>
              </a:tblPr>
              <a:tblGrid>
                <a:gridCol w="2645229">
                  <a:extLst>
                    <a:ext uri="{9D8B030D-6E8A-4147-A177-3AD203B41FA5}">
                      <a16:colId xmlns:a16="http://schemas.microsoft.com/office/drawing/2014/main" val="20000"/>
                    </a:ext>
                  </a:extLst>
                </a:gridCol>
                <a:gridCol w="5225523">
                  <a:extLst>
                    <a:ext uri="{9D8B030D-6E8A-4147-A177-3AD203B41FA5}">
                      <a16:colId xmlns:a16="http://schemas.microsoft.com/office/drawing/2014/main" val="20001"/>
                    </a:ext>
                  </a:extLst>
                </a:gridCol>
              </a:tblGrid>
              <a:tr h="370840">
                <a:tc>
                  <a:txBody>
                    <a:bodyPr/>
                    <a:lstStyle/>
                    <a:p>
                      <a:r>
                        <a:rPr lang="en-GB" sz="2000"/>
                        <a:t>Mortality</a:t>
                      </a:r>
                      <a:endParaRPr lang="nl-NL" sz="2000"/>
                    </a:p>
                  </a:txBody>
                  <a:tcPr/>
                </a:tc>
                <a:tc>
                  <a:txBody>
                    <a:bodyPr/>
                    <a:lstStyle/>
                    <a:p>
                      <a:r>
                        <a:rPr lang="en-GB" sz="2000"/>
                        <a:t>Loss of subjects during</a:t>
                      </a:r>
                      <a:r>
                        <a:rPr lang="en-GB" sz="2000" baseline="0"/>
                        <a:t> experiment (e.g. because lack of motivation</a:t>
                      </a:r>
                      <a:endParaRPr lang="nl-NL" sz="2000"/>
                    </a:p>
                  </a:txBody>
                  <a:tcPr/>
                </a:tc>
                <a:extLst>
                  <a:ext uri="{0D108BD9-81ED-4DB2-BD59-A6C34878D82A}">
                    <a16:rowId xmlns:a16="http://schemas.microsoft.com/office/drawing/2014/main" val="10000"/>
                  </a:ext>
                </a:extLst>
              </a:tr>
              <a:tr h="370840">
                <a:tc>
                  <a:txBody>
                    <a:bodyPr/>
                    <a:lstStyle/>
                    <a:p>
                      <a:r>
                        <a:rPr lang="en-GB" sz="2000"/>
                        <a:t>Interaction</a:t>
                      </a:r>
                      <a:endParaRPr lang="nl-NL" sz="2000"/>
                    </a:p>
                  </a:txBody>
                  <a:tcPr/>
                </a:tc>
                <a:tc>
                  <a:txBody>
                    <a:bodyPr/>
                    <a:lstStyle/>
                    <a:p>
                      <a:r>
                        <a:rPr lang="en-GB" sz="2000"/>
                        <a:t>Factors</a:t>
                      </a:r>
                      <a:r>
                        <a:rPr lang="en-GB" sz="2000" baseline="0"/>
                        <a:t> may interact…</a:t>
                      </a:r>
                      <a:endParaRPr lang="nl-NL" sz="200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case</a:t>
            </a:r>
            <a:endParaRPr lang="nl-NL" dirty="0"/>
          </a:p>
        </p:txBody>
      </p:sp>
      <p:sp>
        <p:nvSpPr>
          <p:cNvPr id="5" name="Content Placeholder 4"/>
          <p:cNvSpPr>
            <a:spLocks noGrp="1"/>
          </p:cNvSpPr>
          <p:nvPr>
            <p:ph idx="1"/>
          </p:nvPr>
        </p:nvSpPr>
        <p:spPr>
          <a:xfrm>
            <a:off x="392835" y="1256543"/>
            <a:ext cx="8358329" cy="2520690"/>
          </a:xfrm>
          <a:prstGeom prst="rect">
            <a:avLst/>
          </a:prstGeom>
        </p:spPr>
        <p:txBody>
          <a:bodyPr wrap="square">
            <a:spAutoFit/>
          </a:bodyPr>
          <a:lstStyle/>
          <a:p>
            <a:pPr marL="0" indent="0">
              <a:buNone/>
              <a:defRPr/>
            </a:pPr>
            <a:r>
              <a:rPr lang="en-US" sz="1200" b="1" i="1" dirty="0"/>
              <a:t>To what extent do data providers perceive that the availability of control mechanisms (i.e., smart contracts and certification) enhance data sovereignty for data sharing in a meta-platform?</a:t>
            </a:r>
          </a:p>
          <a:p>
            <a:pPr marL="0" indent="0">
              <a:buNone/>
              <a:defRPr/>
            </a:pPr>
            <a:r>
              <a:rPr lang="en-US" sz="1200" b="1" i="1" dirty="0"/>
              <a:t>H1: </a:t>
            </a:r>
            <a:r>
              <a:rPr lang="en-US" sz="1200" i="1" dirty="0"/>
              <a:t>Availability of smart contracts positively influence data sovereignty by enabling a) data ownership and b) control over data for data providers. </a:t>
            </a:r>
          </a:p>
          <a:p>
            <a:pPr marL="0" indent="0">
              <a:buNone/>
              <a:defRPr/>
            </a:pPr>
            <a:r>
              <a:rPr lang="en-US" sz="1200" b="1" i="1" dirty="0"/>
              <a:t>H2: </a:t>
            </a:r>
            <a:r>
              <a:rPr lang="en-US" sz="1200" i="1" dirty="0"/>
              <a:t>Availability of certification positively influences data sovereignty by a) ensuring security, b) clarifying responsibility, and c) adhering to relevant compliance. </a:t>
            </a:r>
          </a:p>
          <a:p>
            <a:pPr marL="0" indent="0">
              <a:buNone/>
              <a:defRPr/>
            </a:pPr>
            <a:endParaRPr lang="en-GB" sz="1200" i="1" dirty="0"/>
          </a:p>
          <a:p>
            <a:pPr>
              <a:defRPr/>
            </a:pPr>
            <a:r>
              <a:rPr lang="en-GB" sz="1200" dirty="0"/>
              <a:t>Experimental design:</a:t>
            </a:r>
          </a:p>
          <a:p>
            <a:pPr lvl="1">
              <a:defRPr/>
            </a:pPr>
            <a:r>
              <a:rPr lang="en-US" sz="1050" dirty="0"/>
              <a:t>Video explanation </a:t>
            </a:r>
          </a:p>
          <a:p>
            <a:pPr lvl="1">
              <a:defRPr/>
            </a:pPr>
            <a:r>
              <a:rPr lang="en-US" sz="1050" dirty="0"/>
              <a:t>Prototype exploration, depends on the scenario </a:t>
            </a:r>
          </a:p>
          <a:p>
            <a:pPr lvl="1">
              <a:defRPr/>
            </a:pPr>
            <a:r>
              <a:rPr lang="en-US" sz="1050" dirty="0"/>
              <a:t>Questionnaire (e.g., I believe the meta-platform enables sovereignty for the sensitive data that I would share.</a:t>
            </a:r>
          </a:p>
          <a:p>
            <a:pPr>
              <a:defRPr/>
            </a:pPr>
            <a:r>
              <a:rPr lang="en-US" sz="1200" dirty="0"/>
              <a:t>What would be threats to internal validity (=causal claims) in this experiment?</a:t>
            </a:r>
          </a:p>
        </p:txBody>
      </p:sp>
      <p:pic>
        <p:nvPicPr>
          <p:cNvPr id="3" name="Picture 2"/>
          <p:cNvPicPr>
            <a:picLocks noChangeAspect="1"/>
          </p:cNvPicPr>
          <p:nvPr/>
        </p:nvPicPr>
        <p:blipFill>
          <a:blip r:embed="rId2"/>
          <a:stretch>
            <a:fillRect/>
          </a:stretch>
        </p:blipFill>
        <p:spPr>
          <a:xfrm>
            <a:off x="1427595" y="7734536"/>
            <a:ext cx="9021554" cy="2895238"/>
          </a:xfrm>
          <a:prstGeom prst="rect">
            <a:avLst/>
          </a:prstGeom>
        </p:spPr>
      </p:pic>
      <p:sp>
        <p:nvSpPr>
          <p:cNvPr id="7" name="Rectangle 6">
            <a:extLst>
              <a:ext uri="{FF2B5EF4-FFF2-40B4-BE49-F238E27FC236}">
                <a16:creationId xmlns:a16="http://schemas.microsoft.com/office/drawing/2014/main" id="{5788AD3A-1BB2-2821-787E-A5E7FC3B2C90}"/>
              </a:ext>
            </a:extLst>
          </p:cNvPr>
          <p:cNvSpPr/>
          <p:nvPr/>
        </p:nvSpPr>
        <p:spPr>
          <a:xfrm>
            <a:off x="841665" y="4483510"/>
            <a:ext cx="531090" cy="125800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Introduction</a:t>
            </a:r>
          </a:p>
        </p:txBody>
      </p:sp>
      <p:sp>
        <p:nvSpPr>
          <p:cNvPr id="8" name="Rectangle 7">
            <a:extLst>
              <a:ext uri="{FF2B5EF4-FFF2-40B4-BE49-F238E27FC236}">
                <a16:creationId xmlns:a16="http://schemas.microsoft.com/office/drawing/2014/main" id="{E30FD080-10B6-8701-1E3D-BA83BDA52143}"/>
              </a:ext>
            </a:extLst>
          </p:cNvPr>
          <p:cNvSpPr/>
          <p:nvPr/>
        </p:nvSpPr>
        <p:spPr>
          <a:xfrm>
            <a:off x="1521009" y="4483510"/>
            <a:ext cx="531090" cy="125525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Video explanation </a:t>
            </a:r>
          </a:p>
        </p:txBody>
      </p:sp>
      <p:sp>
        <p:nvSpPr>
          <p:cNvPr id="9" name="Rectangle 8">
            <a:extLst>
              <a:ext uri="{FF2B5EF4-FFF2-40B4-BE49-F238E27FC236}">
                <a16:creationId xmlns:a16="http://schemas.microsoft.com/office/drawing/2014/main" id="{8238DD52-503F-1A09-FD74-D61AAE279E6E}"/>
              </a:ext>
            </a:extLst>
          </p:cNvPr>
          <p:cNvSpPr/>
          <p:nvPr/>
        </p:nvSpPr>
        <p:spPr>
          <a:xfrm>
            <a:off x="2396842" y="3999973"/>
            <a:ext cx="2162175" cy="48698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Scenario 1</a:t>
            </a:r>
            <a:b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b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 = ✓ ; C = ✓</a:t>
            </a:r>
          </a:p>
        </p:txBody>
      </p:sp>
      <p:sp>
        <p:nvSpPr>
          <p:cNvPr id="10" name="Rectangle 9">
            <a:extLst>
              <a:ext uri="{FF2B5EF4-FFF2-40B4-BE49-F238E27FC236}">
                <a16:creationId xmlns:a16="http://schemas.microsoft.com/office/drawing/2014/main" id="{38FA3389-8B8C-CE23-4E72-C8AF1CCCC0FE}"/>
              </a:ext>
            </a:extLst>
          </p:cNvPr>
          <p:cNvSpPr/>
          <p:nvPr/>
        </p:nvSpPr>
        <p:spPr>
          <a:xfrm>
            <a:off x="2396842" y="4655352"/>
            <a:ext cx="2162175" cy="48698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Scenario 2</a:t>
            </a:r>
            <a:b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b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 = ✗ ; C = ✓</a:t>
            </a:r>
          </a:p>
        </p:txBody>
      </p:sp>
      <p:sp>
        <p:nvSpPr>
          <p:cNvPr id="11" name="Rectangle 10">
            <a:extLst>
              <a:ext uri="{FF2B5EF4-FFF2-40B4-BE49-F238E27FC236}">
                <a16:creationId xmlns:a16="http://schemas.microsoft.com/office/drawing/2014/main" id="{0B29920C-725A-9472-AC50-73140ADCBF99}"/>
              </a:ext>
            </a:extLst>
          </p:cNvPr>
          <p:cNvSpPr/>
          <p:nvPr/>
        </p:nvSpPr>
        <p:spPr>
          <a:xfrm>
            <a:off x="2396842" y="5294556"/>
            <a:ext cx="2162175" cy="48698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Scenario 3</a:t>
            </a:r>
            <a:b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b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 = ✓ ; C = ✗</a:t>
            </a:r>
          </a:p>
        </p:txBody>
      </p:sp>
      <p:sp>
        <p:nvSpPr>
          <p:cNvPr id="12" name="Rectangle 11">
            <a:extLst>
              <a:ext uri="{FF2B5EF4-FFF2-40B4-BE49-F238E27FC236}">
                <a16:creationId xmlns:a16="http://schemas.microsoft.com/office/drawing/2014/main" id="{EA8891F2-108C-4444-29AA-8A9CDC6E772D}"/>
              </a:ext>
            </a:extLst>
          </p:cNvPr>
          <p:cNvSpPr/>
          <p:nvPr/>
        </p:nvSpPr>
        <p:spPr>
          <a:xfrm>
            <a:off x="2396842" y="5831892"/>
            <a:ext cx="2162175" cy="48698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Scenario 4</a:t>
            </a:r>
            <a:b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b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SC =  ✗ ; C =  ✗</a:t>
            </a:r>
          </a:p>
        </p:txBody>
      </p:sp>
      <p:cxnSp>
        <p:nvCxnSpPr>
          <p:cNvPr id="14" name="Straight Arrow Connector 13">
            <a:extLst>
              <a:ext uri="{FF2B5EF4-FFF2-40B4-BE49-F238E27FC236}">
                <a16:creationId xmlns:a16="http://schemas.microsoft.com/office/drawing/2014/main" id="{CFD68AC2-C761-57F2-0DAD-EB63139B070A}"/>
              </a:ext>
            </a:extLst>
          </p:cNvPr>
          <p:cNvCxnSpPr>
            <a:cxnSpLocks/>
            <a:stCxn id="7" idx="3"/>
            <a:endCxn id="8" idx="1"/>
          </p:cNvCxnSpPr>
          <p:nvPr/>
        </p:nvCxnSpPr>
        <p:spPr>
          <a:xfrm flipV="1">
            <a:off x="1372755" y="5111138"/>
            <a:ext cx="148254" cy="137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7B53E7C-CFFC-6586-25A6-FECBA6369595}"/>
              </a:ext>
            </a:extLst>
          </p:cNvPr>
          <p:cNvCxnSpPr>
            <a:cxnSpLocks/>
            <a:stCxn id="8" idx="3"/>
            <a:endCxn id="9" idx="1"/>
          </p:cNvCxnSpPr>
          <p:nvPr/>
        </p:nvCxnSpPr>
        <p:spPr>
          <a:xfrm flipV="1">
            <a:off x="2052099" y="4243466"/>
            <a:ext cx="344743" cy="86767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F6BA3C9-941E-697C-4F02-25CE1248E92D}"/>
              </a:ext>
            </a:extLst>
          </p:cNvPr>
          <p:cNvCxnSpPr>
            <a:cxnSpLocks/>
            <a:stCxn id="8" idx="3"/>
            <a:endCxn id="10" idx="1"/>
          </p:cNvCxnSpPr>
          <p:nvPr/>
        </p:nvCxnSpPr>
        <p:spPr>
          <a:xfrm flipV="1">
            <a:off x="2052099" y="4898845"/>
            <a:ext cx="344743" cy="21229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50F30BE-C7A8-DEEA-617F-1F802F8810E2}"/>
              </a:ext>
            </a:extLst>
          </p:cNvPr>
          <p:cNvCxnSpPr>
            <a:cxnSpLocks/>
            <a:stCxn id="8" idx="3"/>
            <a:endCxn id="11" idx="1"/>
          </p:cNvCxnSpPr>
          <p:nvPr/>
        </p:nvCxnSpPr>
        <p:spPr>
          <a:xfrm>
            <a:off x="2052099" y="5111138"/>
            <a:ext cx="344743" cy="42691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CBF101D-9735-D59A-16D6-B60D828189F6}"/>
              </a:ext>
            </a:extLst>
          </p:cNvPr>
          <p:cNvCxnSpPr>
            <a:cxnSpLocks/>
            <a:stCxn id="8" idx="3"/>
            <a:endCxn id="12" idx="1"/>
          </p:cNvCxnSpPr>
          <p:nvPr/>
        </p:nvCxnSpPr>
        <p:spPr>
          <a:xfrm>
            <a:off x="2052099" y="5111138"/>
            <a:ext cx="344743" cy="96424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0E3E80E5-06A3-1559-4349-8B4C45C23195}"/>
              </a:ext>
            </a:extLst>
          </p:cNvPr>
          <p:cNvSpPr/>
          <p:nvPr/>
        </p:nvSpPr>
        <p:spPr>
          <a:xfrm>
            <a:off x="4903760" y="4002327"/>
            <a:ext cx="2162175" cy="4846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Prototype v.1</a:t>
            </a:r>
          </a:p>
        </p:txBody>
      </p:sp>
      <p:sp>
        <p:nvSpPr>
          <p:cNvPr id="29" name="Rectangle 28">
            <a:extLst>
              <a:ext uri="{FF2B5EF4-FFF2-40B4-BE49-F238E27FC236}">
                <a16:creationId xmlns:a16="http://schemas.microsoft.com/office/drawing/2014/main" id="{A270A98C-4520-1619-D095-59B60E9F3AFD}"/>
              </a:ext>
            </a:extLst>
          </p:cNvPr>
          <p:cNvSpPr/>
          <p:nvPr/>
        </p:nvSpPr>
        <p:spPr>
          <a:xfrm>
            <a:off x="4903760" y="4657706"/>
            <a:ext cx="2162175" cy="4846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Prototype v.2</a:t>
            </a:r>
          </a:p>
        </p:txBody>
      </p:sp>
      <p:sp>
        <p:nvSpPr>
          <p:cNvPr id="30" name="Rectangle 29">
            <a:extLst>
              <a:ext uri="{FF2B5EF4-FFF2-40B4-BE49-F238E27FC236}">
                <a16:creationId xmlns:a16="http://schemas.microsoft.com/office/drawing/2014/main" id="{E0DA1CC1-6414-9E89-B0EF-819416AA786F}"/>
              </a:ext>
            </a:extLst>
          </p:cNvPr>
          <p:cNvSpPr/>
          <p:nvPr/>
        </p:nvSpPr>
        <p:spPr>
          <a:xfrm>
            <a:off x="4903760" y="5296910"/>
            <a:ext cx="2162175" cy="4846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Prototype v.3</a:t>
            </a:r>
          </a:p>
        </p:txBody>
      </p:sp>
      <p:sp>
        <p:nvSpPr>
          <p:cNvPr id="31" name="Rectangle 30">
            <a:extLst>
              <a:ext uri="{FF2B5EF4-FFF2-40B4-BE49-F238E27FC236}">
                <a16:creationId xmlns:a16="http://schemas.microsoft.com/office/drawing/2014/main" id="{F6E77559-ECB3-C64F-BEE0-D5D1A52FD87E}"/>
              </a:ext>
            </a:extLst>
          </p:cNvPr>
          <p:cNvSpPr/>
          <p:nvPr/>
        </p:nvSpPr>
        <p:spPr>
          <a:xfrm>
            <a:off x="4903760" y="5834246"/>
            <a:ext cx="2162175" cy="48463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Prototype v.4</a:t>
            </a:r>
          </a:p>
        </p:txBody>
      </p:sp>
      <p:cxnSp>
        <p:nvCxnSpPr>
          <p:cNvPr id="32" name="Straight Arrow Connector 31">
            <a:extLst>
              <a:ext uri="{FF2B5EF4-FFF2-40B4-BE49-F238E27FC236}">
                <a16:creationId xmlns:a16="http://schemas.microsoft.com/office/drawing/2014/main" id="{33F6FDAE-F5E3-CAAE-963B-C5800D6A38C7}"/>
              </a:ext>
            </a:extLst>
          </p:cNvPr>
          <p:cNvCxnSpPr>
            <a:cxnSpLocks/>
            <a:stCxn id="9" idx="3"/>
            <a:endCxn id="28" idx="1"/>
          </p:cNvCxnSpPr>
          <p:nvPr/>
        </p:nvCxnSpPr>
        <p:spPr>
          <a:xfrm>
            <a:off x="4559017" y="4243466"/>
            <a:ext cx="344743" cy="11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F16F89D4-271E-BC5A-3F83-A6BB533EA2C3}"/>
              </a:ext>
            </a:extLst>
          </p:cNvPr>
          <p:cNvCxnSpPr>
            <a:cxnSpLocks/>
            <a:stCxn id="10" idx="3"/>
            <a:endCxn id="29" idx="1"/>
          </p:cNvCxnSpPr>
          <p:nvPr/>
        </p:nvCxnSpPr>
        <p:spPr>
          <a:xfrm>
            <a:off x="4559017" y="4898845"/>
            <a:ext cx="344743" cy="11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4F192432-9999-FD80-E9DC-D868CEDB1D17}"/>
              </a:ext>
            </a:extLst>
          </p:cNvPr>
          <p:cNvCxnSpPr>
            <a:cxnSpLocks/>
            <a:stCxn id="11" idx="3"/>
            <a:endCxn id="30" idx="1"/>
          </p:cNvCxnSpPr>
          <p:nvPr/>
        </p:nvCxnSpPr>
        <p:spPr>
          <a:xfrm>
            <a:off x="4559017" y="5538049"/>
            <a:ext cx="344743" cy="11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6C7F2C4-76BE-40B8-D9F1-1EBA706D1DF0}"/>
              </a:ext>
            </a:extLst>
          </p:cNvPr>
          <p:cNvCxnSpPr>
            <a:cxnSpLocks/>
            <a:stCxn id="12" idx="3"/>
            <a:endCxn id="31" idx="1"/>
          </p:cNvCxnSpPr>
          <p:nvPr/>
        </p:nvCxnSpPr>
        <p:spPr>
          <a:xfrm>
            <a:off x="4559017" y="6075385"/>
            <a:ext cx="344743" cy="11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3" name="Rectangle 92">
            <a:extLst>
              <a:ext uri="{FF2B5EF4-FFF2-40B4-BE49-F238E27FC236}">
                <a16:creationId xmlns:a16="http://schemas.microsoft.com/office/drawing/2014/main" id="{3924C963-18D5-4ED3-28C4-AED35082328A}"/>
              </a:ext>
            </a:extLst>
          </p:cNvPr>
          <p:cNvSpPr/>
          <p:nvPr/>
        </p:nvSpPr>
        <p:spPr>
          <a:xfrm>
            <a:off x="7650578" y="4452691"/>
            <a:ext cx="531090" cy="153689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solidFill>
                  <a:schemeClr val="tx1"/>
                </a:solidFill>
                <a:latin typeface="Arial" panose="020B0604020202020204" pitchFamily="34" charset="0"/>
                <a:ea typeface="Tahoma" panose="020B0604030504040204" pitchFamily="34" charset="0"/>
                <a:cs typeface="Arial" panose="020B0604020202020204" pitchFamily="34" charset="0"/>
              </a:rPr>
              <a:t>Questionnaire</a:t>
            </a:r>
          </a:p>
        </p:txBody>
      </p:sp>
      <p:cxnSp>
        <p:nvCxnSpPr>
          <p:cNvPr id="94" name="Straight Arrow Connector 93">
            <a:extLst>
              <a:ext uri="{FF2B5EF4-FFF2-40B4-BE49-F238E27FC236}">
                <a16:creationId xmlns:a16="http://schemas.microsoft.com/office/drawing/2014/main" id="{9DCF9630-8DF0-8D6B-B870-9CEA483BB04C}"/>
              </a:ext>
            </a:extLst>
          </p:cNvPr>
          <p:cNvCxnSpPr>
            <a:cxnSpLocks/>
            <a:stCxn id="28" idx="3"/>
            <a:endCxn id="93" idx="1"/>
          </p:cNvCxnSpPr>
          <p:nvPr/>
        </p:nvCxnSpPr>
        <p:spPr>
          <a:xfrm>
            <a:off x="7065935" y="4244643"/>
            <a:ext cx="584643" cy="97649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4C1504A4-7CC7-DB0E-42FA-381CF3DB6D02}"/>
              </a:ext>
            </a:extLst>
          </p:cNvPr>
          <p:cNvCxnSpPr>
            <a:cxnSpLocks/>
            <a:stCxn id="29" idx="3"/>
            <a:endCxn id="93" idx="1"/>
          </p:cNvCxnSpPr>
          <p:nvPr/>
        </p:nvCxnSpPr>
        <p:spPr>
          <a:xfrm>
            <a:off x="7065935" y="4900022"/>
            <a:ext cx="584643" cy="32111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DDCD4DC-2302-BFC7-66CC-CADECE2A269A}"/>
              </a:ext>
            </a:extLst>
          </p:cNvPr>
          <p:cNvCxnSpPr>
            <a:cxnSpLocks/>
            <a:stCxn id="30" idx="3"/>
          </p:cNvCxnSpPr>
          <p:nvPr/>
        </p:nvCxnSpPr>
        <p:spPr>
          <a:xfrm flipV="1">
            <a:off x="7065935" y="5221141"/>
            <a:ext cx="584643" cy="3180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D6672FFE-E266-2284-B1E3-886CC1912476}"/>
              </a:ext>
            </a:extLst>
          </p:cNvPr>
          <p:cNvCxnSpPr>
            <a:cxnSpLocks/>
            <a:stCxn id="31" idx="3"/>
            <a:endCxn id="93" idx="1"/>
          </p:cNvCxnSpPr>
          <p:nvPr/>
        </p:nvCxnSpPr>
        <p:spPr>
          <a:xfrm flipV="1">
            <a:off x="7065935" y="5221141"/>
            <a:ext cx="584643" cy="85542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20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nl-NL" dirty="0"/>
              <a:t>How to deal with disturbing factors that are external?</a:t>
            </a:r>
          </a:p>
        </p:txBody>
      </p:sp>
      <p:sp>
        <p:nvSpPr>
          <p:cNvPr id="13315" name="Rectangle 3"/>
          <p:cNvSpPr>
            <a:spLocks noGrp="1" noChangeArrowheads="1"/>
          </p:cNvSpPr>
          <p:nvPr>
            <p:ph idx="1"/>
          </p:nvPr>
        </p:nvSpPr>
        <p:spPr/>
        <p:txBody>
          <a:bodyPr>
            <a:normAutofit/>
          </a:bodyPr>
          <a:lstStyle/>
          <a:p>
            <a:pPr lvl="1">
              <a:buClrTx/>
              <a:buFont typeface="Arial" pitchFamily="34" charset="0"/>
              <a:buChar char="•"/>
            </a:pPr>
            <a:r>
              <a:rPr lang="en-US" altLang="nl-NL" sz="2000" dirty="0"/>
              <a:t>E.g. experience with data sharing </a:t>
            </a:r>
          </a:p>
          <a:p>
            <a:pPr>
              <a:buClrTx/>
              <a:buFont typeface="Arial" pitchFamily="34" charset="0"/>
              <a:buChar char="•"/>
            </a:pPr>
            <a:r>
              <a:rPr lang="en-US" altLang="nl-NL" sz="2400" dirty="0"/>
              <a:t>Make disturbing factors constant</a:t>
            </a:r>
          </a:p>
          <a:p>
            <a:pPr lvl="1">
              <a:buClrTx/>
              <a:buFont typeface="Arial" pitchFamily="34" charset="0"/>
              <a:buChar char="•"/>
            </a:pPr>
            <a:r>
              <a:rPr lang="en-US" altLang="nl-NL" dirty="0"/>
              <a:t>e.g. limit to novice users</a:t>
            </a:r>
          </a:p>
          <a:p>
            <a:pPr lvl="1">
              <a:buClrTx/>
              <a:buFont typeface="Arial" pitchFamily="34" charset="0"/>
              <a:buChar char="•"/>
            </a:pPr>
            <a:r>
              <a:rPr lang="en-US" altLang="nl-NL" dirty="0">
                <a:sym typeface="Wingdings" panose="05000000000000000000" pitchFamily="2" charset="2"/>
              </a:rPr>
              <a:t> </a:t>
            </a:r>
            <a:r>
              <a:rPr lang="en-US" altLang="nl-NL" dirty="0"/>
              <a:t>limited external validity</a:t>
            </a:r>
          </a:p>
          <a:p>
            <a:pPr>
              <a:buClrTx/>
              <a:buFont typeface="Arial" pitchFamily="34" charset="0"/>
              <a:buChar char="•"/>
            </a:pPr>
            <a:r>
              <a:rPr lang="en-US" altLang="nl-NL" sz="2400" dirty="0"/>
              <a:t>Systematic variation of disturbing factors</a:t>
            </a:r>
          </a:p>
          <a:p>
            <a:pPr lvl="1">
              <a:buClrTx/>
              <a:buFont typeface="Arial" pitchFamily="34" charset="0"/>
              <a:buChar char="•"/>
            </a:pPr>
            <a:r>
              <a:rPr lang="en-US" altLang="nl-NL" dirty="0"/>
              <a:t>disturbing factor as a variable; sampling quota</a:t>
            </a:r>
          </a:p>
          <a:p>
            <a:pPr lvl="1">
              <a:buClrTx/>
              <a:buFont typeface="Arial" pitchFamily="34" charset="0"/>
              <a:buChar char="•"/>
            </a:pPr>
            <a:r>
              <a:rPr lang="en-US" altLang="nl-NL" dirty="0">
                <a:sym typeface="Wingdings" panose="05000000000000000000" pitchFamily="2" charset="2"/>
              </a:rPr>
              <a:t> </a:t>
            </a:r>
            <a:r>
              <a:rPr lang="en-US" altLang="nl-NL" dirty="0"/>
              <a:t>insight in interaction between independent variables</a:t>
            </a:r>
          </a:p>
        </p:txBody>
      </p:sp>
    </p:spTree>
    <p:extLst>
      <p:ext uri="{BB962C8B-B14F-4D97-AF65-F5344CB8AC3E}">
        <p14:creationId xmlns:p14="http://schemas.microsoft.com/office/powerpoint/2010/main" val="35534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do before </a:t>
            </a:r>
            <a:r>
              <a:rPr lang="en-GB"/>
              <a:t>Monday 27 </a:t>
            </a:r>
            <a:r>
              <a:rPr lang="en-GB" dirty="0"/>
              <a:t>Nov</a:t>
            </a:r>
          </a:p>
        </p:txBody>
      </p:sp>
      <p:sp>
        <p:nvSpPr>
          <p:cNvPr id="3" name="Content Placeholder 2"/>
          <p:cNvSpPr>
            <a:spLocks noGrp="1"/>
          </p:cNvSpPr>
          <p:nvPr>
            <p:ph idx="1"/>
          </p:nvPr>
        </p:nvSpPr>
        <p:spPr/>
        <p:txBody>
          <a:bodyPr>
            <a:normAutofit/>
          </a:bodyPr>
          <a:lstStyle/>
          <a:p>
            <a:r>
              <a:rPr lang="en-US" dirty="0"/>
              <a:t>Read S&amp;B: </a:t>
            </a:r>
            <a:r>
              <a:rPr lang="en-US" dirty="0" err="1"/>
              <a:t>Ch</a:t>
            </a:r>
            <a:r>
              <a:rPr lang="en-US" dirty="0"/>
              <a:t> 5,6,11</a:t>
            </a:r>
          </a:p>
          <a:p>
            <a:r>
              <a:rPr lang="en-US" dirty="0"/>
              <a:t>Weekly assignment (deadline 18 Nov)</a:t>
            </a:r>
          </a:p>
          <a:p>
            <a:endParaRPr lang="en-GB" dirty="0"/>
          </a:p>
          <a:p>
            <a:r>
              <a:rPr lang="en-GB" dirty="0"/>
              <a:t>Monday: Wrap-up module 2 &amp; 3</a:t>
            </a:r>
          </a:p>
          <a:p>
            <a:pPr lvl="1"/>
            <a:r>
              <a:rPr lang="en-GB" dirty="0"/>
              <a:t>Q&amp;A</a:t>
            </a:r>
          </a:p>
          <a:p>
            <a:pPr lvl="1"/>
            <a:r>
              <a:rPr lang="en-GB" dirty="0"/>
              <a:t>Generic feedback</a:t>
            </a:r>
          </a:p>
          <a:p>
            <a:pPr lvl="1"/>
            <a:r>
              <a:rPr lang="en-GB" dirty="0"/>
              <a:t>Quizzes</a:t>
            </a:r>
          </a:p>
        </p:txBody>
      </p:sp>
    </p:spTree>
    <p:extLst>
      <p:ext uri="{BB962C8B-B14F-4D97-AF65-F5344CB8AC3E}">
        <p14:creationId xmlns:p14="http://schemas.microsoft.com/office/powerpoint/2010/main" val="5682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module 2</a:t>
            </a:r>
          </a:p>
        </p:txBody>
      </p:sp>
      <p:sp>
        <p:nvSpPr>
          <p:cNvPr id="3" name="Content Placeholder 2"/>
          <p:cNvSpPr>
            <a:spLocks noGrp="1"/>
          </p:cNvSpPr>
          <p:nvPr>
            <p:ph idx="1"/>
          </p:nvPr>
        </p:nvSpPr>
        <p:spPr/>
        <p:txBody>
          <a:bodyPr/>
          <a:lstStyle/>
          <a:p>
            <a:r>
              <a:rPr lang="en-US" dirty="0"/>
              <a:t>Define and explain difference between</a:t>
            </a:r>
          </a:p>
          <a:p>
            <a:pPr lvl="1"/>
            <a:r>
              <a:rPr lang="en-US" dirty="0"/>
              <a:t>Concepts and variables</a:t>
            </a:r>
          </a:p>
          <a:p>
            <a:pPr lvl="1"/>
            <a:r>
              <a:rPr lang="en-US" dirty="0"/>
              <a:t>Unit of analysis and unit of observation</a:t>
            </a:r>
          </a:p>
          <a:p>
            <a:pPr lvl="1"/>
            <a:r>
              <a:rPr lang="en-US" dirty="0"/>
              <a:t>Propositions and hypotheses</a:t>
            </a:r>
          </a:p>
          <a:p>
            <a:pPr lvl="1"/>
            <a:r>
              <a:rPr lang="en-US" dirty="0"/>
              <a:t>Theories, research models and measurement models</a:t>
            </a:r>
          </a:p>
          <a:p>
            <a:r>
              <a:rPr lang="en-US" dirty="0"/>
              <a:t>Formulate a simple causal diagram that links a few concepts</a:t>
            </a:r>
          </a:p>
          <a:p>
            <a:endParaRPr lang="en-GB" dirty="0"/>
          </a:p>
        </p:txBody>
      </p:sp>
    </p:spTree>
    <p:extLst>
      <p:ext uri="{BB962C8B-B14F-4D97-AF65-F5344CB8AC3E}">
        <p14:creationId xmlns:p14="http://schemas.microsoft.com/office/powerpoint/2010/main" val="75652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module 3</a:t>
            </a:r>
          </a:p>
        </p:txBody>
      </p:sp>
      <p:sp>
        <p:nvSpPr>
          <p:cNvPr id="3" name="Content Placeholder 2"/>
          <p:cNvSpPr>
            <a:spLocks noGrp="1"/>
          </p:cNvSpPr>
          <p:nvPr>
            <p:ph idx="1"/>
          </p:nvPr>
        </p:nvSpPr>
        <p:spPr/>
        <p:txBody>
          <a:bodyPr>
            <a:normAutofit lnSpcReduction="10000"/>
          </a:bodyPr>
          <a:lstStyle/>
          <a:p>
            <a:r>
              <a:rPr lang="en-US" dirty="0"/>
              <a:t>Select a proper research design for a given research question or causal diagram</a:t>
            </a:r>
          </a:p>
          <a:p>
            <a:r>
              <a:rPr lang="en-US" dirty="0"/>
              <a:t>Identify disturbing effects that threaten internal validity for a given research design</a:t>
            </a:r>
          </a:p>
          <a:p>
            <a:r>
              <a:rPr lang="en-US" dirty="0"/>
              <a:t>Reflect on how research design allows claims on causality, internal and external validity</a:t>
            </a:r>
          </a:p>
          <a:p>
            <a:r>
              <a:rPr lang="en-US" dirty="0"/>
              <a:t>Select a proper data collection method for a given research design</a:t>
            </a:r>
          </a:p>
          <a:p>
            <a:endParaRPr lang="en-GB" dirty="0"/>
          </a:p>
        </p:txBody>
      </p:sp>
    </p:spTree>
    <p:extLst>
      <p:ext uri="{BB962C8B-B14F-4D97-AF65-F5344CB8AC3E}">
        <p14:creationId xmlns:p14="http://schemas.microsoft.com/office/powerpoint/2010/main" val="73327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nl-NL" dirty="0"/>
              <a:t>What is a causal diagram?</a:t>
            </a:r>
            <a:endParaRPr lang="nl-NL" altLang="nl-NL" dirty="0"/>
          </a:p>
        </p:txBody>
      </p:sp>
      <p:sp>
        <p:nvSpPr>
          <p:cNvPr id="3" name="Content Placeholder 2"/>
          <p:cNvSpPr>
            <a:spLocks noGrp="1"/>
          </p:cNvSpPr>
          <p:nvPr>
            <p:ph idx="1"/>
          </p:nvPr>
        </p:nvSpPr>
        <p:spPr/>
        <p:txBody>
          <a:bodyPr>
            <a:normAutofit/>
          </a:bodyPr>
          <a:lstStyle/>
          <a:p>
            <a:r>
              <a:rPr lang="en-US" altLang="nl-NL" dirty="0"/>
              <a:t>Set of related hypotheses</a:t>
            </a:r>
          </a:p>
          <a:p>
            <a:pPr lvl="1"/>
            <a:r>
              <a:rPr lang="en-US" altLang="nl-NL" dirty="0"/>
              <a:t>Should answer the research questions</a:t>
            </a:r>
          </a:p>
          <a:p>
            <a:pPr lvl="1"/>
            <a:r>
              <a:rPr lang="en-US" altLang="nl-NL" dirty="0"/>
              <a:t>Should be motivated, preferably informed by literature review / meta-analysis</a:t>
            </a:r>
          </a:p>
          <a:p>
            <a:pPr lvl="1"/>
            <a:r>
              <a:rPr lang="en-US" altLang="nl-NL" dirty="0"/>
              <a:t>Should be on a specific unit of observation</a:t>
            </a:r>
          </a:p>
          <a:p>
            <a:endParaRPr lang="en-US" altLang="nl-NL" dirty="0"/>
          </a:p>
          <a:p>
            <a:endParaRPr lang="en-US" altLang="nl-NL" dirty="0"/>
          </a:p>
          <a:p>
            <a:endParaRPr lang="en-US" altLang="nl-NL" dirty="0"/>
          </a:p>
          <a:p>
            <a:endParaRPr lang="nl-NL" altLang="nl-NL" dirty="0"/>
          </a:p>
        </p:txBody>
      </p:sp>
    </p:spTree>
    <p:extLst>
      <p:ext uri="{BB962C8B-B14F-4D97-AF65-F5344CB8AC3E}">
        <p14:creationId xmlns:p14="http://schemas.microsoft.com/office/powerpoint/2010/main" val="79076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hypothesis?</a:t>
            </a:r>
          </a:p>
        </p:txBody>
      </p:sp>
      <p:sp>
        <p:nvSpPr>
          <p:cNvPr id="3" name="Content Placeholder 2"/>
          <p:cNvSpPr>
            <a:spLocks noGrp="1"/>
          </p:cNvSpPr>
          <p:nvPr>
            <p:ph idx="1"/>
          </p:nvPr>
        </p:nvSpPr>
        <p:spPr/>
        <p:txBody>
          <a:bodyPr/>
          <a:lstStyle/>
          <a:p>
            <a:r>
              <a:rPr lang="en-US" altLang="nl-NL" dirty="0"/>
              <a:t>A formal statement of some unproven supposition that tentatively explains uncertain phenomena</a:t>
            </a:r>
          </a:p>
          <a:p>
            <a:pPr lvl="1"/>
            <a:r>
              <a:rPr lang="en-US" altLang="nl-NL" dirty="0"/>
              <a:t>Causal links: not `similar to’ or `is part of’</a:t>
            </a:r>
          </a:p>
          <a:p>
            <a:pPr lvl="1"/>
            <a:r>
              <a:rPr lang="en-US" altLang="nl-NL" dirty="0"/>
              <a:t>Typically linking two or three variables</a:t>
            </a:r>
          </a:p>
          <a:p>
            <a:endParaRPr lang="en-GB" dirty="0"/>
          </a:p>
        </p:txBody>
      </p:sp>
    </p:spTree>
    <p:extLst>
      <p:ext uri="{BB962C8B-B14F-4D97-AF65-F5344CB8AC3E}">
        <p14:creationId xmlns:p14="http://schemas.microsoft.com/office/powerpoint/2010/main" val="130918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nl-NL" dirty="0"/>
              <a:t>What is a unit of analysis?</a:t>
            </a:r>
            <a:endParaRPr lang="nl-NL" altLang="nl-NL" dirty="0"/>
          </a:p>
        </p:txBody>
      </p:sp>
      <p:sp>
        <p:nvSpPr>
          <p:cNvPr id="4" name="Content Placeholder 3"/>
          <p:cNvSpPr>
            <a:spLocks noGrp="1"/>
          </p:cNvSpPr>
          <p:nvPr>
            <p:ph idx="1"/>
          </p:nvPr>
        </p:nvSpPr>
        <p:spPr/>
        <p:txBody>
          <a:bodyPr/>
          <a:lstStyle/>
          <a:p>
            <a:endParaRPr lang="en-GB"/>
          </a:p>
        </p:txBody>
      </p:sp>
      <p:graphicFrame>
        <p:nvGraphicFramePr>
          <p:cNvPr id="3" name="Table 2"/>
          <p:cNvGraphicFramePr>
            <a:graphicFrameLocks noGrp="1"/>
          </p:cNvGraphicFramePr>
          <p:nvPr/>
        </p:nvGraphicFramePr>
        <p:xfrm>
          <a:off x="566352" y="2199178"/>
          <a:ext cx="6096000" cy="36576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3120252370"/>
                    </a:ext>
                  </a:extLst>
                </a:gridCol>
                <a:gridCol w="3048000">
                  <a:extLst>
                    <a:ext uri="{9D8B030D-6E8A-4147-A177-3AD203B41FA5}">
                      <a16:colId xmlns:a16="http://schemas.microsoft.com/office/drawing/2014/main" val="3537507221"/>
                    </a:ext>
                  </a:extLst>
                </a:gridCol>
              </a:tblGrid>
              <a:tr h="0">
                <a:tc>
                  <a:txBody>
                    <a:bodyPr/>
                    <a:lstStyle/>
                    <a:p>
                      <a:r>
                        <a:rPr lang="en-GB" sz="2400" dirty="0"/>
                        <a:t>Unit</a:t>
                      </a:r>
                      <a:r>
                        <a:rPr lang="en-GB" sz="2400" baseline="0" dirty="0"/>
                        <a:t> of analysis</a:t>
                      </a:r>
                      <a:endParaRPr lang="en-GB" sz="2400" dirty="0"/>
                    </a:p>
                  </a:txBody>
                  <a:tcPr/>
                </a:tc>
                <a:tc>
                  <a:txBody>
                    <a:bodyPr/>
                    <a:lstStyle/>
                    <a:p>
                      <a:r>
                        <a:rPr lang="en-GB" sz="2400" dirty="0"/>
                        <a:t>Unit</a:t>
                      </a:r>
                      <a:r>
                        <a:rPr lang="en-GB" sz="2400" baseline="0" dirty="0"/>
                        <a:t> of observation</a:t>
                      </a:r>
                      <a:endParaRPr lang="en-GB" sz="2400" dirty="0"/>
                    </a:p>
                  </a:txBody>
                  <a:tcPr/>
                </a:tc>
                <a:extLst>
                  <a:ext uri="{0D108BD9-81ED-4DB2-BD59-A6C34878D82A}">
                    <a16:rowId xmlns:a16="http://schemas.microsoft.com/office/drawing/2014/main" val="424973457"/>
                  </a:ext>
                </a:extLst>
              </a:tr>
              <a:tr h="370840">
                <a:tc>
                  <a:txBody>
                    <a:bodyPr/>
                    <a:lstStyle/>
                    <a:p>
                      <a:r>
                        <a:rPr lang="en-GB" sz="2400" dirty="0"/>
                        <a:t>The major entity being studied</a:t>
                      </a:r>
                    </a:p>
                  </a:txBody>
                  <a:tcPr/>
                </a:tc>
                <a:tc>
                  <a:txBody>
                    <a:bodyPr/>
                    <a:lstStyle/>
                    <a:p>
                      <a:r>
                        <a:rPr lang="en-GB" sz="2400" dirty="0"/>
                        <a:t>The</a:t>
                      </a:r>
                      <a:r>
                        <a:rPr lang="en-GB" sz="2400" baseline="0" dirty="0"/>
                        <a:t> unit described in the dataset</a:t>
                      </a:r>
                      <a:endParaRPr lang="en-GB" sz="2400" dirty="0"/>
                    </a:p>
                  </a:txBody>
                  <a:tcPr/>
                </a:tc>
                <a:extLst>
                  <a:ext uri="{0D108BD9-81ED-4DB2-BD59-A6C34878D82A}">
                    <a16:rowId xmlns:a16="http://schemas.microsoft.com/office/drawing/2014/main" val="759272107"/>
                  </a:ext>
                </a:extLst>
              </a:tr>
              <a:tr h="370840">
                <a:tc>
                  <a:txBody>
                    <a:bodyPr/>
                    <a:lstStyle/>
                    <a:p>
                      <a:r>
                        <a:rPr lang="en-GB" sz="2400" dirty="0"/>
                        <a:t>What the research question is about</a:t>
                      </a:r>
                    </a:p>
                  </a:txBody>
                  <a:tcPr/>
                </a:tc>
                <a:tc>
                  <a:txBody>
                    <a:bodyPr/>
                    <a:lstStyle/>
                    <a:p>
                      <a:r>
                        <a:rPr lang="en-GB" sz="2400" dirty="0"/>
                        <a:t>What each data point is about</a:t>
                      </a:r>
                    </a:p>
                  </a:txBody>
                  <a:tcPr/>
                </a:tc>
                <a:extLst>
                  <a:ext uri="{0D108BD9-81ED-4DB2-BD59-A6C34878D82A}">
                    <a16:rowId xmlns:a16="http://schemas.microsoft.com/office/drawing/2014/main" val="3160240938"/>
                  </a:ext>
                </a:extLst>
              </a:tr>
              <a:tr h="370840">
                <a:tc>
                  <a:txBody>
                    <a:bodyPr/>
                    <a:lstStyle/>
                    <a:p>
                      <a:r>
                        <a:rPr lang="en-GB" sz="2400" dirty="0"/>
                        <a:t>Examples:</a:t>
                      </a:r>
                      <a:r>
                        <a:rPr lang="en-GB" sz="2400" baseline="0" dirty="0"/>
                        <a:t> Individual, team, group, division, organization, alliance, industry, country</a:t>
                      </a:r>
                      <a:endParaRPr lang="en-GB" sz="2400" dirty="0"/>
                    </a:p>
                  </a:txBody>
                  <a:tcPr/>
                </a:tc>
                <a:tc>
                  <a:txBody>
                    <a:bodyPr/>
                    <a:lstStyle/>
                    <a:p>
                      <a:r>
                        <a:rPr lang="en-GB" sz="2400" dirty="0"/>
                        <a:t>Examples:</a:t>
                      </a:r>
                      <a:r>
                        <a:rPr lang="en-GB" sz="2400" baseline="0" dirty="0"/>
                        <a:t> Individual, team, group, division, organization, alliance, industry, country</a:t>
                      </a:r>
                      <a:endParaRPr lang="en-GB" sz="2400" dirty="0"/>
                    </a:p>
                  </a:txBody>
                  <a:tcPr/>
                </a:tc>
                <a:extLst>
                  <a:ext uri="{0D108BD9-81ED-4DB2-BD59-A6C34878D82A}">
                    <a16:rowId xmlns:a16="http://schemas.microsoft.com/office/drawing/2014/main" val="1216831726"/>
                  </a:ext>
                </a:extLst>
              </a:tr>
            </a:tbl>
          </a:graphicData>
        </a:graphic>
      </p:graphicFrame>
    </p:spTree>
    <p:extLst>
      <p:ext uri="{BB962C8B-B14F-4D97-AF65-F5344CB8AC3E}">
        <p14:creationId xmlns:p14="http://schemas.microsoft.com/office/powerpoint/2010/main" val="76114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Causal diagram &amp; hypotheses</a:t>
            </a:r>
          </a:p>
        </p:txBody>
      </p:sp>
      <p:sp>
        <p:nvSpPr>
          <p:cNvPr id="3" name="Content Placeholder 2"/>
          <p:cNvSpPr>
            <a:spLocks noGrp="1"/>
          </p:cNvSpPr>
          <p:nvPr>
            <p:ph idx="1"/>
          </p:nvPr>
        </p:nvSpPr>
        <p:spPr>
          <a:xfrm>
            <a:off x="457199" y="1194816"/>
            <a:ext cx="8358329" cy="4931347"/>
          </a:xfrm>
        </p:spPr>
        <p:txBody>
          <a:bodyPr>
            <a:noAutofit/>
          </a:bodyPr>
          <a:lstStyle/>
          <a:p>
            <a:pPr marL="0" indent="0">
              <a:buNone/>
            </a:pPr>
            <a:r>
              <a:rPr lang="en-US" sz="2000" dirty="0"/>
              <a:t>Data sovereignty is important for data providers. Yet, its impact on the broader data economy is still unclear. Based on a survey from a UK representative sample (n=404), this study explores the implication of data sovereignty to four components of data economy. The findings reveal a direct positive relationship between data sovereignty and providers’ willingness to share data. Perceived risk mediates this relationship, while trust in platform operators and consumers surprisingly does not.</a:t>
            </a:r>
          </a:p>
          <a:p>
            <a:pPr marL="0" indent="0">
              <a:buNone/>
            </a:pPr>
            <a:endParaRPr lang="en-US" sz="1900" dirty="0"/>
          </a:p>
          <a:p>
            <a:r>
              <a:rPr lang="en-US" sz="1900" dirty="0"/>
              <a:t>Make a list of key concepts of the study</a:t>
            </a:r>
          </a:p>
          <a:p>
            <a:r>
              <a:rPr lang="en-US" sz="1900" dirty="0"/>
              <a:t>Define the unit of analysis</a:t>
            </a:r>
          </a:p>
          <a:p>
            <a:r>
              <a:rPr lang="en-US" sz="1900" dirty="0"/>
              <a:t>Draw a causal diagram that links the key concepts</a:t>
            </a:r>
          </a:p>
        </p:txBody>
      </p:sp>
      <p:sp>
        <p:nvSpPr>
          <p:cNvPr id="6" name="TextBox 5"/>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221638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hypothesis?</a:t>
            </a:r>
          </a:p>
        </p:txBody>
      </p:sp>
      <p:sp>
        <p:nvSpPr>
          <p:cNvPr id="3" name="Content Placeholder 2"/>
          <p:cNvSpPr>
            <a:spLocks noGrp="1"/>
          </p:cNvSpPr>
          <p:nvPr>
            <p:ph idx="1"/>
          </p:nvPr>
        </p:nvSpPr>
        <p:spPr/>
        <p:txBody>
          <a:bodyPr/>
          <a:lstStyle/>
          <a:p>
            <a:r>
              <a:rPr lang="en-US" altLang="nl-NL" dirty="0"/>
              <a:t>A formal statement of some unproven supposition that tentatively explains uncertain phenomena</a:t>
            </a:r>
          </a:p>
          <a:p>
            <a:pPr lvl="1"/>
            <a:r>
              <a:rPr lang="en-US" altLang="nl-NL" dirty="0"/>
              <a:t>Causal links: not `similar to’ or `is part of’</a:t>
            </a:r>
          </a:p>
          <a:p>
            <a:pPr lvl="1"/>
            <a:r>
              <a:rPr lang="en-US" altLang="nl-NL" dirty="0"/>
              <a:t>Typically linking two or three variables</a:t>
            </a:r>
          </a:p>
          <a:p>
            <a:endParaRPr lang="en-GB" dirty="0"/>
          </a:p>
        </p:txBody>
      </p:sp>
    </p:spTree>
    <p:extLst>
      <p:ext uri="{BB962C8B-B14F-4D97-AF65-F5344CB8AC3E}">
        <p14:creationId xmlns:p14="http://schemas.microsoft.com/office/powerpoint/2010/main" val="147947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Causal diagram &amp; hypotheses</a:t>
            </a:r>
          </a:p>
        </p:txBody>
      </p:sp>
      <p:sp>
        <p:nvSpPr>
          <p:cNvPr id="3" name="Content Placeholder 2"/>
          <p:cNvSpPr>
            <a:spLocks noGrp="1"/>
          </p:cNvSpPr>
          <p:nvPr>
            <p:ph idx="1"/>
          </p:nvPr>
        </p:nvSpPr>
        <p:spPr>
          <a:xfrm>
            <a:off x="457200" y="1235312"/>
            <a:ext cx="8358329" cy="4970416"/>
          </a:xfrm>
        </p:spPr>
        <p:txBody>
          <a:bodyPr>
            <a:noAutofit/>
          </a:bodyPr>
          <a:lstStyle/>
          <a:p>
            <a:pPr marL="0" indent="0">
              <a:buNone/>
            </a:pPr>
            <a:r>
              <a:rPr lang="en-US" sz="2000" dirty="0"/>
              <a:t>Data sovereignty is important for data providers. Yet, its impact on the broader data economy is still unclear. Based on a survey from a UK representative sample (n=404), this study explores the implication of data sovereignty to four components of data economy. The findings reveal a direct positive relationship between data sovereignty and providers’ willingness to share data. Perceived risk mediates this relationship, while trust in platform operators and consumers surprisingly does not.</a:t>
            </a:r>
          </a:p>
          <a:p>
            <a:r>
              <a:rPr lang="en-US" sz="1800" dirty="0"/>
              <a:t>Write down four hypotheses that link the key concepts</a:t>
            </a:r>
          </a:p>
          <a:p>
            <a:r>
              <a:rPr lang="en-US" sz="1800" dirty="0"/>
              <a:t>For each hypothesis, write down if it is directional or non-directional</a:t>
            </a:r>
          </a:p>
          <a:p>
            <a:r>
              <a:rPr lang="en-US" sz="1800" dirty="0"/>
              <a:t>For each concept, write down if they are independent variable, dependent variable, moderator or mediator</a:t>
            </a:r>
          </a:p>
        </p:txBody>
      </p:sp>
      <p:sp>
        <p:nvSpPr>
          <p:cNvPr id="6" name="TextBox 5"/>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3034762913"/>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3439</TotalTime>
  <Words>1578</Words>
  <Application>Microsoft Office PowerPoint</Application>
  <PresentationFormat>On-screen Show (4:3)</PresentationFormat>
  <Paragraphs>144</Paragraphs>
  <Slides>19</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Tahoma</vt:lpstr>
      <vt:lpstr>Office Theme</vt:lpstr>
      <vt:lpstr>Custom Design</vt:lpstr>
      <vt:lpstr>Causal diagram  Hypotheses Research design</vt:lpstr>
      <vt:lpstr>Learning objectives module 2</vt:lpstr>
      <vt:lpstr>Learning objectives module 3</vt:lpstr>
      <vt:lpstr>What is a causal diagram?</vt:lpstr>
      <vt:lpstr>What is a hypothesis?</vt:lpstr>
      <vt:lpstr>What is a unit of analysis?</vt:lpstr>
      <vt:lpstr>Causal diagram &amp; hypotheses</vt:lpstr>
      <vt:lpstr>What is a hypothesis?</vt:lpstr>
      <vt:lpstr>Causal diagram &amp; hypotheses</vt:lpstr>
      <vt:lpstr>Validity: internal vs. external</vt:lpstr>
      <vt:lpstr>Research design</vt:lpstr>
      <vt:lpstr>Causal diagram/hypotheses</vt:lpstr>
      <vt:lpstr>Research design</vt:lpstr>
      <vt:lpstr>Follow-up study</vt:lpstr>
      <vt:lpstr>Follow-up study</vt:lpstr>
      <vt:lpstr>Disturbing effects in experiments</vt:lpstr>
      <vt:lpstr>Example case</vt:lpstr>
      <vt:lpstr>How to deal with disturbing factors that are external?</vt:lpstr>
      <vt:lpstr>To do before Monday 27 Nov</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140</cp:revision>
  <dcterms:created xsi:type="dcterms:W3CDTF">2015-07-09T11:57:30Z</dcterms:created>
  <dcterms:modified xsi:type="dcterms:W3CDTF">2023-11-06T09:45:23Z</dcterms:modified>
</cp:coreProperties>
</file>