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handoutMasterIdLst>
    <p:handoutMasterId r:id="rId29"/>
  </p:handoutMasterIdLst>
  <p:sldIdLst>
    <p:sldId id="256" r:id="rId3"/>
    <p:sldId id="309" r:id="rId4"/>
    <p:sldId id="310" r:id="rId5"/>
    <p:sldId id="311" r:id="rId6"/>
    <p:sldId id="313" r:id="rId7"/>
    <p:sldId id="314" r:id="rId8"/>
    <p:sldId id="315" r:id="rId9"/>
    <p:sldId id="316" r:id="rId10"/>
    <p:sldId id="317" r:id="rId11"/>
    <p:sldId id="318" r:id="rId12"/>
    <p:sldId id="336" r:id="rId13"/>
    <p:sldId id="323" r:id="rId14"/>
    <p:sldId id="337" r:id="rId15"/>
    <p:sldId id="338" r:id="rId16"/>
    <p:sldId id="320" r:id="rId17"/>
    <p:sldId id="339" r:id="rId18"/>
    <p:sldId id="321" r:id="rId19"/>
    <p:sldId id="322" r:id="rId20"/>
    <p:sldId id="328" r:id="rId21"/>
    <p:sldId id="330" r:id="rId22"/>
    <p:sldId id="331" r:id="rId23"/>
    <p:sldId id="332" r:id="rId24"/>
    <p:sldId id="333" r:id="rId25"/>
    <p:sldId id="334" r:id="rId26"/>
    <p:sldId id="281"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84" autoAdjust="0"/>
    <p:restoredTop sz="78182" autoAdjust="0"/>
  </p:normalViewPr>
  <p:slideViewPr>
    <p:cSldViewPr snapToGrid="0" snapToObjects="1">
      <p:cViewPr varScale="1">
        <p:scale>
          <a:sx n="69" d="100"/>
          <a:sy n="69" d="100"/>
        </p:scale>
        <p:origin x="1484" y="3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11/6/2023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E71D8-5F38-49DF-BEF3-4E8C0E0FD260}" type="datetimeFigureOut">
              <a:rPr lang="en-GB" smtClean="0"/>
              <a:t>06/11/2023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6428B-5DBF-4E47-AA05-E337B9B88152}" type="slidenum">
              <a:rPr lang="en-GB" smtClean="0"/>
              <a:t>‹#›</a:t>
            </a:fld>
            <a:endParaRPr lang="en-GB"/>
          </a:p>
        </p:txBody>
      </p:sp>
    </p:spTree>
    <p:extLst>
      <p:ext uri="{BB962C8B-B14F-4D97-AF65-F5344CB8AC3E}">
        <p14:creationId xmlns:p14="http://schemas.microsoft.com/office/powerpoint/2010/main" val="12684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626428B-5DBF-4E47-AA05-E337B9B88152}" type="slidenum">
              <a:rPr lang="en-GB" smtClean="0"/>
              <a:t>13</a:t>
            </a:fld>
            <a:endParaRPr lang="en-GB"/>
          </a:p>
        </p:txBody>
      </p:sp>
    </p:spTree>
    <p:extLst>
      <p:ext uri="{BB962C8B-B14F-4D97-AF65-F5344CB8AC3E}">
        <p14:creationId xmlns:p14="http://schemas.microsoft.com/office/powerpoint/2010/main" val="146435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626428B-5DBF-4E47-AA05-E337B9B88152}" type="slidenum">
              <a:rPr lang="en-GB" smtClean="0"/>
              <a:t>14</a:t>
            </a:fld>
            <a:endParaRPr lang="en-GB"/>
          </a:p>
        </p:txBody>
      </p:sp>
    </p:spTree>
    <p:extLst>
      <p:ext uri="{BB962C8B-B14F-4D97-AF65-F5344CB8AC3E}">
        <p14:creationId xmlns:p14="http://schemas.microsoft.com/office/powerpoint/2010/main" val="412688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626428B-5DBF-4E47-AA05-E337B9B88152}" type="slidenum">
              <a:rPr lang="en-GB" smtClean="0"/>
              <a:t>16</a:t>
            </a:fld>
            <a:endParaRPr lang="en-GB"/>
          </a:p>
        </p:txBody>
      </p:sp>
    </p:spTree>
    <p:extLst>
      <p:ext uri="{BB962C8B-B14F-4D97-AF65-F5344CB8AC3E}">
        <p14:creationId xmlns:p14="http://schemas.microsoft.com/office/powerpoint/2010/main" val="341522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to construct the framework we talk about constructs instead of variables?</a:t>
            </a:r>
          </a:p>
          <a:p>
            <a:r>
              <a:rPr lang="en-GB" dirty="0"/>
              <a:t>A: Yes</a:t>
            </a:r>
          </a:p>
          <a:p>
            <a:endParaRPr lang="en-GB" dirty="0"/>
          </a:p>
        </p:txBody>
      </p:sp>
      <p:sp>
        <p:nvSpPr>
          <p:cNvPr id="4" name="Slide Number Placeholder 3"/>
          <p:cNvSpPr>
            <a:spLocks noGrp="1"/>
          </p:cNvSpPr>
          <p:nvPr>
            <p:ph type="sldNum" sz="quarter" idx="10"/>
          </p:nvPr>
        </p:nvSpPr>
        <p:spPr/>
        <p:txBody>
          <a:bodyPr/>
          <a:lstStyle/>
          <a:p>
            <a:fld id="{C626428B-5DBF-4E47-AA05-E337B9B88152}" type="slidenum">
              <a:rPr lang="en-GB" smtClean="0"/>
              <a:t>18</a:t>
            </a:fld>
            <a:endParaRPr lang="en-GB"/>
          </a:p>
        </p:txBody>
      </p:sp>
    </p:spTree>
    <p:extLst>
      <p:ext uri="{BB962C8B-B14F-4D97-AF65-F5344CB8AC3E}">
        <p14:creationId xmlns:p14="http://schemas.microsoft.com/office/powerpoint/2010/main" val="428631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Validity</a:t>
            </a:r>
            <a:r>
              <a:rPr lang="en-US" dirty="0"/>
              <a:t>: does instrument measure what is intended?</a:t>
            </a:r>
          </a:p>
          <a:p>
            <a:pPr lvl="1"/>
            <a:r>
              <a:rPr lang="en-US" dirty="0"/>
              <a:t>Concurrent validity</a:t>
            </a:r>
          </a:p>
          <a:p>
            <a:pPr lvl="1"/>
            <a:r>
              <a:rPr lang="en-US" dirty="0"/>
              <a:t>Predictive validity</a:t>
            </a:r>
          </a:p>
          <a:p>
            <a:pPr lvl="1"/>
            <a:r>
              <a:rPr lang="en-US" dirty="0"/>
              <a:t>Face validity</a:t>
            </a:r>
          </a:p>
          <a:p>
            <a:pPr lvl="1"/>
            <a:r>
              <a:rPr lang="en-US" dirty="0"/>
              <a:t>Convergent validity</a:t>
            </a:r>
          </a:p>
          <a:p>
            <a:pPr lvl="1"/>
            <a:r>
              <a:rPr lang="en-US" dirty="0"/>
              <a:t>Discriminant validity</a:t>
            </a:r>
          </a:p>
          <a:p>
            <a:r>
              <a:rPr lang="en-US" u="sng" dirty="0"/>
              <a:t>Reliability</a:t>
            </a:r>
            <a:r>
              <a:rPr lang="en-US" dirty="0"/>
              <a:t>: is instrument consistent across situations and time?</a:t>
            </a:r>
          </a:p>
          <a:p>
            <a:pPr lvl="1"/>
            <a:r>
              <a:rPr lang="en-US" dirty="0"/>
              <a:t>Test-retest reliability</a:t>
            </a:r>
          </a:p>
          <a:p>
            <a:pPr lvl="1"/>
            <a:r>
              <a:rPr lang="en-US" dirty="0"/>
              <a:t>Parallel-form reliability</a:t>
            </a:r>
          </a:p>
          <a:p>
            <a:pPr lvl="1"/>
            <a:r>
              <a:rPr lang="en-US" dirty="0"/>
              <a:t>Inter-item reliability</a:t>
            </a:r>
          </a:p>
          <a:p>
            <a:pPr lvl="1"/>
            <a:r>
              <a:rPr lang="en-US" dirty="0"/>
              <a:t>Split-half reliability</a:t>
            </a:r>
          </a:p>
          <a:p>
            <a:endParaRPr lang="en-GB" dirty="0"/>
          </a:p>
          <a:p>
            <a:endParaRPr lang="en-GB" dirty="0"/>
          </a:p>
        </p:txBody>
      </p:sp>
      <p:sp>
        <p:nvSpPr>
          <p:cNvPr id="4" name="Slide Number Placeholder 3"/>
          <p:cNvSpPr>
            <a:spLocks noGrp="1"/>
          </p:cNvSpPr>
          <p:nvPr>
            <p:ph type="sldNum" sz="quarter" idx="10"/>
          </p:nvPr>
        </p:nvSpPr>
        <p:spPr/>
        <p:txBody>
          <a:bodyPr/>
          <a:lstStyle/>
          <a:p>
            <a:fld id="{C626428B-5DBF-4E47-AA05-E337B9B88152}" type="slidenum">
              <a:rPr lang="en-GB" smtClean="0"/>
              <a:t>20</a:t>
            </a:fld>
            <a:endParaRPr lang="en-GB"/>
          </a:p>
        </p:txBody>
      </p:sp>
    </p:spTree>
    <p:extLst>
      <p:ext uri="{BB962C8B-B14F-4D97-AF65-F5344CB8AC3E}">
        <p14:creationId xmlns:p14="http://schemas.microsoft.com/office/powerpoint/2010/main" val="349962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Probability sampling = </a:t>
            </a:r>
            <a:r>
              <a:rPr lang="en-US" dirty="0"/>
              <a:t>Elements in the population have a known, equal, and non-zero chance of being chosen</a:t>
            </a:r>
            <a:endParaRPr lang="en-GB" dirty="0"/>
          </a:p>
          <a:p>
            <a:pPr lvl="1"/>
            <a:r>
              <a:rPr lang="en-GB" dirty="0"/>
              <a:t>Simple random sampling</a:t>
            </a:r>
          </a:p>
          <a:p>
            <a:pPr lvl="1"/>
            <a:r>
              <a:rPr lang="en-GB" dirty="0"/>
              <a:t>Systematic sampling</a:t>
            </a:r>
          </a:p>
          <a:p>
            <a:pPr lvl="1"/>
            <a:r>
              <a:rPr lang="en-GB" dirty="0"/>
              <a:t>Cluster sampling</a:t>
            </a:r>
          </a:p>
          <a:p>
            <a:pPr lvl="1"/>
            <a:r>
              <a:rPr lang="en-GB" dirty="0"/>
              <a:t>Stratified sampling</a:t>
            </a:r>
          </a:p>
          <a:p>
            <a:r>
              <a:rPr lang="en-GB" dirty="0"/>
              <a:t>Non-probability sampling = </a:t>
            </a:r>
            <a:r>
              <a:rPr lang="en-US" dirty="0"/>
              <a:t>skewed samples, due to self-selection, self-assessment</a:t>
            </a:r>
          </a:p>
          <a:p>
            <a:pPr lvl="1"/>
            <a:r>
              <a:rPr lang="en-GB" dirty="0"/>
              <a:t>Convenience sampling</a:t>
            </a:r>
          </a:p>
          <a:p>
            <a:pPr lvl="1"/>
            <a:r>
              <a:rPr lang="en-GB" dirty="0"/>
              <a:t>Judgment sampling</a:t>
            </a:r>
          </a:p>
          <a:p>
            <a:pPr lvl="1"/>
            <a:r>
              <a:rPr lang="en-GB" dirty="0"/>
              <a:t>Quota sampling</a:t>
            </a:r>
          </a:p>
          <a:p>
            <a:endParaRPr lang="en-GB" dirty="0"/>
          </a:p>
        </p:txBody>
      </p:sp>
      <p:sp>
        <p:nvSpPr>
          <p:cNvPr id="4" name="Slide Number Placeholder 3"/>
          <p:cNvSpPr>
            <a:spLocks noGrp="1"/>
          </p:cNvSpPr>
          <p:nvPr>
            <p:ph type="sldNum" sz="quarter" idx="10"/>
          </p:nvPr>
        </p:nvSpPr>
        <p:spPr/>
        <p:txBody>
          <a:bodyPr/>
          <a:lstStyle/>
          <a:p>
            <a:fld id="{C626428B-5DBF-4E47-AA05-E337B9B88152}" type="slidenum">
              <a:rPr lang="en-GB" smtClean="0"/>
              <a:t>23</a:t>
            </a:fld>
            <a:endParaRPr lang="en-GB"/>
          </a:p>
        </p:txBody>
      </p:sp>
    </p:spTree>
    <p:extLst>
      <p:ext uri="{BB962C8B-B14F-4D97-AF65-F5344CB8AC3E}">
        <p14:creationId xmlns:p14="http://schemas.microsoft.com/office/powerpoint/2010/main" val="3701864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nl-NL" dirty="0"/>
              <a:t>Suppose we are interested in the relationship between exercise and quality of life in depressed adolescents. A reasonable general hypothesis is that depressed adolescents who exercise regularly will have higher quality-of-life scores than those who do not exercise regularly. Inferential statistics provides us with a way to make a judgement about the relationship between exercise and quality of life in depressed adolescents. We start by operationalizing our variables. The independent variable, exercise, has two levels: either use of a stationary bicycle 45 minutes per day (5 days per week for 6 weeks at a workload of 50% of maximum capacity) or no prescribed exercise. The dependent variable, a quality of life inventory (QL), is an indicator of quality of life and is measured as a score between 1 and 100. To add support for our hypothesis, we could expect that 36 participants who exercise will have a higher quality-of-life index than 36 who do not exercise regularly.</a:t>
            </a:r>
          </a:p>
          <a:p>
            <a:r>
              <a:rPr lang="en-US" altLang="nl-NL" dirty="0"/>
              <a:t>This figure provides insight into the inferential process using this example. At the far left of the figure is a box representing the population. From the accessible population (depressed adolescents from the available community clinics) we sample or select, preferable randomly, 72 adolescents. This is step (a). This step is best done by selecting names from a total list of accessible depressed adolescents in such a way that all available depressed outpatients have an equal chance of being selected to be in our study (random selection). However, frequently the sample is one of convenience, not randomly selected. In the next step b, we assign participants to groups. We assign 36 patients to be in the exercise (intervention) group and 36 patients to be in the </a:t>
            </a:r>
            <a:r>
              <a:rPr lang="en-US" altLang="nl-NL" dirty="0" err="1"/>
              <a:t>nonexercise</a:t>
            </a:r>
            <a:r>
              <a:rPr lang="en-US" altLang="nl-NL" dirty="0"/>
              <a:t> (control) group. Again, it is best to use randomization, in this case random assignment, which implies each patient has an equal chance to be in either group. Moving to the next step c is to conduct the study. The intervention group (exercise using stationary bikes 45 minutes per day, 5 days per week, for 6 weeks) and control group (no exercise, continue their usually daily activities for the next 6 weeks). After 6 weeks, we ask the participants to complete the Quality of Life inventory (step d); the QL scores are dependent variable. Assume that we find the mean of the QL scores of the intervention group is 73 and the mean of the control group is 65. Then the mean of the intervention group is higher, seeming to support our hypothesis that exercise increases quality of life for depressed patients. From these results, can we reject our null hypothesis (that there is no difference between the exercise and no exercise conditions) and support the alternative hypothesis (that the exercise condition will increase quality of life)? Before we make this decision, we need to perform a proper statistical test (a t test for independent samples for this example). </a:t>
            </a:r>
            <a:endParaRPr lang="nl-NL" altLang="nl-NL" dirty="0"/>
          </a:p>
        </p:txBody>
      </p:sp>
      <p:sp>
        <p:nvSpPr>
          <p:cNvPr id="4" name="Slide Number Placeholder 3"/>
          <p:cNvSpPr>
            <a:spLocks noGrp="1"/>
          </p:cNvSpPr>
          <p:nvPr>
            <p:ph type="sldNum" sz="quarter" idx="10"/>
          </p:nvPr>
        </p:nvSpPr>
        <p:spPr/>
        <p:txBody>
          <a:bodyPr/>
          <a:lstStyle/>
          <a:p>
            <a:fld id="{5952A1DF-DB67-4215-A149-0F57EC620F22}" type="slidenum">
              <a:rPr lang="nl-NL" smtClean="0"/>
              <a:t>24</a:t>
            </a:fld>
            <a:endParaRPr lang="nl-NL"/>
          </a:p>
        </p:txBody>
      </p:sp>
    </p:spTree>
    <p:extLst>
      <p:ext uri="{BB962C8B-B14F-4D97-AF65-F5344CB8AC3E}">
        <p14:creationId xmlns:p14="http://schemas.microsoft.com/office/powerpoint/2010/main" val="3406693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11/6/2023</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505504"/>
            <a:ext cx="6577959" cy="2194834"/>
          </a:xfrm>
        </p:spPr>
        <p:txBody>
          <a:bodyPr>
            <a:noAutofit/>
          </a:bodyPr>
          <a:lstStyle/>
          <a:p>
            <a:r>
              <a:rPr lang="en-US" sz="4400" dirty="0"/>
              <a:t>Wrap-up module 2 &amp; 3</a:t>
            </a:r>
            <a:br>
              <a:rPr lang="en-US" sz="4400" dirty="0"/>
            </a:br>
            <a:r>
              <a:rPr lang="en-US" sz="4400" dirty="0"/>
              <a:t>Intro to module 4 &amp; 5</a:t>
            </a:r>
          </a:p>
        </p:txBody>
      </p:sp>
      <p:sp>
        <p:nvSpPr>
          <p:cNvPr id="3" name="Subtitle 2"/>
          <p:cNvSpPr>
            <a:spLocks noGrp="1"/>
          </p:cNvSpPr>
          <p:nvPr>
            <p:ph type="subTitle" idx="1"/>
          </p:nvPr>
        </p:nvSpPr>
        <p:spPr>
          <a:xfrm>
            <a:off x="1880240" y="2914650"/>
            <a:ext cx="5892160" cy="1314450"/>
          </a:xfrm>
        </p:spPr>
        <p:txBody>
          <a:bodyPr>
            <a:normAutofit/>
          </a:bodyPr>
          <a:lstStyle/>
          <a:p>
            <a:pPr algn="l"/>
            <a:endParaRPr lang="en-US" sz="2000" dirty="0">
              <a:latin typeface="Arial"/>
              <a:cs typeface="Arial"/>
            </a:endParaRPr>
          </a:p>
          <a:p>
            <a:pPr algn="l"/>
            <a:r>
              <a:rPr lang="en-US" sz="2000" dirty="0">
                <a:latin typeface="Arial"/>
                <a:cs typeface="Arial"/>
              </a:rPr>
              <a:t>27 Nov 2023</a:t>
            </a: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Feedback weekly assignment</a:t>
            </a:r>
          </a:p>
        </p:txBody>
      </p:sp>
      <p:sp>
        <p:nvSpPr>
          <p:cNvPr id="3" name="Rectangle 2">
            <a:extLst>
              <a:ext uri="{FF2B5EF4-FFF2-40B4-BE49-F238E27FC236}">
                <a16:creationId xmlns:a16="http://schemas.microsoft.com/office/drawing/2014/main" id="{DF90A333-3797-DACE-C15A-798036EDF833}"/>
              </a:ext>
            </a:extLst>
          </p:cNvPr>
          <p:cNvSpPr/>
          <p:nvPr/>
        </p:nvSpPr>
        <p:spPr>
          <a:xfrm>
            <a:off x="-212436" y="26634"/>
            <a:ext cx="1625600" cy="109912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523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nl-NL" dirty="0"/>
              <a:t>Constructs – re-occurring mistakes</a:t>
            </a:r>
          </a:p>
        </p:txBody>
      </p:sp>
      <p:sp>
        <p:nvSpPr>
          <p:cNvPr id="3" name="Tijdelijke aanduiding voor inhoud 2"/>
          <p:cNvSpPr>
            <a:spLocks noGrp="1"/>
          </p:cNvSpPr>
          <p:nvPr>
            <p:ph idx="1"/>
          </p:nvPr>
        </p:nvSpPr>
        <p:spPr/>
        <p:txBody>
          <a:bodyPr>
            <a:normAutofit fontScale="92500" lnSpcReduction="10000"/>
          </a:bodyPr>
          <a:lstStyle/>
          <a:p>
            <a:pPr>
              <a:lnSpc>
                <a:spcPct val="107000"/>
              </a:lnSpc>
            </a:pPr>
            <a:r>
              <a:rPr lang="en-US" altLang="en-GB" sz="1800" dirty="0">
                <a:effectLst/>
                <a:latin typeface="+mj-lt"/>
                <a:ea typeface="Calibri" panose="020F0502020204030204" pitchFamily="34" charset="0"/>
                <a:cs typeface="Times New Roman" panose="02020503050405090304" pitchFamily="18" charset="0"/>
              </a:rPr>
              <a:t>1) </a:t>
            </a:r>
            <a:r>
              <a:rPr lang="en-GB" sz="1800" dirty="0">
                <a:effectLst/>
                <a:latin typeface="+mj-lt"/>
                <a:ea typeface="Calibri" panose="020F0502020204030204" pitchFamily="34" charset="0"/>
                <a:cs typeface="Times New Roman" panose="02020503050405090304" pitchFamily="18" charset="0"/>
              </a:rPr>
              <a:t>Constructs defined as abstract phenomena that cannot be operationalized</a:t>
            </a:r>
          </a:p>
          <a:p>
            <a:pPr lvl="1">
              <a:lnSpc>
                <a:spcPct val="107000"/>
              </a:lnSpc>
            </a:pPr>
            <a:r>
              <a:rPr lang="en-GB" sz="1400" dirty="0">
                <a:effectLst/>
                <a:latin typeface="+mj-lt"/>
                <a:ea typeface="Calibri" panose="020F0502020204030204" pitchFamily="34" charset="0"/>
                <a:cs typeface="Times New Roman" panose="02020503050405090304" pitchFamily="18" charset="0"/>
              </a:rPr>
              <a:t>reasons not to participate in the platform-to-platform openness </a:t>
            </a:r>
          </a:p>
          <a:p>
            <a:pPr lvl="1">
              <a:lnSpc>
                <a:spcPct val="107000"/>
              </a:lnSpc>
            </a:pPr>
            <a:r>
              <a:rPr lang="en-US" altLang="en-GB" sz="1400" dirty="0">
                <a:effectLst/>
                <a:latin typeface="+mj-lt"/>
                <a:ea typeface="Calibri" panose="020F0502020204030204" pitchFamily="34" charset="0"/>
                <a:cs typeface="Times New Roman" panose="02020503050405090304" pitchFamily="18" charset="0"/>
              </a:rPr>
              <a:t>d</a:t>
            </a:r>
            <a:r>
              <a:rPr lang="en-GB" sz="1400" dirty="0">
                <a:effectLst/>
                <a:latin typeface="+mj-lt"/>
                <a:ea typeface="Calibri" panose="020F0502020204030204" pitchFamily="34" charset="0"/>
                <a:cs typeface="Times New Roman" panose="02020503050405090304" pitchFamily="18" charset="0"/>
              </a:rPr>
              <a:t>igital platform business model  </a:t>
            </a:r>
            <a:endParaRPr lang="en-GB" sz="1400" dirty="0">
              <a:latin typeface="+mj-lt"/>
              <a:ea typeface="Calibri" panose="020F0502020204030204" pitchFamily="34" charset="0"/>
              <a:cs typeface="Times New Roman" panose="02020503050405090304" pitchFamily="18" charset="0"/>
            </a:endParaRPr>
          </a:p>
          <a:p>
            <a:pPr lvl="1">
              <a:lnSpc>
                <a:spcPct val="107000"/>
              </a:lnSpc>
            </a:pPr>
            <a:r>
              <a:rPr lang="en-GB" sz="1400" dirty="0">
                <a:latin typeface="+mj-lt"/>
                <a:ea typeface="Calibri" panose="020F0502020204030204" pitchFamily="34" charset="0"/>
                <a:cs typeface="Times New Roman" panose="02020503050405090304" pitchFamily="18" charset="0"/>
              </a:rPr>
              <a:t>prerequisites for a company to be successful</a:t>
            </a:r>
          </a:p>
          <a:p>
            <a:pPr lvl="1">
              <a:lnSpc>
                <a:spcPct val="107000"/>
              </a:lnSpc>
            </a:pPr>
            <a:r>
              <a:rPr lang="en-GB" sz="1400" dirty="0">
                <a:latin typeface="+mj-lt"/>
                <a:ea typeface="Calibri" panose="020F0502020204030204" pitchFamily="34" charset="0"/>
                <a:cs typeface="Times New Roman" panose="02020503050405090304" pitchFamily="18" charset="0"/>
              </a:rPr>
              <a:t>Variables that can be directly observed</a:t>
            </a:r>
          </a:p>
          <a:p>
            <a:pPr lvl="1">
              <a:lnSpc>
                <a:spcPct val="107000"/>
              </a:lnSpc>
            </a:pPr>
            <a:r>
              <a:rPr lang="en-GB" sz="1400" dirty="0">
                <a:latin typeface="+mj-lt"/>
                <a:ea typeface="Calibri" panose="020F0502020204030204" pitchFamily="34" charset="0"/>
                <a:cs typeface="Times New Roman" panose="02020503050405090304" pitchFamily="18" charset="0"/>
              </a:rPr>
              <a:t>Or parts from the theory</a:t>
            </a:r>
          </a:p>
          <a:p>
            <a:pPr marL="342900" lvl="1" indent="-342900">
              <a:lnSpc>
                <a:spcPct val="107000"/>
              </a:lnSpc>
            </a:pPr>
            <a:r>
              <a:rPr lang="en-US" altLang="en-GB" sz="1800" dirty="0">
                <a:effectLst/>
                <a:latin typeface="+mj-lt"/>
                <a:ea typeface="Calibri" panose="020F0502020204030204" pitchFamily="34" charset="0"/>
                <a:cs typeface="Times New Roman" panose="02020503050405090304" pitchFamily="18" charset="0"/>
              </a:rPr>
              <a:t>2) </a:t>
            </a:r>
            <a:r>
              <a:rPr lang="en-GB" sz="1800" dirty="0">
                <a:effectLst/>
                <a:latin typeface="+mj-lt"/>
                <a:ea typeface="Calibri" panose="020F0502020204030204" pitchFamily="34" charset="0"/>
                <a:cs typeface="Times New Roman" panose="02020503050405090304" pitchFamily="18" charset="0"/>
              </a:rPr>
              <a:t>The construct is defined circularly to some extent </a:t>
            </a:r>
          </a:p>
          <a:p>
            <a:pPr lvl="1">
              <a:lnSpc>
                <a:spcPct val="107000"/>
              </a:lnSpc>
            </a:pPr>
            <a:r>
              <a:rPr lang="en-US" altLang="en-GB" sz="1400" dirty="0">
                <a:latin typeface="+mj-lt"/>
                <a:ea typeface="Calibri" panose="020F0502020204030204" pitchFamily="34" charset="0"/>
                <a:cs typeface="Times New Roman" panose="02020503050405090304" pitchFamily="18" charset="0"/>
              </a:rPr>
              <a:t>- </a:t>
            </a:r>
            <a:r>
              <a:rPr lang="en-GB" sz="1400" dirty="0">
                <a:latin typeface="+mj-lt"/>
                <a:ea typeface="Calibri" panose="020F0502020204030204" pitchFamily="34" charset="0"/>
                <a:cs typeface="Times New Roman" panose="02020503050405090304" pitchFamily="18" charset="0"/>
              </a:rPr>
              <a:t>Customer trust: Amount of faith a customer has in the platform that has access to its data  </a:t>
            </a:r>
          </a:p>
          <a:p>
            <a:pPr lvl="1">
              <a:lnSpc>
                <a:spcPct val="107000"/>
              </a:lnSpc>
            </a:pPr>
            <a:r>
              <a:rPr lang="en-US" altLang="en-GB" sz="1400" dirty="0">
                <a:latin typeface="+mj-lt"/>
                <a:ea typeface="Calibri" panose="020F0502020204030204" pitchFamily="34" charset="0"/>
                <a:cs typeface="Times New Roman" panose="02020503050405090304" pitchFamily="18" charset="0"/>
              </a:rPr>
              <a:t>- </a:t>
            </a:r>
            <a:r>
              <a:rPr lang="en-GB" sz="1400" dirty="0">
                <a:latin typeface="+mj-lt"/>
                <a:ea typeface="Calibri" panose="020F0502020204030204" pitchFamily="34" charset="0"/>
                <a:cs typeface="Times New Roman" panose="02020503050405090304" pitchFamily="18" charset="0"/>
              </a:rPr>
              <a:t>Motivation to share data: A business’ willingness to openly share data on the platform  </a:t>
            </a:r>
          </a:p>
          <a:p>
            <a:pPr>
              <a:lnSpc>
                <a:spcPct val="107000"/>
              </a:lnSpc>
            </a:pPr>
            <a:r>
              <a:rPr lang="en-US" altLang="en-GB" sz="1800" dirty="0">
                <a:effectLst/>
                <a:latin typeface="+mj-lt"/>
                <a:ea typeface="Calibri" panose="020F0502020204030204" pitchFamily="34" charset="0"/>
                <a:cs typeface="Times New Roman" panose="02020503050405090304" pitchFamily="18" charset="0"/>
              </a:rPr>
              <a:t>3) </a:t>
            </a:r>
            <a:r>
              <a:rPr lang="en-GB" sz="1800" dirty="0">
                <a:effectLst/>
                <a:latin typeface="+mj-lt"/>
                <a:ea typeface="Calibri" panose="020F0502020204030204" pitchFamily="34" charset="0"/>
                <a:cs typeface="Times New Roman" panose="02020503050405090304" pitchFamily="18" charset="0"/>
              </a:rPr>
              <a:t>Many dependent variables are missing as a construct  </a:t>
            </a:r>
          </a:p>
        </p:txBody>
      </p:sp>
      <p:sp>
        <p:nvSpPr>
          <p:cNvPr id="4" name="Rectangle 3">
            <a:extLst>
              <a:ext uri="{FF2B5EF4-FFF2-40B4-BE49-F238E27FC236}">
                <a16:creationId xmlns:a16="http://schemas.microsoft.com/office/drawing/2014/main" id="{6E55ECE8-866B-E3C3-415C-AF426C59A793}"/>
              </a:ext>
            </a:extLst>
          </p:cNvPr>
          <p:cNvSpPr/>
          <p:nvPr/>
        </p:nvSpPr>
        <p:spPr>
          <a:xfrm>
            <a:off x="-212436" y="0"/>
            <a:ext cx="1625600" cy="109912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759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30FD79-072A-4B4B-8599-149F22C296C5}"/>
              </a:ext>
            </a:extLst>
          </p:cNvPr>
          <p:cNvSpPr>
            <a:spLocks noGrp="1"/>
          </p:cNvSpPr>
          <p:nvPr>
            <p:ph type="title"/>
          </p:nvPr>
        </p:nvSpPr>
        <p:spPr/>
        <p:txBody>
          <a:bodyPr/>
          <a:lstStyle/>
          <a:p>
            <a:r>
              <a:rPr lang="en-GB" dirty="0"/>
              <a:t>Tip	-	Constructs</a:t>
            </a:r>
            <a:endParaRPr lang="nl-NL" dirty="0"/>
          </a:p>
        </p:txBody>
      </p:sp>
      <p:sp>
        <p:nvSpPr>
          <p:cNvPr id="3" name="Tijdelijke aanduiding voor inhoud 2">
            <a:extLst>
              <a:ext uri="{FF2B5EF4-FFF2-40B4-BE49-F238E27FC236}">
                <a16:creationId xmlns:a16="http://schemas.microsoft.com/office/drawing/2014/main" id="{50452390-C59D-431E-BC1B-F157E48E8B2F}"/>
              </a:ext>
            </a:extLst>
          </p:cNvPr>
          <p:cNvSpPr>
            <a:spLocks noGrp="1"/>
          </p:cNvSpPr>
          <p:nvPr>
            <p:ph idx="1"/>
          </p:nvPr>
        </p:nvSpPr>
        <p:spPr>
          <a:xfrm>
            <a:off x="214266" y="1200150"/>
            <a:ext cx="3509171" cy="3615551"/>
          </a:xfrm>
        </p:spPr>
        <p:txBody>
          <a:bodyPr>
            <a:normAutofit/>
          </a:bodyPr>
          <a:lstStyle/>
          <a:p>
            <a:r>
              <a:rPr lang="en-GB" sz="2000" dirty="0"/>
              <a:t>Constructs presented are objects and</a:t>
            </a:r>
            <a:r>
              <a:rPr lang="nl-NL" sz="2000" dirty="0"/>
              <a:t> </a:t>
            </a:r>
            <a:r>
              <a:rPr lang="nl-NL" sz="2000" dirty="0" err="1"/>
              <a:t>processes</a:t>
            </a:r>
            <a:r>
              <a:rPr lang="nl-NL" sz="2000" dirty="0"/>
              <a:t>, </a:t>
            </a:r>
            <a:r>
              <a:rPr lang="nl-NL" sz="2000" dirty="0" err="1"/>
              <a:t>not</a:t>
            </a:r>
            <a:r>
              <a:rPr lang="nl-NL" sz="2000" dirty="0"/>
              <a:t> </a:t>
            </a:r>
            <a:r>
              <a:rPr lang="nl-NL" sz="2000" dirty="0" err="1"/>
              <a:t>concepts</a:t>
            </a:r>
            <a:r>
              <a:rPr lang="nl-NL" sz="2000" dirty="0"/>
              <a:t> as </a:t>
            </a:r>
            <a:r>
              <a:rPr lang="nl-NL" sz="2000" dirty="0" err="1"/>
              <a:t>intended</a:t>
            </a:r>
            <a:r>
              <a:rPr lang="nl-NL" sz="2000" dirty="0"/>
              <a:t> (“security”, “privacy”, “trust”)</a:t>
            </a:r>
          </a:p>
          <a:p>
            <a:pPr marL="0" indent="0">
              <a:buNone/>
            </a:pPr>
            <a:endParaRPr lang="nl-NL" sz="2000" dirty="0"/>
          </a:p>
          <a:p>
            <a:pPr marL="0" indent="0">
              <a:buNone/>
            </a:pPr>
            <a:endParaRPr lang="en-GB" sz="2000" dirty="0"/>
          </a:p>
        </p:txBody>
      </p:sp>
      <p:pic>
        <p:nvPicPr>
          <p:cNvPr id="5" name="Afbeelding 4">
            <a:extLst>
              <a:ext uri="{FF2B5EF4-FFF2-40B4-BE49-F238E27FC236}">
                <a16:creationId xmlns:a16="http://schemas.microsoft.com/office/drawing/2014/main" id="{EDBD2C37-E9FB-42A1-B844-73ABABFA166A}"/>
              </a:ext>
            </a:extLst>
          </p:cNvPr>
          <p:cNvPicPr>
            <a:picLocks noChangeAspect="1"/>
          </p:cNvPicPr>
          <p:nvPr/>
        </p:nvPicPr>
        <p:blipFill rotWithShape="1">
          <a:blip r:embed="rId2"/>
          <a:srcRect l="2147" r="7131"/>
          <a:stretch/>
        </p:blipFill>
        <p:spPr>
          <a:xfrm>
            <a:off x="3629799" y="1063229"/>
            <a:ext cx="5357319" cy="3316030"/>
          </a:xfrm>
          <a:prstGeom prst="rect">
            <a:avLst/>
          </a:prstGeom>
        </p:spPr>
      </p:pic>
      <p:sp>
        <p:nvSpPr>
          <p:cNvPr id="4" name="Rectangle 3">
            <a:extLst>
              <a:ext uri="{FF2B5EF4-FFF2-40B4-BE49-F238E27FC236}">
                <a16:creationId xmlns:a16="http://schemas.microsoft.com/office/drawing/2014/main" id="{66F59934-E90A-2B40-4B93-7B771F0E6AEC}"/>
              </a:ext>
            </a:extLst>
          </p:cNvPr>
          <p:cNvSpPr/>
          <p:nvPr/>
        </p:nvSpPr>
        <p:spPr>
          <a:xfrm>
            <a:off x="-212436" y="0"/>
            <a:ext cx="1625600" cy="109912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639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Unit of analysis </a:t>
            </a:r>
          </a:p>
        </p:txBody>
      </p:sp>
      <p:sp>
        <p:nvSpPr>
          <p:cNvPr id="8" name="Content Placeholder 7"/>
          <p:cNvSpPr>
            <a:spLocks noGrp="1"/>
          </p:cNvSpPr>
          <p:nvPr>
            <p:ph idx="1"/>
          </p:nvPr>
        </p:nvSpPr>
        <p:spPr/>
        <p:txBody>
          <a:bodyPr>
            <a:normAutofit/>
          </a:bodyPr>
          <a:lstStyle/>
          <a:p>
            <a:pPr>
              <a:lnSpc>
                <a:spcPct val="107000"/>
              </a:lnSpc>
            </a:pPr>
            <a:r>
              <a:rPr lang="en-US" altLang="en-GB" sz="1800" dirty="0">
                <a:latin typeface="+mj-lt"/>
                <a:ea typeface="Calibri" panose="020F0502020204030204" pitchFamily="34" charset="0"/>
                <a:cs typeface="Times New Roman" panose="02020503050405090304" pitchFamily="18" charset="0"/>
              </a:rPr>
              <a:t>1) </a:t>
            </a:r>
            <a:r>
              <a:rPr lang="en-GB" sz="1800" dirty="0">
                <a:latin typeface="+mj-lt"/>
                <a:ea typeface="Calibri" panose="020F0502020204030204" pitchFamily="34" charset="0"/>
                <a:cs typeface="Times New Roman" panose="02020503050405090304" pitchFamily="18" charset="0"/>
              </a:rPr>
              <a:t>The unit of analysis is the major entity being studied</a:t>
            </a:r>
          </a:p>
          <a:p>
            <a:pPr lvl="1">
              <a:lnSpc>
                <a:spcPct val="107000"/>
              </a:lnSpc>
            </a:pPr>
            <a:r>
              <a:rPr lang="en-GB" sz="1400" dirty="0">
                <a:latin typeface="+mj-lt"/>
                <a:ea typeface="Calibri" panose="020F0502020204030204" pitchFamily="34" charset="0"/>
                <a:cs typeface="Times New Roman" panose="02020503050405090304" pitchFamily="18" charset="0"/>
              </a:rPr>
              <a:t>For instance: Organization, consumer, team, industry</a:t>
            </a:r>
          </a:p>
          <a:p>
            <a:pPr>
              <a:lnSpc>
                <a:spcPct val="107000"/>
              </a:lnSpc>
            </a:pPr>
            <a:r>
              <a:rPr lang="en-US" altLang="en-GB" sz="1800" dirty="0">
                <a:latin typeface="+mj-lt"/>
                <a:ea typeface="Calibri" panose="020F0502020204030204" pitchFamily="34" charset="0"/>
                <a:cs typeface="Times New Roman" panose="02020503050405090304" pitchFamily="18" charset="0"/>
              </a:rPr>
              <a:t>So it is not</a:t>
            </a:r>
          </a:p>
          <a:p>
            <a:pPr lvl="1">
              <a:lnSpc>
                <a:spcPct val="107000"/>
              </a:lnSpc>
            </a:pPr>
            <a:r>
              <a:rPr lang="en-GB" sz="1400" dirty="0">
                <a:latin typeface="+mj-lt"/>
                <a:ea typeface="Calibri" panose="020F0502020204030204" pitchFamily="34" charset="0"/>
                <a:cs typeface="Times New Roman" panose="02020503050405090304" pitchFamily="18" charset="0"/>
              </a:rPr>
              <a:t>Practices used by companies to optimize the data validity   </a:t>
            </a:r>
          </a:p>
          <a:p>
            <a:pPr lvl="1">
              <a:lnSpc>
                <a:spcPct val="107000"/>
              </a:lnSpc>
            </a:pPr>
            <a:r>
              <a:rPr lang="en-GB" sz="1400" dirty="0">
                <a:latin typeface="+mj-lt"/>
                <a:ea typeface="Calibri" panose="020F0502020204030204" pitchFamily="34" charset="0"/>
                <a:cs typeface="Times New Roman" panose="02020503050405090304" pitchFamily="18" charset="0"/>
              </a:rPr>
              <a:t>Customer trust as well as confidence and comfort with which the customer shares its data with a platform  </a:t>
            </a:r>
          </a:p>
          <a:p>
            <a:pPr lvl="1">
              <a:lnSpc>
                <a:spcPct val="107000"/>
              </a:lnSpc>
            </a:pPr>
            <a:r>
              <a:rPr lang="en-GB" sz="1400" dirty="0">
                <a:latin typeface="+mj-lt"/>
                <a:ea typeface="Calibri" panose="020F0502020204030204" pitchFamily="34" charset="0"/>
                <a:cs typeface="Times New Roman" panose="02020503050405090304" pitchFamily="18" charset="0"/>
              </a:rPr>
              <a:t>The Business Model of Data Platforms  </a:t>
            </a:r>
          </a:p>
          <a:p>
            <a:pPr marL="0" indent="0">
              <a:buNone/>
            </a:pPr>
            <a:endParaRPr lang="en-GB" dirty="0"/>
          </a:p>
        </p:txBody>
      </p:sp>
      <p:sp>
        <p:nvSpPr>
          <p:cNvPr id="3" name="Rectangle 2">
            <a:extLst>
              <a:ext uri="{FF2B5EF4-FFF2-40B4-BE49-F238E27FC236}">
                <a16:creationId xmlns:a16="http://schemas.microsoft.com/office/drawing/2014/main" id="{B989038C-1BAA-B138-8380-05CA569D35DD}"/>
              </a:ext>
            </a:extLst>
          </p:cNvPr>
          <p:cNvSpPr/>
          <p:nvPr/>
        </p:nvSpPr>
        <p:spPr>
          <a:xfrm>
            <a:off x="-212436" y="0"/>
            <a:ext cx="1625600" cy="109912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293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Hypothesis – frequent mistakes </a:t>
            </a:r>
          </a:p>
        </p:txBody>
      </p:sp>
      <p:sp>
        <p:nvSpPr>
          <p:cNvPr id="8" name="Content Placeholder 7"/>
          <p:cNvSpPr>
            <a:spLocks noGrp="1"/>
          </p:cNvSpPr>
          <p:nvPr>
            <p:ph idx="1"/>
          </p:nvPr>
        </p:nvSpPr>
        <p:spPr/>
        <p:txBody>
          <a:bodyPr>
            <a:normAutofit/>
          </a:bodyPr>
          <a:lstStyle/>
          <a:p>
            <a:pPr>
              <a:lnSpc>
                <a:spcPct val="107000"/>
              </a:lnSpc>
            </a:pPr>
            <a:r>
              <a:rPr lang="en-US" sz="1800" dirty="0">
                <a:latin typeface="+mj-lt"/>
                <a:ea typeface="Calibri" panose="020F0502020204030204" pitchFamily="34" charset="0"/>
                <a:cs typeface="Times New Roman" panose="02020503050405090304" pitchFamily="18" charset="0"/>
              </a:rPr>
              <a:t>1) </a:t>
            </a:r>
            <a:r>
              <a:rPr sz="1800" dirty="0">
                <a:latin typeface="+mj-lt"/>
                <a:ea typeface="Calibri" panose="020F0502020204030204" pitchFamily="34" charset="0"/>
                <a:cs typeface="Times New Roman" panose="02020503050405090304" pitchFamily="18" charset="0"/>
              </a:rPr>
              <a:t>Constructs are not connected; cannot answer the main research question </a:t>
            </a:r>
          </a:p>
          <a:p>
            <a:pPr>
              <a:lnSpc>
                <a:spcPct val="107000"/>
              </a:lnSpc>
            </a:pPr>
            <a:r>
              <a:rPr lang="en-US" sz="1800" dirty="0">
                <a:latin typeface="+mj-lt"/>
                <a:ea typeface="Calibri" panose="020F0502020204030204" pitchFamily="34" charset="0"/>
                <a:cs typeface="Times New Roman" panose="02020503050405090304" pitchFamily="18" charset="0"/>
              </a:rPr>
              <a:t>2) </a:t>
            </a:r>
            <a:r>
              <a:rPr lang="en-GB" sz="1800" dirty="0">
                <a:latin typeface="+mj-lt"/>
                <a:ea typeface="Calibri" panose="020F0502020204030204" pitchFamily="34" charset="0"/>
                <a:cs typeface="Times New Roman" panose="02020503050405090304" pitchFamily="18" charset="0"/>
              </a:rPr>
              <a:t>A technology is in the hypotheses</a:t>
            </a:r>
            <a:endParaRPr sz="1800" dirty="0">
              <a:latin typeface="+mj-lt"/>
              <a:ea typeface="Calibri" panose="020F0502020204030204" pitchFamily="34" charset="0"/>
              <a:cs typeface="Times New Roman" panose="02020503050405090304" pitchFamily="18" charset="0"/>
            </a:endParaRPr>
          </a:p>
          <a:p>
            <a:pPr lvl="1">
              <a:lnSpc>
                <a:spcPct val="107000"/>
              </a:lnSpc>
            </a:pPr>
            <a:r>
              <a:rPr lang="en-US" sz="1400" dirty="0">
                <a:latin typeface="+mj-lt"/>
                <a:ea typeface="Calibri" panose="020F0502020204030204" pitchFamily="34" charset="0"/>
                <a:cs typeface="Times New Roman" panose="02020503050405090304" pitchFamily="18" charset="0"/>
              </a:rPr>
              <a:t>- </a:t>
            </a:r>
            <a:r>
              <a:rPr sz="1400" dirty="0">
                <a:latin typeface="+mj-lt"/>
                <a:ea typeface="Calibri" panose="020F0502020204030204" pitchFamily="34" charset="0"/>
                <a:cs typeface="Times New Roman" panose="02020503050405090304" pitchFamily="18" charset="0"/>
              </a:rPr>
              <a:t>The risk mapping tool positively moderates the relation between the assessment of risks and the openness on business data</a:t>
            </a:r>
            <a:endParaRPr lang="en-GB" sz="1400" dirty="0">
              <a:latin typeface="+mj-lt"/>
              <a:ea typeface="Calibri" panose="020F0502020204030204" pitchFamily="34" charset="0"/>
              <a:cs typeface="Times New Roman" panose="02020503050405090304" pitchFamily="18" charset="0"/>
            </a:endParaRPr>
          </a:p>
          <a:p>
            <a:pPr lvl="1">
              <a:lnSpc>
                <a:spcPct val="107000"/>
              </a:lnSpc>
            </a:pPr>
            <a:r>
              <a:rPr lang="en-GB" sz="1400" dirty="0">
                <a:latin typeface="+mj-lt"/>
                <a:ea typeface="Calibri" panose="020F0502020204030204" pitchFamily="34" charset="0"/>
                <a:cs typeface="Times New Roman" panose="02020503050405090304" pitchFamily="18" charset="0"/>
                <a:sym typeface="Wingdings" panose="05000000000000000000" pitchFamily="2" charset="2"/>
              </a:rPr>
              <a:t> Only put constructs = property of a unit of analysis</a:t>
            </a:r>
            <a:endParaRPr sz="1400" dirty="0">
              <a:latin typeface="+mj-lt"/>
              <a:ea typeface="Calibri" panose="020F0502020204030204" pitchFamily="34" charset="0"/>
              <a:cs typeface="Times New Roman" panose="02020503050405090304" pitchFamily="18" charset="0"/>
            </a:endParaRPr>
          </a:p>
          <a:p>
            <a:pPr marL="0" indent="0">
              <a:buNone/>
            </a:pPr>
            <a:endParaRPr lang="en-GB" dirty="0"/>
          </a:p>
        </p:txBody>
      </p:sp>
      <p:sp>
        <p:nvSpPr>
          <p:cNvPr id="3" name="Rectangle 2">
            <a:extLst>
              <a:ext uri="{FF2B5EF4-FFF2-40B4-BE49-F238E27FC236}">
                <a16:creationId xmlns:a16="http://schemas.microsoft.com/office/drawing/2014/main" id="{F9C7DB00-C67C-B2E1-1222-0013EE3DAE53}"/>
              </a:ext>
            </a:extLst>
          </p:cNvPr>
          <p:cNvSpPr/>
          <p:nvPr/>
        </p:nvSpPr>
        <p:spPr>
          <a:xfrm>
            <a:off x="-212436" y="0"/>
            <a:ext cx="1625600" cy="109912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1560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t>Hypothesis is always the basis of your research!</a:t>
            </a:r>
          </a:p>
          <a:p>
            <a:pPr marL="0" indent="0">
              <a:buNone/>
            </a:pPr>
            <a:endParaRPr lang="en-US" sz="1800" dirty="0"/>
          </a:p>
          <a:p>
            <a:pPr marL="0" indent="0">
              <a:buNone/>
            </a:pPr>
            <a:r>
              <a:rPr lang="en-US" sz="1800" dirty="0"/>
              <a:t>Good practice:</a:t>
            </a:r>
          </a:p>
          <a:p>
            <a:r>
              <a:rPr lang="en-US" sz="1800" dirty="0"/>
              <a:t>Directional:</a:t>
            </a:r>
          </a:p>
          <a:p>
            <a:pPr lvl="1"/>
            <a:r>
              <a:rPr lang="en-US" sz="1800" dirty="0"/>
              <a:t>The success of printed products (number of sales) will be higher when customer satisfaction is higher.</a:t>
            </a:r>
          </a:p>
          <a:p>
            <a:pPr lvl="1"/>
            <a:r>
              <a:rPr lang="en-US" sz="1800" dirty="0"/>
              <a:t>Introduction of green hydrogen in the transportation sector has a positive impact on reducing GHG. </a:t>
            </a:r>
          </a:p>
          <a:p>
            <a:r>
              <a:rPr lang="en-US" sz="1800" dirty="0"/>
              <a:t>Non-directional:</a:t>
            </a:r>
          </a:p>
          <a:p>
            <a:pPr lvl="1"/>
            <a:r>
              <a:rPr lang="en-US" sz="1800" dirty="0"/>
              <a:t>Perception of the ease of use of the electric vehicles among users has an impact on their perception on the e-mobility in general. </a:t>
            </a:r>
          </a:p>
        </p:txBody>
      </p:sp>
      <p:sp>
        <p:nvSpPr>
          <p:cNvPr id="4" name="Rectangle 3">
            <a:extLst>
              <a:ext uri="{FF2B5EF4-FFF2-40B4-BE49-F238E27FC236}">
                <a16:creationId xmlns:a16="http://schemas.microsoft.com/office/drawing/2014/main" id="{14B5167F-49C8-EF94-438B-3FA2CDB2C56A}"/>
              </a:ext>
            </a:extLst>
          </p:cNvPr>
          <p:cNvSpPr/>
          <p:nvPr/>
        </p:nvSpPr>
        <p:spPr>
          <a:xfrm>
            <a:off x="-212436" y="0"/>
            <a:ext cx="1625600" cy="109912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502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a:t>Internal validity</a:t>
            </a:r>
            <a:br>
              <a:rPr lang="en-GB" dirty="0"/>
            </a:br>
            <a:r>
              <a:rPr lang="en-US" altLang="en-GB" dirty="0"/>
              <a:t>(</a:t>
            </a:r>
            <a:r>
              <a:rPr lang="en-GB" dirty="0">
                <a:latin typeface="Arial" panose="020B0604020202090204" pitchFamily="34" charset="0"/>
                <a:cs typeface="Arial" panose="020B0604020202090204" pitchFamily="34" charset="0"/>
              </a:rPr>
              <a:t>many problems with this</a:t>
            </a:r>
            <a:r>
              <a:rPr lang="en-US" altLang="en-GB" dirty="0">
                <a:latin typeface="Arial" panose="020B0604020202090204" pitchFamily="34" charset="0"/>
                <a:cs typeface="Arial" panose="020B0604020202090204" pitchFamily="34" charset="0"/>
              </a:rPr>
              <a:t>)</a:t>
            </a:r>
          </a:p>
        </p:txBody>
      </p:sp>
      <p:sp>
        <p:nvSpPr>
          <p:cNvPr id="8" name="Content Placeholder 7"/>
          <p:cNvSpPr>
            <a:spLocks noGrp="1"/>
          </p:cNvSpPr>
          <p:nvPr>
            <p:ph idx="1"/>
          </p:nvPr>
        </p:nvSpPr>
        <p:spPr/>
        <p:txBody>
          <a:bodyPr>
            <a:normAutofit/>
          </a:bodyPr>
          <a:lstStyle/>
          <a:p>
            <a:pPr>
              <a:lnSpc>
                <a:spcPct val="107000"/>
              </a:lnSpc>
            </a:pPr>
            <a:r>
              <a:rPr lang="en-US" sz="1800" dirty="0">
                <a:latin typeface="+mj-lt"/>
                <a:ea typeface="Calibri" panose="020F0502020204030204" pitchFamily="34" charset="0"/>
                <a:cs typeface="Times New Roman" panose="02020503050405090304" pitchFamily="18" charset="0"/>
              </a:rPr>
              <a:t>1) </a:t>
            </a:r>
            <a:r>
              <a:rPr sz="1800" dirty="0">
                <a:latin typeface="+mj-lt"/>
                <a:ea typeface="Calibri" panose="020F0502020204030204" pitchFamily="34" charset="0"/>
                <a:cs typeface="Times New Roman" panose="02020503050405090304" pitchFamily="18" charset="0"/>
              </a:rPr>
              <a:t>Criteria should be discussed rather than only mentioned </a:t>
            </a:r>
          </a:p>
          <a:p>
            <a:pPr>
              <a:lnSpc>
                <a:spcPct val="107000"/>
              </a:lnSpc>
            </a:pPr>
            <a:r>
              <a:rPr sz="1800" dirty="0">
                <a:latin typeface="+mj-lt"/>
                <a:ea typeface="Calibri" panose="020F0502020204030204" pitchFamily="34" charset="0"/>
                <a:cs typeface="Times New Roman" panose="02020503050405090304" pitchFamily="18" charset="0"/>
              </a:rPr>
              <a:t>- the experience to share data and the openness of data should co-vary</a:t>
            </a:r>
          </a:p>
          <a:p>
            <a:pPr>
              <a:lnSpc>
                <a:spcPct val="107000"/>
              </a:lnSpc>
            </a:pPr>
            <a:r>
              <a:rPr lang="en-US" sz="1800" dirty="0">
                <a:latin typeface="+mj-lt"/>
                <a:ea typeface="Calibri" panose="020F0502020204030204" pitchFamily="34" charset="0"/>
                <a:cs typeface="Times New Roman" panose="02020503050405090304" pitchFamily="18" charset="0"/>
              </a:rPr>
              <a:t>2) </a:t>
            </a:r>
            <a:r>
              <a:rPr sz="1800" dirty="0">
                <a:latin typeface="+mj-lt"/>
                <a:ea typeface="Calibri" panose="020F0502020204030204" pitchFamily="34" charset="0"/>
                <a:cs typeface="Times New Roman" panose="02020503050405090304" pitchFamily="18" charset="0"/>
              </a:rPr>
              <a:t>Relate the internal validity discussion to the chosen research strategy, criteria differ per research strategy, also explain how you want to guarantee internal validity  </a:t>
            </a:r>
          </a:p>
          <a:p>
            <a:pPr marL="0" indent="0">
              <a:buNone/>
            </a:pPr>
            <a:endParaRPr lang="en-GB" dirty="0"/>
          </a:p>
        </p:txBody>
      </p:sp>
      <p:sp>
        <p:nvSpPr>
          <p:cNvPr id="3" name="Rectangle 2">
            <a:extLst>
              <a:ext uri="{FF2B5EF4-FFF2-40B4-BE49-F238E27FC236}">
                <a16:creationId xmlns:a16="http://schemas.microsoft.com/office/drawing/2014/main" id="{8E25102E-EE63-D560-5B94-54D4F086BCD3}"/>
              </a:ext>
            </a:extLst>
          </p:cNvPr>
          <p:cNvSpPr/>
          <p:nvPr/>
        </p:nvSpPr>
        <p:spPr>
          <a:xfrm>
            <a:off x="-212436" y="0"/>
            <a:ext cx="1625600" cy="109912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969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Unit of analysis and research strategy</a:t>
            </a:r>
          </a:p>
        </p:txBody>
      </p:sp>
      <p:sp>
        <p:nvSpPr>
          <p:cNvPr id="3" name="Content Placeholder 2"/>
          <p:cNvSpPr>
            <a:spLocks noGrp="1"/>
          </p:cNvSpPr>
          <p:nvPr>
            <p:ph idx="1"/>
          </p:nvPr>
        </p:nvSpPr>
        <p:spPr/>
        <p:txBody>
          <a:bodyPr>
            <a:normAutofit/>
          </a:bodyPr>
          <a:lstStyle/>
          <a:p>
            <a:pPr marL="0" indent="0">
              <a:buNone/>
            </a:pPr>
            <a:r>
              <a:rPr lang="en-US" sz="1800" dirty="0"/>
              <a:t>Unit of analysis:</a:t>
            </a:r>
          </a:p>
          <a:p>
            <a:r>
              <a:rPr lang="en-US" sz="1800" dirty="0"/>
              <a:t>Should always match up with research question</a:t>
            </a:r>
          </a:p>
          <a:p>
            <a:r>
              <a:rPr lang="en-US" sz="1800" dirty="0"/>
              <a:t>If your research question is about a dryer unit than the unit of analysis is the dryer unit, not the full production process</a:t>
            </a:r>
          </a:p>
          <a:p>
            <a:endParaRPr lang="en-US" sz="1800" dirty="0"/>
          </a:p>
          <a:p>
            <a:pPr marL="0" indent="0">
              <a:buNone/>
            </a:pPr>
            <a:r>
              <a:rPr lang="en-US" sz="1800" dirty="0"/>
              <a:t>Research strategy:</a:t>
            </a:r>
          </a:p>
          <a:p>
            <a:r>
              <a:rPr lang="en-US" sz="1800" dirty="0"/>
              <a:t>Mostly used: Case study</a:t>
            </a:r>
          </a:p>
          <a:p>
            <a:r>
              <a:rPr lang="en-US" sz="1800" dirty="0"/>
              <a:t>Make sure to have a clear explanation of why you chose your strategy. </a:t>
            </a:r>
          </a:p>
          <a:p>
            <a:pPr lvl="1"/>
            <a:r>
              <a:rPr lang="en-US" sz="1400" dirty="0"/>
              <a:t>Only stating that you should collect data is too limited</a:t>
            </a:r>
          </a:p>
          <a:p>
            <a:r>
              <a:rPr lang="en-US" sz="1800" dirty="0"/>
              <a:t>Incorporate internal validity in the explanation</a:t>
            </a:r>
          </a:p>
        </p:txBody>
      </p:sp>
      <p:sp>
        <p:nvSpPr>
          <p:cNvPr id="4" name="Rectangle 3">
            <a:extLst>
              <a:ext uri="{FF2B5EF4-FFF2-40B4-BE49-F238E27FC236}">
                <a16:creationId xmlns:a16="http://schemas.microsoft.com/office/drawing/2014/main" id="{DA6BD100-6E0C-C0B0-15AB-1F7A285685E7}"/>
              </a:ext>
            </a:extLst>
          </p:cNvPr>
          <p:cNvSpPr/>
          <p:nvPr/>
        </p:nvSpPr>
        <p:spPr>
          <a:xfrm>
            <a:off x="-212436" y="0"/>
            <a:ext cx="1625600" cy="109912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6780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Q&amp;A</a:t>
            </a:r>
          </a:p>
        </p:txBody>
      </p:sp>
      <p:sp>
        <p:nvSpPr>
          <p:cNvPr id="3" name="Content Placeholder 2"/>
          <p:cNvSpPr>
            <a:spLocks noGrp="1"/>
          </p:cNvSpPr>
          <p:nvPr>
            <p:ph idx="1"/>
          </p:nvPr>
        </p:nvSpPr>
        <p:spPr/>
        <p:txBody>
          <a:bodyPr>
            <a:normAutofit/>
          </a:bodyPr>
          <a:lstStyle/>
          <a:p>
            <a:endParaRPr lang="en-GB" dirty="0"/>
          </a:p>
        </p:txBody>
      </p:sp>
      <p:sp>
        <p:nvSpPr>
          <p:cNvPr id="4" name="Rectangle 3">
            <a:extLst>
              <a:ext uri="{FF2B5EF4-FFF2-40B4-BE49-F238E27FC236}">
                <a16:creationId xmlns:a16="http://schemas.microsoft.com/office/drawing/2014/main" id="{B787171C-72A0-F014-F4F1-1E20A3E17759}"/>
              </a:ext>
            </a:extLst>
          </p:cNvPr>
          <p:cNvSpPr/>
          <p:nvPr/>
        </p:nvSpPr>
        <p:spPr>
          <a:xfrm>
            <a:off x="-212436" y="0"/>
            <a:ext cx="1625600" cy="109912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48160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 to module 4: Measurement</a:t>
            </a:r>
          </a:p>
        </p:txBody>
      </p:sp>
      <p:sp>
        <p:nvSpPr>
          <p:cNvPr id="5" name="Rectangle 4"/>
          <p:cNvSpPr/>
          <p:nvPr/>
        </p:nvSpPr>
        <p:spPr>
          <a:xfrm>
            <a:off x="4523872" y="1095501"/>
            <a:ext cx="4572000" cy="1200329"/>
          </a:xfrm>
          <a:prstGeom prst="rect">
            <a:avLst/>
          </a:prstGeom>
        </p:spPr>
        <p:txBody>
          <a:bodyPr>
            <a:spAutoFit/>
          </a:bodyPr>
          <a:lstStyle/>
          <a:p>
            <a:pPr marL="285750" indent="-285750">
              <a:buFont typeface="Arial" panose="020B0604020202020204" pitchFamily="34" charset="0"/>
              <a:buChar char="•"/>
            </a:pPr>
            <a:r>
              <a:rPr lang="en-GB" sz="2400" dirty="0"/>
              <a:t>Not observable</a:t>
            </a:r>
          </a:p>
          <a:p>
            <a:pPr marL="742950" lvl="1" indent="-285750">
              <a:buFont typeface="Arial" panose="020B0604020202020204" pitchFamily="34" charset="0"/>
              <a:buChar char="•"/>
            </a:pPr>
            <a:r>
              <a:rPr lang="en-GB" sz="2400" dirty="0"/>
              <a:t>E.g., intelligence, status, trust, reputation</a:t>
            </a:r>
          </a:p>
        </p:txBody>
      </p:sp>
      <p:sp>
        <p:nvSpPr>
          <p:cNvPr id="6" name="Rectangle 5"/>
          <p:cNvSpPr/>
          <p:nvPr/>
        </p:nvSpPr>
        <p:spPr>
          <a:xfrm>
            <a:off x="4536692" y="2886799"/>
            <a:ext cx="4572000" cy="830997"/>
          </a:xfrm>
          <a:prstGeom prst="rect">
            <a:avLst/>
          </a:prstGeom>
        </p:spPr>
        <p:txBody>
          <a:bodyPr>
            <a:spAutoFit/>
          </a:bodyPr>
          <a:lstStyle/>
          <a:p>
            <a:pPr marL="285750" indent="-285750">
              <a:buFont typeface="Arial" panose="020B0604020202020204" pitchFamily="34" charset="0"/>
              <a:buChar char="•"/>
            </a:pPr>
            <a:r>
              <a:rPr lang="en-GB" sz="2400" dirty="0"/>
              <a:t>Empirical</a:t>
            </a:r>
          </a:p>
          <a:p>
            <a:pPr marL="742950" lvl="1" indent="-285750">
              <a:buFont typeface="Arial" panose="020B0604020202020204" pitchFamily="34" charset="0"/>
              <a:buChar char="•"/>
            </a:pPr>
            <a:r>
              <a:rPr lang="en-GB" sz="2400" dirty="0"/>
              <a:t>E.g., questionnaire item</a:t>
            </a:r>
          </a:p>
        </p:txBody>
      </p:sp>
      <p:sp>
        <p:nvSpPr>
          <p:cNvPr id="7" name="Rectangle 6"/>
          <p:cNvSpPr/>
          <p:nvPr/>
        </p:nvSpPr>
        <p:spPr>
          <a:xfrm>
            <a:off x="1876925" y="1167503"/>
            <a:ext cx="2646947" cy="893681"/>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t>Constructs</a:t>
            </a:r>
          </a:p>
        </p:txBody>
      </p:sp>
      <p:sp>
        <p:nvSpPr>
          <p:cNvPr id="8" name="Rectangle 7"/>
          <p:cNvSpPr/>
          <p:nvPr/>
        </p:nvSpPr>
        <p:spPr>
          <a:xfrm>
            <a:off x="1876925" y="2954865"/>
            <a:ext cx="2646947" cy="838623"/>
          </a:xfrm>
          <a:prstGeom prst="rect">
            <a:avLst/>
          </a:prstGeom>
          <a:solidFill>
            <a:schemeClr val="accent1">
              <a:lumMod val="75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t>Measures</a:t>
            </a:r>
          </a:p>
        </p:txBody>
      </p:sp>
      <p:sp>
        <p:nvSpPr>
          <p:cNvPr id="9" name="Down Arrow 8"/>
          <p:cNvSpPr/>
          <p:nvPr/>
        </p:nvSpPr>
        <p:spPr>
          <a:xfrm>
            <a:off x="3099335" y="2111163"/>
            <a:ext cx="294289" cy="838623"/>
          </a:xfrm>
          <a:prstGeom prst="downArrow">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3275357" y="2273574"/>
            <a:ext cx="1992853" cy="369332"/>
          </a:xfrm>
          <a:prstGeom prst="rect">
            <a:avLst/>
          </a:prstGeom>
          <a:noFill/>
        </p:spPr>
        <p:txBody>
          <a:bodyPr wrap="none" rtlCol="0">
            <a:spAutoFit/>
          </a:bodyPr>
          <a:lstStyle/>
          <a:p>
            <a:r>
              <a:rPr lang="en-GB" dirty="0"/>
              <a:t>operationalization</a:t>
            </a:r>
          </a:p>
        </p:txBody>
      </p:sp>
      <p:sp>
        <p:nvSpPr>
          <p:cNvPr id="14" name="Down Arrow 13"/>
          <p:cNvSpPr/>
          <p:nvPr/>
        </p:nvSpPr>
        <p:spPr>
          <a:xfrm rot="2502453">
            <a:off x="2420811" y="3862196"/>
            <a:ext cx="753534" cy="838623"/>
          </a:xfrm>
          <a:prstGeom prst="downArrow">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Down Arrow 14"/>
          <p:cNvSpPr/>
          <p:nvPr/>
        </p:nvSpPr>
        <p:spPr>
          <a:xfrm rot="19290168">
            <a:off x="3389138" y="3863210"/>
            <a:ext cx="753534" cy="838623"/>
          </a:xfrm>
          <a:prstGeom prst="downArrow">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TextBox 15"/>
          <p:cNvSpPr txBox="1"/>
          <p:nvPr/>
        </p:nvSpPr>
        <p:spPr>
          <a:xfrm>
            <a:off x="1801072" y="4594586"/>
            <a:ext cx="889987" cy="369332"/>
          </a:xfrm>
          <a:prstGeom prst="rect">
            <a:avLst/>
          </a:prstGeom>
          <a:noFill/>
        </p:spPr>
        <p:txBody>
          <a:bodyPr wrap="none" rtlCol="0">
            <a:spAutoFit/>
          </a:bodyPr>
          <a:lstStyle/>
          <a:p>
            <a:r>
              <a:rPr lang="en-GB" dirty="0"/>
              <a:t>validity</a:t>
            </a:r>
          </a:p>
        </p:txBody>
      </p:sp>
      <p:sp>
        <p:nvSpPr>
          <p:cNvPr id="17" name="TextBox 16"/>
          <p:cNvSpPr txBox="1"/>
          <p:nvPr/>
        </p:nvSpPr>
        <p:spPr>
          <a:xfrm>
            <a:off x="3765905" y="4598256"/>
            <a:ext cx="1082348" cy="369332"/>
          </a:xfrm>
          <a:prstGeom prst="rect">
            <a:avLst/>
          </a:prstGeom>
          <a:noFill/>
        </p:spPr>
        <p:txBody>
          <a:bodyPr wrap="none" rtlCol="0">
            <a:spAutoFit/>
          </a:bodyPr>
          <a:lstStyle/>
          <a:p>
            <a:r>
              <a:rPr lang="en-GB" dirty="0"/>
              <a:t>reliability</a:t>
            </a:r>
          </a:p>
        </p:txBody>
      </p:sp>
    </p:spTree>
    <p:extLst>
      <p:ext uri="{BB962C8B-B14F-4D97-AF65-F5344CB8AC3E}">
        <p14:creationId xmlns:p14="http://schemas.microsoft.com/office/powerpoint/2010/main" val="255490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nl-NL"/>
              <a:t>Quiz questions</a:t>
            </a:r>
            <a:endParaRPr lang="nl-NL" altLang="nl-NL"/>
          </a:p>
        </p:txBody>
      </p:sp>
      <p:sp>
        <p:nvSpPr>
          <p:cNvPr id="5123" name="Content Placeholder 2"/>
          <p:cNvSpPr>
            <a:spLocks noGrp="1"/>
          </p:cNvSpPr>
          <p:nvPr>
            <p:ph idx="1"/>
          </p:nvPr>
        </p:nvSpPr>
        <p:spPr/>
        <p:txBody>
          <a:bodyPr>
            <a:normAutofit/>
          </a:bodyPr>
          <a:lstStyle/>
          <a:p>
            <a:pPr>
              <a:buFont typeface="Tahoma" pitchFamily="34" charset="0"/>
              <a:buAutoNum type="arabicPeriod"/>
            </a:pPr>
            <a:r>
              <a:rPr lang="en-GB" altLang="nl-NL" sz="1800" dirty="0"/>
              <a:t>What is the difference between a mediating and independent variable?</a:t>
            </a:r>
          </a:p>
          <a:p>
            <a:pPr marL="642938" lvl="1" indent="-342900">
              <a:buFont typeface="Tahoma" pitchFamily="34" charset="0"/>
              <a:buAutoNum type="alphaUcPeriod"/>
            </a:pPr>
            <a:r>
              <a:rPr lang="en-GB" altLang="nl-NL" sz="1800" dirty="0"/>
              <a:t>A mediating variable impacts the variable of interest, an independent variable does not</a:t>
            </a:r>
          </a:p>
          <a:p>
            <a:pPr marL="642938" lvl="1" indent="-342900">
              <a:buFont typeface="Tahoma" pitchFamily="34" charset="0"/>
              <a:buAutoNum type="alphaUcPeriod"/>
            </a:pPr>
            <a:r>
              <a:rPr lang="en-GB" altLang="nl-NL" sz="1800" dirty="0"/>
              <a:t>An independent variable is exogenous, a mediating variable is not</a:t>
            </a:r>
          </a:p>
          <a:p>
            <a:pPr marL="642938" lvl="1" indent="-342900">
              <a:buFont typeface="Tahoma" pitchFamily="34" charset="0"/>
              <a:buAutoNum type="alphaUcPeriod"/>
            </a:pPr>
            <a:r>
              <a:rPr lang="en-GB" altLang="nl-NL" sz="1800" dirty="0"/>
              <a:t>An independent variable is an experimental condition, a mediating variable a disturbing effect</a:t>
            </a:r>
          </a:p>
        </p:txBody>
      </p:sp>
    </p:spTree>
    <p:extLst>
      <p:ext uri="{BB962C8B-B14F-4D97-AF65-F5344CB8AC3E}">
        <p14:creationId xmlns:p14="http://schemas.microsoft.com/office/powerpoint/2010/main" val="50093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makes a good measure?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9942225"/>
              </p:ext>
            </p:extLst>
          </p:nvPr>
        </p:nvGraphicFramePr>
        <p:xfrm>
          <a:off x="1763713" y="1200150"/>
          <a:ext cx="7105650" cy="2621280"/>
        </p:xfrm>
        <a:graphic>
          <a:graphicData uri="http://schemas.openxmlformats.org/drawingml/2006/table">
            <a:tbl>
              <a:tblPr firstRow="1" bandRow="1">
                <a:tableStyleId>{5C22544A-7EE6-4342-B048-85BDC9FD1C3A}</a:tableStyleId>
              </a:tblPr>
              <a:tblGrid>
                <a:gridCol w="3552825">
                  <a:extLst>
                    <a:ext uri="{9D8B030D-6E8A-4147-A177-3AD203B41FA5}">
                      <a16:colId xmlns:a16="http://schemas.microsoft.com/office/drawing/2014/main" val="3821187690"/>
                    </a:ext>
                  </a:extLst>
                </a:gridCol>
                <a:gridCol w="3552825">
                  <a:extLst>
                    <a:ext uri="{9D8B030D-6E8A-4147-A177-3AD203B41FA5}">
                      <a16:colId xmlns:a16="http://schemas.microsoft.com/office/drawing/2014/main" val="419111092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a:t>Validity =</a:t>
                      </a:r>
                      <a:r>
                        <a:rPr lang="en-GB" sz="2000" baseline="0"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does it measure what is intended?</a:t>
                      </a:r>
                    </a:p>
                  </a:txBody>
                  <a:tcPr/>
                </a:tc>
                <a:tc>
                  <a:txBody>
                    <a:bodyPr/>
                    <a:lstStyle/>
                    <a:p>
                      <a:r>
                        <a:rPr lang="en-GB" sz="2000" dirty="0"/>
                        <a:t>Reliability = </a:t>
                      </a:r>
                    </a:p>
                    <a:p>
                      <a:r>
                        <a:rPr lang="en-US" sz="2000" dirty="0"/>
                        <a:t>is it consistent?</a:t>
                      </a:r>
                      <a:endParaRPr lang="en-GB" sz="2000" dirty="0"/>
                    </a:p>
                  </a:txBody>
                  <a:tcPr/>
                </a:tc>
                <a:extLst>
                  <a:ext uri="{0D108BD9-81ED-4DB2-BD59-A6C34878D82A}">
                    <a16:rowId xmlns:a16="http://schemas.microsoft.com/office/drawing/2014/main" val="978303989"/>
                  </a:ext>
                </a:extLst>
              </a:tr>
              <a:tr h="370840">
                <a:tc>
                  <a:txBody>
                    <a:bodyPr/>
                    <a:lstStyle/>
                    <a:p>
                      <a:pPr marL="285750" indent="-285750">
                        <a:buFont typeface="Arial" panose="020B0604020202020204" pitchFamily="34" charset="0"/>
                        <a:buChar char="•"/>
                      </a:pPr>
                      <a:r>
                        <a:rPr lang="en-GB" sz="2000" dirty="0"/>
                        <a:t>Concurrent validity</a:t>
                      </a:r>
                    </a:p>
                    <a:p>
                      <a:pPr marL="285750" indent="-285750">
                        <a:buFont typeface="Arial" panose="020B0604020202020204" pitchFamily="34" charset="0"/>
                        <a:buChar char="•"/>
                      </a:pPr>
                      <a:r>
                        <a:rPr lang="en-GB" sz="2000" dirty="0"/>
                        <a:t>Predictive validity</a:t>
                      </a:r>
                    </a:p>
                    <a:p>
                      <a:pPr marL="285750" indent="-285750">
                        <a:buFont typeface="Arial" panose="020B0604020202020204" pitchFamily="34" charset="0"/>
                        <a:buChar char="•"/>
                      </a:pPr>
                      <a:r>
                        <a:rPr lang="en-GB" sz="2000" dirty="0"/>
                        <a:t>Face validity</a:t>
                      </a:r>
                    </a:p>
                    <a:p>
                      <a:pPr marL="285750" indent="-285750">
                        <a:buFont typeface="Arial" panose="020B0604020202020204" pitchFamily="34" charset="0"/>
                        <a:buChar char="•"/>
                      </a:pPr>
                      <a:r>
                        <a:rPr lang="en-GB" sz="2000" dirty="0"/>
                        <a:t>Convergent validity</a:t>
                      </a:r>
                    </a:p>
                    <a:p>
                      <a:pPr marL="285750" indent="-285750">
                        <a:buFont typeface="Arial" panose="020B0604020202020204" pitchFamily="34" charset="0"/>
                        <a:buChar char="•"/>
                      </a:pPr>
                      <a:r>
                        <a:rPr lang="en-GB" sz="2000" dirty="0"/>
                        <a:t>Discriminant validity</a:t>
                      </a:r>
                    </a:p>
                  </a:txBody>
                  <a:tcPr/>
                </a:tc>
                <a:tc>
                  <a:txBody>
                    <a:bodyPr/>
                    <a:lstStyle/>
                    <a:p>
                      <a:pPr marL="285750" indent="-285750">
                        <a:buFont typeface="Arial" panose="020B0604020202020204" pitchFamily="34" charset="0"/>
                        <a:buChar char="•"/>
                      </a:pPr>
                      <a:r>
                        <a:rPr lang="en-US" sz="2000" dirty="0"/>
                        <a:t>Test-retest reliability</a:t>
                      </a:r>
                    </a:p>
                    <a:p>
                      <a:pPr marL="285750" indent="-285750">
                        <a:buFont typeface="Arial" panose="020B0604020202020204" pitchFamily="34" charset="0"/>
                        <a:buChar char="•"/>
                      </a:pPr>
                      <a:r>
                        <a:rPr lang="en-US" sz="2000" dirty="0"/>
                        <a:t>Parallel-form reliability</a:t>
                      </a:r>
                    </a:p>
                    <a:p>
                      <a:pPr marL="285750" indent="-285750">
                        <a:buFont typeface="Arial" panose="020B0604020202020204" pitchFamily="34" charset="0"/>
                        <a:buChar char="•"/>
                      </a:pPr>
                      <a:r>
                        <a:rPr lang="en-US" sz="2000" dirty="0"/>
                        <a:t>Inter-item reliability</a:t>
                      </a:r>
                    </a:p>
                    <a:p>
                      <a:pPr marL="285750" indent="-285750">
                        <a:buFont typeface="Arial" panose="020B0604020202020204" pitchFamily="34" charset="0"/>
                        <a:buChar char="•"/>
                      </a:pPr>
                      <a:r>
                        <a:rPr lang="en-US" sz="2000" dirty="0"/>
                        <a:t>Split-half reliability</a:t>
                      </a:r>
                    </a:p>
                  </a:txBody>
                  <a:tcPr/>
                </a:tc>
                <a:extLst>
                  <a:ext uri="{0D108BD9-81ED-4DB2-BD59-A6C34878D82A}">
                    <a16:rowId xmlns:a16="http://schemas.microsoft.com/office/drawing/2014/main" val="1070919729"/>
                  </a:ext>
                </a:extLst>
              </a:tr>
            </a:tbl>
          </a:graphicData>
        </a:graphic>
      </p:graphicFrame>
    </p:spTree>
    <p:extLst>
      <p:ext uri="{BB962C8B-B14F-4D97-AF65-F5344CB8AC3E}">
        <p14:creationId xmlns:p14="http://schemas.microsoft.com/office/powerpoint/2010/main" val="173628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a:t>
            </a:r>
          </a:p>
        </p:txBody>
      </p:sp>
      <p:sp>
        <p:nvSpPr>
          <p:cNvPr id="3" name="Content Placeholder 2"/>
          <p:cNvSpPr>
            <a:spLocks noGrp="1"/>
          </p:cNvSpPr>
          <p:nvPr>
            <p:ph idx="1"/>
          </p:nvPr>
        </p:nvSpPr>
        <p:spPr/>
        <p:txBody>
          <a:bodyPr/>
          <a:lstStyle/>
          <a:p>
            <a:r>
              <a:rPr lang="en-GB" dirty="0"/>
              <a:t>Primary vs secondary data</a:t>
            </a:r>
          </a:p>
          <a:p>
            <a:r>
              <a:rPr lang="en-GB" dirty="0"/>
              <a:t>Different forms of survey</a:t>
            </a:r>
          </a:p>
          <a:p>
            <a:r>
              <a:rPr lang="en-GB" dirty="0"/>
              <a:t>Structured vs unstructured interviews</a:t>
            </a:r>
          </a:p>
          <a:p>
            <a:r>
              <a:rPr lang="en-GB" dirty="0"/>
              <a:t>Constructing a questionnaire</a:t>
            </a:r>
          </a:p>
        </p:txBody>
      </p:sp>
    </p:spTree>
    <p:extLst>
      <p:ext uri="{BB962C8B-B14F-4D97-AF65-F5344CB8AC3E}">
        <p14:creationId xmlns:p14="http://schemas.microsoft.com/office/powerpoint/2010/main" val="3749233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 to module 5: Sampling</a:t>
            </a:r>
          </a:p>
        </p:txBody>
      </p:sp>
      <p:grpSp>
        <p:nvGrpSpPr>
          <p:cNvPr id="11" name="Group 10"/>
          <p:cNvGrpSpPr/>
          <p:nvPr/>
        </p:nvGrpSpPr>
        <p:grpSpPr>
          <a:xfrm>
            <a:off x="1863260" y="1224666"/>
            <a:ext cx="3565342" cy="2802255"/>
            <a:chOff x="2543175" y="1552575"/>
            <a:chExt cx="4819650" cy="3843337"/>
          </a:xfrm>
        </p:grpSpPr>
        <p:sp>
          <p:nvSpPr>
            <p:cNvPr id="12" name="Oval 11"/>
            <p:cNvSpPr/>
            <p:nvPr/>
          </p:nvSpPr>
          <p:spPr>
            <a:xfrm>
              <a:off x="2543175" y="1552575"/>
              <a:ext cx="4819650" cy="1704975"/>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t>Population</a:t>
              </a:r>
              <a:endParaRPr lang="nl-NL" sz="2000" dirty="0"/>
            </a:p>
          </p:txBody>
        </p:sp>
        <p:sp>
          <p:nvSpPr>
            <p:cNvPr id="13" name="Oval 12"/>
            <p:cNvSpPr/>
            <p:nvPr/>
          </p:nvSpPr>
          <p:spPr>
            <a:xfrm>
              <a:off x="3648075" y="4662487"/>
              <a:ext cx="2609850" cy="733425"/>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t>Sample</a:t>
              </a:r>
              <a:endParaRPr lang="nl-NL" sz="2000" dirty="0"/>
            </a:p>
          </p:txBody>
        </p:sp>
        <p:cxnSp>
          <p:nvCxnSpPr>
            <p:cNvPr id="14" name="Curved Connector 13"/>
            <p:cNvCxnSpPr>
              <a:stCxn id="12" idx="3"/>
              <a:endCxn id="13" idx="1"/>
            </p:cNvCxnSpPr>
            <p:nvPr/>
          </p:nvCxnSpPr>
          <p:spPr>
            <a:xfrm rot="16200000" flipH="1">
              <a:off x="2758621" y="3498236"/>
              <a:ext cx="1762033" cy="781283"/>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13" idx="7"/>
              <a:endCxn id="12" idx="5"/>
            </p:cNvCxnSpPr>
            <p:nvPr/>
          </p:nvCxnSpPr>
          <p:spPr>
            <a:xfrm rot="5400000" flipH="1" flipV="1">
              <a:off x="5385346" y="3498238"/>
              <a:ext cx="1762033" cy="781283"/>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 name="Rectangle 15"/>
          <p:cNvSpPr/>
          <p:nvPr/>
        </p:nvSpPr>
        <p:spPr>
          <a:xfrm>
            <a:off x="5655962" y="1162360"/>
            <a:ext cx="3054096" cy="3046988"/>
          </a:xfrm>
          <a:prstGeom prst="rect">
            <a:avLst/>
          </a:prstGeom>
        </p:spPr>
        <p:txBody>
          <a:bodyPr wrap="square">
            <a:spAutoFit/>
          </a:bodyPr>
          <a:lstStyle/>
          <a:p>
            <a:r>
              <a:rPr lang="en-US" sz="2400" dirty="0"/>
              <a:t>Selecting a </a:t>
            </a:r>
            <a:r>
              <a:rPr lang="en-US" sz="2400" b="1" i="1" dirty="0">
                <a:solidFill>
                  <a:schemeClr val="accent2"/>
                </a:solidFill>
              </a:rPr>
              <a:t>sufficient</a:t>
            </a:r>
            <a:r>
              <a:rPr lang="en-US" sz="2400" i="1" dirty="0"/>
              <a:t> </a:t>
            </a:r>
            <a:r>
              <a:rPr lang="en-US" sz="2400" dirty="0"/>
              <a:t>number of elements from the population, so that results from analyzing the sample are </a:t>
            </a:r>
            <a:r>
              <a:rPr lang="en-US" sz="2400" b="1" i="1" dirty="0">
                <a:solidFill>
                  <a:schemeClr val="accent5"/>
                </a:solidFill>
              </a:rPr>
              <a:t>generalizable</a:t>
            </a:r>
            <a:r>
              <a:rPr lang="en-US" sz="2400" dirty="0"/>
              <a:t> to the population.</a:t>
            </a:r>
          </a:p>
        </p:txBody>
      </p:sp>
    </p:spTree>
    <p:extLst>
      <p:ext uri="{BB962C8B-B14F-4D97-AF65-F5344CB8AC3E}">
        <p14:creationId xmlns:p14="http://schemas.microsoft.com/office/powerpoint/2010/main" val="3908807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Forms of sampling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9766875"/>
              </p:ext>
            </p:extLst>
          </p:nvPr>
        </p:nvGraphicFramePr>
        <p:xfrm>
          <a:off x="1763713" y="1200150"/>
          <a:ext cx="7105650" cy="2316480"/>
        </p:xfrm>
        <a:graphic>
          <a:graphicData uri="http://schemas.openxmlformats.org/drawingml/2006/table">
            <a:tbl>
              <a:tblPr firstRow="1" bandRow="1">
                <a:tableStyleId>{5C22544A-7EE6-4342-B048-85BDC9FD1C3A}</a:tableStyleId>
              </a:tblPr>
              <a:tblGrid>
                <a:gridCol w="3552825">
                  <a:extLst>
                    <a:ext uri="{9D8B030D-6E8A-4147-A177-3AD203B41FA5}">
                      <a16:colId xmlns:a16="http://schemas.microsoft.com/office/drawing/2014/main" val="1993694716"/>
                    </a:ext>
                  </a:extLst>
                </a:gridCol>
                <a:gridCol w="3552825">
                  <a:extLst>
                    <a:ext uri="{9D8B030D-6E8A-4147-A177-3AD203B41FA5}">
                      <a16:colId xmlns:a16="http://schemas.microsoft.com/office/drawing/2014/main" val="1307232201"/>
                    </a:ext>
                  </a:extLst>
                </a:gridCol>
              </a:tblGrid>
              <a:tr h="370840">
                <a:tc>
                  <a:txBody>
                    <a:bodyPr/>
                    <a:lstStyle/>
                    <a:p>
                      <a:r>
                        <a:rPr lang="en-GB" sz="2000" dirty="0"/>
                        <a:t>Probability sampling = equal chance of being chosen</a:t>
                      </a:r>
                    </a:p>
                  </a:txBody>
                  <a:tcPr/>
                </a:tc>
                <a:tc>
                  <a:txBody>
                    <a:bodyPr/>
                    <a:lstStyle/>
                    <a:p>
                      <a:r>
                        <a:rPr lang="en-GB" sz="2000" dirty="0"/>
                        <a:t>Non-probability</a:t>
                      </a:r>
                      <a:r>
                        <a:rPr lang="en-GB" sz="2000" baseline="0" dirty="0"/>
                        <a:t> sampling = skewed samples</a:t>
                      </a:r>
                      <a:endParaRPr lang="en-GB" sz="2000" dirty="0"/>
                    </a:p>
                  </a:txBody>
                  <a:tcPr/>
                </a:tc>
                <a:extLst>
                  <a:ext uri="{0D108BD9-81ED-4DB2-BD59-A6C34878D82A}">
                    <a16:rowId xmlns:a16="http://schemas.microsoft.com/office/drawing/2014/main" val="2217078312"/>
                  </a:ext>
                </a:extLst>
              </a:tr>
              <a:tr h="370840">
                <a:tc>
                  <a:txBody>
                    <a:bodyPr/>
                    <a:lstStyle/>
                    <a:p>
                      <a:pPr marL="285750" indent="-285750">
                        <a:buFont typeface="Arial" panose="020B0604020202020204" pitchFamily="34" charset="0"/>
                        <a:buChar char="•"/>
                      </a:pPr>
                      <a:r>
                        <a:rPr lang="en-GB" sz="2000" dirty="0"/>
                        <a:t>Simple random sampling</a:t>
                      </a:r>
                    </a:p>
                    <a:p>
                      <a:pPr marL="285750" indent="-285750">
                        <a:buFont typeface="Arial" panose="020B0604020202020204" pitchFamily="34" charset="0"/>
                        <a:buChar char="•"/>
                      </a:pPr>
                      <a:r>
                        <a:rPr lang="en-GB" sz="2000" dirty="0"/>
                        <a:t>Systematic sampling</a:t>
                      </a:r>
                    </a:p>
                    <a:p>
                      <a:pPr marL="285750" indent="-285750">
                        <a:buFont typeface="Arial" panose="020B0604020202020204" pitchFamily="34" charset="0"/>
                        <a:buChar char="•"/>
                      </a:pPr>
                      <a:r>
                        <a:rPr lang="en-GB" sz="2000" dirty="0"/>
                        <a:t>Cluster sampling</a:t>
                      </a:r>
                    </a:p>
                    <a:p>
                      <a:pPr marL="285750" indent="-285750">
                        <a:buFont typeface="Arial" panose="020B0604020202020204" pitchFamily="34" charset="0"/>
                        <a:buChar char="•"/>
                      </a:pPr>
                      <a:r>
                        <a:rPr lang="en-GB" sz="2000" dirty="0"/>
                        <a:t>Stratified sampling</a:t>
                      </a:r>
                    </a:p>
                  </a:txBody>
                  <a:tcPr/>
                </a:tc>
                <a:tc>
                  <a:txBody>
                    <a:bodyPr/>
                    <a:lstStyle/>
                    <a:p>
                      <a:pPr marL="285750" indent="-285750">
                        <a:buFont typeface="Arial" panose="020B0604020202020204" pitchFamily="34" charset="0"/>
                        <a:buChar char="•"/>
                      </a:pPr>
                      <a:r>
                        <a:rPr lang="en-GB" sz="2000" dirty="0"/>
                        <a:t>Convenience sampling</a:t>
                      </a:r>
                    </a:p>
                    <a:p>
                      <a:pPr marL="285750" indent="-285750">
                        <a:buFont typeface="Arial" panose="020B0604020202020204" pitchFamily="34" charset="0"/>
                        <a:buChar char="•"/>
                      </a:pPr>
                      <a:r>
                        <a:rPr lang="en-GB" sz="2000" dirty="0"/>
                        <a:t>Judgment sampling</a:t>
                      </a:r>
                    </a:p>
                    <a:p>
                      <a:pPr marL="285750" indent="-285750">
                        <a:buFont typeface="Arial" panose="020B0604020202020204" pitchFamily="34" charset="0"/>
                        <a:buChar char="•"/>
                      </a:pPr>
                      <a:r>
                        <a:rPr lang="en-GB" sz="2000" dirty="0"/>
                        <a:t>Quota sampling</a:t>
                      </a:r>
                    </a:p>
                  </a:txBody>
                  <a:tcPr/>
                </a:tc>
                <a:extLst>
                  <a:ext uri="{0D108BD9-81ED-4DB2-BD59-A6C34878D82A}">
                    <a16:rowId xmlns:a16="http://schemas.microsoft.com/office/drawing/2014/main" val="3578998763"/>
                  </a:ext>
                </a:extLst>
              </a:tr>
            </a:tbl>
          </a:graphicData>
        </a:graphic>
      </p:graphicFrame>
    </p:spTree>
    <p:extLst>
      <p:ext uri="{BB962C8B-B14F-4D97-AF65-F5344CB8AC3E}">
        <p14:creationId xmlns:p14="http://schemas.microsoft.com/office/powerpoint/2010/main" val="259567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Inferential statistics</a:t>
            </a:r>
          </a:p>
        </p:txBody>
      </p:sp>
      <p:sp>
        <p:nvSpPr>
          <p:cNvPr id="3" name="Content Placeholder 2"/>
          <p:cNvSpPr>
            <a:spLocks noGrp="1"/>
          </p:cNvSpPr>
          <p:nvPr>
            <p:ph idx="1"/>
          </p:nvPr>
        </p:nvSpPr>
        <p:spPr/>
        <p:txBody>
          <a:bodyPr/>
          <a:lstStyle/>
          <a:p>
            <a:endParaRPr lang="en-GB"/>
          </a:p>
        </p:txBody>
      </p:sp>
      <p:sp>
        <p:nvSpPr>
          <p:cNvPr id="4" name="Rectangle 4"/>
          <p:cNvSpPr>
            <a:spLocks noChangeArrowheads="1"/>
          </p:cNvSpPr>
          <p:nvPr/>
        </p:nvSpPr>
        <p:spPr bwMode="auto">
          <a:xfrm>
            <a:off x="1277541" y="1924050"/>
            <a:ext cx="1079897" cy="809625"/>
          </a:xfrm>
          <a:prstGeom prst="rect">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dirty="0">
                <a:ea typeface="Tahoma" panose="020B0604030504040204" pitchFamily="34" charset="0"/>
                <a:cs typeface="Tahoma" panose="020B0604030504040204" pitchFamily="34" charset="0"/>
              </a:rPr>
              <a:t>Population of depressed adolescents in community</a:t>
            </a:r>
            <a:endParaRPr lang="nl-NL" altLang="nl-NL" sz="1050" dirty="0">
              <a:ea typeface="Tahoma" panose="020B0604030504040204" pitchFamily="34" charset="0"/>
              <a:cs typeface="Tahoma" panose="020B0604030504040204" pitchFamily="34" charset="0"/>
            </a:endParaRPr>
          </a:p>
        </p:txBody>
      </p:sp>
      <p:sp>
        <p:nvSpPr>
          <p:cNvPr id="5" name="Rectangle 5"/>
          <p:cNvSpPr>
            <a:spLocks noChangeArrowheads="1"/>
          </p:cNvSpPr>
          <p:nvPr/>
        </p:nvSpPr>
        <p:spPr bwMode="auto">
          <a:xfrm>
            <a:off x="2627710" y="2005013"/>
            <a:ext cx="972740" cy="647700"/>
          </a:xfrm>
          <a:prstGeom prst="rect">
            <a:avLst/>
          </a:prstGeom>
          <a:solidFill>
            <a:srgbClr val="FFFF99"/>
          </a:solidFill>
          <a:ln w="9525" algn="ctr">
            <a:solidFill>
              <a:srgbClr val="FFFF99"/>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Sample of participants</a:t>
            </a:r>
          </a:p>
          <a:p>
            <a:pPr algn="ctr">
              <a:spcBef>
                <a:spcPct val="0"/>
              </a:spcBef>
              <a:buFontTx/>
              <a:buNone/>
            </a:pPr>
            <a:r>
              <a:rPr lang="en-US" altLang="nl-NL" sz="1050" i="1">
                <a:ea typeface="Tahoma" panose="020B0604030504040204" pitchFamily="34" charset="0"/>
                <a:cs typeface="Tahoma" panose="020B0604030504040204" pitchFamily="34" charset="0"/>
              </a:rPr>
              <a:t>N</a:t>
            </a:r>
            <a:r>
              <a:rPr lang="en-US" altLang="nl-NL" sz="1050">
                <a:ea typeface="Tahoma" panose="020B0604030504040204" pitchFamily="34" charset="0"/>
                <a:cs typeface="Tahoma" panose="020B0604030504040204" pitchFamily="34" charset="0"/>
              </a:rPr>
              <a:t> = 72</a:t>
            </a:r>
            <a:endParaRPr lang="nl-NL" altLang="nl-NL" sz="1050" i="1">
              <a:ea typeface="Tahoma" panose="020B0604030504040204" pitchFamily="34" charset="0"/>
              <a:cs typeface="Tahoma" panose="020B0604030504040204" pitchFamily="34" charset="0"/>
            </a:endParaRPr>
          </a:p>
        </p:txBody>
      </p:sp>
      <p:sp>
        <p:nvSpPr>
          <p:cNvPr id="6" name="Rectangle 6"/>
          <p:cNvSpPr>
            <a:spLocks noChangeArrowheads="1"/>
          </p:cNvSpPr>
          <p:nvPr/>
        </p:nvSpPr>
        <p:spPr bwMode="auto">
          <a:xfrm>
            <a:off x="3762375" y="897731"/>
            <a:ext cx="971550" cy="809625"/>
          </a:xfrm>
          <a:prstGeom prst="rect">
            <a:avLst/>
          </a:prstGeom>
          <a:solidFill>
            <a:srgbClr val="92D050"/>
          </a:solidFill>
          <a:ln w="9525" algn="ctr">
            <a:solidFill>
              <a:srgbClr val="92D050"/>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Exercise (Intervention group)</a:t>
            </a:r>
          </a:p>
          <a:p>
            <a:pPr algn="ctr">
              <a:spcBef>
                <a:spcPct val="0"/>
              </a:spcBef>
              <a:buFontTx/>
              <a:buNone/>
            </a:pPr>
            <a:r>
              <a:rPr lang="en-US" altLang="nl-NL" sz="1050" i="1">
                <a:ea typeface="Tahoma" panose="020B0604030504040204" pitchFamily="34" charset="0"/>
                <a:cs typeface="Tahoma" panose="020B0604030504040204" pitchFamily="34" charset="0"/>
              </a:rPr>
              <a:t>n</a:t>
            </a:r>
            <a:r>
              <a:rPr lang="en-US" altLang="nl-NL" sz="1050">
                <a:ea typeface="Tahoma" panose="020B0604030504040204" pitchFamily="34" charset="0"/>
                <a:cs typeface="Tahoma" panose="020B0604030504040204" pitchFamily="34" charset="0"/>
              </a:rPr>
              <a:t> = 36</a:t>
            </a:r>
            <a:endParaRPr lang="nl-NL" altLang="nl-NL" sz="1050" i="1">
              <a:ea typeface="Tahoma" panose="020B0604030504040204" pitchFamily="34" charset="0"/>
              <a:cs typeface="Tahoma" panose="020B0604030504040204" pitchFamily="34" charset="0"/>
            </a:endParaRPr>
          </a:p>
        </p:txBody>
      </p:sp>
      <p:sp>
        <p:nvSpPr>
          <p:cNvPr id="7" name="Rectangle 7"/>
          <p:cNvSpPr>
            <a:spLocks noChangeArrowheads="1"/>
          </p:cNvSpPr>
          <p:nvPr/>
        </p:nvSpPr>
        <p:spPr bwMode="auto">
          <a:xfrm>
            <a:off x="3762375" y="2842022"/>
            <a:ext cx="971550" cy="809625"/>
          </a:xfrm>
          <a:prstGeom prst="rect">
            <a:avLst/>
          </a:prstGeom>
          <a:solidFill>
            <a:srgbClr val="CCFFCC"/>
          </a:solidFill>
          <a:ln w="9525" algn="ctr">
            <a:solidFill>
              <a:srgbClr val="CCFFCC"/>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Non-exercise (Control group)</a:t>
            </a:r>
          </a:p>
          <a:p>
            <a:pPr algn="ctr">
              <a:spcBef>
                <a:spcPct val="0"/>
              </a:spcBef>
              <a:buFontTx/>
              <a:buNone/>
            </a:pPr>
            <a:r>
              <a:rPr lang="en-US" altLang="nl-NL" sz="1050" i="1">
                <a:ea typeface="Tahoma" panose="020B0604030504040204" pitchFamily="34" charset="0"/>
                <a:cs typeface="Tahoma" panose="020B0604030504040204" pitchFamily="34" charset="0"/>
              </a:rPr>
              <a:t>n</a:t>
            </a:r>
            <a:r>
              <a:rPr lang="en-US" altLang="nl-NL" sz="1050">
                <a:ea typeface="Tahoma" panose="020B0604030504040204" pitchFamily="34" charset="0"/>
                <a:cs typeface="Tahoma" panose="020B0604030504040204" pitchFamily="34" charset="0"/>
              </a:rPr>
              <a:t> = 36</a:t>
            </a:r>
            <a:endParaRPr lang="nl-NL" altLang="nl-NL" sz="1050" i="1">
              <a:ea typeface="Tahoma" panose="020B0604030504040204" pitchFamily="34" charset="0"/>
              <a:cs typeface="Tahoma" panose="020B0604030504040204" pitchFamily="34" charset="0"/>
            </a:endParaRPr>
          </a:p>
        </p:txBody>
      </p:sp>
      <p:sp>
        <p:nvSpPr>
          <p:cNvPr id="8" name="Rectangle 8"/>
          <p:cNvSpPr>
            <a:spLocks noChangeArrowheads="1"/>
          </p:cNvSpPr>
          <p:nvPr/>
        </p:nvSpPr>
        <p:spPr bwMode="auto">
          <a:xfrm>
            <a:off x="4950619" y="1768078"/>
            <a:ext cx="756047" cy="290513"/>
          </a:xfrm>
          <a:prstGeom prst="rect">
            <a:avLst/>
          </a:prstGeom>
          <a:solidFill>
            <a:srgbClr val="FF9933"/>
          </a:solidFill>
          <a:ln w="9525" algn="ctr">
            <a:solidFill>
              <a:srgbClr val="FF9933"/>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b="1" i="1">
                <a:ea typeface="Tahoma" panose="020B0604030504040204" pitchFamily="34" charset="0"/>
                <a:cs typeface="Tahoma" panose="020B0604030504040204" pitchFamily="34" charset="0"/>
              </a:rPr>
              <a:t>M</a:t>
            </a:r>
            <a:r>
              <a:rPr lang="en-US" altLang="nl-NL" sz="1050" b="1" i="1" baseline="-25000">
                <a:ea typeface="Tahoma" panose="020B0604030504040204" pitchFamily="34" charset="0"/>
                <a:cs typeface="Tahoma" panose="020B0604030504040204" pitchFamily="34" charset="0"/>
              </a:rPr>
              <a:t>i</a:t>
            </a:r>
            <a:r>
              <a:rPr lang="en-US" altLang="nl-NL" sz="1050" b="1">
                <a:ea typeface="Tahoma" panose="020B0604030504040204" pitchFamily="34" charset="0"/>
                <a:cs typeface="Tahoma" panose="020B0604030504040204" pitchFamily="34" charset="0"/>
              </a:rPr>
              <a:t> = 73</a:t>
            </a:r>
            <a:endParaRPr lang="nl-NL" altLang="nl-NL" sz="1050" b="1" i="1">
              <a:ea typeface="Tahoma" panose="020B0604030504040204" pitchFamily="34" charset="0"/>
              <a:cs typeface="Tahoma" panose="020B0604030504040204" pitchFamily="34" charset="0"/>
            </a:endParaRPr>
          </a:p>
        </p:txBody>
      </p:sp>
      <p:sp>
        <p:nvSpPr>
          <p:cNvPr id="9" name="Rectangle 9"/>
          <p:cNvSpPr>
            <a:spLocks noChangeArrowheads="1"/>
          </p:cNvSpPr>
          <p:nvPr/>
        </p:nvSpPr>
        <p:spPr bwMode="auto">
          <a:xfrm>
            <a:off x="4950619" y="2551510"/>
            <a:ext cx="756047" cy="290513"/>
          </a:xfrm>
          <a:prstGeom prst="rect">
            <a:avLst/>
          </a:prstGeom>
          <a:solidFill>
            <a:srgbClr val="FFC000"/>
          </a:solidFill>
          <a:ln w="9525" algn="ctr">
            <a:solidFill>
              <a:srgbClr val="FFC000"/>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b="1" i="1">
                <a:ea typeface="Tahoma" panose="020B0604030504040204" pitchFamily="34" charset="0"/>
                <a:cs typeface="Tahoma" panose="020B0604030504040204" pitchFamily="34" charset="0"/>
              </a:rPr>
              <a:t>M</a:t>
            </a:r>
            <a:r>
              <a:rPr lang="en-US" altLang="nl-NL" sz="1050" b="1" i="1" baseline="-25000">
                <a:ea typeface="Tahoma" panose="020B0604030504040204" pitchFamily="34" charset="0"/>
                <a:cs typeface="Tahoma" panose="020B0604030504040204" pitchFamily="34" charset="0"/>
              </a:rPr>
              <a:t>c</a:t>
            </a:r>
            <a:r>
              <a:rPr lang="en-US" altLang="nl-NL" sz="1050" b="1">
                <a:ea typeface="Tahoma" panose="020B0604030504040204" pitchFamily="34" charset="0"/>
                <a:cs typeface="Tahoma" panose="020B0604030504040204" pitchFamily="34" charset="0"/>
              </a:rPr>
              <a:t> = 65</a:t>
            </a:r>
            <a:endParaRPr lang="nl-NL" altLang="nl-NL" sz="1050" b="1" i="1">
              <a:ea typeface="Tahoma" panose="020B0604030504040204" pitchFamily="34" charset="0"/>
              <a:cs typeface="Tahoma" panose="020B0604030504040204" pitchFamily="34" charset="0"/>
            </a:endParaRPr>
          </a:p>
        </p:txBody>
      </p:sp>
      <p:sp>
        <p:nvSpPr>
          <p:cNvPr id="10" name="Rectangle 9"/>
          <p:cNvSpPr>
            <a:spLocks noRot="1" noChangeAspect="1" noMove="1" noResize="1" noEditPoints="1" noAdjustHandles="1" noChangeArrowheads="1" noChangeShapeType="1" noTextEdit="1"/>
          </p:cNvSpPr>
          <p:nvPr/>
        </p:nvSpPr>
        <p:spPr bwMode="auto">
          <a:xfrm>
            <a:off x="6192180" y="999634"/>
            <a:ext cx="1404156" cy="816032"/>
          </a:xfrm>
          <a:prstGeom prst="rect">
            <a:avLst/>
          </a:prstGeom>
          <a:blipFill rotWithShape="1">
            <a:blip r:embed="rId3"/>
            <a:stretch>
              <a:fillRect l="-971" t="-1111" r="-5178" b="-21667"/>
            </a:stretch>
          </a:blipFill>
          <a:ln w="9525" cap="flat" cmpd="sng" algn="ctr">
            <a:solidFill>
              <a:srgbClr val="CC99FF"/>
            </a:solidFill>
            <a:prstDash val="solid"/>
            <a:round/>
            <a:headEnd type="none" w="med" len="med"/>
            <a:tailEnd type="none" w="med" len="med"/>
          </a:ln>
          <a:effectLst/>
        </p:spPr>
        <p:txBody>
          <a:bodyPr/>
          <a:lstStyle/>
          <a:p>
            <a:pPr>
              <a:defRPr/>
            </a:pPr>
            <a:r>
              <a:rPr lang="nl-NL" sz="1050">
                <a:noFill/>
                <a:latin typeface="Tahoma" panose="020B0604030504040204" pitchFamily="34" charset="0"/>
                <a:ea typeface="Tahoma" panose="020B0604030504040204" pitchFamily="34" charset="0"/>
                <a:cs typeface="Tahoma" panose="020B0604030504040204" pitchFamily="34" charset="0"/>
              </a:rPr>
              <a:t> </a:t>
            </a:r>
          </a:p>
        </p:txBody>
      </p:sp>
      <p:sp>
        <p:nvSpPr>
          <p:cNvPr id="11" name="Rectangle 10"/>
          <p:cNvSpPr>
            <a:spLocks noRot="1" noChangeAspect="1" noMove="1" noResize="1" noEditPoints="1" noAdjustHandles="1" noChangeArrowheads="1" noChangeShapeType="1" noTextEdit="1"/>
          </p:cNvSpPr>
          <p:nvPr/>
        </p:nvSpPr>
        <p:spPr bwMode="auto">
          <a:xfrm>
            <a:off x="6192180" y="2835838"/>
            <a:ext cx="1404156" cy="816032"/>
          </a:xfrm>
          <a:prstGeom prst="rect">
            <a:avLst/>
          </a:prstGeom>
          <a:blipFill rotWithShape="1">
            <a:blip r:embed="rId4"/>
            <a:stretch>
              <a:fillRect l="-971" t="-1105" r="-5178"/>
            </a:stretch>
          </a:blipFill>
          <a:ln w="9525" cap="flat" cmpd="sng" algn="ctr">
            <a:solidFill>
              <a:srgbClr val="FF99CC"/>
            </a:solidFill>
            <a:prstDash val="solid"/>
            <a:round/>
            <a:headEnd type="none" w="med" len="med"/>
            <a:tailEnd type="none" w="med" len="med"/>
          </a:ln>
          <a:effectLst/>
        </p:spPr>
        <p:txBody>
          <a:bodyPr/>
          <a:lstStyle/>
          <a:p>
            <a:pPr>
              <a:defRPr/>
            </a:pPr>
            <a:r>
              <a:rPr lang="nl-NL" sz="1050">
                <a:noFill/>
                <a:latin typeface="Tahoma" panose="020B0604030504040204" pitchFamily="34" charset="0"/>
                <a:ea typeface="Tahoma" panose="020B0604030504040204" pitchFamily="34" charset="0"/>
                <a:cs typeface="Tahoma" panose="020B0604030504040204" pitchFamily="34" charset="0"/>
              </a:rPr>
              <a:t> </a:t>
            </a:r>
          </a:p>
        </p:txBody>
      </p:sp>
      <p:cxnSp>
        <p:nvCxnSpPr>
          <p:cNvPr id="12" name="Straight Arrow Connector 14"/>
          <p:cNvCxnSpPr>
            <a:cxnSpLocks noChangeShapeType="1"/>
            <a:stCxn id="4" idx="3"/>
            <a:endCxn id="5" idx="1"/>
          </p:cNvCxnSpPr>
          <p:nvPr/>
        </p:nvCxnSpPr>
        <p:spPr bwMode="auto">
          <a:xfrm>
            <a:off x="2357438" y="2328863"/>
            <a:ext cx="270272" cy="0"/>
          </a:xfrm>
          <a:prstGeom prst="straightConnector1">
            <a:avLst/>
          </a:prstGeom>
          <a:noFill/>
          <a:ln w="190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6"/>
          <p:cNvCxnSpPr>
            <a:cxnSpLocks noChangeShapeType="1"/>
            <a:stCxn id="5" idx="0"/>
          </p:cNvCxnSpPr>
          <p:nvPr/>
        </p:nvCxnSpPr>
        <p:spPr bwMode="auto">
          <a:xfrm flipV="1">
            <a:off x="3113485" y="1302544"/>
            <a:ext cx="0" cy="702469"/>
          </a:xfrm>
          <a:prstGeom prst="line">
            <a:avLst/>
          </a:prstGeom>
          <a:noFill/>
          <a:ln w="190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8"/>
          <p:cNvCxnSpPr>
            <a:cxnSpLocks noChangeShapeType="1"/>
            <a:endCxn id="6" idx="1"/>
          </p:cNvCxnSpPr>
          <p:nvPr/>
        </p:nvCxnSpPr>
        <p:spPr bwMode="auto">
          <a:xfrm>
            <a:off x="3113485" y="1302544"/>
            <a:ext cx="648890" cy="0"/>
          </a:xfrm>
          <a:prstGeom prst="straightConnector1">
            <a:avLst/>
          </a:prstGeom>
          <a:noFill/>
          <a:ln w="190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20"/>
          <p:cNvCxnSpPr>
            <a:cxnSpLocks noChangeShapeType="1"/>
            <a:stCxn id="5" idx="2"/>
          </p:cNvCxnSpPr>
          <p:nvPr/>
        </p:nvCxnSpPr>
        <p:spPr bwMode="auto">
          <a:xfrm>
            <a:off x="3113485" y="2652713"/>
            <a:ext cx="0" cy="594122"/>
          </a:xfrm>
          <a:prstGeom prst="line">
            <a:avLst/>
          </a:prstGeom>
          <a:noFill/>
          <a:ln w="190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22"/>
          <p:cNvCxnSpPr>
            <a:cxnSpLocks noChangeShapeType="1"/>
            <a:endCxn id="7" idx="1"/>
          </p:cNvCxnSpPr>
          <p:nvPr/>
        </p:nvCxnSpPr>
        <p:spPr bwMode="auto">
          <a:xfrm>
            <a:off x="3113485" y="3246835"/>
            <a:ext cx="648890" cy="0"/>
          </a:xfrm>
          <a:prstGeom prst="straightConnector1">
            <a:avLst/>
          </a:prstGeom>
          <a:noFill/>
          <a:ln w="190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Elbow Connector 24"/>
          <p:cNvCxnSpPr>
            <a:cxnSpLocks noChangeShapeType="1"/>
            <a:stCxn id="6" idx="3"/>
            <a:endCxn id="8" idx="0"/>
          </p:cNvCxnSpPr>
          <p:nvPr/>
        </p:nvCxnSpPr>
        <p:spPr bwMode="auto">
          <a:xfrm>
            <a:off x="4733926" y="1302544"/>
            <a:ext cx="594122" cy="465535"/>
          </a:xfrm>
          <a:prstGeom prst="bentConnector2">
            <a:avLst/>
          </a:prstGeom>
          <a:noFill/>
          <a:ln w="190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Elbow Connector 26"/>
          <p:cNvCxnSpPr>
            <a:cxnSpLocks noChangeShapeType="1"/>
            <a:stCxn id="7" idx="3"/>
            <a:endCxn id="9" idx="2"/>
          </p:cNvCxnSpPr>
          <p:nvPr/>
        </p:nvCxnSpPr>
        <p:spPr bwMode="auto">
          <a:xfrm flipV="1">
            <a:off x="4733926" y="2842022"/>
            <a:ext cx="594122" cy="404813"/>
          </a:xfrm>
          <a:prstGeom prst="bentConnector2">
            <a:avLst/>
          </a:prstGeom>
          <a:noFill/>
          <a:ln w="190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28"/>
          <p:cNvCxnSpPr>
            <a:cxnSpLocks noChangeShapeType="1"/>
            <a:stCxn id="8" idx="2"/>
            <a:endCxn id="9" idx="0"/>
          </p:cNvCxnSpPr>
          <p:nvPr/>
        </p:nvCxnSpPr>
        <p:spPr bwMode="auto">
          <a:xfrm>
            <a:off x="5328047" y="2058591"/>
            <a:ext cx="0" cy="492919"/>
          </a:xfrm>
          <a:prstGeom prst="straightConnector1">
            <a:avLst/>
          </a:prstGeom>
          <a:noFill/>
          <a:ln w="19050" algn="ctr">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30"/>
          <p:cNvCxnSpPr>
            <a:cxnSpLocks noChangeShapeType="1"/>
          </p:cNvCxnSpPr>
          <p:nvPr/>
        </p:nvCxnSpPr>
        <p:spPr bwMode="auto">
          <a:xfrm>
            <a:off x="5328048" y="2328863"/>
            <a:ext cx="540544" cy="0"/>
          </a:xfrm>
          <a:prstGeom prst="line">
            <a:avLst/>
          </a:prstGeom>
          <a:noFill/>
          <a:ln w="190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32"/>
          <p:cNvCxnSpPr>
            <a:cxnSpLocks noChangeShapeType="1"/>
            <a:endCxn id="10" idx="1"/>
          </p:cNvCxnSpPr>
          <p:nvPr/>
        </p:nvCxnSpPr>
        <p:spPr bwMode="auto">
          <a:xfrm flipV="1">
            <a:off x="5868591" y="1407319"/>
            <a:ext cx="323850" cy="921544"/>
          </a:xfrm>
          <a:prstGeom prst="straightConnector1">
            <a:avLst/>
          </a:prstGeom>
          <a:noFill/>
          <a:ln w="190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34"/>
          <p:cNvCxnSpPr>
            <a:cxnSpLocks noChangeShapeType="1"/>
            <a:endCxn id="11" idx="1"/>
          </p:cNvCxnSpPr>
          <p:nvPr/>
        </p:nvCxnSpPr>
        <p:spPr bwMode="auto">
          <a:xfrm>
            <a:off x="5868591" y="2328863"/>
            <a:ext cx="323850" cy="914400"/>
          </a:xfrm>
          <a:prstGeom prst="straightConnector1">
            <a:avLst/>
          </a:prstGeom>
          <a:noFill/>
          <a:ln w="190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35"/>
          <p:cNvSpPr txBox="1">
            <a:spLocks noChangeArrowheads="1"/>
          </p:cNvSpPr>
          <p:nvPr/>
        </p:nvSpPr>
        <p:spPr bwMode="auto">
          <a:xfrm>
            <a:off x="2303860" y="2356247"/>
            <a:ext cx="3774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(a)</a:t>
            </a:r>
            <a:endParaRPr lang="nl-NL" altLang="nl-NL" sz="1050">
              <a:ea typeface="Tahoma" panose="020B0604030504040204" pitchFamily="34" charset="0"/>
              <a:cs typeface="Tahoma" panose="020B0604030504040204" pitchFamily="34" charset="0"/>
            </a:endParaRPr>
          </a:p>
        </p:txBody>
      </p:sp>
      <p:sp>
        <p:nvSpPr>
          <p:cNvPr id="24" name="TextBox 36"/>
          <p:cNvSpPr txBox="1">
            <a:spLocks noChangeArrowheads="1"/>
          </p:cNvSpPr>
          <p:nvPr/>
        </p:nvSpPr>
        <p:spPr bwMode="auto">
          <a:xfrm>
            <a:off x="3383757" y="3258741"/>
            <a:ext cx="37861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r">
              <a:spcBef>
                <a:spcPct val="0"/>
              </a:spcBef>
              <a:buFontTx/>
              <a:buNone/>
            </a:pPr>
            <a:r>
              <a:rPr lang="en-US" altLang="nl-NL" sz="1050">
                <a:ea typeface="Tahoma" panose="020B0604030504040204" pitchFamily="34" charset="0"/>
                <a:cs typeface="Tahoma" panose="020B0604030504040204" pitchFamily="34" charset="0"/>
              </a:rPr>
              <a:t>(b)</a:t>
            </a:r>
            <a:endParaRPr lang="nl-NL" altLang="nl-NL" sz="1050">
              <a:ea typeface="Tahoma" panose="020B0604030504040204" pitchFamily="34" charset="0"/>
              <a:cs typeface="Tahoma" panose="020B0604030504040204" pitchFamily="34" charset="0"/>
            </a:endParaRPr>
          </a:p>
        </p:txBody>
      </p:sp>
      <p:sp>
        <p:nvSpPr>
          <p:cNvPr id="25" name="TextBox 37"/>
          <p:cNvSpPr txBox="1">
            <a:spLocks noChangeArrowheads="1"/>
          </p:cNvSpPr>
          <p:nvPr/>
        </p:nvSpPr>
        <p:spPr bwMode="auto">
          <a:xfrm>
            <a:off x="4086225" y="1707356"/>
            <a:ext cx="37742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(c)</a:t>
            </a:r>
            <a:endParaRPr lang="nl-NL" altLang="nl-NL" sz="1050">
              <a:ea typeface="Tahoma" panose="020B0604030504040204" pitchFamily="34" charset="0"/>
              <a:cs typeface="Tahoma" panose="020B0604030504040204" pitchFamily="34" charset="0"/>
            </a:endParaRPr>
          </a:p>
        </p:txBody>
      </p:sp>
      <p:sp>
        <p:nvSpPr>
          <p:cNvPr id="26" name="TextBox 38"/>
          <p:cNvSpPr txBox="1">
            <a:spLocks noChangeArrowheads="1"/>
          </p:cNvSpPr>
          <p:nvPr/>
        </p:nvSpPr>
        <p:spPr bwMode="auto">
          <a:xfrm>
            <a:off x="5274469" y="2031206"/>
            <a:ext cx="37742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(d)</a:t>
            </a:r>
            <a:endParaRPr lang="nl-NL" altLang="nl-NL" sz="1050">
              <a:ea typeface="Tahoma" panose="020B0604030504040204" pitchFamily="34" charset="0"/>
              <a:cs typeface="Tahoma" panose="020B0604030504040204" pitchFamily="34" charset="0"/>
            </a:endParaRPr>
          </a:p>
        </p:txBody>
      </p:sp>
      <p:sp>
        <p:nvSpPr>
          <p:cNvPr id="27" name="TextBox 39"/>
          <p:cNvSpPr txBox="1">
            <a:spLocks noChangeArrowheads="1"/>
          </p:cNvSpPr>
          <p:nvPr/>
        </p:nvSpPr>
        <p:spPr bwMode="auto">
          <a:xfrm>
            <a:off x="5274469" y="2826544"/>
            <a:ext cx="37742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(d)</a:t>
            </a:r>
            <a:endParaRPr lang="nl-NL" altLang="nl-NL" sz="1050">
              <a:ea typeface="Tahoma" panose="020B0604030504040204" pitchFamily="34" charset="0"/>
              <a:cs typeface="Tahoma" panose="020B0604030504040204" pitchFamily="34" charset="0"/>
            </a:endParaRPr>
          </a:p>
        </p:txBody>
      </p:sp>
      <p:sp>
        <p:nvSpPr>
          <p:cNvPr id="28" name="TextBox 40"/>
          <p:cNvSpPr txBox="1">
            <a:spLocks noChangeArrowheads="1"/>
          </p:cNvSpPr>
          <p:nvPr/>
        </p:nvSpPr>
        <p:spPr bwMode="auto">
          <a:xfrm>
            <a:off x="5868591" y="2193131"/>
            <a:ext cx="3774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or</a:t>
            </a:r>
            <a:endParaRPr lang="nl-NL" altLang="nl-NL" sz="1050">
              <a:ea typeface="Tahoma" panose="020B0604030504040204" pitchFamily="34" charset="0"/>
              <a:cs typeface="Tahoma" panose="020B0604030504040204" pitchFamily="34" charset="0"/>
            </a:endParaRPr>
          </a:p>
        </p:txBody>
      </p:sp>
      <p:sp>
        <p:nvSpPr>
          <p:cNvPr id="29" name="TextBox 41"/>
          <p:cNvSpPr txBox="1">
            <a:spLocks noChangeArrowheads="1"/>
          </p:cNvSpPr>
          <p:nvPr/>
        </p:nvSpPr>
        <p:spPr bwMode="auto">
          <a:xfrm>
            <a:off x="6731794" y="1815704"/>
            <a:ext cx="37861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(e)</a:t>
            </a:r>
            <a:endParaRPr lang="nl-NL" altLang="nl-NL" sz="1050">
              <a:ea typeface="Tahoma" panose="020B0604030504040204" pitchFamily="34" charset="0"/>
              <a:cs typeface="Tahoma" panose="020B0604030504040204" pitchFamily="34" charset="0"/>
            </a:endParaRPr>
          </a:p>
        </p:txBody>
      </p:sp>
      <p:sp>
        <p:nvSpPr>
          <p:cNvPr id="30" name="TextBox 42"/>
          <p:cNvSpPr txBox="1">
            <a:spLocks noChangeArrowheads="1"/>
          </p:cNvSpPr>
          <p:nvPr/>
        </p:nvSpPr>
        <p:spPr bwMode="auto">
          <a:xfrm>
            <a:off x="6731794" y="3651647"/>
            <a:ext cx="37861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(e)</a:t>
            </a:r>
            <a:endParaRPr lang="nl-NL" altLang="nl-NL" sz="1050">
              <a:ea typeface="Tahoma" panose="020B0604030504040204" pitchFamily="34" charset="0"/>
              <a:cs typeface="Tahoma" panose="020B0604030504040204" pitchFamily="34" charset="0"/>
            </a:endParaRPr>
          </a:p>
        </p:txBody>
      </p:sp>
      <p:sp>
        <p:nvSpPr>
          <p:cNvPr id="31" name="TextBox 43"/>
          <p:cNvSpPr txBox="1">
            <a:spLocks noChangeArrowheads="1"/>
          </p:cNvSpPr>
          <p:nvPr/>
        </p:nvSpPr>
        <p:spPr bwMode="auto">
          <a:xfrm>
            <a:off x="4086225" y="3651647"/>
            <a:ext cx="37742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050">
                <a:ea typeface="Tahoma" panose="020B0604030504040204" pitchFamily="34" charset="0"/>
                <a:cs typeface="Tahoma" panose="020B0604030504040204" pitchFamily="34" charset="0"/>
              </a:rPr>
              <a:t>(c)</a:t>
            </a:r>
            <a:endParaRPr lang="nl-NL" altLang="nl-NL" sz="1050">
              <a:ea typeface="Tahoma" panose="020B0604030504040204" pitchFamily="34" charset="0"/>
              <a:cs typeface="Tahoma" panose="020B0604030504040204" pitchFamily="34" charset="0"/>
            </a:endParaRPr>
          </a:p>
        </p:txBody>
      </p:sp>
      <p:sp>
        <p:nvSpPr>
          <p:cNvPr id="32" name="TextBox 48"/>
          <p:cNvSpPr txBox="1">
            <a:spLocks noChangeArrowheads="1"/>
          </p:cNvSpPr>
          <p:nvPr/>
        </p:nvSpPr>
        <p:spPr bwMode="auto">
          <a:xfrm>
            <a:off x="1277541" y="3815954"/>
            <a:ext cx="121562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050" u="sng">
                <a:ea typeface="Tahoma" panose="020B0604030504040204" pitchFamily="34" charset="0"/>
                <a:cs typeface="Tahoma" panose="020B0604030504040204" pitchFamily="34" charset="0"/>
              </a:rPr>
              <a:t>Key</a:t>
            </a:r>
            <a:r>
              <a:rPr lang="en-US" altLang="nl-NL" sz="1050">
                <a:ea typeface="Tahoma" panose="020B0604030504040204" pitchFamily="34" charset="0"/>
                <a:cs typeface="Tahoma" panose="020B0604030504040204" pitchFamily="34" charset="0"/>
              </a:rPr>
              <a:t>:</a:t>
            </a:r>
          </a:p>
          <a:p>
            <a:pPr>
              <a:spcBef>
                <a:spcPct val="0"/>
              </a:spcBef>
              <a:buFontTx/>
              <a:buNone/>
            </a:pPr>
            <a:r>
              <a:rPr lang="en-US" altLang="nl-NL" sz="1050">
                <a:ea typeface="Tahoma" panose="020B0604030504040204" pitchFamily="34" charset="0"/>
                <a:cs typeface="Tahoma" panose="020B0604030504040204" pitchFamily="34" charset="0"/>
              </a:rPr>
              <a:t>(a) Selection of sample from population</a:t>
            </a:r>
            <a:endParaRPr lang="nl-NL" altLang="nl-NL" sz="1050">
              <a:ea typeface="Tahoma" panose="020B0604030504040204" pitchFamily="34" charset="0"/>
              <a:cs typeface="Tahoma" panose="020B0604030504040204" pitchFamily="34" charset="0"/>
            </a:endParaRPr>
          </a:p>
        </p:txBody>
      </p:sp>
      <p:sp>
        <p:nvSpPr>
          <p:cNvPr id="33" name="TextBox 49"/>
          <p:cNvSpPr txBox="1">
            <a:spLocks noChangeArrowheads="1"/>
          </p:cNvSpPr>
          <p:nvPr/>
        </p:nvSpPr>
        <p:spPr bwMode="auto">
          <a:xfrm>
            <a:off x="2519362" y="4000500"/>
            <a:ext cx="1215629"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050">
                <a:ea typeface="Tahoma" panose="020B0604030504040204" pitchFamily="34" charset="0"/>
                <a:cs typeface="Tahoma" panose="020B0604030504040204" pitchFamily="34" charset="0"/>
              </a:rPr>
              <a:t>(b) Assignment of participants to groups</a:t>
            </a:r>
          </a:p>
        </p:txBody>
      </p:sp>
      <p:sp>
        <p:nvSpPr>
          <p:cNvPr id="34" name="TextBox 50"/>
          <p:cNvSpPr txBox="1">
            <a:spLocks noChangeArrowheads="1"/>
          </p:cNvSpPr>
          <p:nvPr/>
        </p:nvSpPr>
        <p:spPr bwMode="auto">
          <a:xfrm>
            <a:off x="3815954" y="4000500"/>
            <a:ext cx="121562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050">
                <a:ea typeface="Tahoma" panose="020B0604030504040204" pitchFamily="34" charset="0"/>
                <a:cs typeface="Tahoma" panose="020B0604030504040204" pitchFamily="34" charset="0"/>
              </a:rPr>
              <a:t>(c) Experiment conducted</a:t>
            </a:r>
          </a:p>
        </p:txBody>
      </p:sp>
      <p:sp>
        <p:nvSpPr>
          <p:cNvPr id="35" name="TextBox 51"/>
          <p:cNvSpPr txBox="1">
            <a:spLocks noChangeArrowheads="1"/>
          </p:cNvSpPr>
          <p:nvPr/>
        </p:nvSpPr>
        <p:spPr bwMode="auto">
          <a:xfrm>
            <a:off x="4976812" y="4000500"/>
            <a:ext cx="121562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050">
                <a:ea typeface="Tahoma" panose="020B0604030504040204" pitchFamily="34" charset="0"/>
                <a:cs typeface="Tahoma" panose="020B0604030504040204" pitchFamily="34" charset="0"/>
              </a:rPr>
              <a:t>(d) Outcome of experiment</a:t>
            </a:r>
          </a:p>
        </p:txBody>
      </p:sp>
      <p:sp>
        <p:nvSpPr>
          <p:cNvPr id="36" name="TextBox 52"/>
          <p:cNvSpPr txBox="1">
            <a:spLocks noChangeArrowheads="1"/>
          </p:cNvSpPr>
          <p:nvPr/>
        </p:nvSpPr>
        <p:spPr bwMode="auto">
          <a:xfrm>
            <a:off x="6165057" y="4000500"/>
            <a:ext cx="1431131"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050">
                <a:ea typeface="Tahoma" panose="020B0604030504040204" pitchFamily="34" charset="0"/>
                <a:cs typeface="Tahoma" panose="020B0604030504040204" pitchFamily="34" charset="0"/>
              </a:rPr>
              <a:t>(e) Decision based on result of inferential statistic</a:t>
            </a:r>
          </a:p>
        </p:txBody>
      </p:sp>
    </p:spTree>
    <p:extLst>
      <p:ext uri="{BB962C8B-B14F-4D97-AF65-F5344CB8AC3E}">
        <p14:creationId xmlns:p14="http://schemas.microsoft.com/office/powerpoint/2010/main" val="3234574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Tomorrow’s lecture</a:t>
            </a:r>
          </a:p>
        </p:txBody>
      </p:sp>
      <p:sp>
        <p:nvSpPr>
          <p:cNvPr id="3" name="Content Placeholder 2"/>
          <p:cNvSpPr>
            <a:spLocks noGrp="1"/>
          </p:cNvSpPr>
          <p:nvPr>
            <p:ph idx="1"/>
          </p:nvPr>
        </p:nvSpPr>
        <p:spPr/>
        <p:txBody>
          <a:bodyPr>
            <a:normAutofit/>
          </a:bodyPr>
          <a:lstStyle/>
          <a:p>
            <a:r>
              <a:rPr lang="en-US" dirty="0"/>
              <a:t>Practice with the materials of module 3.a and 3.b.</a:t>
            </a:r>
          </a:p>
          <a:p>
            <a:r>
              <a:rPr lang="en-US" dirty="0"/>
              <a:t>Preparation needed!</a:t>
            </a:r>
          </a:p>
          <a:p>
            <a:pPr lvl="1"/>
            <a:r>
              <a:rPr lang="en-US" dirty="0"/>
              <a:t>Watch the learning videos from module 3.a and 3.b</a:t>
            </a:r>
          </a:p>
          <a:p>
            <a:pPr lvl="1"/>
            <a:r>
              <a:rPr lang="en-US" dirty="0"/>
              <a:t>Read chapters 7, 9, 12, 13 from S&amp;B</a:t>
            </a:r>
          </a:p>
          <a:p>
            <a:endParaRPr lang="en-GB" dirty="0"/>
          </a:p>
        </p:txBody>
      </p:sp>
    </p:spTree>
    <p:extLst>
      <p:ext uri="{BB962C8B-B14F-4D97-AF65-F5344CB8AC3E}">
        <p14:creationId xmlns:p14="http://schemas.microsoft.com/office/powerpoint/2010/main" val="9214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nl-NL"/>
              <a:t>Quiz questions</a:t>
            </a:r>
            <a:endParaRPr lang="nl-NL" altLang="nl-NL"/>
          </a:p>
        </p:txBody>
      </p:sp>
      <p:sp>
        <p:nvSpPr>
          <p:cNvPr id="5123" name="Content Placeholder 2"/>
          <p:cNvSpPr>
            <a:spLocks noGrp="1"/>
          </p:cNvSpPr>
          <p:nvPr>
            <p:ph idx="1"/>
          </p:nvPr>
        </p:nvSpPr>
        <p:spPr/>
        <p:txBody>
          <a:bodyPr>
            <a:normAutofit/>
          </a:bodyPr>
          <a:lstStyle/>
          <a:p>
            <a:pPr>
              <a:buFont typeface="Tahoma" pitchFamily="34" charset="0"/>
              <a:buAutoNum type="arabicPeriod"/>
            </a:pPr>
            <a:r>
              <a:rPr lang="en-GB" altLang="nl-NL" sz="1800" dirty="0"/>
              <a:t>What is the difference between a mediating and independent variable?</a:t>
            </a:r>
          </a:p>
          <a:p>
            <a:pPr marL="642938" lvl="1" indent="-342900">
              <a:buFont typeface="Tahoma" pitchFamily="34" charset="0"/>
              <a:buAutoNum type="alphaUcPeriod"/>
            </a:pPr>
            <a:r>
              <a:rPr lang="en-GB" altLang="nl-NL" sz="1800" dirty="0"/>
              <a:t>A mediating variable impacts the variable of interest, an independent variable does not</a:t>
            </a:r>
          </a:p>
          <a:p>
            <a:pPr marL="642938" lvl="1" indent="-342900">
              <a:buFont typeface="Tahoma" pitchFamily="34" charset="0"/>
              <a:buAutoNum type="alphaUcPeriod"/>
            </a:pPr>
            <a:r>
              <a:rPr lang="en-GB" altLang="nl-NL" sz="1800" dirty="0"/>
              <a:t>An independent variable is exogenous, a mediating variable is not</a:t>
            </a:r>
          </a:p>
          <a:p>
            <a:pPr marL="642938" lvl="1" indent="-342900">
              <a:buFont typeface="Tahoma" pitchFamily="34" charset="0"/>
              <a:buAutoNum type="alphaUcPeriod"/>
            </a:pPr>
            <a:r>
              <a:rPr lang="en-GB" altLang="nl-NL" sz="1800" dirty="0"/>
              <a:t>An independent variable is an experimental condition, a mediating variable a disturbing effect</a:t>
            </a:r>
          </a:p>
        </p:txBody>
      </p:sp>
      <p:sp>
        <p:nvSpPr>
          <p:cNvPr id="2" name="TextBox 1"/>
          <p:cNvSpPr txBox="1"/>
          <p:nvPr/>
        </p:nvSpPr>
        <p:spPr>
          <a:xfrm>
            <a:off x="1608543" y="3647493"/>
            <a:ext cx="7141664" cy="1754326"/>
          </a:xfrm>
          <a:prstGeom prst="rect">
            <a:avLst/>
          </a:prstGeom>
          <a:noFill/>
        </p:spPr>
        <p:txBody>
          <a:bodyPr wrap="square" rtlCol="0">
            <a:spAutoFit/>
          </a:bodyPr>
          <a:lstStyle/>
          <a:p>
            <a:r>
              <a:rPr lang="en-GB" dirty="0"/>
              <a:t>A: Yes, mediating variables affect dependent variable, but independent variable can do that too!</a:t>
            </a:r>
          </a:p>
          <a:p>
            <a:r>
              <a:rPr lang="en-GB" dirty="0"/>
              <a:t>B: Correct! (</a:t>
            </a:r>
            <a:r>
              <a:rPr lang="en-GB" dirty="0" err="1"/>
              <a:t>Exogonous</a:t>
            </a:r>
            <a:r>
              <a:rPr lang="en-GB" dirty="0"/>
              <a:t> = not affected by any other variable in the model)</a:t>
            </a:r>
          </a:p>
          <a:p>
            <a:r>
              <a:rPr lang="en-GB" dirty="0"/>
              <a:t>C: Independent variables could be experimental conditions. But disturbing effects are typically </a:t>
            </a:r>
            <a:r>
              <a:rPr lang="en-GB" dirty="0" err="1"/>
              <a:t>exogonous</a:t>
            </a:r>
            <a:endParaRPr lang="en-GB" dirty="0"/>
          </a:p>
        </p:txBody>
      </p:sp>
    </p:spTree>
    <p:extLst>
      <p:ext uri="{BB962C8B-B14F-4D97-AF65-F5344CB8AC3E}">
        <p14:creationId xmlns:p14="http://schemas.microsoft.com/office/powerpoint/2010/main" val="97849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nl-NL"/>
              <a:t>Quiz questions</a:t>
            </a:r>
            <a:endParaRPr lang="nl-NL" altLang="nl-NL"/>
          </a:p>
        </p:txBody>
      </p:sp>
      <p:sp>
        <p:nvSpPr>
          <p:cNvPr id="5123" name="Content Placeholder 2"/>
          <p:cNvSpPr>
            <a:spLocks noGrp="1"/>
          </p:cNvSpPr>
          <p:nvPr>
            <p:ph idx="1"/>
          </p:nvPr>
        </p:nvSpPr>
        <p:spPr/>
        <p:txBody>
          <a:bodyPr>
            <a:normAutofit/>
          </a:bodyPr>
          <a:lstStyle/>
          <a:p>
            <a:pPr>
              <a:buFont typeface="Tahoma" pitchFamily="34" charset="0"/>
              <a:buAutoNum type="arabicPeriod" startAt="2"/>
            </a:pPr>
            <a:r>
              <a:rPr lang="en-GB" altLang="nl-NL" sz="2000" dirty="0"/>
              <a:t>A statement describing the relation between an independent and dependent variable is a</a:t>
            </a:r>
          </a:p>
          <a:p>
            <a:pPr marL="642938" lvl="1" indent="-342900">
              <a:buFont typeface="Tahoma" pitchFamily="34" charset="0"/>
              <a:buAutoNum type="alphaUcPeriod"/>
            </a:pPr>
            <a:r>
              <a:rPr lang="en-GB" altLang="nl-NL" sz="2000" dirty="0"/>
              <a:t>Null hypothesis				</a:t>
            </a:r>
          </a:p>
          <a:p>
            <a:pPr marL="642938" lvl="1" indent="-342900">
              <a:buFont typeface="Tahoma" pitchFamily="34" charset="0"/>
              <a:buAutoNum type="alphaUcPeriod"/>
            </a:pPr>
            <a:r>
              <a:rPr lang="en-GB" altLang="nl-NL" sz="2000" dirty="0"/>
              <a:t>Alternate hypothesis		</a:t>
            </a:r>
          </a:p>
          <a:p>
            <a:pPr marL="642938" lvl="1" indent="-342900">
              <a:buFont typeface="Tahoma" pitchFamily="34" charset="0"/>
              <a:buAutoNum type="alphaUcPeriod"/>
            </a:pPr>
            <a:endParaRPr lang="en-GB" altLang="nl-NL" sz="2000" dirty="0"/>
          </a:p>
          <a:p>
            <a:pPr marL="642938" lvl="1" indent="-342900">
              <a:buFont typeface="Tahoma" pitchFamily="34" charset="0"/>
              <a:buAutoNum type="alphaUcPeriod"/>
            </a:pPr>
            <a:endParaRPr lang="nl-NL" altLang="nl-NL" sz="2000" dirty="0"/>
          </a:p>
          <a:p>
            <a:pPr marL="642938" lvl="1" indent="-342900">
              <a:buFont typeface="Tahoma" pitchFamily="34" charset="0"/>
              <a:buAutoNum type="alphaUcPeriod"/>
            </a:pPr>
            <a:endParaRPr lang="en-GB" altLang="nl-NL" sz="2000" dirty="0"/>
          </a:p>
        </p:txBody>
      </p:sp>
    </p:spTree>
    <p:extLst>
      <p:ext uri="{BB962C8B-B14F-4D97-AF65-F5344CB8AC3E}">
        <p14:creationId xmlns:p14="http://schemas.microsoft.com/office/powerpoint/2010/main" val="532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nl-NL"/>
              <a:t>Quiz questions</a:t>
            </a:r>
            <a:endParaRPr lang="nl-NL" altLang="nl-NL"/>
          </a:p>
        </p:txBody>
      </p:sp>
      <p:sp>
        <p:nvSpPr>
          <p:cNvPr id="5123" name="Content Placeholder 2"/>
          <p:cNvSpPr>
            <a:spLocks noGrp="1"/>
          </p:cNvSpPr>
          <p:nvPr>
            <p:ph idx="1"/>
          </p:nvPr>
        </p:nvSpPr>
        <p:spPr/>
        <p:txBody>
          <a:bodyPr>
            <a:normAutofit/>
          </a:bodyPr>
          <a:lstStyle/>
          <a:p>
            <a:pPr>
              <a:buFont typeface="Tahoma" pitchFamily="34" charset="0"/>
              <a:buAutoNum type="arabicPeriod" startAt="3"/>
            </a:pPr>
            <a:r>
              <a:rPr lang="en-GB" altLang="nl-NL" sz="2000" dirty="0"/>
              <a:t>What is a unit of analysis?</a:t>
            </a:r>
          </a:p>
          <a:p>
            <a:pPr marL="642938" lvl="1" indent="-342900">
              <a:buFont typeface="Tahoma" pitchFamily="34" charset="0"/>
              <a:buAutoNum type="alphaUcPeriod"/>
            </a:pPr>
            <a:r>
              <a:rPr lang="en-GB" altLang="nl-NL" sz="2000" dirty="0"/>
              <a:t>The discrete social unit on which data is being collected</a:t>
            </a:r>
          </a:p>
          <a:p>
            <a:pPr marL="642938" lvl="1" indent="-342900">
              <a:buFont typeface="Tahoma" pitchFamily="34" charset="0"/>
              <a:buAutoNum type="alphaUcPeriod"/>
            </a:pPr>
            <a:r>
              <a:rPr lang="en-GB" altLang="nl-NL" sz="2000" dirty="0"/>
              <a:t>The discrete social unit that is subject of the conceptual model</a:t>
            </a:r>
          </a:p>
          <a:p>
            <a:pPr marL="642938" lvl="1" indent="-342900">
              <a:buFont typeface="Tahoma" pitchFamily="34" charset="0"/>
              <a:buAutoNum type="alphaUcPeriod"/>
            </a:pPr>
            <a:r>
              <a:rPr lang="en-GB" altLang="nl-NL" sz="2000" dirty="0"/>
              <a:t>The discrete social unit that represents the independent variable</a:t>
            </a:r>
          </a:p>
          <a:p>
            <a:pPr marL="642938" lvl="1" indent="-342900">
              <a:buFont typeface="Tahoma" pitchFamily="34" charset="0"/>
              <a:buAutoNum type="alphaUcPeriod"/>
            </a:pPr>
            <a:endParaRPr lang="en-GB" altLang="nl-NL" sz="2000" dirty="0"/>
          </a:p>
          <a:p>
            <a:pPr marL="642938" lvl="1" indent="-342900">
              <a:buFont typeface="Tahoma" pitchFamily="34" charset="0"/>
              <a:buAutoNum type="alphaUcPeriod"/>
            </a:pPr>
            <a:endParaRPr lang="nl-NL" altLang="nl-NL" sz="2000" dirty="0"/>
          </a:p>
          <a:p>
            <a:pPr marL="642938" lvl="1" indent="-342900">
              <a:buFont typeface="Tahoma" pitchFamily="34" charset="0"/>
              <a:buAutoNum type="alphaUcPeriod"/>
            </a:pPr>
            <a:endParaRPr lang="en-GB" altLang="nl-NL" sz="2000" dirty="0"/>
          </a:p>
        </p:txBody>
      </p:sp>
    </p:spTree>
    <p:extLst>
      <p:ext uri="{BB962C8B-B14F-4D97-AF65-F5344CB8AC3E}">
        <p14:creationId xmlns:p14="http://schemas.microsoft.com/office/powerpoint/2010/main" val="308289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nl-NL"/>
              <a:t>Quiz questions</a:t>
            </a:r>
            <a:endParaRPr lang="nl-NL" altLang="nl-NL"/>
          </a:p>
        </p:txBody>
      </p:sp>
      <p:sp>
        <p:nvSpPr>
          <p:cNvPr id="5123" name="Content Placeholder 2"/>
          <p:cNvSpPr>
            <a:spLocks noGrp="1"/>
          </p:cNvSpPr>
          <p:nvPr>
            <p:ph idx="1"/>
          </p:nvPr>
        </p:nvSpPr>
        <p:spPr/>
        <p:txBody>
          <a:bodyPr>
            <a:normAutofit/>
          </a:bodyPr>
          <a:lstStyle/>
          <a:p>
            <a:pPr>
              <a:buFont typeface="Tahoma" pitchFamily="34" charset="0"/>
              <a:buAutoNum type="arabicPeriod" startAt="3"/>
            </a:pPr>
            <a:r>
              <a:rPr lang="en-GB" altLang="nl-NL" sz="2000" dirty="0"/>
              <a:t>What is a unit of analysis?</a:t>
            </a:r>
          </a:p>
          <a:p>
            <a:pPr marL="642938" lvl="1" indent="-342900">
              <a:buFont typeface="Tahoma" pitchFamily="34" charset="0"/>
              <a:buAutoNum type="alphaUcPeriod"/>
            </a:pPr>
            <a:r>
              <a:rPr lang="en-GB" altLang="nl-NL" sz="2000" dirty="0"/>
              <a:t>The discrete social unit on which data is being collected</a:t>
            </a:r>
          </a:p>
          <a:p>
            <a:pPr marL="642938" lvl="1" indent="-342900">
              <a:buFont typeface="Tahoma" pitchFamily="34" charset="0"/>
              <a:buAutoNum type="alphaUcPeriod"/>
            </a:pPr>
            <a:r>
              <a:rPr lang="en-GB" altLang="nl-NL" sz="2000" dirty="0"/>
              <a:t>The discrete social unit that is subject of the conceptual model</a:t>
            </a:r>
          </a:p>
          <a:p>
            <a:pPr marL="642938" lvl="1" indent="-342900">
              <a:buFont typeface="Tahoma" pitchFamily="34" charset="0"/>
              <a:buAutoNum type="alphaUcPeriod"/>
            </a:pPr>
            <a:r>
              <a:rPr lang="en-GB" altLang="nl-NL" sz="2000" dirty="0"/>
              <a:t>The discrete social unit that represents the independent variable</a:t>
            </a:r>
          </a:p>
          <a:p>
            <a:pPr marL="642938" lvl="1" indent="-342900">
              <a:buFont typeface="Tahoma" pitchFamily="34" charset="0"/>
              <a:buAutoNum type="alphaUcPeriod"/>
            </a:pPr>
            <a:endParaRPr lang="en-GB" altLang="nl-NL" sz="2000" dirty="0"/>
          </a:p>
          <a:p>
            <a:pPr marL="642938" lvl="1" indent="-342900">
              <a:buFont typeface="Tahoma" pitchFamily="34" charset="0"/>
              <a:buAutoNum type="alphaUcPeriod"/>
            </a:pPr>
            <a:endParaRPr lang="nl-NL" altLang="nl-NL" sz="2000" dirty="0"/>
          </a:p>
          <a:p>
            <a:pPr marL="642938" lvl="1" indent="-342900">
              <a:buFont typeface="Tahoma" pitchFamily="34" charset="0"/>
              <a:buAutoNum type="alphaUcPeriod"/>
            </a:pPr>
            <a:endParaRPr lang="en-GB" altLang="nl-NL" sz="2000" dirty="0"/>
          </a:p>
        </p:txBody>
      </p:sp>
      <p:sp>
        <p:nvSpPr>
          <p:cNvPr id="2" name="TextBox 1"/>
          <p:cNvSpPr txBox="1"/>
          <p:nvPr/>
        </p:nvSpPr>
        <p:spPr>
          <a:xfrm>
            <a:off x="1763106" y="3488533"/>
            <a:ext cx="7295543" cy="1754326"/>
          </a:xfrm>
          <a:prstGeom prst="rect">
            <a:avLst/>
          </a:prstGeom>
          <a:noFill/>
        </p:spPr>
        <p:txBody>
          <a:bodyPr wrap="square" rtlCol="0">
            <a:spAutoFit/>
          </a:bodyPr>
          <a:lstStyle/>
          <a:p>
            <a:r>
              <a:rPr lang="en-GB" dirty="0"/>
              <a:t>A: Is the definition of unit of observation</a:t>
            </a:r>
          </a:p>
          <a:p>
            <a:r>
              <a:rPr lang="en-GB" dirty="0"/>
              <a:t>B: Correct: Unit of analysis is the social unit that the RQ / conceptual model is about</a:t>
            </a:r>
          </a:p>
          <a:p>
            <a:r>
              <a:rPr lang="en-GB" dirty="0"/>
              <a:t>C: Incorrect: An independent variable is the property of a discrete social unit (e.g. performance of company), not the unit itself  (e.g. company)</a:t>
            </a:r>
          </a:p>
        </p:txBody>
      </p:sp>
    </p:spTree>
    <p:extLst>
      <p:ext uri="{BB962C8B-B14F-4D97-AF65-F5344CB8AC3E}">
        <p14:creationId xmlns:p14="http://schemas.microsoft.com/office/powerpoint/2010/main" val="180815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nl-NL"/>
              <a:t>Quiz questions</a:t>
            </a:r>
            <a:endParaRPr lang="nl-NL" altLang="nl-NL"/>
          </a:p>
        </p:txBody>
      </p:sp>
      <p:sp>
        <p:nvSpPr>
          <p:cNvPr id="5123" name="Content Placeholder 2"/>
          <p:cNvSpPr>
            <a:spLocks noGrp="1"/>
          </p:cNvSpPr>
          <p:nvPr>
            <p:ph idx="1"/>
          </p:nvPr>
        </p:nvSpPr>
        <p:spPr/>
        <p:txBody>
          <a:bodyPr>
            <a:normAutofit/>
          </a:bodyPr>
          <a:lstStyle/>
          <a:p>
            <a:pPr>
              <a:buFont typeface="Tahoma" pitchFamily="34" charset="0"/>
              <a:buAutoNum type="arabicPeriod"/>
            </a:pPr>
            <a:r>
              <a:rPr lang="en-GB" altLang="nl-NL" sz="1800" dirty="0"/>
              <a:t>What is NOT a condition for causality?</a:t>
            </a:r>
          </a:p>
          <a:p>
            <a:pPr marL="642938" lvl="1" indent="-342900">
              <a:buFont typeface="Tahoma" pitchFamily="34" charset="0"/>
              <a:buAutoNum type="alphaUcPeriod"/>
            </a:pPr>
            <a:r>
              <a:rPr lang="en-US" altLang="nl-NL" sz="1800" dirty="0"/>
              <a:t>The independent variable (IV) and dependent variable (DV) should co-vary</a:t>
            </a:r>
          </a:p>
          <a:p>
            <a:pPr marL="642938" lvl="1" indent="-342900">
              <a:buFont typeface="Tahoma" pitchFamily="34" charset="0"/>
              <a:buAutoNum type="alphaUcPeriod"/>
            </a:pPr>
            <a:r>
              <a:rPr lang="en-US" altLang="nl-NL" sz="1800" dirty="0"/>
              <a:t>The IV should precede the DV </a:t>
            </a:r>
          </a:p>
          <a:p>
            <a:pPr marL="642938" lvl="1" indent="-342900">
              <a:buFont typeface="Tahoma" pitchFamily="34" charset="0"/>
              <a:buAutoNum type="alphaUcPeriod"/>
            </a:pPr>
            <a:r>
              <a:rPr lang="en-US" altLang="nl-NL" sz="1800" dirty="0"/>
              <a:t>No other (confounding) factor should cause a change in the DV </a:t>
            </a:r>
          </a:p>
          <a:p>
            <a:pPr marL="642938" lvl="1" indent="-342900">
              <a:buFont typeface="Tahoma" pitchFamily="34" charset="0"/>
              <a:buAutoNum type="alphaUcPeriod"/>
            </a:pPr>
            <a:r>
              <a:rPr lang="en-US" altLang="nl-NL" sz="1800" dirty="0"/>
              <a:t>The relation between IV and DV should derive from a logical explanation (theory)</a:t>
            </a:r>
          </a:p>
          <a:p>
            <a:pPr marL="642938" lvl="1" indent="-342900">
              <a:buFont typeface="Tahoma" pitchFamily="34" charset="0"/>
              <a:buAutoNum type="alphaUcPeriod"/>
            </a:pPr>
            <a:r>
              <a:rPr lang="en-US" altLang="nl-NL" sz="1800" dirty="0"/>
              <a:t>All the above are conditions for causality</a:t>
            </a:r>
          </a:p>
        </p:txBody>
      </p:sp>
    </p:spTree>
    <p:extLst>
      <p:ext uri="{BB962C8B-B14F-4D97-AF65-F5344CB8AC3E}">
        <p14:creationId xmlns:p14="http://schemas.microsoft.com/office/powerpoint/2010/main" val="66598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nl-NL"/>
              <a:t>Quiz questions</a:t>
            </a:r>
            <a:endParaRPr lang="nl-NL" altLang="nl-NL"/>
          </a:p>
        </p:txBody>
      </p:sp>
      <p:sp>
        <p:nvSpPr>
          <p:cNvPr id="5123" name="Content Placeholder 2"/>
          <p:cNvSpPr>
            <a:spLocks noGrp="1"/>
          </p:cNvSpPr>
          <p:nvPr>
            <p:ph idx="1"/>
          </p:nvPr>
        </p:nvSpPr>
        <p:spPr/>
        <p:txBody>
          <a:bodyPr>
            <a:normAutofit/>
          </a:bodyPr>
          <a:lstStyle/>
          <a:p>
            <a:pPr>
              <a:buFont typeface="Tahoma" pitchFamily="34" charset="0"/>
              <a:buAutoNum type="arabicPeriod"/>
            </a:pPr>
            <a:r>
              <a:rPr lang="en-GB" altLang="nl-NL" sz="1800" dirty="0"/>
              <a:t>A supervisor asks a student whether his case study findings will also hold in other industries. This question relates to the study’s</a:t>
            </a:r>
          </a:p>
          <a:p>
            <a:pPr marL="642938" lvl="1" indent="-342900">
              <a:buFont typeface="Tahoma" pitchFamily="34" charset="0"/>
              <a:buAutoNum type="alphaUcPeriod"/>
            </a:pPr>
            <a:r>
              <a:rPr lang="en-US" altLang="nl-NL" sz="1800" dirty="0"/>
              <a:t>Internal validity</a:t>
            </a:r>
          </a:p>
          <a:p>
            <a:pPr marL="642938" lvl="1" indent="-342900">
              <a:buFont typeface="Tahoma" pitchFamily="34" charset="0"/>
              <a:buAutoNum type="alphaUcPeriod"/>
            </a:pPr>
            <a:r>
              <a:rPr lang="en-US" altLang="nl-NL" sz="1800" dirty="0"/>
              <a:t>External validity</a:t>
            </a:r>
          </a:p>
          <a:p>
            <a:pPr marL="642938" lvl="1" indent="-342900">
              <a:buFont typeface="Tahoma" pitchFamily="34" charset="0"/>
              <a:buAutoNum type="alphaUcPeriod"/>
            </a:pPr>
            <a:r>
              <a:rPr lang="en-US" altLang="nl-NL" sz="1800" dirty="0"/>
              <a:t>Cross-sectional nature</a:t>
            </a:r>
          </a:p>
          <a:p>
            <a:pPr marL="642938" lvl="1" indent="-342900">
              <a:buFont typeface="Tahoma" pitchFamily="34" charset="0"/>
              <a:buAutoNum type="alphaUcPeriod"/>
            </a:pPr>
            <a:r>
              <a:rPr lang="en-US" altLang="nl-NL" sz="1800" dirty="0"/>
              <a:t>Experimental design</a:t>
            </a:r>
          </a:p>
        </p:txBody>
      </p:sp>
    </p:spTree>
    <p:extLst>
      <p:ext uri="{BB962C8B-B14F-4D97-AF65-F5344CB8AC3E}">
        <p14:creationId xmlns:p14="http://schemas.microsoft.com/office/powerpoint/2010/main" val="27252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nl-NL"/>
              <a:t>Quiz questions</a:t>
            </a:r>
            <a:endParaRPr lang="nl-NL" altLang="nl-NL"/>
          </a:p>
        </p:txBody>
      </p:sp>
      <p:sp>
        <p:nvSpPr>
          <p:cNvPr id="5123" name="Content Placeholder 2"/>
          <p:cNvSpPr>
            <a:spLocks noGrp="1"/>
          </p:cNvSpPr>
          <p:nvPr>
            <p:ph idx="1"/>
          </p:nvPr>
        </p:nvSpPr>
        <p:spPr/>
        <p:txBody>
          <a:bodyPr>
            <a:normAutofit/>
          </a:bodyPr>
          <a:lstStyle/>
          <a:p>
            <a:pPr>
              <a:buFont typeface="Tahoma" pitchFamily="34" charset="0"/>
              <a:buAutoNum type="arabicPeriod"/>
            </a:pPr>
            <a:r>
              <a:rPr lang="en-GB" altLang="nl-NL" sz="1800" dirty="0"/>
              <a:t>Which statement is correct?</a:t>
            </a:r>
            <a:br>
              <a:rPr lang="en-GB" altLang="nl-NL" sz="1800" dirty="0"/>
            </a:br>
            <a:r>
              <a:rPr lang="en-GB" altLang="nl-NL" sz="1800" dirty="0"/>
              <a:t>I: A strength of surveys is their high external validity</a:t>
            </a:r>
            <a:br>
              <a:rPr lang="en-GB" altLang="nl-NL" sz="1800" dirty="0"/>
            </a:br>
            <a:r>
              <a:rPr lang="en-GB" altLang="nl-NL" sz="1800" dirty="0"/>
              <a:t>II: All things being equal, longitudinal studies have a higher internal validity than cross-sectional studies</a:t>
            </a:r>
          </a:p>
          <a:p>
            <a:pPr marL="642938" lvl="1" indent="-342900">
              <a:buFont typeface="Tahoma" pitchFamily="34" charset="0"/>
              <a:buAutoNum type="alphaUcPeriod"/>
            </a:pPr>
            <a:r>
              <a:rPr lang="en-US" altLang="nl-NL" sz="1800" dirty="0"/>
              <a:t>Only statement I is correct</a:t>
            </a:r>
          </a:p>
          <a:p>
            <a:pPr marL="642938" lvl="1" indent="-342900">
              <a:buFont typeface="Tahoma" pitchFamily="34" charset="0"/>
              <a:buAutoNum type="alphaUcPeriod"/>
            </a:pPr>
            <a:r>
              <a:rPr lang="en-US" altLang="nl-NL" sz="1800" dirty="0"/>
              <a:t>Only statement II is correct</a:t>
            </a:r>
          </a:p>
          <a:p>
            <a:pPr marL="642938" lvl="1" indent="-342900">
              <a:buFont typeface="Tahoma" pitchFamily="34" charset="0"/>
              <a:buAutoNum type="alphaUcPeriod"/>
            </a:pPr>
            <a:r>
              <a:rPr lang="en-US" altLang="nl-NL" sz="1800" dirty="0"/>
              <a:t>Both statements are correct</a:t>
            </a:r>
          </a:p>
          <a:p>
            <a:pPr marL="642938" lvl="1" indent="-342900">
              <a:buFont typeface="Tahoma" pitchFamily="34" charset="0"/>
              <a:buAutoNum type="alphaUcPeriod"/>
            </a:pPr>
            <a:r>
              <a:rPr lang="en-US" altLang="nl-NL" sz="1800" dirty="0"/>
              <a:t>None of the statements are correct</a:t>
            </a:r>
          </a:p>
        </p:txBody>
      </p:sp>
    </p:spTree>
    <p:extLst>
      <p:ext uri="{BB962C8B-B14F-4D97-AF65-F5344CB8AC3E}">
        <p14:creationId xmlns:p14="http://schemas.microsoft.com/office/powerpoint/2010/main" val="117648978"/>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631</TotalTime>
  <Words>1904</Words>
  <Application>Microsoft Office PowerPoint</Application>
  <PresentationFormat>On-screen Show (16:9)</PresentationFormat>
  <Paragraphs>211</Paragraphs>
  <Slides>25</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Tahoma</vt:lpstr>
      <vt:lpstr>Office Theme</vt:lpstr>
      <vt:lpstr>Custom Design</vt:lpstr>
      <vt:lpstr>Wrap-up module 2 &amp; 3 Intro to module 4 &amp; 5</vt:lpstr>
      <vt:lpstr>Quiz questions</vt:lpstr>
      <vt:lpstr>Quiz questions</vt:lpstr>
      <vt:lpstr>Quiz questions</vt:lpstr>
      <vt:lpstr>Quiz questions</vt:lpstr>
      <vt:lpstr>Quiz questions</vt:lpstr>
      <vt:lpstr>Quiz questions</vt:lpstr>
      <vt:lpstr>Quiz questions</vt:lpstr>
      <vt:lpstr>Quiz questions</vt:lpstr>
      <vt:lpstr>Feedback weekly assignment</vt:lpstr>
      <vt:lpstr>Constructs – re-occurring mistakes</vt:lpstr>
      <vt:lpstr>Tip - Constructs</vt:lpstr>
      <vt:lpstr>Unit of analysis </vt:lpstr>
      <vt:lpstr>Hypothesis – frequent mistakes </vt:lpstr>
      <vt:lpstr>Hypothesis</vt:lpstr>
      <vt:lpstr>Internal validity (many problems with this)</vt:lpstr>
      <vt:lpstr>Unit of analysis and research strategy</vt:lpstr>
      <vt:lpstr>Q&amp;A</vt:lpstr>
      <vt:lpstr>Intro to module 4: Measurement</vt:lpstr>
      <vt:lpstr>What makes a good measure?</vt:lpstr>
      <vt:lpstr>Data collection</vt:lpstr>
      <vt:lpstr>Intro to module 5: Sampling</vt:lpstr>
      <vt:lpstr>Forms of sampling</vt:lpstr>
      <vt:lpstr>Inferential statistics</vt:lpstr>
      <vt:lpstr>Tomorrow’s lecture</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Mark de Reuver</cp:lastModifiedBy>
  <cp:revision>67</cp:revision>
  <dcterms:created xsi:type="dcterms:W3CDTF">2015-07-09T11:57:30Z</dcterms:created>
  <dcterms:modified xsi:type="dcterms:W3CDTF">2023-11-06T09:46:25Z</dcterms:modified>
</cp:coreProperties>
</file>