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9"/>
  </p:notesMasterIdLst>
  <p:handoutMasterIdLst>
    <p:handoutMasterId r:id="rId20"/>
  </p:handoutMasterIdLst>
  <p:sldIdLst>
    <p:sldId id="256" r:id="rId3"/>
    <p:sldId id="322" r:id="rId4"/>
    <p:sldId id="340" r:id="rId5"/>
    <p:sldId id="336" r:id="rId6"/>
    <p:sldId id="342" r:id="rId7"/>
    <p:sldId id="343" r:id="rId8"/>
    <p:sldId id="344" r:id="rId9"/>
    <p:sldId id="334" r:id="rId10"/>
    <p:sldId id="345" r:id="rId11"/>
    <p:sldId id="346" r:id="rId12"/>
    <p:sldId id="347" r:id="rId13"/>
    <p:sldId id="348" r:id="rId14"/>
    <p:sldId id="349" r:id="rId15"/>
    <p:sldId id="350" r:id="rId16"/>
    <p:sldId id="351" r:id="rId17"/>
    <p:sldId id="33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26498BB-8E88-4D10-AB05-A4889EC915DD}">
          <p14:sldIdLst>
            <p14:sldId id="256"/>
            <p14:sldId id="322"/>
            <p14:sldId id="340"/>
            <p14:sldId id="336"/>
            <p14:sldId id="342"/>
            <p14:sldId id="343"/>
            <p14:sldId id="344"/>
            <p14:sldId id="334"/>
            <p14:sldId id="345"/>
            <p14:sldId id="346"/>
            <p14:sldId id="347"/>
            <p14:sldId id="348"/>
            <p14:sldId id="349"/>
            <p14:sldId id="350"/>
            <p14:sldId id="351"/>
            <p14:sldId id="33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31" autoAdjust="0"/>
    <p:restoredTop sz="79182" autoAdjust="0"/>
  </p:normalViewPr>
  <p:slideViewPr>
    <p:cSldViewPr snapToGrid="0" snapToObjects="1">
      <p:cViewPr varScale="1">
        <p:scale>
          <a:sx n="53" d="100"/>
          <a:sy n="53" d="100"/>
        </p:scale>
        <p:origin x="2000" y="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AE3B3E-782A-9745-8E84-372F7B6771BF}" type="datetimeFigureOut">
              <a:rPr lang="en-US" smtClean="0"/>
              <a:t>11/6/2023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171C0A-6FC9-E54E-92BE-11816E6C8A1A}" type="slidenum">
              <a:rPr lang="en-US" smtClean="0"/>
              <a:t>‹#›</a:t>
            </a:fld>
            <a:endParaRPr lang="en-US" dirty="0"/>
          </a:p>
        </p:txBody>
      </p:sp>
    </p:spTree>
    <p:extLst>
      <p:ext uri="{BB962C8B-B14F-4D97-AF65-F5344CB8AC3E}">
        <p14:creationId xmlns:p14="http://schemas.microsoft.com/office/powerpoint/2010/main" val="1640606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8C85DA-3660-4E7F-9FC4-80558DC2D5E3}" type="datetimeFigureOut">
              <a:rPr lang="nl-NL" smtClean="0"/>
              <a:t>6-11-2023</a:t>
            </a:fld>
            <a:endParaRPr lang="nl-N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52A1DF-DB67-4215-A149-0F57EC620F22}" type="slidenum">
              <a:rPr lang="nl-NL" smtClean="0"/>
              <a:t>‹#›</a:t>
            </a:fld>
            <a:endParaRPr lang="nl-NL"/>
          </a:p>
        </p:txBody>
      </p:sp>
    </p:spTree>
    <p:extLst>
      <p:ext uri="{BB962C8B-B14F-4D97-AF65-F5344CB8AC3E}">
        <p14:creationId xmlns:p14="http://schemas.microsoft.com/office/powerpoint/2010/main" val="218237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Font typeface="+mj-lt"/>
              <a:buNone/>
            </a:pPr>
            <a:r>
              <a:rPr lang="en-US" b="1"/>
              <a:t>Properties of measures:</a:t>
            </a:r>
          </a:p>
          <a:p>
            <a:pPr marL="457200" indent="-457200">
              <a:lnSpc>
                <a:spcPct val="150000"/>
              </a:lnSpc>
              <a:buFont typeface="+mj-lt"/>
              <a:buAutoNum type="arabicPeriod"/>
            </a:pPr>
            <a:r>
              <a:rPr lang="en-US" b="1"/>
              <a:t>Identity:</a:t>
            </a:r>
            <a:r>
              <a:rPr lang="en-US"/>
              <a:t> you can identify different groups or classes</a:t>
            </a:r>
          </a:p>
          <a:p>
            <a:pPr marL="457200" indent="-457200">
              <a:lnSpc>
                <a:spcPct val="150000"/>
              </a:lnSpc>
              <a:buFont typeface="+mj-lt"/>
              <a:buAutoNum type="arabicPeriod"/>
            </a:pPr>
            <a:r>
              <a:rPr lang="en-US" b="1"/>
              <a:t>Order:</a:t>
            </a:r>
            <a:r>
              <a:rPr lang="en-US"/>
              <a:t> you can rank different groups based on their magnitude or value of a measured variable</a:t>
            </a:r>
          </a:p>
          <a:p>
            <a:pPr marL="457200" indent="-457200">
              <a:lnSpc>
                <a:spcPct val="150000"/>
              </a:lnSpc>
              <a:buFont typeface="+mj-lt"/>
              <a:buAutoNum type="arabicPeriod"/>
            </a:pPr>
            <a:r>
              <a:rPr lang="en-US" b="1"/>
              <a:t>Equal intervals: </a:t>
            </a:r>
            <a:r>
              <a:rPr lang="en-US"/>
              <a:t>an equal difference in measures means an equal difference in real magnitudes  </a:t>
            </a:r>
          </a:p>
          <a:p>
            <a:pPr marL="457200" indent="-457200">
              <a:lnSpc>
                <a:spcPct val="150000"/>
              </a:lnSpc>
              <a:buFont typeface="+mj-lt"/>
              <a:buAutoNum type="arabicPeriod"/>
            </a:pPr>
            <a:r>
              <a:rPr lang="en-US" b="1"/>
              <a:t>True zero:</a:t>
            </a:r>
            <a:r>
              <a:rPr lang="en-US"/>
              <a:t> there is an absolute (not arbitrary) zero which means complete absence of a variable </a:t>
            </a:r>
          </a:p>
          <a:p>
            <a:pPr marL="0" indent="0">
              <a:lnSpc>
                <a:spcPct val="150000"/>
              </a:lnSpc>
              <a:buFont typeface="+mj-lt"/>
              <a:buNone/>
            </a:pPr>
            <a:endParaRPr lang="en-US"/>
          </a:p>
          <a:p>
            <a:pPr marL="0" indent="0">
              <a:lnSpc>
                <a:spcPct val="150000"/>
              </a:lnSpc>
              <a:buFont typeface="+mj-lt"/>
              <a:buNone/>
            </a:pPr>
            <a:r>
              <a:rPr lang="en-US"/>
              <a:t>Nominal:</a:t>
            </a:r>
          </a:p>
          <a:p>
            <a:r>
              <a:rPr lang="en-US"/>
              <a:t>Categorically described data</a:t>
            </a:r>
          </a:p>
          <a:p>
            <a:r>
              <a:rPr lang="en-US"/>
              <a:t>By assigning numbers to label or identify objects/subjects</a:t>
            </a:r>
          </a:p>
          <a:p>
            <a:r>
              <a:rPr lang="en-US"/>
              <a:t>Represent categories or classes only</a:t>
            </a:r>
          </a:p>
          <a:p>
            <a:r>
              <a:rPr lang="en-US"/>
              <a:t>Do not imply amounts of an attribute or characteristics</a:t>
            </a:r>
          </a:p>
          <a:p>
            <a:r>
              <a:rPr lang="en-US"/>
              <a:t>Thus, it is inappropriate to perform any arithmetic operations</a:t>
            </a:r>
          </a:p>
          <a:p>
            <a:pPr lvl="1"/>
            <a:r>
              <a:rPr lang="en-US" sz="2000"/>
              <a:t>To represent gender (male or female), a researcher might assign numbers to each category (e.g., 2 for females and 1 for males)</a:t>
            </a:r>
          </a:p>
          <a:p>
            <a:pPr lvl="1"/>
            <a:r>
              <a:rPr lang="en-US" sz="2000"/>
              <a:t>To represent different sectors in an study, a researcher may number them sequentially: manufacturing = 1, construction = 2, and services = 3.</a:t>
            </a:r>
          </a:p>
          <a:p>
            <a:pPr marL="0" indent="0">
              <a:buNone/>
            </a:pPr>
            <a:endParaRPr lang="nl-NL"/>
          </a:p>
          <a:p>
            <a:pPr marL="0" indent="0">
              <a:lnSpc>
                <a:spcPct val="150000"/>
              </a:lnSpc>
              <a:buFont typeface="+mj-lt"/>
              <a:buNone/>
            </a:pPr>
            <a:endParaRPr lang="en-US"/>
          </a:p>
          <a:p>
            <a:r>
              <a:rPr lang="en-GB"/>
              <a:t>Order:</a:t>
            </a:r>
          </a:p>
          <a:p>
            <a:r>
              <a:rPr lang="en-US"/>
              <a:t>Ranked data</a:t>
            </a:r>
          </a:p>
          <a:p>
            <a:r>
              <a:rPr lang="en-US"/>
              <a:t>It is possible to do a comparison such as a “greater than” or “less than” relationship</a:t>
            </a:r>
          </a:p>
          <a:p>
            <a:r>
              <a:rPr lang="en-US"/>
              <a:t>But, the scales provide no measure of the size of difference, actual amount or magnitude in absolute terms (no arithmetic operations can be done)</a:t>
            </a:r>
          </a:p>
          <a:p>
            <a:pPr lvl="1"/>
            <a:r>
              <a:rPr lang="en-US"/>
              <a:t>Example:</a:t>
            </a:r>
            <a:endParaRPr lang="nl-NL"/>
          </a:p>
          <a:p>
            <a:endParaRPr lang="en-GB"/>
          </a:p>
          <a:p>
            <a:r>
              <a:rPr lang="en-GB"/>
              <a:t>Interval:</a:t>
            </a:r>
          </a:p>
          <a:p>
            <a:pPr marL="0" marR="0" indent="0" algn="l" defTabSz="914400" rtl="0" eaLnBrk="1" fontAlgn="auto" latinLnBrk="0" hangingPunct="1">
              <a:lnSpc>
                <a:spcPct val="100000"/>
              </a:lnSpc>
              <a:spcBef>
                <a:spcPts val="0"/>
              </a:spcBef>
              <a:spcAft>
                <a:spcPts val="0"/>
              </a:spcAft>
              <a:buClrTx/>
              <a:buSzTx/>
              <a:buFontTx/>
              <a:buNone/>
              <a:tabLst/>
              <a:defRPr/>
            </a:pPr>
            <a:r>
              <a:rPr lang="en-US"/>
              <a:t>Indicate how much more of the measured characteristic is possessed by one object over another (nearly all arithmetic operations are possible)</a:t>
            </a:r>
          </a:p>
          <a:p>
            <a:endParaRPr lang="en-GB"/>
          </a:p>
          <a:p>
            <a:endParaRPr lang="en-GB"/>
          </a:p>
          <a:p>
            <a:r>
              <a:rPr lang="en-US"/>
              <a:t>The highest form of measurement precision and relative information content</a:t>
            </a:r>
          </a:p>
          <a:p>
            <a:r>
              <a:rPr lang="en-US"/>
              <a:t>All arithmetic operations are possible</a:t>
            </a:r>
          </a:p>
          <a:p>
            <a:r>
              <a:rPr lang="en-US"/>
              <a:t>Have an absolute zero point</a:t>
            </a:r>
          </a:p>
          <a:p>
            <a:r>
              <a:rPr lang="en-US"/>
              <a:t>Examples:</a:t>
            </a:r>
          </a:p>
          <a:p>
            <a:pPr lvl="1"/>
            <a:r>
              <a:rPr lang="en-US"/>
              <a:t>Kelvin scale</a:t>
            </a:r>
          </a:p>
          <a:p>
            <a:pPr lvl="1"/>
            <a:r>
              <a:rPr lang="en-US"/>
              <a:t>Age </a:t>
            </a:r>
          </a:p>
          <a:p>
            <a:pPr lvl="1"/>
            <a:r>
              <a:rPr lang="en-US"/>
              <a:t>Price</a:t>
            </a:r>
            <a:endParaRPr lang="nl-NL"/>
          </a:p>
          <a:p>
            <a:endParaRPr lang="nl-NL"/>
          </a:p>
        </p:txBody>
      </p:sp>
      <p:sp>
        <p:nvSpPr>
          <p:cNvPr id="4" name="Slide Number Placeholder 3"/>
          <p:cNvSpPr>
            <a:spLocks noGrp="1"/>
          </p:cNvSpPr>
          <p:nvPr>
            <p:ph type="sldNum" sz="quarter" idx="10"/>
          </p:nvPr>
        </p:nvSpPr>
        <p:spPr/>
        <p:txBody>
          <a:bodyPr/>
          <a:lstStyle/>
          <a:p>
            <a:fld id="{5952A1DF-DB67-4215-A149-0F57EC620F22}" type="slidenum">
              <a:rPr lang="nl-NL" smtClean="0"/>
              <a:t>3</a:t>
            </a:fld>
            <a:endParaRPr lang="nl-NL"/>
          </a:p>
        </p:txBody>
      </p:sp>
    </p:spTree>
    <p:extLst>
      <p:ext uri="{BB962C8B-B14F-4D97-AF65-F5344CB8AC3E}">
        <p14:creationId xmlns:p14="http://schemas.microsoft.com/office/powerpoint/2010/main" val="3015889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52A1DF-DB67-4215-A149-0F57EC620F22}" type="slidenum">
              <a:rPr lang="nl-NL" smtClean="0"/>
              <a:t>15</a:t>
            </a:fld>
            <a:endParaRPr lang="nl-NL"/>
          </a:p>
        </p:txBody>
      </p:sp>
    </p:spTree>
    <p:extLst>
      <p:ext uri="{BB962C8B-B14F-4D97-AF65-F5344CB8AC3E}">
        <p14:creationId xmlns:p14="http://schemas.microsoft.com/office/powerpoint/2010/main" val="2708758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52A1DF-DB67-4215-A149-0F57EC620F22}" type="slidenum">
              <a:rPr lang="nl-NL" smtClean="0"/>
              <a:t>4</a:t>
            </a:fld>
            <a:endParaRPr lang="nl-NL"/>
          </a:p>
        </p:txBody>
      </p:sp>
    </p:spTree>
    <p:extLst>
      <p:ext uri="{BB962C8B-B14F-4D97-AF65-F5344CB8AC3E}">
        <p14:creationId xmlns:p14="http://schemas.microsoft.com/office/powerpoint/2010/main" val="830726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52A1DF-DB67-4215-A149-0F57EC620F22}" type="slidenum">
              <a:rPr lang="nl-NL" smtClean="0"/>
              <a:t>5</a:t>
            </a:fld>
            <a:endParaRPr lang="nl-NL"/>
          </a:p>
        </p:txBody>
      </p:sp>
    </p:spTree>
    <p:extLst>
      <p:ext uri="{BB962C8B-B14F-4D97-AF65-F5344CB8AC3E}">
        <p14:creationId xmlns:p14="http://schemas.microsoft.com/office/powerpoint/2010/main" val="2527365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52A1DF-DB67-4215-A149-0F57EC620F22}" type="slidenum">
              <a:rPr lang="nl-NL" smtClean="0"/>
              <a:t>9</a:t>
            </a:fld>
            <a:endParaRPr lang="nl-NL"/>
          </a:p>
        </p:txBody>
      </p:sp>
    </p:spTree>
    <p:extLst>
      <p:ext uri="{BB962C8B-B14F-4D97-AF65-F5344CB8AC3E}">
        <p14:creationId xmlns:p14="http://schemas.microsoft.com/office/powerpoint/2010/main" val="2273762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52A1DF-DB67-4215-A149-0F57EC620F22}" type="slidenum">
              <a:rPr lang="nl-NL" smtClean="0"/>
              <a:t>10</a:t>
            </a:fld>
            <a:endParaRPr lang="nl-NL"/>
          </a:p>
        </p:txBody>
      </p:sp>
    </p:spTree>
    <p:extLst>
      <p:ext uri="{BB962C8B-B14F-4D97-AF65-F5344CB8AC3E}">
        <p14:creationId xmlns:p14="http://schemas.microsoft.com/office/powerpoint/2010/main" val="1703685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52A1DF-DB67-4215-A149-0F57EC620F22}" type="slidenum">
              <a:rPr lang="nl-NL" smtClean="0"/>
              <a:t>11</a:t>
            </a:fld>
            <a:endParaRPr lang="nl-NL"/>
          </a:p>
        </p:txBody>
      </p:sp>
    </p:spTree>
    <p:extLst>
      <p:ext uri="{BB962C8B-B14F-4D97-AF65-F5344CB8AC3E}">
        <p14:creationId xmlns:p14="http://schemas.microsoft.com/office/powerpoint/2010/main" val="378485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952A1DF-DB67-4215-A149-0F57EC620F22}" type="slidenum">
              <a:rPr lang="nl-NL" smtClean="0"/>
              <a:t>12</a:t>
            </a:fld>
            <a:endParaRPr lang="nl-NL"/>
          </a:p>
        </p:txBody>
      </p:sp>
    </p:spTree>
    <p:extLst>
      <p:ext uri="{BB962C8B-B14F-4D97-AF65-F5344CB8AC3E}">
        <p14:creationId xmlns:p14="http://schemas.microsoft.com/office/powerpoint/2010/main" val="3010949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nl-NL" dirty="0"/>
              <a:t>We divide research hypotheses and questions into three broad types – difference, associational, and descriptive.</a:t>
            </a:r>
            <a:endParaRPr lang="nl-NL" altLang="nl-NL" dirty="0"/>
          </a:p>
          <a:p>
            <a:endParaRPr lang="nl-NL" dirty="0"/>
          </a:p>
        </p:txBody>
      </p:sp>
      <p:sp>
        <p:nvSpPr>
          <p:cNvPr id="4" name="Slide Number Placeholder 3"/>
          <p:cNvSpPr>
            <a:spLocks noGrp="1"/>
          </p:cNvSpPr>
          <p:nvPr>
            <p:ph type="sldNum" sz="quarter" idx="10"/>
          </p:nvPr>
        </p:nvSpPr>
        <p:spPr/>
        <p:txBody>
          <a:bodyPr/>
          <a:lstStyle/>
          <a:p>
            <a:fld id="{5952A1DF-DB67-4215-A149-0F57EC620F22}" type="slidenum">
              <a:rPr lang="nl-NL" smtClean="0"/>
              <a:t>13</a:t>
            </a:fld>
            <a:endParaRPr lang="nl-NL"/>
          </a:p>
        </p:txBody>
      </p:sp>
    </p:spTree>
    <p:extLst>
      <p:ext uri="{BB962C8B-B14F-4D97-AF65-F5344CB8AC3E}">
        <p14:creationId xmlns:p14="http://schemas.microsoft.com/office/powerpoint/2010/main" val="1568578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52A1DF-DB67-4215-A149-0F57EC620F22}" type="slidenum">
              <a:rPr lang="nl-NL" smtClean="0"/>
              <a:t>14</a:t>
            </a:fld>
            <a:endParaRPr lang="nl-NL"/>
          </a:p>
        </p:txBody>
      </p:sp>
    </p:spTree>
    <p:extLst>
      <p:ext uri="{BB962C8B-B14F-4D97-AF65-F5344CB8AC3E}">
        <p14:creationId xmlns:p14="http://schemas.microsoft.com/office/powerpoint/2010/main" val="76378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822995"/>
            <a:ext cx="7265534" cy="2972717"/>
          </a:xfrm>
        </p:spPr>
        <p:txBody>
          <a:bodyPr>
            <a:noAutofit/>
          </a:bodyPr>
          <a:lstStyle>
            <a:lvl1pPr algn="l">
              <a:defRPr sz="7800">
                <a:solidFill>
                  <a:srgbClr val="00A6D6"/>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1802192" y="4271063"/>
            <a:ext cx="7067378" cy="1367736"/>
          </a:xfrm>
        </p:spPr>
        <p:txBody>
          <a:bodyPr>
            <a:normAutofit/>
          </a:bodyPr>
          <a:lstStyle>
            <a:lvl1pPr marL="0" indent="0" algn="l">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15834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39345" y="367902"/>
            <a:ext cx="7622060" cy="1143000"/>
          </a:xfrm>
        </p:spPr>
        <p:txBody>
          <a:bodyPr>
            <a:normAutofit/>
          </a:bodyPr>
          <a:lstStyle>
            <a:lvl1pPr>
              <a:defRPr sz="4400" b="1">
                <a:latin typeface="Calibri Light" panose="020F0302020204030204" pitchFamily="34" charset="0"/>
                <a:cs typeface="Calibri Light" panose="020F0302020204030204" pitchFamily="34" charset="0"/>
              </a:defRPr>
            </a:lvl1pPr>
          </a:lstStyle>
          <a:p>
            <a:r>
              <a:rPr lang="en-US" dirty="0"/>
              <a:t>Click to edit Master title style</a:t>
            </a:r>
          </a:p>
        </p:txBody>
      </p:sp>
      <p:sp>
        <p:nvSpPr>
          <p:cNvPr id="3" name="Content Placeholder 2"/>
          <p:cNvSpPr>
            <a:spLocks noGrp="1"/>
          </p:cNvSpPr>
          <p:nvPr>
            <p:ph idx="1"/>
          </p:nvPr>
        </p:nvSpPr>
        <p:spPr>
          <a:xfrm>
            <a:off x="566352" y="1933091"/>
            <a:ext cx="5850924" cy="4648162"/>
          </a:xfrm>
        </p:spPr>
        <p:txBody>
          <a:bodyPr>
            <a:normAutofit/>
          </a:bodyPr>
          <a:lstStyle>
            <a:lvl1pPr>
              <a:defRPr sz="3200">
                <a:latin typeface="+mj-lt"/>
              </a:defRPr>
            </a:lvl1pPr>
            <a:lvl2pPr>
              <a:defRPr sz="3200">
                <a:latin typeface="+mj-lt"/>
              </a:defRPr>
            </a:lvl2pPr>
            <a:lvl3pPr>
              <a:defRPr sz="3200">
                <a:latin typeface="+mj-lt"/>
              </a:defRPr>
            </a:lvl3pPr>
          </a:lstStyle>
          <a:p>
            <a:pPr lvl="0"/>
            <a:r>
              <a:rPr lang="en-US" dirty="0"/>
              <a:t>Click to edit Master text styles</a:t>
            </a:r>
          </a:p>
          <a:p>
            <a:pPr lvl="1"/>
            <a:r>
              <a:rPr lang="en-US" dirty="0"/>
              <a:t>Second level</a:t>
            </a:r>
          </a:p>
          <a:p>
            <a:pPr lvl="2"/>
            <a:r>
              <a:rPr lang="en-US" dirty="0"/>
              <a:t>Third level</a:t>
            </a:r>
          </a:p>
        </p:txBody>
      </p:sp>
      <p:sp>
        <p:nvSpPr>
          <p:cNvPr id="4" name="Tijdelijke aanduiding voor illustratie 4"/>
          <p:cNvSpPr>
            <a:spLocks noGrp="1"/>
          </p:cNvSpPr>
          <p:nvPr>
            <p:ph type="clipArt" sz="quarter" idx="20" hasCustomPrompt="1"/>
          </p:nvPr>
        </p:nvSpPr>
        <p:spPr>
          <a:xfrm>
            <a:off x="1" y="1"/>
            <a:ext cx="157239" cy="1939268"/>
          </a:xfrm>
          <a:solidFill>
            <a:srgbClr val="088AE0"/>
          </a:solidFill>
          <a:ln>
            <a:noFill/>
          </a:ln>
        </p:spPr>
        <p:txBody>
          <a:bodyPr/>
          <a:lstStyle>
            <a:lvl1pPr>
              <a:defRPr sz="1067"/>
            </a:lvl1pPr>
          </a:lstStyle>
          <a:p>
            <a:r>
              <a:rPr lang="nl-NL" dirty="0"/>
              <a:t> </a:t>
            </a:r>
          </a:p>
        </p:txBody>
      </p:sp>
    </p:spTree>
    <p:extLst>
      <p:ext uri="{BB962C8B-B14F-4D97-AF65-F5344CB8AC3E}">
        <p14:creationId xmlns:p14="http://schemas.microsoft.com/office/powerpoint/2010/main" val="401538230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87433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13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dt" sz="half" idx="10"/>
          </p:nvPr>
        </p:nvSpPr>
        <p:spPr>
          <a:xfrm>
            <a:off x="747713" y="5837238"/>
            <a:ext cx="1905000" cy="304800"/>
          </a:xfrm>
          <a:prstGeom prst="rect">
            <a:avLst/>
          </a:prstGeom>
          <a:ln/>
        </p:spPr>
        <p:txBody>
          <a:bodyPr/>
          <a:lstStyle>
            <a:lvl1pPr>
              <a:defRPr/>
            </a:lvl1pPr>
          </a:lstStyle>
          <a:p>
            <a:pPr>
              <a:defRPr/>
            </a:pPr>
            <a:fld id="{E25037C2-5A11-4306-988B-5DDF4D411280}" type="datetime1">
              <a:rPr lang="en-GB"/>
              <a:pPr>
                <a:defRPr/>
              </a:pPr>
              <a:t>06/11/2023</a:t>
            </a:fld>
            <a:endParaRPr lang="en-GB"/>
          </a:p>
        </p:txBody>
      </p:sp>
      <p:sp>
        <p:nvSpPr>
          <p:cNvPr id="8" name="Rectangle 15"/>
          <p:cNvSpPr>
            <a:spLocks noGrp="1" noChangeArrowheads="1"/>
          </p:cNvSpPr>
          <p:nvPr>
            <p:ph type="sldNum" sz="quarter" idx="11"/>
          </p:nvPr>
        </p:nvSpPr>
        <p:spPr>
          <a:xfrm>
            <a:off x="6477000" y="5837238"/>
            <a:ext cx="1905000" cy="228600"/>
          </a:xfrm>
          <a:prstGeom prst="rect">
            <a:avLst/>
          </a:prstGeom>
          <a:ln/>
        </p:spPr>
        <p:txBody>
          <a:bodyPr/>
          <a:lstStyle>
            <a:lvl1pPr>
              <a:defRPr/>
            </a:lvl1pPr>
          </a:lstStyle>
          <a:p>
            <a:pPr>
              <a:defRPr/>
            </a:pPr>
            <a:fld id="{37835D0A-04EA-41D6-96C0-694635AD10E8}" type="slidenum">
              <a:rPr lang="en-GB"/>
              <a:pPr>
                <a:defRPr/>
              </a:pPr>
              <a:t>‹#›</a:t>
            </a:fld>
            <a:endParaRPr lang="en-GB"/>
          </a:p>
        </p:txBody>
      </p:sp>
    </p:spTree>
    <p:extLst>
      <p:ext uri="{BB962C8B-B14F-4D97-AF65-F5344CB8AC3E}">
        <p14:creationId xmlns:p14="http://schemas.microsoft.com/office/powerpoint/2010/main" val="2127690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ee objec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Titelstijl van model bewerken</a:t>
            </a:r>
            <a:endParaRPr lang="nl-NL"/>
          </a:p>
        </p:txBody>
      </p:sp>
      <p:sp>
        <p:nvSpPr>
          <p:cNvPr id="3" name="Tijdelijke aanduiding voor inhoud 2"/>
          <p:cNvSpPr>
            <a:spLocks noGrp="1"/>
          </p:cNvSpPr>
          <p:nvPr>
            <p:ph sz="half" idx="1"/>
          </p:nvPr>
        </p:nvSpPr>
        <p:spPr>
          <a:xfrm>
            <a:off x="762000" y="1828800"/>
            <a:ext cx="3810000" cy="3778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Klik om de tekststijl van het model te bewerken</a:t>
            </a:r>
          </a:p>
          <a:p>
            <a:pPr lvl="1"/>
            <a:r>
              <a:rPr lang="en-US"/>
              <a:t>Tweede niveau</a:t>
            </a:r>
          </a:p>
          <a:p>
            <a:pPr lvl="2"/>
            <a:r>
              <a:rPr lang="en-US"/>
              <a:t>Derde niveau</a:t>
            </a:r>
          </a:p>
          <a:p>
            <a:pPr lvl="3"/>
            <a:r>
              <a:rPr lang="en-US"/>
              <a:t>Vierde niveau</a:t>
            </a:r>
          </a:p>
          <a:p>
            <a:pPr lvl="4"/>
            <a:r>
              <a:rPr lang="en-US"/>
              <a:t>Vijfde niveau</a:t>
            </a:r>
            <a:endParaRPr lang="nl-NL"/>
          </a:p>
        </p:txBody>
      </p:sp>
      <p:sp>
        <p:nvSpPr>
          <p:cNvPr id="4" name="Tijdelijke aanduiding voor inhoud 3"/>
          <p:cNvSpPr>
            <a:spLocks noGrp="1"/>
          </p:cNvSpPr>
          <p:nvPr>
            <p:ph sz="half" idx="2"/>
          </p:nvPr>
        </p:nvSpPr>
        <p:spPr>
          <a:xfrm>
            <a:off x="4724400" y="1828800"/>
            <a:ext cx="3810000" cy="3778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Klik om de tekststijl van het model te bewerken</a:t>
            </a:r>
          </a:p>
          <a:p>
            <a:pPr lvl="1"/>
            <a:r>
              <a:rPr lang="en-US"/>
              <a:t>Tweede niveau</a:t>
            </a:r>
          </a:p>
          <a:p>
            <a:pPr lvl="2"/>
            <a:r>
              <a:rPr lang="en-US"/>
              <a:t>Derde niveau</a:t>
            </a:r>
          </a:p>
          <a:p>
            <a:pPr lvl="3"/>
            <a:r>
              <a:rPr lang="en-US"/>
              <a:t>Vierde niveau</a:t>
            </a:r>
          </a:p>
          <a:p>
            <a:pPr lvl="4"/>
            <a:r>
              <a:rPr lang="en-US"/>
              <a:t>Vijfde niveau</a:t>
            </a:r>
            <a:endParaRPr lang="nl-NL"/>
          </a:p>
        </p:txBody>
      </p:sp>
      <p:sp>
        <p:nvSpPr>
          <p:cNvPr id="5" name="Rectangle 7"/>
          <p:cNvSpPr>
            <a:spLocks noGrp="1" noChangeArrowheads="1"/>
          </p:cNvSpPr>
          <p:nvPr>
            <p:ph type="dt" sz="half" idx="10"/>
          </p:nvPr>
        </p:nvSpPr>
        <p:spPr>
          <a:xfrm>
            <a:off x="747713" y="5837238"/>
            <a:ext cx="1905000" cy="304800"/>
          </a:xfrm>
          <a:prstGeom prst="rect">
            <a:avLst/>
          </a:prstGeom>
          <a:ln/>
        </p:spPr>
        <p:txBody>
          <a:bodyPr/>
          <a:lstStyle>
            <a:lvl1pPr>
              <a:defRPr/>
            </a:lvl1pPr>
          </a:lstStyle>
          <a:p>
            <a:pPr>
              <a:defRPr/>
            </a:pPr>
            <a:endParaRPr lang="en-US"/>
          </a:p>
        </p:txBody>
      </p:sp>
      <p:sp>
        <p:nvSpPr>
          <p:cNvPr id="6" name="Rectangle 8"/>
          <p:cNvSpPr>
            <a:spLocks noGrp="1" noChangeArrowheads="1"/>
          </p:cNvSpPr>
          <p:nvPr>
            <p:ph type="sldNum" sz="quarter" idx="11"/>
          </p:nvPr>
        </p:nvSpPr>
        <p:spPr>
          <a:xfrm>
            <a:off x="6477000" y="5837238"/>
            <a:ext cx="1905000" cy="228600"/>
          </a:xfrm>
          <a:prstGeom prst="rect">
            <a:avLst/>
          </a:prstGeom>
          <a:ln/>
        </p:spPr>
        <p:txBody>
          <a:bodyPr/>
          <a:lstStyle>
            <a:lvl1pPr>
              <a:defRPr/>
            </a:lvl1pPr>
          </a:lstStyle>
          <a:p>
            <a:pPr>
              <a:defRPr/>
            </a:pPr>
            <a:fld id="{F3CC4DD0-BD6F-4C9D-A7DE-7712FB3762FF}" type="slidenum">
              <a:rPr lang="en-US" altLang="en-US"/>
              <a:pPr>
                <a:defRPr/>
              </a:pPr>
              <a:t>‹#›</a:t>
            </a:fld>
            <a:endParaRPr lang="en-US" altLang="en-US"/>
          </a:p>
        </p:txBody>
      </p:sp>
    </p:spTree>
    <p:extLst>
      <p:ext uri="{BB962C8B-B14F-4D97-AF65-F5344CB8AC3E}">
        <p14:creationId xmlns:p14="http://schemas.microsoft.com/office/powerpoint/2010/main" val="2809617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39345" y="367902"/>
            <a:ext cx="7622060" cy="1143000"/>
          </a:xfrm>
        </p:spPr>
        <p:txBody>
          <a:bodyPr>
            <a:normAutofit/>
          </a:bodyPr>
          <a:lstStyle>
            <a:lvl1pPr>
              <a:defRPr sz="4400" b="1">
                <a:latin typeface="Calibri Light" panose="020F0302020204030204" pitchFamily="34" charset="0"/>
                <a:cs typeface="Calibri Light" panose="020F0302020204030204" pitchFamily="34" charset="0"/>
              </a:defRPr>
            </a:lvl1pPr>
          </a:lstStyle>
          <a:p>
            <a:r>
              <a:rPr lang="en-US" dirty="0"/>
              <a:t>Click to edit Master title style</a:t>
            </a:r>
          </a:p>
        </p:txBody>
      </p:sp>
      <p:sp>
        <p:nvSpPr>
          <p:cNvPr id="3" name="Content Placeholder 2"/>
          <p:cNvSpPr>
            <a:spLocks noGrp="1"/>
          </p:cNvSpPr>
          <p:nvPr>
            <p:ph idx="1"/>
          </p:nvPr>
        </p:nvSpPr>
        <p:spPr>
          <a:xfrm>
            <a:off x="566352" y="1933091"/>
            <a:ext cx="5850924" cy="4648162"/>
          </a:xfrm>
        </p:spPr>
        <p:txBody>
          <a:bodyPr>
            <a:normAutofit/>
          </a:bodyPr>
          <a:lstStyle>
            <a:lvl1pPr>
              <a:defRPr sz="3200">
                <a:latin typeface="+mj-lt"/>
              </a:defRPr>
            </a:lvl1pPr>
            <a:lvl2pPr>
              <a:defRPr sz="3200">
                <a:latin typeface="+mj-lt"/>
              </a:defRPr>
            </a:lvl2pPr>
            <a:lvl3pPr>
              <a:defRPr sz="3200">
                <a:latin typeface="+mj-lt"/>
              </a:defRPr>
            </a:lvl3pPr>
          </a:lstStyle>
          <a:p>
            <a:pPr lvl="0"/>
            <a:r>
              <a:rPr lang="en-US" dirty="0"/>
              <a:t>Click to edit Master text styles</a:t>
            </a:r>
          </a:p>
          <a:p>
            <a:pPr lvl="1"/>
            <a:r>
              <a:rPr lang="en-US" dirty="0"/>
              <a:t>Second level</a:t>
            </a:r>
          </a:p>
          <a:p>
            <a:pPr lvl="2"/>
            <a:r>
              <a:rPr lang="en-US" dirty="0"/>
              <a:t>Third level</a:t>
            </a:r>
          </a:p>
        </p:txBody>
      </p:sp>
      <p:sp>
        <p:nvSpPr>
          <p:cNvPr id="4" name="Tijdelijke aanduiding voor illustratie 4"/>
          <p:cNvSpPr>
            <a:spLocks noGrp="1"/>
          </p:cNvSpPr>
          <p:nvPr>
            <p:ph type="clipArt" sz="quarter" idx="20" hasCustomPrompt="1"/>
          </p:nvPr>
        </p:nvSpPr>
        <p:spPr>
          <a:xfrm>
            <a:off x="1" y="1"/>
            <a:ext cx="157239" cy="1939268"/>
          </a:xfrm>
          <a:solidFill>
            <a:srgbClr val="088AE0"/>
          </a:solidFill>
          <a:ln>
            <a:noFill/>
          </a:ln>
        </p:spPr>
        <p:txBody>
          <a:bodyPr/>
          <a:lstStyle>
            <a:lvl1pPr>
              <a:defRPr sz="1067"/>
            </a:lvl1pPr>
          </a:lstStyle>
          <a:p>
            <a:r>
              <a:rPr lang="nl-NL" dirty="0"/>
              <a:t> </a:t>
            </a:r>
          </a:p>
        </p:txBody>
      </p:sp>
    </p:spTree>
    <p:extLst>
      <p:ext uri="{BB962C8B-B14F-4D97-AF65-F5344CB8AC3E}">
        <p14:creationId xmlns:p14="http://schemas.microsoft.com/office/powerpoint/2010/main" val="401720095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p:cNvSpPr>
            <a:spLocks noGrp="1"/>
          </p:cNvSpPr>
          <p:nvPr>
            <p:ph type="pic" sz="quarter" idx="11"/>
          </p:nvPr>
        </p:nvSpPr>
        <p:spPr>
          <a:xfrm>
            <a:off x="0" y="0"/>
            <a:ext cx="9144000" cy="6858000"/>
          </a:xfrm>
        </p:spPr>
        <p:txBody>
          <a:bodyPr/>
          <a:lstStyle/>
          <a:p>
            <a:endParaRPr lang="en-US" dirty="0"/>
          </a:p>
        </p:txBody>
      </p:sp>
      <p:pic>
        <p:nvPicPr>
          <p:cNvPr id="12" name="Afbeelding 2" descr="TUDelft_LogoZWART.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99146" y="6218336"/>
            <a:ext cx="1104294" cy="430675"/>
          </a:xfrm>
          <a:prstGeom prst="rect">
            <a:avLst/>
          </a:prstGeom>
        </p:spPr>
      </p:pic>
      <p:sp>
        <p:nvSpPr>
          <p:cNvPr id="13" name="Slide Number Placeholder 5"/>
          <p:cNvSpPr txBox="1">
            <a:spLocks/>
          </p:cNvSpPr>
          <p:nvPr userDrawn="1"/>
        </p:nvSpPr>
        <p:spPr>
          <a:xfrm>
            <a:off x="6651560" y="6420935"/>
            <a:ext cx="231637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
        <p:nvSpPr>
          <p:cNvPr id="3" name="TextBox 2"/>
          <p:cNvSpPr txBox="1"/>
          <p:nvPr userDrawn="1"/>
        </p:nvSpPr>
        <p:spPr>
          <a:xfrm>
            <a:off x="-3990281" y="558212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12058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62A2416-1570-3849-86F9-07F78746E1B2}" type="datetimeFigureOut">
              <a:rPr lang="en-US" smtClean="0"/>
              <a:t>11/6/2023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832CF66-B496-874C-8E08-71A5E0622B6E}" type="slidenum">
              <a:rPr lang="en-US" smtClean="0"/>
              <a:t>‹#›</a:t>
            </a:fld>
            <a:endParaRPr lang="en-US" dirty="0"/>
          </a:p>
        </p:txBody>
      </p:sp>
    </p:spTree>
    <p:extLst>
      <p:ext uri="{BB962C8B-B14F-4D97-AF65-F5344CB8AC3E}">
        <p14:creationId xmlns:p14="http://schemas.microsoft.com/office/powerpoint/2010/main" val="12125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79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777050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2.emf"/><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3106" y="274638"/>
            <a:ext cx="7106464"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763106" y="1600200"/>
            <a:ext cx="7106464" cy="464816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7" name="Rectangle 28"/>
          <p:cNvSpPr>
            <a:spLocks noChangeArrowheads="1"/>
          </p:cNvSpPr>
          <p:nvPr userDrawn="1"/>
        </p:nvSpPr>
        <p:spPr bwMode="auto">
          <a:xfrm>
            <a:off x="-1" y="13"/>
            <a:ext cx="1576384" cy="6857987"/>
          </a:xfrm>
          <a:prstGeom prst="rect">
            <a:avLst/>
          </a:prstGeom>
          <a:solidFill>
            <a:srgbClr val="00A6D6"/>
          </a:solidFill>
          <a:ln w="9525">
            <a:noFill/>
            <a:miter lim="800000"/>
            <a:headEnd/>
            <a:tailEnd/>
          </a:ln>
        </p:spPr>
        <p:txBody>
          <a:bodyPr wrap="none" lIns="91436" tIns="45719" rIns="91436" bIns="45719" anchor="ctr"/>
          <a:lstStyle/>
          <a:p>
            <a:pPr algn="r"/>
            <a:endParaRPr lang="nl-NL" sz="2100" dirty="0">
              <a:latin typeface="Tahoma" pitchFamily="34" charset="0"/>
            </a:endParaRPr>
          </a:p>
        </p:txBody>
      </p:sp>
      <p:pic>
        <p:nvPicPr>
          <p:cNvPr id="8" name="Picture 3" descr="TU_P5#white.eps"/>
          <p:cNvPicPr>
            <a:picLocks noChangeAspect="1"/>
          </p:cNvPicPr>
          <p:nvPr userDrawn="1"/>
        </p:nvPicPr>
        <p:blipFill>
          <a:blip r:embed="rId8">
            <a:extLst>
              <a:ext uri="{28A0092B-C50C-407E-A947-70E740481C1C}">
                <a14:useLocalDpi xmlns:a14="http://schemas.microsoft.com/office/drawing/2010/main"/>
              </a:ext>
            </a:extLst>
          </a:blip>
          <a:stretch>
            <a:fillRect/>
          </a:stretch>
        </p:blipFill>
        <p:spPr>
          <a:xfrm>
            <a:off x="100263" y="6108245"/>
            <a:ext cx="1368883" cy="843232"/>
          </a:xfrm>
          <a:prstGeom prst="rect">
            <a:avLst/>
          </a:prstGeom>
        </p:spPr>
      </p:pic>
      <p:sp>
        <p:nvSpPr>
          <p:cNvPr id="10" name="Slide Number Placeholder 5"/>
          <p:cNvSpPr txBox="1">
            <a:spLocks/>
          </p:cNvSpPr>
          <p:nvPr userDrawn="1"/>
        </p:nvSpPr>
        <p:spPr>
          <a:xfrm>
            <a:off x="6651560" y="6420935"/>
            <a:ext cx="231637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Tree>
    <p:extLst>
      <p:ext uri="{BB962C8B-B14F-4D97-AF65-F5344CB8AC3E}">
        <p14:creationId xmlns:p14="http://schemas.microsoft.com/office/powerpoint/2010/main" val="3480247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0" r:id="rId4"/>
    <p:sldLayoutId id="2147483671" r:id="rId5"/>
    <p:sldLayoutId id="2147483672" r:id="rId6"/>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358328"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199" y="1600200"/>
            <a:ext cx="8358329"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7" name="Afbeelding 2" descr="TUDelft_LogoZWART.eps"/>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199146" y="6218336"/>
            <a:ext cx="1104294" cy="430675"/>
          </a:xfrm>
          <a:prstGeom prst="rect">
            <a:avLst/>
          </a:prstGeom>
        </p:spPr>
      </p:pic>
      <p:sp>
        <p:nvSpPr>
          <p:cNvPr id="9" name="Slide Number Placeholder 5"/>
          <p:cNvSpPr txBox="1">
            <a:spLocks/>
          </p:cNvSpPr>
          <p:nvPr userDrawn="1"/>
        </p:nvSpPr>
        <p:spPr>
          <a:xfrm>
            <a:off x="6651560" y="6420935"/>
            <a:ext cx="231637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Tree>
    <p:extLst>
      <p:ext uri="{BB962C8B-B14F-4D97-AF65-F5344CB8AC3E}">
        <p14:creationId xmlns:p14="http://schemas.microsoft.com/office/powerpoint/2010/main" val="1303442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9" r:id="rId3"/>
    <p:sldLayoutId id="2147483673" r:id="rId4"/>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0240" y="674005"/>
            <a:ext cx="6777985" cy="2926445"/>
          </a:xfrm>
        </p:spPr>
        <p:txBody>
          <a:bodyPr>
            <a:noAutofit/>
          </a:bodyPr>
          <a:lstStyle/>
          <a:p>
            <a:pPr algn="l"/>
            <a:r>
              <a:rPr lang="en-US" sz="5400" dirty="0"/>
              <a:t>Measurement</a:t>
            </a:r>
            <a:br>
              <a:rPr lang="en-US" sz="5400" dirty="0"/>
            </a:br>
            <a:r>
              <a:rPr lang="en-US" sz="5400" dirty="0"/>
              <a:t>Data collection</a:t>
            </a:r>
            <a:br>
              <a:rPr lang="en-US" sz="5400" dirty="0"/>
            </a:br>
            <a:r>
              <a:rPr lang="en-US" sz="5400" dirty="0"/>
              <a:t>Sampling</a:t>
            </a:r>
            <a:endParaRPr lang="en-US" sz="5400" dirty="0">
              <a:latin typeface="Arial"/>
              <a:cs typeface="Arial"/>
            </a:endParaRPr>
          </a:p>
        </p:txBody>
      </p:sp>
      <p:sp>
        <p:nvSpPr>
          <p:cNvPr id="3" name="Subtitle 2"/>
          <p:cNvSpPr>
            <a:spLocks noGrp="1"/>
          </p:cNvSpPr>
          <p:nvPr>
            <p:ph type="subTitle" idx="1"/>
          </p:nvPr>
        </p:nvSpPr>
        <p:spPr>
          <a:xfrm>
            <a:off x="1880240" y="3886200"/>
            <a:ext cx="5892160" cy="1752600"/>
          </a:xfrm>
        </p:spPr>
        <p:txBody>
          <a:bodyPr>
            <a:normAutofit/>
          </a:bodyPr>
          <a:lstStyle/>
          <a:p>
            <a:pPr algn="l"/>
            <a:r>
              <a:rPr lang="en-US" dirty="0"/>
              <a:t>Lecture 3.2 – module 4 &amp; 5</a:t>
            </a:r>
          </a:p>
          <a:p>
            <a:pPr algn="l"/>
            <a:r>
              <a:rPr lang="en-US" dirty="0"/>
              <a:t>28 November 2023</a:t>
            </a:r>
          </a:p>
        </p:txBody>
      </p:sp>
    </p:spTree>
    <p:extLst>
      <p:ext uri="{BB962C8B-B14F-4D97-AF65-F5344CB8AC3E}">
        <p14:creationId xmlns:p14="http://schemas.microsoft.com/office/powerpoint/2010/main" val="308795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Assignment</a:t>
            </a:r>
            <a:endParaRPr lang="nl-NL" dirty="0"/>
          </a:p>
        </p:txBody>
      </p:sp>
      <p:sp>
        <p:nvSpPr>
          <p:cNvPr id="10" name="Content Placeholder 9"/>
          <p:cNvSpPr>
            <a:spLocks noGrp="1"/>
          </p:cNvSpPr>
          <p:nvPr>
            <p:ph idx="1"/>
          </p:nvPr>
        </p:nvSpPr>
        <p:spPr>
          <a:xfrm>
            <a:off x="457199" y="1600200"/>
            <a:ext cx="8358329" cy="2381250"/>
          </a:xfrm>
        </p:spPr>
        <p:txBody>
          <a:bodyPr>
            <a:normAutofit/>
          </a:bodyPr>
          <a:lstStyle/>
          <a:p>
            <a:pPr marL="0" indent="0">
              <a:buNone/>
            </a:pPr>
            <a:r>
              <a:rPr lang="en-US" sz="2000" dirty="0"/>
              <a:t>We conducted a survey with 404 participants to explore data sovereignty impacts on the data economy. This investigation revolves around organizational-level data sovereignty within the context of meta-platforms. We expect that data sovereignty results in improved trust and reduced risk perception, especially for participants who have experience with data sharing. We also expect that improved trust and reduced risk perception lead to a higher willingness to share data.</a:t>
            </a:r>
          </a:p>
        </p:txBody>
      </p:sp>
      <p:sp>
        <p:nvSpPr>
          <p:cNvPr id="9" name="TextBox 8"/>
          <p:cNvSpPr txBox="1"/>
          <p:nvPr/>
        </p:nvSpPr>
        <p:spPr>
          <a:xfrm>
            <a:off x="457199" y="3879549"/>
            <a:ext cx="8429626" cy="193899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Assume we have a database of all individuals in the United Kingdom, by collaborating with the UK Office of National Statistics. The database contains characteristics such as age, sex and ethnicity. </a:t>
            </a:r>
          </a:p>
          <a:p>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How would you create a representative sample of 404 participants from the database?</a:t>
            </a:r>
          </a:p>
        </p:txBody>
      </p:sp>
      <p:sp>
        <p:nvSpPr>
          <p:cNvPr id="6" name="TextBox 5">
            <a:extLst>
              <a:ext uri="{FF2B5EF4-FFF2-40B4-BE49-F238E27FC236}">
                <a16:creationId xmlns:a16="http://schemas.microsoft.com/office/drawing/2014/main" id="{DA6439A8-38F6-27D5-A21C-7259AB3DDFB7}"/>
              </a:ext>
            </a:extLst>
          </p:cNvPr>
          <p:cNvSpPr txBox="1"/>
          <p:nvPr/>
        </p:nvSpPr>
        <p:spPr>
          <a:xfrm>
            <a:off x="5452110" y="6366510"/>
            <a:ext cx="2863413" cy="369332"/>
          </a:xfrm>
          <a:prstGeom prst="rect">
            <a:avLst/>
          </a:prstGeom>
          <a:noFill/>
        </p:spPr>
        <p:txBody>
          <a:bodyPr wrap="none" rtlCol="0">
            <a:spAutoFit/>
          </a:bodyPr>
          <a:lstStyle/>
          <a:p>
            <a:r>
              <a:rPr lang="en-GB" dirty="0"/>
              <a:t>(Abbas et al., in preparation)</a:t>
            </a:r>
          </a:p>
        </p:txBody>
      </p:sp>
      <p:sp>
        <p:nvSpPr>
          <p:cNvPr id="7" name="TextBox 6">
            <a:extLst>
              <a:ext uri="{FF2B5EF4-FFF2-40B4-BE49-F238E27FC236}">
                <a16:creationId xmlns:a16="http://schemas.microsoft.com/office/drawing/2014/main" id="{369767B6-FFF7-4297-CA82-8BD767C417EE}"/>
              </a:ext>
            </a:extLst>
          </p:cNvPr>
          <p:cNvSpPr txBox="1"/>
          <p:nvPr/>
        </p:nvSpPr>
        <p:spPr>
          <a:xfrm>
            <a:off x="6210795" y="5961413"/>
            <a:ext cx="799706" cy="369332"/>
          </a:xfrm>
          <a:prstGeom prst="rect">
            <a:avLst/>
          </a:prstGeom>
          <a:noFill/>
        </p:spPr>
        <p:txBody>
          <a:bodyPr wrap="none" rtlCol="0">
            <a:spAutoFit/>
          </a:bodyPr>
          <a:lstStyle/>
          <a:p>
            <a:r>
              <a:rPr lang="en-GB" dirty="0" err="1"/>
              <a:t>Menti</a:t>
            </a:r>
            <a:r>
              <a:rPr lang="en-GB" dirty="0"/>
              <a:t> </a:t>
            </a:r>
          </a:p>
        </p:txBody>
      </p:sp>
    </p:spTree>
    <p:extLst>
      <p:ext uri="{BB962C8B-B14F-4D97-AF65-F5344CB8AC3E}">
        <p14:creationId xmlns:p14="http://schemas.microsoft.com/office/powerpoint/2010/main" val="261802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Assignment</a:t>
            </a:r>
            <a:endParaRPr lang="nl-NL" dirty="0"/>
          </a:p>
        </p:txBody>
      </p:sp>
      <p:sp>
        <p:nvSpPr>
          <p:cNvPr id="10" name="Content Placeholder 9"/>
          <p:cNvSpPr>
            <a:spLocks noGrp="1"/>
          </p:cNvSpPr>
          <p:nvPr>
            <p:ph idx="1"/>
          </p:nvPr>
        </p:nvSpPr>
        <p:spPr>
          <a:xfrm>
            <a:off x="457199" y="1600200"/>
            <a:ext cx="8358329" cy="2381250"/>
          </a:xfrm>
        </p:spPr>
        <p:txBody>
          <a:bodyPr>
            <a:normAutofit/>
          </a:bodyPr>
          <a:lstStyle/>
          <a:p>
            <a:pPr marL="0" indent="0">
              <a:buNone/>
            </a:pPr>
            <a:r>
              <a:rPr lang="en-US" sz="2000" dirty="0"/>
              <a:t>We conducted a survey with 404 participants to explore data sovereignty impacts on the data economy. This investigation revolves around organizational-level data sovereignty within the context of meta-platforms. We expect that data sovereignty results in improved trust and reduced risk perception, especially for participants who have experience with data sharing. We also expect that improved trust and reduced risk perception lead to a higher willingness to share data.</a:t>
            </a:r>
          </a:p>
        </p:txBody>
      </p:sp>
      <p:sp>
        <p:nvSpPr>
          <p:cNvPr id="9" name="TextBox 8"/>
          <p:cNvSpPr txBox="1"/>
          <p:nvPr/>
        </p:nvSpPr>
        <p:spPr>
          <a:xfrm>
            <a:off x="457199" y="3925848"/>
            <a:ext cx="8429626" cy="224676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Assume we have a database of all individuals in the United Kingdom, by collaborating with the UK Office of National Statistics. The database contains characteristics such as age, sex and ethnicity. </a:t>
            </a:r>
          </a:p>
          <a:p>
            <a:endParaRPr lang="en-US" sz="2000" dirty="0">
              <a:latin typeface="Arial" panose="020B0604020202020204" pitchFamily="34" charset="0"/>
              <a:cs typeface="Arial" panose="020B0604020202020204" pitchFamily="34" charset="0"/>
            </a:endParaRPr>
          </a:p>
          <a:p>
            <a:pPr marL="457200" indent="-457200">
              <a:buAutoNum type="arabicPeriod"/>
            </a:pPr>
            <a:r>
              <a:rPr lang="en-US" sz="2000" dirty="0">
                <a:latin typeface="Arial" panose="020B0604020202020204" pitchFamily="34" charset="0"/>
                <a:cs typeface="Arial" panose="020B0604020202020204" pitchFamily="34" charset="0"/>
              </a:rPr>
              <a:t>What is the sampling frame?</a:t>
            </a:r>
          </a:p>
          <a:p>
            <a:pPr marL="457200" indent="-457200">
              <a:buAutoNum type="arabicPeriod"/>
            </a:pPr>
            <a:r>
              <a:rPr lang="en-US" sz="2000" dirty="0">
                <a:latin typeface="Arial" panose="020B0604020202020204" pitchFamily="34" charset="0"/>
                <a:cs typeface="Arial" panose="020B0604020202020204" pitchFamily="34" charset="0"/>
              </a:rPr>
              <a:t>How would you do systematic sampling?</a:t>
            </a:r>
          </a:p>
          <a:p>
            <a:pPr marL="457200" indent="-457200">
              <a:buAutoNum type="arabicPeriod"/>
            </a:pPr>
            <a:r>
              <a:rPr lang="en-US" sz="2000" dirty="0">
                <a:latin typeface="Arial" panose="020B0604020202020204" pitchFamily="34" charset="0"/>
                <a:cs typeface="Arial" panose="020B0604020202020204" pitchFamily="34" charset="0"/>
              </a:rPr>
              <a:t>What is an example of a relevant stratum?</a:t>
            </a:r>
          </a:p>
        </p:txBody>
      </p:sp>
      <p:sp>
        <p:nvSpPr>
          <p:cNvPr id="6" name="TextBox 5">
            <a:extLst>
              <a:ext uri="{FF2B5EF4-FFF2-40B4-BE49-F238E27FC236}">
                <a16:creationId xmlns:a16="http://schemas.microsoft.com/office/drawing/2014/main" id="{849C201A-58A8-D5A6-09A7-31053D0B70F6}"/>
              </a:ext>
            </a:extLst>
          </p:cNvPr>
          <p:cNvSpPr txBox="1"/>
          <p:nvPr/>
        </p:nvSpPr>
        <p:spPr>
          <a:xfrm>
            <a:off x="5452110" y="6366510"/>
            <a:ext cx="2863413" cy="369332"/>
          </a:xfrm>
          <a:prstGeom prst="rect">
            <a:avLst/>
          </a:prstGeom>
          <a:noFill/>
        </p:spPr>
        <p:txBody>
          <a:bodyPr wrap="none" rtlCol="0">
            <a:spAutoFit/>
          </a:bodyPr>
          <a:lstStyle/>
          <a:p>
            <a:r>
              <a:rPr lang="en-GB" dirty="0"/>
              <a:t>(Abbas et al., in preparation)</a:t>
            </a:r>
          </a:p>
        </p:txBody>
      </p:sp>
      <p:sp>
        <p:nvSpPr>
          <p:cNvPr id="7" name="TextBox 6">
            <a:extLst>
              <a:ext uri="{FF2B5EF4-FFF2-40B4-BE49-F238E27FC236}">
                <a16:creationId xmlns:a16="http://schemas.microsoft.com/office/drawing/2014/main" id="{0D05DF60-CA6F-3575-98A5-C2808665E856}"/>
              </a:ext>
            </a:extLst>
          </p:cNvPr>
          <p:cNvSpPr txBox="1"/>
          <p:nvPr/>
        </p:nvSpPr>
        <p:spPr>
          <a:xfrm>
            <a:off x="6210795" y="5961413"/>
            <a:ext cx="799706" cy="369332"/>
          </a:xfrm>
          <a:prstGeom prst="rect">
            <a:avLst/>
          </a:prstGeom>
          <a:noFill/>
        </p:spPr>
        <p:txBody>
          <a:bodyPr wrap="none" rtlCol="0">
            <a:spAutoFit/>
          </a:bodyPr>
          <a:lstStyle/>
          <a:p>
            <a:r>
              <a:rPr lang="en-GB" dirty="0" err="1"/>
              <a:t>Menti</a:t>
            </a:r>
            <a:r>
              <a:rPr lang="en-GB" dirty="0"/>
              <a:t> </a:t>
            </a:r>
          </a:p>
        </p:txBody>
      </p:sp>
    </p:spTree>
    <p:extLst>
      <p:ext uri="{BB962C8B-B14F-4D97-AF65-F5344CB8AC3E}">
        <p14:creationId xmlns:p14="http://schemas.microsoft.com/office/powerpoint/2010/main" val="55279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Type-1 and type-2 errors</a:t>
            </a:r>
            <a:endParaRPr lang="nl-NL" dirty="0"/>
          </a:p>
        </p:txBody>
      </p:sp>
      <p:sp>
        <p:nvSpPr>
          <p:cNvPr id="3" name="Content Placeholder 2"/>
          <p:cNvSpPr>
            <a:spLocks noGrp="1"/>
          </p:cNvSpPr>
          <p:nvPr>
            <p:ph idx="1"/>
          </p:nvPr>
        </p:nvSpPr>
        <p:spPr/>
        <p:txBody>
          <a:bodyPr/>
          <a:lstStyle/>
          <a:p>
            <a:endParaRPr lang="en-GB"/>
          </a:p>
        </p:txBody>
      </p:sp>
      <p:sp>
        <p:nvSpPr>
          <p:cNvPr id="25" name="Rectangle 24"/>
          <p:cNvSpPr>
            <a:spLocks noChangeArrowheads="1"/>
          </p:cNvSpPr>
          <p:nvPr/>
        </p:nvSpPr>
        <p:spPr bwMode="auto">
          <a:xfrm>
            <a:off x="3059113" y="1557338"/>
            <a:ext cx="3313112" cy="647700"/>
          </a:xfrm>
          <a:prstGeom prst="rect">
            <a:avLst/>
          </a:prstGeom>
          <a:solidFill>
            <a:schemeClr val="accent1"/>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Times" pitchFamily="18" charset="0"/>
              <a:buChar char="•"/>
              <a:defRPr sz="2400">
                <a:solidFill>
                  <a:schemeClr val="tx1"/>
                </a:solidFill>
                <a:latin typeface="Tahoma" pitchFamily="34" charset="0"/>
              </a:defRPr>
            </a:lvl1pPr>
            <a:lvl2pPr marL="742950" indent="-285750">
              <a:spcBef>
                <a:spcPct val="20000"/>
              </a:spcBef>
              <a:buFont typeface="Times" pitchFamily="18" charset="0"/>
              <a:buChar char="•"/>
              <a:defRPr sz="2400">
                <a:solidFill>
                  <a:schemeClr val="tx1"/>
                </a:solidFill>
                <a:latin typeface="Tahoma" pitchFamily="34" charset="0"/>
              </a:defRPr>
            </a:lvl2pPr>
            <a:lvl3pPr marL="1143000" indent="-228600">
              <a:spcBef>
                <a:spcPct val="20000"/>
              </a:spcBef>
              <a:buFont typeface="Times" pitchFamily="18" charset="0"/>
              <a:buChar char="•"/>
              <a:defRPr sz="2400">
                <a:solidFill>
                  <a:schemeClr val="tx1"/>
                </a:solidFill>
                <a:latin typeface="Tahoma" pitchFamily="34" charset="0"/>
              </a:defRPr>
            </a:lvl3pPr>
            <a:lvl4pPr marL="1600200" indent="-228600">
              <a:spcBef>
                <a:spcPct val="20000"/>
              </a:spcBef>
              <a:buFont typeface="Times" pitchFamily="18" charset="0"/>
              <a:buChar char="•"/>
              <a:defRPr sz="2400">
                <a:solidFill>
                  <a:schemeClr val="tx1"/>
                </a:solidFill>
                <a:latin typeface="Tahoma" pitchFamily="34" charset="0"/>
              </a:defRPr>
            </a:lvl4pPr>
            <a:lvl5pPr marL="2057400" indent="-228600">
              <a:spcBef>
                <a:spcPct val="20000"/>
              </a:spcBef>
              <a:buFont typeface="Times" pitchFamily="18" charset="0"/>
              <a:buChar char="•"/>
              <a:defRPr sz="2400">
                <a:solidFill>
                  <a:schemeClr val="tx1"/>
                </a:solidFill>
                <a:latin typeface="Tahoma" pitchFamily="34" charset="0"/>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9pPr>
          </a:lstStyle>
          <a:p>
            <a:pPr algn="ctr">
              <a:spcBef>
                <a:spcPct val="0"/>
              </a:spcBef>
              <a:buFontTx/>
              <a:buNone/>
            </a:pPr>
            <a:r>
              <a:rPr lang="en-US" altLang="nl-NL" sz="1400">
                <a:ea typeface="Tahoma" panose="020B0604030504040204" pitchFamily="34" charset="0"/>
                <a:cs typeface="Tahoma" panose="020B0604030504040204" pitchFamily="34" charset="0"/>
              </a:rPr>
              <a:t>Researcher’s decision based on hypothesis testing of the sample data</a:t>
            </a:r>
            <a:endParaRPr lang="nl-NL" altLang="nl-NL" sz="1400">
              <a:ea typeface="Tahoma" panose="020B0604030504040204" pitchFamily="34" charset="0"/>
              <a:cs typeface="Tahoma" panose="020B0604030504040204" pitchFamily="34" charset="0"/>
            </a:endParaRPr>
          </a:p>
        </p:txBody>
      </p:sp>
      <p:sp>
        <p:nvSpPr>
          <p:cNvPr id="26" name="Rectangle 25"/>
          <p:cNvSpPr>
            <a:spLocks noChangeArrowheads="1"/>
          </p:cNvSpPr>
          <p:nvPr/>
        </p:nvSpPr>
        <p:spPr bwMode="auto">
          <a:xfrm>
            <a:off x="1619250" y="2636838"/>
            <a:ext cx="1944688" cy="647700"/>
          </a:xfrm>
          <a:prstGeom prst="rect">
            <a:avLst/>
          </a:prstGeom>
          <a:solidFill>
            <a:srgbClr val="FF99CC"/>
          </a:solidFill>
          <a:ln w="9525" algn="ctr">
            <a:solidFill>
              <a:srgbClr val="FF99CC"/>
            </a:solidFill>
            <a:round/>
            <a:headEnd/>
            <a:tailEnd/>
          </a:ln>
        </p:spPr>
        <p:txBody>
          <a:bodyPr/>
          <a:lstStyle>
            <a:lvl1pPr>
              <a:spcBef>
                <a:spcPct val="20000"/>
              </a:spcBef>
              <a:buFont typeface="Times" pitchFamily="18" charset="0"/>
              <a:buChar char="•"/>
              <a:defRPr sz="2400">
                <a:solidFill>
                  <a:schemeClr val="tx1"/>
                </a:solidFill>
                <a:latin typeface="Tahoma" pitchFamily="34" charset="0"/>
              </a:defRPr>
            </a:lvl1pPr>
            <a:lvl2pPr marL="742950" indent="-285750">
              <a:spcBef>
                <a:spcPct val="20000"/>
              </a:spcBef>
              <a:buFont typeface="Times" pitchFamily="18" charset="0"/>
              <a:buChar char="•"/>
              <a:defRPr sz="2400">
                <a:solidFill>
                  <a:schemeClr val="tx1"/>
                </a:solidFill>
                <a:latin typeface="Tahoma" pitchFamily="34" charset="0"/>
              </a:defRPr>
            </a:lvl2pPr>
            <a:lvl3pPr marL="1143000" indent="-228600">
              <a:spcBef>
                <a:spcPct val="20000"/>
              </a:spcBef>
              <a:buFont typeface="Times" pitchFamily="18" charset="0"/>
              <a:buChar char="•"/>
              <a:defRPr sz="2400">
                <a:solidFill>
                  <a:schemeClr val="tx1"/>
                </a:solidFill>
                <a:latin typeface="Tahoma" pitchFamily="34" charset="0"/>
              </a:defRPr>
            </a:lvl3pPr>
            <a:lvl4pPr marL="1600200" indent="-228600">
              <a:spcBef>
                <a:spcPct val="20000"/>
              </a:spcBef>
              <a:buFont typeface="Times" pitchFamily="18" charset="0"/>
              <a:buChar char="•"/>
              <a:defRPr sz="2400">
                <a:solidFill>
                  <a:schemeClr val="tx1"/>
                </a:solidFill>
                <a:latin typeface="Tahoma" pitchFamily="34" charset="0"/>
              </a:defRPr>
            </a:lvl4pPr>
            <a:lvl5pPr marL="2057400" indent="-228600">
              <a:spcBef>
                <a:spcPct val="20000"/>
              </a:spcBef>
              <a:buFont typeface="Times" pitchFamily="18" charset="0"/>
              <a:buChar char="•"/>
              <a:defRPr sz="2400">
                <a:solidFill>
                  <a:schemeClr val="tx1"/>
                </a:solidFill>
                <a:latin typeface="Tahoma" pitchFamily="34" charset="0"/>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9pPr>
          </a:lstStyle>
          <a:p>
            <a:pPr algn="ctr">
              <a:spcBef>
                <a:spcPct val="0"/>
              </a:spcBef>
              <a:buFontTx/>
              <a:buNone/>
            </a:pPr>
            <a:r>
              <a:rPr lang="en-US" altLang="nl-NL" sz="1400">
                <a:ea typeface="Tahoma" panose="020B0604030504040204" pitchFamily="34" charset="0"/>
                <a:cs typeface="Tahoma" panose="020B0604030504040204" pitchFamily="34" charset="0"/>
              </a:rPr>
              <a:t>Reject the null hypothesis (</a:t>
            </a:r>
            <a:r>
              <a:rPr lang="en-US" altLang="nl-NL" sz="1400" i="1">
                <a:ea typeface="Tahoma" panose="020B0604030504040204" pitchFamily="34" charset="0"/>
                <a:cs typeface="Tahoma" panose="020B0604030504040204" pitchFamily="34" charset="0"/>
              </a:rPr>
              <a:t>H</a:t>
            </a:r>
            <a:r>
              <a:rPr lang="en-US" altLang="nl-NL" sz="1400" i="1" baseline="-25000">
                <a:ea typeface="Tahoma" panose="020B0604030504040204" pitchFamily="34" charset="0"/>
                <a:cs typeface="Tahoma" panose="020B0604030504040204" pitchFamily="34" charset="0"/>
              </a:rPr>
              <a:t>0</a:t>
            </a:r>
            <a:r>
              <a:rPr lang="en-US" altLang="nl-NL" sz="1400">
                <a:ea typeface="Tahoma" panose="020B0604030504040204" pitchFamily="34" charset="0"/>
                <a:cs typeface="Tahoma" panose="020B0604030504040204" pitchFamily="34" charset="0"/>
              </a:rPr>
              <a:t>)</a:t>
            </a:r>
            <a:endParaRPr lang="nl-NL" altLang="nl-NL" sz="1400">
              <a:ea typeface="Tahoma" panose="020B0604030504040204" pitchFamily="34" charset="0"/>
              <a:cs typeface="Tahoma" panose="020B0604030504040204" pitchFamily="34" charset="0"/>
            </a:endParaRPr>
          </a:p>
        </p:txBody>
      </p:sp>
      <p:sp>
        <p:nvSpPr>
          <p:cNvPr id="27" name="Rectangle 26"/>
          <p:cNvSpPr>
            <a:spLocks noChangeArrowheads="1"/>
          </p:cNvSpPr>
          <p:nvPr/>
        </p:nvSpPr>
        <p:spPr bwMode="auto">
          <a:xfrm>
            <a:off x="5795963" y="2636838"/>
            <a:ext cx="1944687" cy="647700"/>
          </a:xfrm>
          <a:prstGeom prst="rect">
            <a:avLst/>
          </a:prstGeom>
          <a:solidFill>
            <a:srgbClr val="CC99FF"/>
          </a:solidFill>
          <a:ln w="9525" algn="ctr">
            <a:solidFill>
              <a:srgbClr val="CC99FF"/>
            </a:solidFill>
            <a:round/>
            <a:headEnd/>
            <a:tailEnd/>
          </a:ln>
        </p:spPr>
        <p:txBody>
          <a:bodyPr/>
          <a:lstStyle>
            <a:lvl1pPr>
              <a:spcBef>
                <a:spcPct val="20000"/>
              </a:spcBef>
              <a:buFont typeface="Times" pitchFamily="18" charset="0"/>
              <a:buChar char="•"/>
              <a:defRPr sz="2400">
                <a:solidFill>
                  <a:schemeClr val="tx1"/>
                </a:solidFill>
                <a:latin typeface="Tahoma" pitchFamily="34" charset="0"/>
              </a:defRPr>
            </a:lvl1pPr>
            <a:lvl2pPr marL="742950" indent="-285750">
              <a:spcBef>
                <a:spcPct val="20000"/>
              </a:spcBef>
              <a:buFont typeface="Times" pitchFamily="18" charset="0"/>
              <a:buChar char="•"/>
              <a:defRPr sz="2400">
                <a:solidFill>
                  <a:schemeClr val="tx1"/>
                </a:solidFill>
                <a:latin typeface="Tahoma" pitchFamily="34" charset="0"/>
              </a:defRPr>
            </a:lvl2pPr>
            <a:lvl3pPr marL="1143000" indent="-228600">
              <a:spcBef>
                <a:spcPct val="20000"/>
              </a:spcBef>
              <a:buFont typeface="Times" pitchFamily="18" charset="0"/>
              <a:buChar char="•"/>
              <a:defRPr sz="2400">
                <a:solidFill>
                  <a:schemeClr val="tx1"/>
                </a:solidFill>
                <a:latin typeface="Tahoma" pitchFamily="34" charset="0"/>
              </a:defRPr>
            </a:lvl3pPr>
            <a:lvl4pPr marL="1600200" indent="-228600">
              <a:spcBef>
                <a:spcPct val="20000"/>
              </a:spcBef>
              <a:buFont typeface="Times" pitchFamily="18" charset="0"/>
              <a:buChar char="•"/>
              <a:defRPr sz="2400">
                <a:solidFill>
                  <a:schemeClr val="tx1"/>
                </a:solidFill>
                <a:latin typeface="Tahoma" pitchFamily="34" charset="0"/>
              </a:defRPr>
            </a:lvl4pPr>
            <a:lvl5pPr marL="2057400" indent="-228600">
              <a:spcBef>
                <a:spcPct val="20000"/>
              </a:spcBef>
              <a:buFont typeface="Times" pitchFamily="18" charset="0"/>
              <a:buChar char="•"/>
              <a:defRPr sz="2400">
                <a:solidFill>
                  <a:schemeClr val="tx1"/>
                </a:solidFill>
                <a:latin typeface="Tahoma" pitchFamily="34" charset="0"/>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9pPr>
          </a:lstStyle>
          <a:p>
            <a:pPr algn="ctr">
              <a:spcBef>
                <a:spcPct val="0"/>
              </a:spcBef>
              <a:buFontTx/>
              <a:buNone/>
            </a:pPr>
            <a:r>
              <a:rPr lang="en-US" altLang="nl-NL" sz="1400">
                <a:ea typeface="Tahoma" panose="020B0604030504040204" pitchFamily="34" charset="0"/>
                <a:cs typeface="Tahoma" panose="020B0604030504040204" pitchFamily="34" charset="0"/>
              </a:rPr>
              <a:t>Do not reject the null hypothesis (</a:t>
            </a:r>
            <a:r>
              <a:rPr lang="en-US" altLang="nl-NL" sz="1400" i="1">
                <a:ea typeface="Tahoma" panose="020B0604030504040204" pitchFamily="34" charset="0"/>
                <a:cs typeface="Tahoma" panose="020B0604030504040204" pitchFamily="34" charset="0"/>
              </a:rPr>
              <a:t>H</a:t>
            </a:r>
            <a:r>
              <a:rPr lang="en-US" altLang="nl-NL" sz="1400" i="1" baseline="-25000">
                <a:ea typeface="Tahoma" panose="020B0604030504040204" pitchFamily="34" charset="0"/>
                <a:cs typeface="Tahoma" panose="020B0604030504040204" pitchFamily="34" charset="0"/>
              </a:rPr>
              <a:t>0</a:t>
            </a:r>
            <a:r>
              <a:rPr lang="en-US" altLang="nl-NL" sz="1400">
                <a:ea typeface="Tahoma" panose="020B0604030504040204" pitchFamily="34" charset="0"/>
                <a:cs typeface="Tahoma" panose="020B0604030504040204" pitchFamily="34" charset="0"/>
              </a:rPr>
              <a:t>)</a:t>
            </a:r>
            <a:endParaRPr lang="nl-NL" altLang="nl-NL" sz="1400">
              <a:ea typeface="Tahoma" panose="020B0604030504040204" pitchFamily="34" charset="0"/>
              <a:cs typeface="Tahoma" panose="020B0604030504040204" pitchFamily="34" charset="0"/>
            </a:endParaRPr>
          </a:p>
        </p:txBody>
      </p:sp>
      <p:sp>
        <p:nvSpPr>
          <p:cNvPr id="28" name="Rectangle 27"/>
          <p:cNvSpPr>
            <a:spLocks noChangeArrowheads="1"/>
          </p:cNvSpPr>
          <p:nvPr/>
        </p:nvSpPr>
        <p:spPr bwMode="auto">
          <a:xfrm>
            <a:off x="3348038" y="3716338"/>
            <a:ext cx="2519362" cy="792162"/>
          </a:xfrm>
          <a:prstGeom prst="rect">
            <a:avLst/>
          </a:prstGeom>
          <a:solidFill>
            <a:srgbClr val="FFFF99"/>
          </a:solidFill>
          <a:ln w="9525" algn="ctr">
            <a:solidFill>
              <a:srgbClr val="FFFF99"/>
            </a:solidFill>
            <a:round/>
            <a:headEnd/>
            <a:tailEnd/>
          </a:ln>
        </p:spPr>
        <p:txBody>
          <a:bodyPr/>
          <a:lstStyle>
            <a:lvl1pPr>
              <a:spcBef>
                <a:spcPct val="20000"/>
              </a:spcBef>
              <a:buFont typeface="Times" pitchFamily="18" charset="0"/>
              <a:buChar char="•"/>
              <a:defRPr sz="2400">
                <a:solidFill>
                  <a:schemeClr val="tx1"/>
                </a:solidFill>
                <a:latin typeface="Tahoma" pitchFamily="34" charset="0"/>
              </a:defRPr>
            </a:lvl1pPr>
            <a:lvl2pPr marL="742950" indent="-285750">
              <a:spcBef>
                <a:spcPct val="20000"/>
              </a:spcBef>
              <a:buFont typeface="Times" pitchFamily="18" charset="0"/>
              <a:buChar char="•"/>
              <a:defRPr sz="2400">
                <a:solidFill>
                  <a:schemeClr val="tx1"/>
                </a:solidFill>
                <a:latin typeface="Tahoma" pitchFamily="34" charset="0"/>
              </a:defRPr>
            </a:lvl2pPr>
            <a:lvl3pPr marL="1143000" indent="-228600">
              <a:spcBef>
                <a:spcPct val="20000"/>
              </a:spcBef>
              <a:buFont typeface="Times" pitchFamily="18" charset="0"/>
              <a:buChar char="•"/>
              <a:defRPr sz="2400">
                <a:solidFill>
                  <a:schemeClr val="tx1"/>
                </a:solidFill>
                <a:latin typeface="Tahoma" pitchFamily="34" charset="0"/>
              </a:defRPr>
            </a:lvl3pPr>
            <a:lvl4pPr marL="1600200" indent="-228600">
              <a:spcBef>
                <a:spcPct val="20000"/>
              </a:spcBef>
              <a:buFont typeface="Times" pitchFamily="18" charset="0"/>
              <a:buChar char="•"/>
              <a:defRPr sz="2400">
                <a:solidFill>
                  <a:schemeClr val="tx1"/>
                </a:solidFill>
                <a:latin typeface="Tahoma" pitchFamily="34" charset="0"/>
              </a:defRPr>
            </a:lvl4pPr>
            <a:lvl5pPr marL="2057400" indent="-228600">
              <a:spcBef>
                <a:spcPct val="20000"/>
              </a:spcBef>
              <a:buFont typeface="Times" pitchFamily="18" charset="0"/>
              <a:buChar char="•"/>
              <a:defRPr sz="2400">
                <a:solidFill>
                  <a:schemeClr val="tx1"/>
                </a:solidFill>
                <a:latin typeface="Tahoma" pitchFamily="34" charset="0"/>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9pPr>
          </a:lstStyle>
          <a:p>
            <a:pPr algn="ctr">
              <a:spcBef>
                <a:spcPct val="0"/>
              </a:spcBef>
              <a:buFontTx/>
              <a:buNone/>
            </a:pPr>
            <a:r>
              <a:rPr lang="en-US" altLang="nl-NL" sz="1400">
                <a:ea typeface="Tahoma" panose="020B0604030504040204" pitchFamily="34" charset="0"/>
                <a:cs typeface="Tahoma" panose="020B0604030504040204" pitchFamily="34" charset="0"/>
              </a:rPr>
              <a:t>If the null hypothesis is really </a:t>
            </a:r>
            <a:r>
              <a:rPr lang="en-US" altLang="nl-NL" sz="1400" i="1">
                <a:ea typeface="Tahoma" panose="020B0604030504040204" pitchFamily="34" charset="0"/>
                <a:cs typeface="Tahoma" panose="020B0604030504040204" pitchFamily="34" charset="0"/>
              </a:rPr>
              <a:t>true</a:t>
            </a:r>
            <a:r>
              <a:rPr lang="en-US" altLang="nl-NL" sz="1400">
                <a:ea typeface="Tahoma" panose="020B0604030504040204" pitchFamily="34" charset="0"/>
                <a:cs typeface="Tahoma" panose="020B0604030504040204" pitchFamily="34" charset="0"/>
              </a:rPr>
              <a:t> (no difference in the population)</a:t>
            </a:r>
            <a:endParaRPr lang="nl-NL" altLang="nl-NL" sz="1400">
              <a:ea typeface="Tahoma" panose="020B0604030504040204" pitchFamily="34" charset="0"/>
              <a:cs typeface="Tahoma" panose="020B0604030504040204" pitchFamily="34" charset="0"/>
            </a:endParaRPr>
          </a:p>
        </p:txBody>
      </p:sp>
      <p:sp>
        <p:nvSpPr>
          <p:cNvPr id="29" name="Rectangle 28"/>
          <p:cNvSpPr/>
          <p:nvPr/>
        </p:nvSpPr>
        <p:spPr bwMode="auto">
          <a:xfrm>
            <a:off x="3348038" y="4724400"/>
            <a:ext cx="2519362" cy="79216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a:lstStyle/>
          <a:p>
            <a:pPr algn="ctr">
              <a:defRPr/>
            </a:pP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If the null hypothesis is really </a:t>
            </a:r>
            <a:r>
              <a:rPr lang="en-US" sz="1400" i="1" dirty="0">
                <a:solidFill>
                  <a:schemeClr val="bg1"/>
                </a:solidFill>
                <a:latin typeface="Tahoma" panose="020B0604030504040204" pitchFamily="34" charset="0"/>
                <a:ea typeface="Tahoma" panose="020B0604030504040204" pitchFamily="34" charset="0"/>
                <a:cs typeface="Tahoma" panose="020B0604030504040204" pitchFamily="34" charset="0"/>
              </a:rPr>
              <a:t>false</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 (there is a difference in the population)</a:t>
            </a:r>
            <a:endParaRPr lang="nl-NL"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0" name="Rectangle 29"/>
          <p:cNvSpPr>
            <a:spLocks noChangeArrowheads="1"/>
          </p:cNvSpPr>
          <p:nvPr/>
        </p:nvSpPr>
        <p:spPr bwMode="auto">
          <a:xfrm>
            <a:off x="755650" y="3716338"/>
            <a:ext cx="1503363" cy="792162"/>
          </a:xfrm>
          <a:prstGeom prst="rect">
            <a:avLst/>
          </a:prstGeom>
          <a:solidFill>
            <a:srgbClr val="FF9933"/>
          </a:solidFill>
          <a:ln w="9525" algn="ctr">
            <a:solidFill>
              <a:srgbClr val="FF9933"/>
            </a:solidFill>
            <a:round/>
            <a:headEnd/>
            <a:tailEnd/>
          </a:ln>
        </p:spPr>
        <p:txBody>
          <a:bodyPr/>
          <a:lstStyle>
            <a:lvl1pPr>
              <a:spcBef>
                <a:spcPct val="20000"/>
              </a:spcBef>
              <a:buFont typeface="Times" pitchFamily="18" charset="0"/>
              <a:buChar char="•"/>
              <a:defRPr sz="2400">
                <a:solidFill>
                  <a:schemeClr val="tx1"/>
                </a:solidFill>
                <a:latin typeface="Tahoma" pitchFamily="34" charset="0"/>
              </a:defRPr>
            </a:lvl1pPr>
            <a:lvl2pPr marL="742950" indent="-285750">
              <a:spcBef>
                <a:spcPct val="20000"/>
              </a:spcBef>
              <a:buFont typeface="Times" pitchFamily="18" charset="0"/>
              <a:buChar char="•"/>
              <a:defRPr sz="2400">
                <a:solidFill>
                  <a:schemeClr val="tx1"/>
                </a:solidFill>
                <a:latin typeface="Tahoma" pitchFamily="34" charset="0"/>
              </a:defRPr>
            </a:lvl2pPr>
            <a:lvl3pPr marL="1143000" indent="-228600">
              <a:spcBef>
                <a:spcPct val="20000"/>
              </a:spcBef>
              <a:buFont typeface="Times" pitchFamily="18" charset="0"/>
              <a:buChar char="•"/>
              <a:defRPr sz="2400">
                <a:solidFill>
                  <a:schemeClr val="tx1"/>
                </a:solidFill>
                <a:latin typeface="Tahoma" pitchFamily="34" charset="0"/>
              </a:defRPr>
            </a:lvl3pPr>
            <a:lvl4pPr marL="1600200" indent="-228600">
              <a:spcBef>
                <a:spcPct val="20000"/>
              </a:spcBef>
              <a:buFont typeface="Times" pitchFamily="18" charset="0"/>
              <a:buChar char="•"/>
              <a:defRPr sz="2400">
                <a:solidFill>
                  <a:schemeClr val="tx1"/>
                </a:solidFill>
                <a:latin typeface="Tahoma" pitchFamily="34" charset="0"/>
              </a:defRPr>
            </a:lvl4pPr>
            <a:lvl5pPr marL="2057400" indent="-228600">
              <a:spcBef>
                <a:spcPct val="20000"/>
              </a:spcBef>
              <a:buFont typeface="Times" pitchFamily="18" charset="0"/>
              <a:buChar char="•"/>
              <a:defRPr sz="2400">
                <a:solidFill>
                  <a:schemeClr val="tx1"/>
                </a:solidFill>
                <a:latin typeface="Tahoma" pitchFamily="34" charset="0"/>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9pPr>
          </a:lstStyle>
          <a:p>
            <a:pPr algn="ctr">
              <a:spcBef>
                <a:spcPct val="0"/>
              </a:spcBef>
              <a:buFontTx/>
              <a:buNone/>
            </a:pPr>
            <a:r>
              <a:rPr lang="en-US" altLang="nl-NL" sz="1400">
                <a:ea typeface="Tahoma" panose="020B0604030504040204" pitchFamily="34" charset="0"/>
                <a:cs typeface="Tahoma" panose="020B0604030504040204" pitchFamily="34" charset="0"/>
              </a:rPr>
              <a:t>Then there is a </a:t>
            </a:r>
            <a:r>
              <a:rPr lang="en-US" altLang="nl-NL" sz="1400" b="1">
                <a:ea typeface="Tahoma" panose="020B0604030504040204" pitchFamily="34" charset="0"/>
                <a:cs typeface="Tahoma" panose="020B0604030504040204" pitchFamily="34" charset="0"/>
              </a:rPr>
              <a:t>Type I Error </a:t>
            </a:r>
            <a:r>
              <a:rPr lang="en-US" altLang="nl-NL" sz="1400">
                <a:ea typeface="Tahoma" panose="020B0604030504040204" pitchFamily="34" charset="0"/>
                <a:cs typeface="Tahoma" panose="020B0604030504040204" pitchFamily="34" charset="0"/>
              </a:rPr>
              <a:t>(</a:t>
            </a:r>
            <a:r>
              <a:rPr lang="el-GR" altLang="nl-NL" sz="1400">
                <a:ea typeface="Tahoma" panose="020B0604030504040204" pitchFamily="34" charset="0"/>
                <a:cs typeface="Tahoma" panose="020B0604030504040204" pitchFamily="34" charset="0"/>
              </a:rPr>
              <a:t>α</a:t>
            </a:r>
            <a:r>
              <a:rPr lang="en-US" altLang="nl-NL" sz="1400">
                <a:ea typeface="Tahoma" panose="020B0604030504040204" pitchFamily="34" charset="0"/>
                <a:cs typeface="Tahoma" panose="020B0604030504040204" pitchFamily="34" charset="0"/>
              </a:rPr>
              <a:t>, alpha)</a:t>
            </a:r>
            <a:endParaRPr lang="nl-NL" altLang="nl-NL" sz="1400">
              <a:ea typeface="Tahoma" panose="020B0604030504040204" pitchFamily="34" charset="0"/>
              <a:cs typeface="Tahoma" panose="020B0604030504040204" pitchFamily="34" charset="0"/>
            </a:endParaRPr>
          </a:p>
        </p:txBody>
      </p:sp>
      <p:sp>
        <p:nvSpPr>
          <p:cNvPr id="31" name="Rectangle 30"/>
          <p:cNvSpPr>
            <a:spLocks noChangeArrowheads="1"/>
          </p:cNvSpPr>
          <p:nvPr/>
        </p:nvSpPr>
        <p:spPr bwMode="auto">
          <a:xfrm>
            <a:off x="755650" y="4724400"/>
            <a:ext cx="1763713" cy="792163"/>
          </a:xfrm>
          <a:prstGeom prst="rect">
            <a:avLst/>
          </a:prstGeom>
          <a:solidFill>
            <a:srgbClr val="99FF99"/>
          </a:solidFill>
          <a:ln w="9525" algn="ctr">
            <a:solidFill>
              <a:srgbClr val="99FF99"/>
            </a:solidFill>
            <a:round/>
            <a:headEnd/>
            <a:tailEnd/>
          </a:ln>
        </p:spPr>
        <p:txBody>
          <a:bodyPr/>
          <a:lstStyle>
            <a:lvl1pPr>
              <a:spcBef>
                <a:spcPct val="20000"/>
              </a:spcBef>
              <a:buFont typeface="Times" pitchFamily="18" charset="0"/>
              <a:buChar char="•"/>
              <a:defRPr sz="2400">
                <a:solidFill>
                  <a:schemeClr val="tx1"/>
                </a:solidFill>
                <a:latin typeface="Tahoma" pitchFamily="34" charset="0"/>
              </a:defRPr>
            </a:lvl1pPr>
            <a:lvl2pPr marL="742950" indent="-285750">
              <a:spcBef>
                <a:spcPct val="20000"/>
              </a:spcBef>
              <a:buFont typeface="Times" pitchFamily="18" charset="0"/>
              <a:buChar char="•"/>
              <a:defRPr sz="2400">
                <a:solidFill>
                  <a:schemeClr val="tx1"/>
                </a:solidFill>
                <a:latin typeface="Tahoma" pitchFamily="34" charset="0"/>
              </a:defRPr>
            </a:lvl2pPr>
            <a:lvl3pPr marL="1143000" indent="-228600">
              <a:spcBef>
                <a:spcPct val="20000"/>
              </a:spcBef>
              <a:buFont typeface="Times" pitchFamily="18" charset="0"/>
              <a:buChar char="•"/>
              <a:defRPr sz="2400">
                <a:solidFill>
                  <a:schemeClr val="tx1"/>
                </a:solidFill>
                <a:latin typeface="Tahoma" pitchFamily="34" charset="0"/>
              </a:defRPr>
            </a:lvl3pPr>
            <a:lvl4pPr marL="1600200" indent="-228600">
              <a:spcBef>
                <a:spcPct val="20000"/>
              </a:spcBef>
              <a:buFont typeface="Times" pitchFamily="18" charset="0"/>
              <a:buChar char="•"/>
              <a:defRPr sz="2400">
                <a:solidFill>
                  <a:schemeClr val="tx1"/>
                </a:solidFill>
                <a:latin typeface="Tahoma" pitchFamily="34" charset="0"/>
              </a:defRPr>
            </a:lvl4pPr>
            <a:lvl5pPr marL="2057400" indent="-228600">
              <a:spcBef>
                <a:spcPct val="20000"/>
              </a:spcBef>
              <a:buFont typeface="Times" pitchFamily="18" charset="0"/>
              <a:buChar char="•"/>
              <a:defRPr sz="2400">
                <a:solidFill>
                  <a:schemeClr val="tx1"/>
                </a:solidFill>
                <a:latin typeface="Tahoma" pitchFamily="34" charset="0"/>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9pPr>
          </a:lstStyle>
          <a:p>
            <a:pPr algn="ctr">
              <a:spcBef>
                <a:spcPct val="0"/>
              </a:spcBef>
              <a:buFontTx/>
              <a:buNone/>
            </a:pPr>
            <a:r>
              <a:rPr lang="en-US" altLang="nl-NL" sz="1400">
                <a:ea typeface="Tahoma" panose="020B0604030504040204" pitchFamily="34" charset="0"/>
                <a:cs typeface="Tahoma" panose="020B0604030504040204" pitchFamily="34" charset="0"/>
              </a:rPr>
              <a:t>Then there is a </a:t>
            </a:r>
            <a:r>
              <a:rPr lang="en-US" altLang="nl-NL" sz="1400" b="1">
                <a:ea typeface="Tahoma" panose="020B0604030504040204" pitchFamily="34" charset="0"/>
                <a:cs typeface="Tahoma" panose="020B0604030504040204" pitchFamily="34" charset="0"/>
              </a:rPr>
              <a:t>correct decision </a:t>
            </a:r>
            <a:r>
              <a:rPr lang="en-US" altLang="nl-NL" sz="1400">
                <a:ea typeface="Tahoma" panose="020B0604030504040204" pitchFamily="34" charset="0"/>
                <a:cs typeface="Tahoma" panose="020B0604030504040204" pitchFamily="34" charset="0"/>
              </a:rPr>
              <a:t>(1 – </a:t>
            </a:r>
            <a:r>
              <a:rPr lang="el-GR" altLang="nl-NL" sz="1400">
                <a:ea typeface="Tahoma" panose="020B0604030504040204" pitchFamily="34" charset="0"/>
                <a:cs typeface="Tahoma" panose="020B0604030504040204" pitchFamily="34" charset="0"/>
              </a:rPr>
              <a:t>β</a:t>
            </a:r>
            <a:r>
              <a:rPr lang="en-US" altLang="nl-NL" sz="1400">
                <a:ea typeface="Tahoma" panose="020B0604030504040204" pitchFamily="34" charset="0"/>
                <a:cs typeface="Tahoma" panose="020B0604030504040204" pitchFamily="34" charset="0"/>
              </a:rPr>
              <a:t> or power)</a:t>
            </a:r>
            <a:endParaRPr lang="nl-NL" altLang="nl-NL" sz="1400">
              <a:ea typeface="Tahoma" panose="020B0604030504040204" pitchFamily="34" charset="0"/>
              <a:cs typeface="Tahoma" panose="020B0604030504040204" pitchFamily="34" charset="0"/>
            </a:endParaRPr>
          </a:p>
        </p:txBody>
      </p:sp>
      <p:sp>
        <p:nvSpPr>
          <p:cNvPr id="32" name="Rectangle 31"/>
          <p:cNvSpPr>
            <a:spLocks noChangeArrowheads="1"/>
          </p:cNvSpPr>
          <p:nvPr/>
        </p:nvSpPr>
        <p:spPr bwMode="auto">
          <a:xfrm>
            <a:off x="6988175" y="4724400"/>
            <a:ext cx="1503363" cy="792163"/>
          </a:xfrm>
          <a:prstGeom prst="rect">
            <a:avLst/>
          </a:prstGeom>
          <a:solidFill>
            <a:srgbClr val="FFC000"/>
          </a:solidFill>
          <a:ln w="9525" algn="ctr">
            <a:solidFill>
              <a:srgbClr val="FFC000"/>
            </a:solidFill>
            <a:round/>
            <a:headEnd/>
            <a:tailEnd/>
          </a:ln>
        </p:spPr>
        <p:txBody>
          <a:bodyPr/>
          <a:lstStyle>
            <a:lvl1pPr>
              <a:spcBef>
                <a:spcPct val="20000"/>
              </a:spcBef>
              <a:buFont typeface="Times" pitchFamily="18" charset="0"/>
              <a:buChar char="•"/>
              <a:defRPr sz="2400">
                <a:solidFill>
                  <a:schemeClr val="tx1"/>
                </a:solidFill>
                <a:latin typeface="Tahoma" pitchFamily="34" charset="0"/>
              </a:defRPr>
            </a:lvl1pPr>
            <a:lvl2pPr marL="742950" indent="-285750">
              <a:spcBef>
                <a:spcPct val="20000"/>
              </a:spcBef>
              <a:buFont typeface="Times" pitchFamily="18" charset="0"/>
              <a:buChar char="•"/>
              <a:defRPr sz="2400">
                <a:solidFill>
                  <a:schemeClr val="tx1"/>
                </a:solidFill>
                <a:latin typeface="Tahoma" pitchFamily="34" charset="0"/>
              </a:defRPr>
            </a:lvl2pPr>
            <a:lvl3pPr marL="1143000" indent="-228600">
              <a:spcBef>
                <a:spcPct val="20000"/>
              </a:spcBef>
              <a:buFont typeface="Times" pitchFamily="18" charset="0"/>
              <a:buChar char="•"/>
              <a:defRPr sz="2400">
                <a:solidFill>
                  <a:schemeClr val="tx1"/>
                </a:solidFill>
                <a:latin typeface="Tahoma" pitchFamily="34" charset="0"/>
              </a:defRPr>
            </a:lvl3pPr>
            <a:lvl4pPr marL="1600200" indent="-228600">
              <a:spcBef>
                <a:spcPct val="20000"/>
              </a:spcBef>
              <a:buFont typeface="Times" pitchFamily="18" charset="0"/>
              <a:buChar char="•"/>
              <a:defRPr sz="2400">
                <a:solidFill>
                  <a:schemeClr val="tx1"/>
                </a:solidFill>
                <a:latin typeface="Tahoma" pitchFamily="34" charset="0"/>
              </a:defRPr>
            </a:lvl4pPr>
            <a:lvl5pPr marL="2057400" indent="-228600">
              <a:spcBef>
                <a:spcPct val="20000"/>
              </a:spcBef>
              <a:buFont typeface="Times" pitchFamily="18" charset="0"/>
              <a:buChar char="•"/>
              <a:defRPr sz="2400">
                <a:solidFill>
                  <a:schemeClr val="tx1"/>
                </a:solidFill>
                <a:latin typeface="Tahoma" pitchFamily="34" charset="0"/>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9pPr>
          </a:lstStyle>
          <a:p>
            <a:pPr algn="ctr">
              <a:spcBef>
                <a:spcPct val="0"/>
              </a:spcBef>
              <a:buFontTx/>
              <a:buNone/>
            </a:pPr>
            <a:r>
              <a:rPr lang="en-US" altLang="nl-NL" sz="1400">
                <a:ea typeface="Tahoma" panose="020B0604030504040204" pitchFamily="34" charset="0"/>
                <a:cs typeface="Tahoma" panose="020B0604030504040204" pitchFamily="34" charset="0"/>
              </a:rPr>
              <a:t>Then there is a </a:t>
            </a:r>
            <a:r>
              <a:rPr lang="en-US" altLang="nl-NL" sz="1400" b="1">
                <a:ea typeface="Tahoma" panose="020B0604030504040204" pitchFamily="34" charset="0"/>
                <a:cs typeface="Tahoma" panose="020B0604030504040204" pitchFamily="34" charset="0"/>
              </a:rPr>
              <a:t>Type II Error </a:t>
            </a:r>
            <a:r>
              <a:rPr lang="en-US" altLang="nl-NL" sz="1400">
                <a:ea typeface="Tahoma" panose="020B0604030504040204" pitchFamily="34" charset="0"/>
                <a:cs typeface="Tahoma" panose="020B0604030504040204" pitchFamily="34" charset="0"/>
              </a:rPr>
              <a:t>(</a:t>
            </a:r>
            <a:r>
              <a:rPr lang="el-GR" altLang="nl-NL" sz="1400">
                <a:ea typeface="Tahoma" panose="020B0604030504040204" pitchFamily="34" charset="0"/>
                <a:cs typeface="Tahoma" panose="020B0604030504040204" pitchFamily="34" charset="0"/>
              </a:rPr>
              <a:t>β</a:t>
            </a:r>
            <a:r>
              <a:rPr lang="en-US" altLang="nl-NL" sz="1400">
                <a:ea typeface="Tahoma" panose="020B0604030504040204" pitchFamily="34" charset="0"/>
                <a:cs typeface="Tahoma" panose="020B0604030504040204" pitchFamily="34" charset="0"/>
              </a:rPr>
              <a:t>, beta)</a:t>
            </a:r>
            <a:endParaRPr lang="nl-NL" altLang="nl-NL" sz="1400">
              <a:ea typeface="Tahoma" panose="020B0604030504040204" pitchFamily="34" charset="0"/>
              <a:cs typeface="Tahoma" panose="020B0604030504040204" pitchFamily="34" charset="0"/>
            </a:endParaRPr>
          </a:p>
        </p:txBody>
      </p:sp>
      <p:sp>
        <p:nvSpPr>
          <p:cNvPr id="33" name="Rectangle 32"/>
          <p:cNvSpPr>
            <a:spLocks noChangeArrowheads="1"/>
          </p:cNvSpPr>
          <p:nvPr/>
        </p:nvSpPr>
        <p:spPr bwMode="auto">
          <a:xfrm>
            <a:off x="6723063" y="3716338"/>
            <a:ext cx="1763712" cy="792162"/>
          </a:xfrm>
          <a:prstGeom prst="rect">
            <a:avLst/>
          </a:prstGeom>
          <a:solidFill>
            <a:srgbClr val="92D050"/>
          </a:solidFill>
          <a:ln w="9525" algn="ctr">
            <a:solidFill>
              <a:srgbClr val="92D050"/>
            </a:solidFill>
            <a:round/>
            <a:headEnd/>
            <a:tailEnd/>
          </a:ln>
        </p:spPr>
        <p:txBody>
          <a:bodyPr/>
          <a:lstStyle>
            <a:lvl1pPr>
              <a:spcBef>
                <a:spcPct val="20000"/>
              </a:spcBef>
              <a:buFont typeface="Times" pitchFamily="18" charset="0"/>
              <a:buChar char="•"/>
              <a:defRPr sz="2400">
                <a:solidFill>
                  <a:schemeClr val="tx1"/>
                </a:solidFill>
                <a:latin typeface="Tahoma" pitchFamily="34" charset="0"/>
              </a:defRPr>
            </a:lvl1pPr>
            <a:lvl2pPr marL="742950" indent="-285750">
              <a:spcBef>
                <a:spcPct val="20000"/>
              </a:spcBef>
              <a:buFont typeface="Times" pitchFamily="18" charset="0"/>
              <a:buChar char="•"/>
              <a:defRPr sz="2400">
                <a:solidFill>
                  <a:schemeClr val="tx1"/>
                </a:solidFill>
                <a:latin typeface="Tahoma" pitchFamily="34" charset="0"/>
              </a:defRPr>
            </a:lvl2pPr>
            <a:lvl3pPr marL="1143000" indent="-228600">
              <a:spcBef>
                <a:spcPct val="20000"/>
              </a:spcBef>
              <a:buFont typeface="Times" pitchFamily="18" charset="0"/>
              <a:buChar char="•"/>
              <a:defRPr sz="2400">
                <a:solidFill>
                  <a:schemeClr val="tx1"/>
                </a:solidFill>
                <a:latin typeface="Tahoma" pitchFamily="34" charset="0"/>
              </a:defRPr>
            </a:lvl3pPr>
            <a:lvl4pPr marL="1600200" indent="-228600">
              <a:spcBef>
                <a:spcPct val="20000"/>
              </a:spcBef>
              <a:buFont typeface="Times" pitchFamily="18" charset="0"/>
              <a:buChar char="•"/>
              <a:defRPr sz="2400">
                <a:solidFill>
                  <a:schemeClr val="tx1"/>
                </a:solidFill>
                <a:latin typeface="Tahoma" pitchFamily="34" charset="0"/>
              </a:defRPr>
            </a:lvl4pPr>
            <a:lvl5pPr marL="2057400" indent="-228600">
              <a:spcBef>
                <a:spcPct val="20000"/>
              </a:spcBef>
              <a:buFont typeface="Times" pitchFamily="18" charset="0"/>
              <a:buChar char="•"/>
              <a:defRPr sz="2400">
                <a:solidFill>
                  <a:schemeClr val="tx1"/>
                </a:solidFill>
                <a:latin typeface="Tahoma" pitchFamily="34" charset="0"/>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9pPr>
          </a:lstStyle>
          <a:p>
            <a:pPr algn="ctr">
              <a:spcBef>
                <a:spcPct val="0"/>
              </a:spcBef>
              <a:buFontTx/>
              <a:buNone/>
            </a:pPr>
            <a:r>
              <a:rPr lang="en-US" altLang="nl-NL" sz="1400">
                <a:ea typeface="Tahoma" panose="020B0604030504040204" pitchFamily="34" charset="0"/>
                <a:cs typeface="Tahoma" panose="020B0604030504040204" pitchFamily="34" charset="0"/>
              </a:rPr>
              <a:t>Then there is a </a:t>
            </a:r>
            <a:r>
              <a:rPr lang="en-US" altLang="nl-NL" sz="1400" b="1">
                <a:ea typeface="Tahoma" panose="020B0604030504040204" pitchFamily="34" charset="0"/>
                <a:cs typeface="Tahoma" panose="020B0604030504040204" pitchFamily="34" charset="0"/>
              </a:rPr>
              <a:t>correct decision </a:t>
            </a:r>
            <a:r>
              <a:rPr lang="en-US" altLang="nl-NL" sz="1400">
                <a:ea typeface="Tahoma" panose="020B0604030504040204" pitchFamily="34" charset="0"/>
                <a:cs typeface="Tahoma" panose="020B0604030504040204" pitchFamily="34" charset="0"/>
              </a:rPr>
              <a:t>(1 – </a:t>
            </a:r>
            <a:r>
              <a:rPr lang="el-GR" altLang="nl-NL" sz="1400">
                <a:ea typeface="Tahoma" panose="020B0604030504040204" pitchFamily="34" charset="0"/>
                <a:cs typeface="Tahoma" panose="020B0604030504040204" pitchFamily="34" charset="0"/>
              </a:rPr>
              <a:t>α</a:t>
            </a:r>
            <a:r>
              <a:rPr lang="en-US" altLang="nl-NL" sz="1400">
                <a:ea typeface="Tahoma" panose="020B0604030504040204" pitchFamily="34" charset="0"/>
                <a:cs typeface="Tahoma" panose="020B0604030504040204" pitchFamily="34" charset="0"/>
              </a:rPr>
              <a:t>)</a:t>
            </a:r>
            <a:endParaRPr lang="nl-NL" altLang="nl-NL" sz="1400">
              <a:ea typeface="Tahoma" panose="020B0604030504040204" pitchFamily="34" charset="0"/>
              <a:cs typeface="Tahoma" panose="020B0604030504040204" pitchFamily="34" charset="0"/>
            </a:endParaRPr>
          </a:p>
        </p:txBody>
      </p:sp>
      <p:cxnSp>
        <p:nvCxnSpPr>
          <p:cNvPr id="34" name="Elbow Connector 33"/>
          <p:cNvCxnSpPr>
            <a:cxnSpLocks noChangeShapeType="1"/>
            <a:stCxn id="25" idx="2"/>
            <a:endCxn id="26" idx="0"/>
          </p:cNvCxnSpPr>
          <p:nvPr/>
        </p:nvCxnSpPr>
        <p:spPr bwMode="auto">
          <a:xfrm rot="5400000">
            <a:off x="3438526" y="1358900"/>
            <a:ext cx="431800" cy="2124075"/>
          </a:xfrm>
          <a:prstGeom prst="bentConnector3">
            <a:avLst>
              <a:gd name="adj1" fmla="val 50000"/>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Elbow Connector 34"/>
          <p:cNvCxnSpPr>
            <a:cxnSpLocks noChangeShapeType="1"/>
            <a:stCxn id="25" idx="2"/>
            <a:endCxn id="27" idx="0"/>
          </p:cNvCxnSpPr>
          <p:nvPr/>
        </p:nvCxnSpPr>
        <p:spPr bwMode="auto">
          <a:xfrm rot="16200000" flipH="1">
            <a:off x="5526088" y="1395413"/>
            <a:ext cx="431800" cy="2051050"/>
          </a:xfrm>
          <a:prstGeom prst="bentConnector3">
            <a:avLst>
              <a:gd name="adj1" fmla="val 50000"/>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Elbow Connector 35"/>
          <p:cNvCxnSpPr>
            <a:cxnSpLocks noChangeShapeType="1"/>
            <a:stCxn id="26" idx="2"/>
            <a:endCxn id="30" idx="0"/>
          </p:cNvCxnSpPr>
          <p:nvPr/>
        </p:nvCxnSpPr>
        <p:spPr bwMode="auto">
          <a:xfrm rot="5400000">
            <a:off x="1833563" y="2957513"/>
            <a:ext cx="431800" cy="1085850"/>
          </a:xfrm>
          <a:prstGeom prst="bentConnector3">
            <a:avLst>
              <a:gd name="adj1" fmla="val 50000"/>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cxnSpLocks noChangeShapeType="1"/>
          </p:cNvCxnSpPr>
          <p:nvPr/>
        </p:nvCxnSpPr>
        <p:spPr bwMode="auto">
          <a:xfrm flipH="1">
            <a:off x="395288" y="3500438"/>
            <a:ext cx="1111250"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Elbow Connector 37"/>
          <p:cNvCxnSpPr>
            <a:cxnSpLocks noChangeShapeType="1"/>
            <a:endCxn id="31" idx="1"/>
          </p:cNvCxnSpPr>
          <p:nvPr/>
        </p:nvCxnSpPr>
        <p:spPr bwMode="auto">
          <a:xfrm rot="16200000" flipH="1">
            <a:off x="-234950" y="4130676"/>
            <a:ext cx="1620837" cy="360362"/>
          </a:xfrm>
          <a:prstGeom prst="bentConnector2">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Elbow Connector 38"/>
          <p:cNvCxnSpPr>
            <a:cxnSpLocks noChangeShapeType="1"/>
            <a:stCxn id="27" idx="2"/>
            <a:endCxn id="33" idx="0"/>
          </p:cNvCxnSpPr>
          <p:nvPr/>
        </p:nvCxnSpPr>
        <p:spPr bwMode="auto">
          <a:xfrm rot="16200000" flipH="1">
            <a:off x="6969919" y="3082132"/>
            <a:ext cx="431800" cy="836612"/>
          </a:xfrm>
          <a:prstGeom prst="bentConnector3">
            <a:avLst>
              <a:gd name="adj1" fmla="val 50000"/>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39"/>
          <p:cNvCxnSpPr>
            <a:cxnSpLocks noChangeShapeType="1"/>
          </p:cNvCxnSpPr>
          <p:nvPr/>
        </p:nvCxnSpPr>
        <p:spPr bwMode="auto">
          <a:xfrm>
            <a:off x="7604125" y="3500438"/>
            <a:ext cx="1144588"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Elbow Connector 40"/>
          <p:cNvCxnSpPr>
            <a:cxnSpLocks noChangeShapeType="1"/>
            <a:endCxn id="32" idx="3"/>
          </p:cNvCxnSpPr>
          <p:nvPr/>
        </p:nvCxnSpPr>
        <p:spPr bwMode="auto">
          <a:xfrm rot="5400000">
            <a:off x="7809707" y="4182269"/>
            <a:ext cx="1620837" cy="257175"/>
          </a:xfrm>
          <a:prstGeom prst="bentConnector2">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Arrow Connector 41"/>
          <p:cNvCxnSpPr>
            <a:cxnSpLocks noChangeShapeType="1"/>
            <a:stCxn id="28" idx="1"/>
            <a:endCxn id="30" idx="3"/>
          </p:cNvCxnSpPr>
          <p:nvPr/>
        </p:nvCxnSpPr>
        <p:spPr bwMode="auto">
          <a:xfrm flipH="1">
            <a:off x="2259013" y="4113213"/>
            <a:ext cx="1089025"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Arrow Connector 42"/>
          <p:cNvCxnSpPr>
            <a:cxnSpLocks noChangeShapeType="1"/>
            <a:stCxn id="28" idx="3"/>
            <a:endCxn id="33" idx="1"/>
          </p:cNvCxnSpPr>
          <p:nvPr/>
        </p:nvCxnSpPr>
        <p:spPr bwMode="auto">
          <a:xfrm>
            <a:off x="5867400" y="4113213"/>
            <a:ext cx="855663"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Arrow Connector 43"/>
          <p:cNvCxnSpPr>
            <a:cxnSpLocks noChangeShapeType="1"/>
            <a:stCxn id="29" idx="1"/>
            <a:endCxn id="31" idx="3"/>
          </p:cNvCxnSpPr>
          <p:nvPr/>
        </p:nvCxnSpPr>
        <p:spPr bwMode="auto">
          <a:xfrm flipH="1">
            <a:off x="2519363" y="5121275"/>
            <a:ext cx="828675"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Arrow Connector 44"/>
          <p:cNvCxnSpPr>
            <a:cxnSpLocks noChangeShapeType="1"/>
            <a:stCxn id="29" idx="3"/>
            <a:endCxn id="32" idx="1"/>
          </p:cNvCxnSpPr>
          <p:nvPr/>
        </p:nvCxnSpPr>
        <p:spPr bwMode="auto">
          <a:xfrm>
            <a:off x="5867400" y="5121275"/>
            <a:ext cx="1120775"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32655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up)">
                                      <p:cBhvr>
                                        <p:cTn id="11" dur="500"/>
                                        <p:tgtEl>
                                          <p:spTgt spid="34"/>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up)">
                                      <p:cBhvr>
                                        <p:cTn id="15" dur="500"/>
                                        <p:tgtEl>
                                          <p:spTgt spid="26"/>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up)">
                                      <p:cBhvr>
                                        <p:cTn id="19" dur="500"/>
                                        <p:tgtEl>
                                          <p:spTgt spid="35"/>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up)">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arn(outVertical)">
                                      <p:cBhvr>
                                        <p:cTn id="28" dur="500"/>
                                        <p:tgtEl>
                                          <p:spTgt spid="28"/>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wipe(up)">
                                      <p:cBhvr>
                                        <p:cTn id="32" dur="500"/>
                                        <p:tgtEl>
                                          <p:spTgt spid="36"/>
                                        </p:tgtEl>
                                      </p:cBhvr>
                                    </p:animEffect>
                                  </p:childTnLst>
                                </p:cTn>
                              </p:par>
                              <p:par>
                                <p:cTn id="33" presetID="22" presetClass="entr" presetSubtype="2" fill="hold"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right)">
                                      <p:cBhvr>
                                        <p:cTn id="35" dur="500"/>
                                        <p:tgtEl>
                                          <p:spTgt spid="42"/>
                                        </p:tgtEl>
                                      </p:cBhvr>
                                    </p:animEffect>
                                  </p:childTnLst>
                                </p:cTn>
                              </p:par>
                            </p:childTnLst>
                          </p:cTn>
                        </p:par>
                        <p:par>
                          <p:cTn id="36" fill="hold">
                            <p:stCondLst>
                              <p:cond delay="1000"/>
                            </p:stCondLst>
                            <p:childTnLst>
                              <p:par>
                                <p:cTn id="37" presetID="22" presetClass="entr" presetSubtype="1"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up)">
                                      <p:cBhvr>
                                        <p:cTn id="39" dur="500"/>
                                        <p:tgtEl>
                                          <p:spTgt spid="3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ipe(up)">
                                      <p:cBhvr>
                                        <p:cTn id="44" dur="500"/>
                                        <p:tgtEl>
                                          <p:spTgt spid="39"/>
                                        </p:tgtEl>
                                      </p:cBhvr>
                                    </p:animEffect>
                                  </p:childTnLst>
                                </p:cTn>
                              </p:par>
                              <p:par>
                                <p:cTn id="45" presetID="22" presetClass="entr" presetSubtype="8" fill="hold" nodeType="with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wipe(left)">
                                      <p:cBhvr>
                                        <p:cTn id="47" dur="500"/>
                                        <p:tgtEl>
                                          <p:spTgt spid="43"/>
                                        </p:tgtEl>
                                      </p:cBhvr>
                                    </p:animEffect>
                                  </p:childTnLst>
                                </p:cTn>
                              </p:par>
                            </p:childTnLst>
                          </p:cTn>
                        </p:par>
                        <p:par>
                          <p:cTn id="48" fill="hold">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wipe(up)">
                                      <p:cBhvr>
                                        <p:cTn id="51" dur="500"/>
                                        <p:tgtEl>
                                          <p:spTgt spid="33"/>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37" fill="hold" grpId="0" nodeType="click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barn(outVertical)">
                                      <p:cBhvr>
                                        <p:cTn id="56" dur="500"/>
                                        <p:tgtEl>
                                          <p:spTgt spid="29"/>
                                        </p:tgtEl>
                                      </p:cBhvr>
                                    </p:animEffect>
                                  </p:childTnLst>
                                </p:cTn>
                              </p:par>
                            </p:childTnLst>
                          </p:cTn>
                        </p:par>
                        <p:par>
                          <p:cTn id="57" fill="hold">
                            <p:stCondLst>
                              <p:cond delay="500"/>
                            </p:stCondLst>
                            <p:childTnLst>
                              <p:par>
                                <p:cTn id="58" presetID="22" presetClass="entr" presetSubtype="8" fill="hold" nodeType="after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wipe(left)">
                                      <p:cBhvr>
                                        <p:cTn id="60" dur="500"/>
                                        <p:tgtEl>
                                          <p:spTgt spid="45"/>
                                        </p:tgtEl>
                                      </p:cBhvr>
                                    </p:animEffect>
                                  </p:childTnLst>
                                </p:cTn>
                              </p:par>
                              <p:par>
                                <p:cTn id="61" presetID="22" presetClass="entr" presetSubtype="8" fill="hold" nodeType="with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left)">
                                      <p:cBhvr>
                                        <p:cTn id="63" dur="500"/>
                                        <p:tgtEl>
                                          <p:spTgt spid="40"/>
                                        </p:tgtEl>
                                      </p:cBhvr>
                                    </p:animEffect>
                                  </p:childTnLst>
                                </p:cTn>
                              </p:par>
                              <p:par>
                                <p:cTn id="64" presetID="22" presetClass="entr" presetSubtype="1" fill="hold" nodeType="with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up)">
                                      <p:cBhvr>
                                        <p:cTn id="66" dur="500"/>
                                        <p:tgtEl>
                                          <p:spTgt spid="41"/>
                                        </p:tgtEl>
                                      </p:cBhvr>
                                    </p:animEffect>
                                  </p:childTnLst>
                                </p:cTn>
                              </p:par>
                            </p:childTnLst>
                          </p:cTn>
                        </p:par>
                        <p:par>
                          <p:cTn id="67" fill="hold">
                            <p:stCondLst>
                              <p:cond delay="1000"/>
                            </p:stCondLst>
                            <p:childTnLst>
                              <p:par>
                                <p:cTn id="68" presetID="22" presetClass="entr" presetSubtype="1" fill="hold" grpId="0" nodeType="after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up)">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2" fill="hold" nodeType="click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wipe(right)">
                                      <p:cBhvr>
                                        <p:cTn id="75" dur="500"/>
                                        <p:tgtEl>
                                          <p:spTgt spid="44"/>
                                        </p:tgtEl>
                                      </p:cBhvr>
                                    </p:animEffect>
                                  </p:childTnLst>
                                </p:cTn>
                              </p:par>
                              <p:par>
                                <p:cTn id="76" presetID="22" presetClass="entr" presetSubtype="2" fill="hold" nodeType="withEffect">
                                  <p:stCondLst>
                                    <p:cond delay="0"/>
                                  </p:stCondLst>
                                  <p:childTnLst>
                                    <p:set>
                                      <p:cBhvr>
                                        <p:cTn id="77" dur="1" fill="hold">
                                          <p:stCondLst>
                                            <p:cond delay="0"/>
                                          </p:stCondLst>
                                        </p:cTn>
                                        <p:tgtEl>
                                          <p:spTgt spid="37"/>
                                        </p:tgtEl>
                                        <p:attrNameLst>
                                          <p:attrName>style.visibility</p:attrName>
                                        </p:attrNameLst>
                                      </p:cBhvr>
                                      <p:to>
                                        <p:strVal val="visible"/>
                                      </p:to>
                                    </p:set>
                                    <p:animEffect transition="in" filter="wipe(right)">
                                      <p:cBhvr>
                                        <p:cTn id="78" dur="500"/>
                                        <p:tgtEl>
                                          <p:spTgt spid="37"/>
                                        </p:tgtEl>
                                      </p:cBhvr>
                                    </p:animEffect>
                                  </p:childTnLst>
                                </p:cTn>
                              </p:par>
                              <p:par>
                                <p:cTn id="79" presetID="22" presetClass="entr" presetSubtype="1" fill="hold"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wipe(up)">
                                      <p:cBhvr>
                                        <p:cTn id="81" dur="500"/>
                                        <p:tgtEl>
                                          <p:spTgt spid="38"/>
                                        </p:tgtEl>
                                      </p:cBhvr>
                                    </p:animEffect>
                                  </p:childTnLst>
                                </p:cTn>
                              </p:par>
                            </p:childTnLst>
                          </p:cTn>
                        </p:par>
                        <p:par>
                          <p:cTn id="82" fill="hold">
                            <p:stCondLst>
                              <p:cond delay="500"/>
                            </p:stCondLst>
                            <p:childTnLst>
                              <p:par>
                                <p:cTn id="83" presetID="22" presetClass="entr" presetSubtype="1" fill="hold" grpId="0" nodeType="after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wipe(up)">
                                      <p:cBhvr>
                                        <p:cTn id="8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Selecting the proper test statistic</a:t>
            </a:r>
            <a:endParaRPr lang="nl-NL" dirty="0"/>
          </a:p>
        </p:txBody>
      </p:sp>
      <p:sp>
        <p:nvSpPr>
          <p:cNvPr id="5" name="TextBox 4"/>
          <p:cNvSpPr txBox="1">
            <a:spLocks noChangeArrowheads="1"/>
          </p:cNvSpPr>
          <p:nvPr/>
        </p:nvSpPr>
        <p:spPr bwMode="auto">
          <a:xfrm>
            <a:off x="755650" y="1268413"/>
            <a:ext cx="1295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Times" pitchFamily="18" charset="0"/>
              <a:buChar char="•"/>
              <a:defRPr sz="2400">
                <a:solidFill>
                  <a:schemeClr val="tx1"/>
                </a:solidFill>
                <a:latin typeface="Tahoma" pitchFamily="34" charset="0"/>
              </a:defRPr>
            </a:lvl1pPr>
            <a:lvl2pPr marL="742950" indent="-285750">
              <a:spcBef>
                <a:spcPct val="20000"/>
              </a:spcBef>
              <a:buFont typeface="Times" pitchFamily="18" charset="0"/>
              <a:buChar char="•"/>
              <a:defRPr sz="2400">
                <a:solidFill>
                  <a:schemeClr val="tx1"/>
                </a:solidFill>
                <a:latin typeface="Tahoma" pitchFamily="34" charset="0"/>
              </a:defRPr>
            </a:lvl2pPr>
            <a:lvl3pPr marL="1143000" indent="-228600">
              <a:spcBef>
                <a:spcPct val="20000"/>
              </a:spcBef>
              <a:buFont typeface="Times" pitchFamily="18" charset="0"/>
              <a:buChar char="•"/>
              <a:defRPr sz="2400">
                <a:solidFill>
                  <a:schemeClr val="tx1"/>
                </a:solidFill>
                <a:latin typeface="Tahoma" pitchFamily="34" charset="0"/>
              </a:defRPr>
            </a:lvl3pPr>
            <a:lvl4pPr marL="1600200" indent="-228600">
              <a:spcBef>
                <a:spcPct val="20000"/>
              </a:spcBef>
              <a:buFont typeface="Times" pitchFamily="18" charset="0"/>
              <a:buChar char="•"/>
              <a:defRPr sz="2400">
                <a:solidFill>
                  <a:schemeClr val="tx1"/>
                </a:solidFill>
                <a:latin typeface="Tahoma" pitchFamily="34" charset="0"/>
              </a:defRPr>
            </a:lvl4pPr>
            <a:lvl5pPr marL="2057400" indent="-228600">
              <a:spcBef>
                <a:spcPct val="20000"/>
              </a:spcBef>
              <a:buFont typeface="Times" pitchFamily="18" charset="0"/>
              <a:buChar char="•"/>
              <a:defRPr sz="2400">
                <a:solidFill>
                  <a:schemeClr val="tx1"/>
                </a:solidFill>
                <a:latin typeface="Tahoma" pitchFamily="34" charset="0"/>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9pPr>
          </a:lstStyle>
          <a:p>
            <a:pPr>
              <a:spcBef>
                <a:spcPct val="0"/>
              </a:spcBef>
              <a:buFontTx/>
              <a:buNone/>
            </a:pPr>
            <a:r>
              <a:rPr lang="en-US" altLang="nl-NL" sz="1800"/>
              <a:t>General Purpose</a:t>
            </a:r>
            <a:endParaRPr lang="nl-NL" altLang="nl-NL" sz="1800"/>
          </a:p>
        </p:txBody>
      </p:sp>
      <p:sp>
        <p:nvSpPr>
          <p:cNvPr id="6" name="TextBox 5"/>
          <p:cNvSpPr txBox="1">
            <a:spLocks noChangeArrowheads="1"/>
          </p:cNvSpPr>
          <p:nvPr/>
        </p:nvSpPr>
        <p:spPr bwMode="auto">
          <a:xfrm>
            <a:off x="755650" y="2420938"/>
            <a:ext cx="1295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Times" pitchFamily="18" charset="0"/>
              <a:buChar char="•"/>
              <a:defRPr sz="2400">
                <a:solidFill>
                  <a:schemeClr val="tx1"/>
                </a:solidFill>
                <a:latin typeface="Tahoma" pitchFamily="34" charset="0"/>
              </a:defRPr>
            </a:lvl1pPr>
            <a:lvl2pPr marL="742950" indent="-285750">
              <a:spcBef>
                <a:spcPct val="20000"/>
              </a:spcBef>
              <a:buFont typeface="Times" pitchFamily="18" charset="0"/>
              <a:buChar char="•"/>
              <a:defRPr sz="2400">
                <a:solidFill>
                  <a:schemeClr val="tx1"/>
                </a:solidFill>
                <a:latin typeface="Tahoma" pitchFamily="34" charset="0"/>
              </a:defRPr>
            </a:lvl2pPr>
            <a:lvl3pPr marL="1143000" indent="-228600">
              <a:spcBef>
                <a:spcPct val="20000"/>
              </a:spcBef>
              <a:buFont typeface="Times" pitchFamily="18" charset="0"/>
              <a:buChar char="•"/>
              <a:defRPr sz="2400">
                <a:solidFill>
                  <a:schemeClr val="tx1"/>
                </a:solidFill>
                <a:latin typeface="Tahoma" pitchFamily="34" charset="0"/>
              </a:defRPr>
            </a:lvl3pPr>
            <a:lvl4pPr marL="1600200" indent="-228600">
              <a:spcBef>
                <a:spcPct val="20000"/>
              </a:spcBef>
              <a:buFont typeface="Times" pitchFamily="18" charset="0"/>
              <a:buChar char="•"/>
              <a:defRPr sz="2400">
                <a:solidFill>
                  <a:schemeClr val="tx1"/>
                </a:solidFill>
                <a:latin typeface="Tahoma" pitchFamily="34" charset="0"/>
              </a:defRPr>
            </a:lvl4pPr>
            <a:lvl5pPr marL="2057400" indent="-228600">
              <a:spcBef>
                <a:spcPct val="20000"/>
              </a:spcBef>
              <a:buFont typeface="Times" pitchFamily="18" charset="0"/>
              <a:buChar char="•"/>
              <a:defRPr sz="2400">
                <a:solidFill>
                  <a:schemeClr val="tx1"/>
                </a:solidFill>
                <a:latin typeface="Tahoma" pitchFamily="34" charset="0"/>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9pPr>
          </a:lstStyle>
          <a:p>
            <a:pPr>
              <a:spcBef>
                <a:spcPct val="0"/>
              </a:spcBef>
              <a:buFontTx/>
              <a:buNone/>
            </a:pPr>
            <a:r>
              <a:rPr lang="en-US" altLang="nl-NL" sz="1800"/>
              <a:t>Specific Purpose</a:t>
            </a:r>
            <a:endParaRPr lang="nl-NL" altLang="nl-NL" sz="1800"/>
          </a:p>
        </p:txBody>
      </p:sp>
      <p:sp>
        <p:nvSpPr>
          <p:cNvPr id="7" name="TextBox 6"/>
          <p:cNvSpPr txBox="1">
            <a:spLocks noChangeArrowheads="1"/>
          </p:cNvSpPr>
          <p:nvPr/>
        </p:nvSpPr>
        <p:spPr bwMode="auto">
          <a:xfrm>
            <a:off x="755650" y="3500438"/>
            <a:ext cx="1295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Times" pitchFamily="18" charset="0"/>
              <a:buChar char="•"/>
              <a:defRPr sz="2400">
                <a:solidFill>
                  <a:schemeClr val="tx1"/>
                </a:solidFill>
                <a:latin typeface="Tahoma" pitchFamily="34" charset="0"/>
              </a:defRPr>
            </a:lvl1pPr>
            <a:lvl2pPr marL="742950" indent="-285750">
              <a:spcBef>
                <a:spcPct val="20000"/>
              </a:spcBef>
              <a:buFont typeface="Times" pitchFamily="18" charset="0"/>
              <a:buChar char="•"/>
              <a:defRPr sz="2400">
                <a:solidFill>
                  <a:schemeClr val="tx1"/>
                </a:solidFill>
                <a:latin typeface="Tahoma" pitchFamily="34" charset="0"/>
              </a:defRPr>
            </a:lvl2pPr>
            <a:lvl3pPr marL="1143000" indent="-228600">
              <a:spcBef>
                <a:spcPct val="20000"/>
              </a:spcBef>
              <a:buFont typeface="Times" pitchFamily="18" charset="0"/>
              <a:buChar char="•"/>
              <a:defRPr sz="2400">
                <a:solidFill>
                  <a:schemeClr val="tx1"/>
                </a:solidFill>
                <a:latin typeface="Tahoma" pitchFamily="34" charset="0"/>
              </a:defRPr>
            </a:lvl3pPr>
            <a:lvl4pPr marL="1600200" indent="-228600">
              <a:spcBef>
                <a:spcPct val="20000"/>
              </a:spcBef>
              <a:buFont typeface="Times" pitchFamily="18" charset="0"/>
              <a:buChar char="•"/>
              <a:defRPr sz="2400">
                <a:solidFill>
                  <a:schemeClr val="tx1"/>
                </a:solidFill>
                <a:latin typeface="Tahoma" pitchFamily="34" charset="0"/>
              </a:defRPr>
            </a:lvl4pPr>
            <a:lvl5pPr marL="2057400" indent="-228600">
              <a:spcBef>
                <a:spcPct val="20000"/>
              </a:spcBef>
              <a:buFont typeface="Times" pitchFamily="18" charset="0"/>
              <a:buChar char="•"/>
              <a:defRPr sz="2400">
                <a:solidFill>
                  <a:schemeClr val="tx1"/>
                </a:solidFill>
                <a:latin typeface="Tahoma" pitchFamily="34" charset="0"/>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9pPr>
          </a:lstStyle>
          <a:p>
            <a:pPr>
              <a:spcBef>
                <a:spcPct val="0"/>
              </a:spcBef>
              <a:buFontTx/>
              <a:buNone/>
            </a:pPr>
            <a:r>
              <a:rPr lang="en-US" altLang="nl-NL" sz="1800"/>
              <a:t>Type of Question/ Hypothesis</a:t>
            </a:r>
            <a:endParaRPr lang="nl-NL" altLang="nl-NL" sz="1800"/>
          </a:p>
        </p:txBody>
      </p:sp>
      <p:sp>
        <p:nvSpPr>
          <p:cNvPr id="8" name="TextBox 7"/>
          <p:cNvSpPr txBox="1">
            <a:spLocks noChangeArrowheads="1"/>
          </p:cNvSpPr>
          <p:nvPr/>
        </p:nvSpPr>
        <p:spPr bwMode="auto">
          <a:xfrm>
            <a:off x="2195513" y="1403350"/>
            <a:ext cx="39608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Times" pitchFamily="18" charset="0"/>
              <a:buChar char="•"/>
              <a:defRPr sz="2400">
                <a:solidFill>
                  <a:schemeClr val="tx1"/>
                </a:solidFill>
                <a:latin typeface="Tahoma" pitchFamily="34" charset="0"/>
              </a:defRPr>
            </a:lvl1pPr>
            <a:lvl2pPr marL="742950" indent="-285750">
              <a:spcBef>
                <a:spcPct val="20000"/>
              </a:spcBef>
              <a:buFont typeface="Times" pitchFamily="18" charset="0"/>
              <a:buChar char="•"/>
              <a:defRPr sz="2400">
                <a:solidFill>
                  <a:schemeClr val="tx1"/>
                </a:solidFill>
                <a:latin typeface="Tahoma" pitchFamily="34" charset="0"/>
              </a:defRPr>
            </a:lvl2pPr>
            <a:lvl3pPr marL="1143000" indent="-228600">
              <a:spcBef>
                <a:spcPct val="20000"/>
              </a:spcBef>
              <a:buFont typeface="Times" pitchFamily="18" charset="0"/>
              <a:buChar char="•"/>
              <a:defRPr sz="2400">
                <a:solidFill>
                  <a:schemeClr val="tx1"/>
                </a:solidFill>
                <a:latin typeface="Tahoma" pitchFamily="34" charset="0"/>
              </a:defRPr>
            </a:lvl3pPr>
            <a:lvl4pPr marL="1600200" indent="-228600">
              <a:spcBef>
                <a:spcPct val="20000"/>
              </a:spcBef>
              <a:buFont typeface="Times" pitchFamily="18" charset="0"/>
              <a:buChar char="•"/>
              <a:defRPr sz="2400">
                <a:solidFill>
                  <a:schemeClr val="tx1"/>
                </a:solidFill>
                <a:latin typeface="Tahoma" pitchFamily="34" charset="0"/>
              </a:defRPr>
            </a:lvl4pPr>
            <a:lvl5pPr marL="2057400" indent="-228600">
              <a:spcBef>
                <a:spcPct val="20000"/>
              </a:spcBef>
              <a:buFont typeface="Times" pitchFamily="18" charset="0"/>
              <a:buChar char="•"/>
              <a:defRPr sz="2400">
                <a:solidFill>
                  <a:schemeClr val="tx1"/>
                </a:solidFill>
                <a:latin typeface="Tahoma" pitchFamily="34" charset="0"/>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9pPr>
          </a:lstStyle>
          <a:p>
            <a:pPr>
              <a:spcBef>
                <a:spcPct val="0"/>
              </a:spcBef>
              <a:buFontTx/>
              <a:buNone/>
            </a:pPr>
            <a:r>
              <a:rPr lang="en-US" altLang="nl-NL" sz="1800" dirty="0"/>
              <a:t>Explore </a:t>
            </a:r>
            <a:r>
              <a:rPr lang="en-US" altLang="nl-NL" sz="1800" b="1" dirty="0"/>
              <a:t>relationships</a:t>
            </a:r>
            <a:r>
              <a:rPr lang="en-US" altLang="nl-NL" sz="1800" dirty="0"/>
              <a:t> between variables</a:t>
            </a:r>
            <a:endParaRPr lang="nl-NL" altLang="nl-NL" sz="1800" dirty="0"/>
          </a:p>
        </p:txBody>
      </p:sp>
      <p:sp>
        <p:nvSpPr>
          <p:cNvPr id="10" name="TextBox 9"/>
          <p:cNvSpPr txBox="1">
            <a:spLocks noChangeArrowheads="1"/>
          </p:cNvSpPr>
          <p:nvPr/>
        </p:nvSpPr>
        <p:spPr bwMode="auto">
          <a:xfrm>
            <a:off x="2124075" y="2555875"/>
            <a:ext cx="19796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Times" pitchFamily="18" charset="0"/>
              <a:buChar char="•"/>
              <a:defRPr sz="2400">
                <a:solidFill>
                  <a:schemeClr val="tx1"/>
                </a:solidFill>
                <a:latin typeface="Tahoma" pitchFamily="34" charset="0"/>
              </a:defRPr>
            </a:lvl1pPr>
            <a:lvl2pPr marL="742950" indent="-285750">
              <a:spcBef>
                <a:spcPct val="20000"/>
              </a:spcBef>
              <a:buFont typeface="Times" pitchFamily="18" charset="0"/>
              <a:buChar char="•"/>
              <a:defRPr sz="2400">
                <a:solidFill>
                  <a:schemeClr val="tx1"/>
                </a:solidFill>
                <a:latin typeface="Tahoma" pitchFamily="34" charset="0"/>
              </a:defRPr>
            </a:lvl2pPr>
            <a:lvl3pPr marL="1143000" indent="-228600">
              <a:spcBef>
                <a:spcPct val="20000"/>
              </a:spcBef>
              <a:buFont typeface="Times" pitchFamily="18" charset="0"/>
              <a:buChar char="•"/>
              <a:defRPr sz="2400">
                <a:solidFill>
                  <a:schemeClr val="tx1"/>
                </a:solidFill>
                <a:latin typeface="Tahoma" pitchFamily="34" charset="0"/>
              </a:defRPr>
            </a:lvl3pPr>
            <a:lvl4pPr marL="1600200" indent="-228600">
              <a:spcBef>
                <a:spcPct val="20000"/>
              </a:spcBef>
              <a:buFont typeface="Times" pitchFamily="18" charset="0"/>
              <a:buChar char="•"/>
              <a:defRPr sz="2400">
                <a:solidFill>
                  <a:schemeClr val="tx1"/>
                </a:solidFill>
                <a:latin typeface="Tahoma" pitchFamily="34" charset="0"/>
              </a:defRPr>
            </a:lvl4pPr>
            <a:lvl5pPr marL="2057400" indent="-228600">
              <a:spcBef>
                <a:spcPct val="20000"/>
              </a:spcBef>
              <a:buFont typeface="Times" pitchFamily="18" charset="0"/>
              <a:buChar char="•"/>
              <a:defRPr sz="2400">
                <a:solidFill>
                  <a:schemeClr val="tx1"/>
                </a:solidFill>
                <a:latin typeface="Tahoma" pitchFamily="34" charset="0"/>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9pPr>
          </a:lstStyle>
          <a:p>
            <a:pPr>
              <a:spcBef>
                <a:spcPct val="0"/>
              </a:spcBef>
              <a:buFontTx/>
              <a:buNone/>
            </a:pPr>
            <a:r>
              <a:rPr lang="en-US" altLang="nl-NL" sz="1800"/>
              <a:t>Compare groups</a:t>
            </a:r>
            <a:endParaRPr lang="nl-NL" altLang="nl-NL" sz="1800"/>
          </a:p>
        </p:txBody>
      </p:sp>
      <p:sp>
        <p:nvSpPr>
          <p:cNvPr id="11" name="TextBox 10"/>
          <p:cNvSpPr txBox="1">
            <a:spLocks noChangeArrowheads="1"/>
          </p:cNvSpPr>
          <p:nvPr/>
        </p:nvSpPr>
        <p:spPr bwMode="auto">
          <a:xfrm>
            <a:off x="4319588" y="2276475"/>
            <a:ext cx="1981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Times" pitchFamily="18" charset="0"/>
              <a:buChar char="•"/>
              <a:defRPr sz="2400">
                <a:solidFill>
                  <a:schemeClr val="tx1"/>
                </a:solidFill>
                <a:latin typeface="Tahoma" pitchFamily="34" charset="0"/>
              </a:defRPr>
            </a:lvl1pPr>
            <a:lvl2pPr marL="742950" indent="-285750">
              <a:spcBef>
                <a:spcPct val="20000"/>
              </a:spcBef>
              <a:buFont typeface="Times" pitchFamily="18" charset="0"/>
              <a:buChar char="•"/>
              <a:defRPr sz="2400">
                <a:solidFill>
                  <a:schemeClr val="tx1"/>
                </a:solidFill>
                <a:latin typeface="Tahoma" pitchFamily="34" charset="0"/>
              </a:defRPr>
            </a:lvl2pPr>
            <a:lvl3pPr marL="1143000" indent="-228600">
              <a:spcBef>
                <a:spcPct val="20000"/>
              </a:spcBef>
              <a:buFont typeface="Times" pitchFamily="18" charset="0"/>
              <a:buChar char="•"/>
              <a:defRPr sz="2400">
                <a:solidFill>
                  <a:schemeClr val="tx1"/>
                </a:solidFill>
                <a:latin typeface="Tahoma" pitchFamily="34" charset="0"/>
              </a:defRPr>
            </a:lvl3pPr>
            <a:lvl4pPr marL="1600200" indent="-228600">
              <a:spcBef>
                <a:spcPct val="20000"/>
              </a:spcBef>
              <a:buFont typeface="Times" pitchFamily="18" charset="0"/>
              <a:buChar char="•"/>
              <a:defRPr sz="2400">
                <a:solidFill>
                  <a:schemeClr val="tx1"/>
                </a:solidFill>
                <a:latin typeface="Tahoma" pitchFamily="34" charset="0"/>
              </a:defRPr>
            </a:lvl4pPr>
            <a:lvl5pPr marL="2057400" indent="-228600">
              <a:spcBef>
                <a:spcPct val="20000"/>
              </a:spcBef>
              <a:buFont typeface="Times" pitchFamily="18" charset="0"/>
              <a:buChar char="•"/>
              <a:defRPr sz="2400">
                <a:solidFill>
                  <a:schemeClr val="tx1"/>
                </a:solidFill>
                <a:latin typeface="Tahoma" pitchFamily="34" charset="0"/>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9pPr>
          </a:lstStyle>
          <a:p>
            <a:pPr algn="ctr">
              <a:spcBef>
                <a:spcPct val="0"/>
              </a:spcBef>
              <a:buFontTx/>
              <a:buNone/>
            </a:pPr>
            <a:r>
              <a:rPr lang="en-US" altLang="nl-NL" sz="1800"/>
              <a:t>Find strength of associations, relate variables</a:t>
            </a:r>
            <a:endParaRPr lang="nl-NL" altLang="nl-NL" sz="1800"/>
          </a:p>
        </p:txBody>
      </p:sp>
      <p:sp>
        <p:nvSpPr>
          <p:cNvPr id="13" name="TextBox 12"/>
          <p:cNvSpPr txBox="1">
            <a:spLocks noChangeArrowheads="1"/>
          </p:cNvSpPr>
          <p:nvPr/>
        </p:nvSpPr>
        <p:spPr bwMode="auto">
          <a:xfrm>
            <a:off x="2195513" y="3778250"/>
            <a:ext cx="198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Times" pitchFamily="18" charset="0"/>
              <a:buChar char="•"/>
              <a:defRPr sz="2400">
                <a:solidFill>
                  <a:schemeClr val="tx1"/>
                </a:solidFill>
                <a:latin typeface="Tahoma" pitchFamily="34" charset="0"/>
              </a:defRPr>
            </a:lvl1pPr>
            <a:lvl2pPr marL="742950" indent="-285750">
              <a:spcBef>
                <a:spcPct val="20000"/>
              </a:spcBef>
              <a:buFont typeface="Times" pitchFamily="18" charset="0"/>
              <a:buChar char="•"/>
              <a:defRPr sz="2400">
                <a:solidFill>
                  <a:schemeClr val="tx1"/>
                </a:solidFill>
                <a:latin typeface="Tahoma" pitchFamily="34" charset="0"/>
              </a:defRPr>
            </a:lvl2pPr>
            <a:lvl3pPr marL="1143000" indent="-228600">
              <a:spcBef>
                <a:spcPct val="20000"/>
              </a:spcBef>
              <a:buFont typeface="Times" pitchFamily="18" charset="0"/>
              <a:buChar char="•"/>
              <a:defRPr sz="2400">
                <a:solidFill>
                  <a:schemeClr val="tx1"/>
                </a:solidFill>
                <a:latin typeface="Tahoma" pitchFamily="34" charset="0"/>
              </a:defRPr>
            </a:lvl3pPr>
            <a:lvl4pPr marL="1600200" indent="-228600">
              <a:spcBef>
                <a:spcPct val="20000"/>
              </a:spcBef>
              <a:buFont typeface="Times" pitchFamily="18" charset="0"/>
              <a:buChar char="•"/>
              <a:defRPr sz="2400">
                <a:solidFill>
                  <a:schemeClr val="tx1"/>
                </a:solidFill>
                <a:latin typeface="Tahoma" pitchFamily="34" charset="0"/>
              </a:defRPr>
            </a:lvl4pPr>
            <a:lvl5pPr marL="2057400" indent="-228600">
              <a:spcBef>
                <a:spcPct val="20000"/>
              </a:spcBef>
              <a:buFont typeface="Times" pitchFamily="18" charset="0"/>
              <a:buChar char="•"/>
              <a:defRPr sz="2400">
                <a:solidFill>
                  <a:schemeClr val="tx1"/>
                </a:solidFill>
                <a:latin typeface="Tahoma" pitchFamily="34" charset="0"/>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9pPr>
          </a:lstStyle>
          <a:p>
            <a:pPr algn="ctr">
              <a:spcBef>
                <a:spcPct val="0"/>
              </a:spcBef>
              <a:buFontTx/>
              <a:buNone/>
            </a:pPr>
            <a:r>
              <a:rPr lang="en-US" altLang="nl-NL" sz="1800" b="1"/>
              <a:t>Difference</a:t>
            </a:r>
            <a:endParaRPr lang="nl-NL" altLang="nl-NL" sz="1800" b="1"/>
          </a:p>
        </p:txBody>
      </p:sp>
      <p:sp>
        <p:nvSpPr>
          <p:cNvPr id="14" name="TextBox 13"/>
          <p:cNvSpPr txBox="1">
            <a:spLocks noChangeArrowheads="1"/>
          </p:cNvSpPr>
          <p:nvPr/>
        </p:nvSpPr>
        <p:spPr bwMode="auto">
          <a:xfrm>
            <a:off x="4392613" y="3776663"/>
            <a:ext cx="19796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Times" pitchFamily="18" charset="0"/>
              <a:buChar char="•"/>
              <a:defRPr sz="2400">
                <a:solidFill>
                  <a:schemeClr val="tx1"/>
                </a:solidFill>
                <a:latin typeface="Tahoma" pitchFamily="34" charset="0"/>
              </a:defRPr>
            </a:lvl1pPr>
            <a:lvl2pPr marL="742950" indent="-285750">
              <a:spcBef>
                <a:spcPct val="20000"/>
              </a:spcBef>
              <a:buFont typeface="Times" pitchFamily="18" charset="0"/>
              <a:buChar char="•"/>
              <a:defRPr sz="2400">
                <a:solidFill>
                  <a:schemeClr val="tx1"/>
                </a:solidFill>
                <a:latin typeface="Tahoma" pitchFamily="34" charset="0"/>
              </a:defRPr>
            </a:lvl2pPr>
            <a:lvl3pPr marL="1143000" indent="-228600">
              <a:spcBef>
                <a:spcPct val="20000"/>
              </a:spcBef>
              <a:buFont typeface="Times" pitchFamily="18" charset="0"/>
              <a:buChar char="•"/>
              <a:defRPr sz="2400">
                <a:solidFill>
                  <a:schemeClr val="tx1"/>
                </a:solidFill>
                <a:latin typeface="Tahoma" pitchFamily="34" charset="0"/>
              </a:defRPr>
            </a:lvl3pPr>
            <a:lvl4pPr marL="1600200" indent="-228600">
              <a:spcBef>
                <a:spcPct val="20000"/>
              </a:spcBef>
              <a:buFont typeface="Times" pitchFamily="18" charset="0"/>
              <a:buChar char="•"/>
              <a:defRPr sz="2400">
                <a:solidFill>
                  <a:schemeClr val="tx1"/>
                </a:solidFill>
                <a:latin typeface="Tahoma" pitchFamily="34" charset="0"/>
              </a:defRPr>
            </a:lvl4pPr>
            <a:lvl5pPr marL="2057400" indent="-228600">
              <a:spcBef>
                <a:spcPct val="20000"/>
              </a:spcBef>
              <a:buFont typeface="Times" pitchFamily="18" charset="0"/>
              <a:buChar char="•"/>
              <a:defRPr sz="2400">
                <a:solidFill>
                  <a:schemeClr val="tx1"/>
                </a:solidFill>
                <a:latin typeface="Tahoma" pitchFamily="34" charset="0"/>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9pPr>
          </a:lstStyle>
          <a:p>
            <a:pPr algn="ctr">
              <a:spcBef>
                <a:spcPct val="0"/>
              </a:spcBef>
              <a:buFontTx/>
              <a:buNone/>
            </a:pPr>
            <a:r>
              <a:rPr lang="en-US" altLang="nl-NL" sz="1800" b="1"/>
              <a:t>Associational</a:t>
            </a:r>
            <a:endParaRPr lang="nl-NL" altLang="nl-NL" sz="1800" b="1"/>
          </a:p>
        </p:txBody>
      </p:sp>
      <p:sp>
        <p:nvSpPr>
          <p:cNvPr id="16" name="TextBox 15"/>
          <p:cNvSpPr txBox="1">
            <a:spLocks noChangeArrowheads="1"/>
          </p:cNvSpPr>
          <p:nvPr/>
        </p:nvSpPr>
        <p:spPr bwMode="auto">
          <a:xfrm>
            <a:off x="755650" y="4738688"/>
            <a:ext cx="12954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Times" pitchFamily="18" charset="0"/>
              <a:buChar char="•"/>
              <a:defRPr sz="2400">
                <a:solidFill>
                  <a:schemeClr val="tx1"/>
                </a:solidFill>
                <a:latin typeface="Tahoma" pitchFamily="34" charset="0"/>
              </a:defRPr>
            </a:lvl1pPr>
            <a:lvl2pPr marL="742950" indent="-285750">
              <a:spcBef>
                <a:spcPct val="20000"/>
              </a:spcBef>
              <a:buFont typeface="Times" pitchFamily="18" charset="0"/>
              <a:buChar char="•"/>
              <a:defRPr sz="2400">
                <a:solidFill>
                  <a:schemeClr val="tx1"/>
                </a:solidFill>
                <a:latin typeface="Tahoma" pitchFamily="34" charset="0"/>
              </a:defRPr>
            </a:lvl2pPr>
            <a:lvl3pPr marL="1143000" indent="-228600">
              <a:spcBef>
                <a:spcPct val="20000"/>
              </a:spcBef>
              <a:buFont typeface="Times" pitchFamily="18" charset="0"/>
              <a:buChar char="•"/>
              <a:defRPr sz="2400">
                <a:solidFill>
                  <a:schemeClr val="tx1"/>
                </a:solidFill>
                <a:latin typeface="Tahoma" pitchFamily="34" charset="0"/>
              </a:defRPr>
            </a:lvl3pPr>
            <a:lvl4pPr marL="1600200" indent="-228600">
              <a:spcBef>
                <a:spcPct val="20000"/>
              </a:spcBef>
              <a:buFont typeface="Times" pitchFamily="18" charset="0"/>
              <a:buChar char="•"/>
              <a:defRPr sz="2400">
                <a:solidFill>
                  <a:schemeClr val="tx1"/>
                </a:solidFill>
                <a:latin typeface="Tahoma" pitchFamily="34" charset="0"/>
              </a:defRPr>
            </a:lvl4pPr>
            <a:lvl5pPr marL="2057400" indent="-228600">
              <a:spcBef>
                <a:spcPct val="20000"/>
              </a:spcBef>
              <a:buFont typeface="Times" pitchFamily="18" charset="0"/>
              <a:buChar char="•"/>
              <a:defRPr sz="2400">
                <a:solidFill>
                  <a:schemeClr val="tx1"/>
                </a:solidFill>
                <a:latin typeface="Tahoma" pitchFamily="34" charset="0"/>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9pPr>
          </a:lstStyle>
          <a:p>
            <a:pPr>
              <a:spcBef>
                <a:spcPct val="0"/>
              </a:spcBef>
              <a:buFontTx/>
              <a:buNone/>
            </a:pPr>
            <a:r>
              <a:rPr lang="en-US" altLang="nl-NL" sz="1800"/>
              <a:t>General Type of Statistic</a:t>
            </a:r>
            <a:endParaRPr lang="nl-NL" altLang="nl-NL" sz="1800"/>
          </a:p>
        </p:txBody>
      </p:sp>
      <p:sp>
        <p:nvSpPr>
          <p:cNvPr id="17" name="TextBox 16"/>
          <p:cNvSpPr txBox="1">
            <a:spLocks noChangeArrowheads="1"/>
          </p:cNvSpPr>
          <p:nvPr/>
        </p:nvSpPr>
        <p:spPr bwMode="auto">
          <a:xfrm>
            <a:off x="1979613" y="4724400"/>
            <a:ext cx="23399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Times" pitchFamily="18" charset="0"/>
              <a:buChar char="•"/>
              <a:defRPr sz="2400">
                <a:solidFill>
                  <a:schemeClr val="tx1"/>
                </a:solidFill>
                <a:latin typeface="Tahoma" pitchFamily="34" charset="0"/>
              </a:defRPr>
            </a:lvl1pPr>
            <a:lvl2pPr marL="742950" indent="-285750">
              <a:spcBef>
                <a:spcPct val="20000"/>
              </a:spcBef>
              <a:buFont typeface="Times" pitchFamily="18" charset="0"/>
              <a:buChar char="•"/>
              <a:defRPr sz="2400">
                <a:solidFill>
                  <a:schemeClr val="tx1"/>
                </a:solidFill>
                <a:latin typeface="Tahoma" pitchFamily="34" charset="0"/>
              </a:defRPr>
            </a:lvl2pPr>
            <a:lvl3pPr marL="1143000" indent="-228600">
              <a:spcBef>
                <a:spcPct val="20000"/>
              </a:spcBef>
              <a:buFont typeface="Times" pitchFamily="18" charset="0"/>
              <a:buChar char="•"/>
              <a:defRPr sz="2400">
                <a:solidFill>
                  <a:schemeClr val="tx1"/>
                </a:solidFill>
                <a:latin typeface="Tahoma" pitchFamily="34" charset="0"/>
              </a:defRPr>
            </a:lvl3pPr>
            <a:lvl4pPr marL="1600200" indent="-228600">
              <a:spcBef>
                <a:spcPct val="20000"/>
              </a:spcBef>
              <a:buFont typeface="Times" pitchFamily="18" charset="0"/>
              <a:buChar char="•"/>
              <a:defRPr sz="2400">
                <a:solidFill>
                  <a:schemeClr val="tx1"/>
                </a:solidFill>
                <a:latin typeface="Tahoma" pitchFamily="34" charset="0"/>
              </a:defRPr>
            </a:lvl4pPr>
            <a:lvl5pPr marL="2057400" indent="-228600">
              <a:spcBef>
                <a:spcPct val="20000"/>
              </a:spcBef>
              <a:buFont typeface="Times" pitchFamily="18" charset="0"/>
              <a:buChar char="•"/>
              <a:defRPr sz="2400">
                <a:solidFill>
                  <a:schemeClr val="tx1"/>
                </a:solidFill>
                <a:latin typeface="Tahoma" pitchFamily="34" charset="0"/>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9pPr>
          </a:lstStyle>
          <a:p>
            <a:pPr algn="ctr">
              <a:spcBef>
                <a:spcPct val="0"/>
              </a:spcBef>
              <a:buFontTx/>
              <a:buNone/>
            </a:pPr>
            <a:r>
              <a:rPr lang="en-US" altLang="nl-NL" sz="1800" b="1"/>
              <a:t>Difference Inferential Statistics</a:t>
            </a:r>
          </a:p>
          <a:p>
            <a:pPr algn="ctr">
              <a:spcBef>
                <a:spcPct val="0"/>
              </a:spcBef>
              <a:buFontTx/>
              <a:buNone/>
            </a:pPr>
            <a:r>
              <a:rPr lang="en-US" altLang="nl-NL" sz="1600"/>
              <a:t>(e.g., </a:t>
            </a:r>
            <a:r>
              <a:rPr lang="en-US" altLang="nl-NL" sz="1600" i="1"/>
              <a:t>t</a:t>
            </a:r>
            <a:r>
              <a:rPr lang="en-US" altLang="nl-NL" sz="1600"/>
              <a:t> test, ANOVA)</a:t>
            </a:r>
            <a:endParaRPr lang="nl-NL" altLang="nl-NL" sz="1600"/>
          </a:p>
        </p:txBody>
      </p:sp>
      <p:sp>
        <p:nvSpPr>
          <p:cNvPr id="18" name="TextBox 17"/>
          <p:cNvSpPr txBox="1">
            <a:spLocks noChangeArrowheads="1"/>
          </p:cNvSpPr>
          <p:nvPr/>
        </p:nvSpPr>
        <p:spPr bwMode="auto">
          <a:xfrm>
            <a:off x="4356100" y="4738688"/>
            <a:ext cx="2339975"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Times" pitchFamily="18" charset="0"/>
              <a:buChar char="•"/>
              <a:defRPr sz="2400">
                <a:solidFill>
                  <a:schemeClr val="tx1"/>
                </a:solidFill>
                <a:latin typeface="Tahoma" pitchFamily="34" charset="0"/>
              </a:defRPr>
            </a:lvl1pPr>
            <a:lvl2pPr marL="742950" indent="-285750">
              <a:spcBef>
                <a:spcPct val="20000"/>
              </a:spcBef>
              <a:buFont typeface="Times" pitchFamily="18" charset="0"/>
              <a:buChar char="•"/>
              <a:defRPr sz="2400">
                <a:solidFill>
                  <a:schemeClr val="tx1"/>
                </a:solidFill>
                <a:latin typeface="Tahoma" pitchFamily="34" charset="0"/>
              </a:defRPr>
            </a:lvl2pPr>
            <a:lvl3pPr marL="1143000" indent="-228600">
              <a:spcBef>
                <a:spcPct val="20000"/>
              </a:spcBef>
              <a:buFont typeface="Times" pitchFamily="18" charset="0"/>
              <a:buChar char="•"/>
              <a:defRPr sz="2400">
                <a:solidFill>
                  <a:schemeClr val="tx1"/>
                </a:solidFill>
                <a:latin typeface="Tahoma" pitchFamily="34" charset="0"/>
              </a:defRPr>
            </a:lvl3pPr>
            <a:lvl4pPr marL="1600200" indent="-228600">
              <a:spcBef>
                <a:spcPct val="20000"/>
              </a:spcBef>
              <a:buFont typeface="Times" pitchFamily="18" charset="0"/>
              <a:buChar char="•"/>
              <a:defRPr sz="2400">
                <a:solidFill>
                  <a:schemeClr val="tx1"/>
                </a:solidFill>
                <a:latin typeface="Tahoma" pitchFamily="34" charset="0"/>
              </a:defRPr>
            </a:lvl4pPr>
            <a:lvl5pPr marL="2057400" indent="-228600">
              <a:spcBef>
                <a:spcPct val="20000"/>
              </a:spcBef>
              <a:buFont typeface="Times" pitchFamily="18" charset="0"/>
              <a:buChar char="•"/>
              <a:defRPr sz="2400">
                <a:solidFill>
                  <a:schemeClr val="tx1"/>
                </a:solidFill>
                <a:latin typeface="Tahoma" pitchFamily="34" charset="0"/>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defRPr>
            </a:lvl9pPr>
          </a:lstStyle>
          <a:p>
            <a:pPr algn="ctr">
              <a:spcBef>
                <a:spcPct val="0"/>
              </a:spcBef>
              <a:buFontTx/>
              <a:buNone/>
            </a:pPr>
            <a:r>
              <a:rPr lang="en-US" altLang="nl-NL" sz="1800" b="1"/>
              <a:t>Associational Inferential Statistics</a:t>
            </a:r>
          </a:p>
          <a:p>
            <a:pPr algn="ctr">
              <a:spcBef>
                <a:spcPct val="0"/>
              </a:spcBef>
              <a:buFontTx/>
              <a:buNone/>
            </a:pPr>
            <a:r>
              <a:rPr lang="en-US" altLang="nl-NL" sz="1600"/>
              <a:t>(e.g., correlation, multiple regression)</a:t>
            </a:r>
            <a:endParaRPr lang="nl-NL" altLang="nl-NL" sz="1600"/>
          </a:p>
        </p:txBody>
      </p:sp>
      <p:cxnSp>
        <p:nvCxnSpPr>
          <p:cNvPr id="20" name="Straight Arrow Connector 20"/>
          <p:cNvCxnSpPr>
            <a:cxnSpLocks noChangeShapeType="1"/>
          </p:cNvCxnSpPr>
          <p:nvPr/>
        </p:nvCxnSpPr>
        <p:spPr bwMode="auto">
          <a:xfrm flipH="1">
            <a:off x="3149600" y="1773238"/>
            <a:ext cx="558800" cy="64770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2"/>
          <p:cNvCxnSpPr>
            <a:cxnSpLocks noChangeShapeType="1"/>
            <a:endCxn id="11" idx="0"/>
          </p:cNvCxnSpPr>
          <p:nvPr/>
        </p:nvCxnSpPr>
        <p:spPr bwMode="auto">
          <a:xfrm>
            <a:off x="4643438" y="1773238"/>
            <a:ext cx="666750" cy="503237"/>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6"/>
          <p:cNvCxnSpPr>
            <a:cxnSpLocks noChangeShapeType="1"/>
          </p:cNvCxnSpPr>
          <p:nvPr/>
        </p:nvCxnSpPr>
        <p:spPr bwMode="auto">
          <a:xfrm>
            <a:off x="3113088" y="3067050"/>
            <a:ext cx="0" cy="57785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8"/>
          <p:cNvCxnSpPr>
            <a:cxnSpLocks noChangeShapeType="1"/>
            <a:stCxn id="13" idx="2"/>
          </p:cNvCxnSpPr>
          <p:nvPr/>
        </p:nvCxnSpPr>
        <p:spPr bwMode="auto">
          <a:xfrm>
            <a:off x="3186113" y="4146550"/>
            <a:ext cx="0" cy="57785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Arrow Connector 30"/>
          <p:cNvCxnSpPr>
            <a:cxnSpLocks noChangeShapeType="1"/>
            <a:stCxn id="11" idx="2"/>
          </p:cNvCxnSpPr>
          <p:nvPr/>
        </p:nvCxnSpPr>
        <p:spPr bwMode="auto">
          <a:xfrm>
            <a:off x="5310188" y="3200400"/>
            <a:ext cx="0" cy="44450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37"/>
          <p:cNvCxnSpPr>
            <a:cxnSpLocks noChangeShapeType="1"/>
            <a:stCxn id="14" idx="2"/>
          </p:cNvCxnSpPr>
          <p:nvPr/>
        </p:nvCxnSpPr>
        <p:spPr bwMode="auto">
          <a:xfrm>
            <a:off x="5381625" y="4146550"/>
            <a:ext cx="0" cy="57785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Box 28"/>
          <p:cNvSpPr txBox="1"/>
          <p:nvPr/>
        </p:nvSpPr>
        <p:spPr>
          <a:xfrm>
            <a:off x="-1076325" y="5946775"/>
            <a:ext cx="3663950" cy="307975"/>
          </a:xfrm>
          <a:prstGeom prst="rect">
            <a:avLst/>
          </a:prstGeom>
          <a:noFill/>
        </p:spPr>
        <p:txBody>
          <a:bodyPr>
            <a:spAutoFit/>
          </a:bodyPr>
          <a:lstStyle/>
          <a:p>
            <a:pPr algn="r">
              <a:defRPr/>
            </a:pPr>
            <a:r>
              <a:rPr lang="en-US" sz="1400" dirty="0">
                <a:solidFill>
                  <a:schemeClr val="accent6">
                    <a:lumMod val="75000"/>
                  </a:schemeClr>
                </a:solidFill>
              </a:rPr>
              <a:t>Source: </a:t>
            </a:r>
            <a:r>
              <a:rPr lang="en-US" sz="1400" dirty="0" err="1">
                <a:solidFill>
                  <a:schemeClr val="accent6">
                    <a:lumMod val="75000"/>
                  </a:schemeClr>
                </a:solidFill>
              </a:rPr>
              <a:t>Gliner</a:t>
            </a:r>
            <a:r>
              <a:rPr lang="en-US" sz="1400" dirty="0">
                <a:solidFill>
                  <a:schemeClr val="accent6">
                    <a:lumMod val="75000"/>
                  </a:schemeClr>
                </a:solidFill>
              </a:rPr>
              <a:t> et al. (2009), p.38</a:t>
            </a:r>
            <a:endParaRPr lang="nl-NL" sz="1400" dirty="0">
              <a:solidFill>
                <a:schemeClr val="accent6">
                  <a:lumMod val="75000"/>
                </a:schemeClr>
              </a:solidFill>
            </a:endParaRPr>
          </a:p>
        </p:txBody>
      </p:sp>
    </p:spTree>
    <p:extLst>
      <p:ext uri="{BB962C8B-B14F-4D97-AF65-F5344CB8AC3E}">
        <p14:creationId xmlns:p14="http://schemas.microsoft.com/office/powerpoint/2010/main" val="1997806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Assignment</a:t>
            </a:r>
            <a:endParaRPr lang="nl-NL" dirty="0"/>
          </a:p>
        </p:txBody>
      </p:sp>
      <p:sp>
        <p:nvSpPr>
          <p:cNvPr id="9" name="TextBox 8"/>
          <p:cNvSpPr txBox="1"/>
          <p:nvPr/>
        </p:nvSpPr>
        <p:spPr>
          <a:xfrm>
            <a:off x="552449" y="4153496"/>
            <a:ext cx="8429626" cy="1938992"/>
          </a:xfrm>
          <a:prstGeom prst="rect">
            <a:avLst/>
          </a:prstGeom>
          <a:noFill/>
        </p:spPr>
        <p:txBody>
          <a:bodyPr wrap="square" rtlCol="0">
            <a:spAutoFit/>
          </a:bodyPr>
          <a:lstStyle/>
          <a:p>
            <a:r>
              <a:rPr lang="nl-NL" sz="2000" dirty="0"/>
              <a:t>1. </a:t>
            </a:r>
            <a:r>
              <a:rPr lang="nl-NL" sz="2000" dirty="0" err="1"/>
              <a:t>Please</a:t>
            </a:r>
            <a:r>
              <a:rPr lang="nl-NL" sz="2000" dirty="0"/>
              <a:t> </a:t>
            </a:r>
            <a:r>
              <a:rPr lang="nl-NL" sz="2000" dirty="0" err="1"/>
              <a:t>indicate</a:t>
            </a:r>
            <a:r>
              <a:rPr lang="nl-NL" sz="2000" dirty="0"/>
              <a:t> </a:t>
            </a:r>
            <a:r>
              <a:rPr lang="nl-NL" sz="2000" dirty="0" err="1"/>
              <a:t>the</a:t>
            </a:r>
            <a:r>
              <a:rPr lang="nl-NL" sz="2000" dirty="0"/>
              <a:t> type of hypothesis (</a:t>
            </a:r>
            <a:r>
              <a:rPr lang="nl-NL" sz="2000" dirty="0" err="1"/>
              <a:t>difference</a:t>
            </a:r>
            <a:r>
              <a:rPr lang="nl-NL" sz="2000" dirty="0"/>
              <a:t> / </a:t>
            </a:r>
            <a:r>
              <a:rPr lang="nl-NL" sz="2000" dirty="0" err="1"/>
              <a:t>association</a:t>
            </a:r>
            <a:r>
              <a:rPr lang="nl-NL" sz="2000" dirty="0"/>
              <a:t>)</a:t>
            </a:r>
          </a:p>
          <a:p>
            <a:r>
              <a:rPr lang="nl-NL" sz="2000" dirty="0"/>
              <a:t>H1: </a:t>
            </a:r>
          </a:p>
          <a:p>
            <a:r>
              <a:rPr lang="nl-NL" sz="2000" dirty="0"/>
              <a:t>H2: </a:t>
            </a:r>
          </a:p>
          <a:p>
            <a:r>
              <a:rPr lang="nl-NL" sz="2000" dirty="0"/>
              <a:t>H3: </a:t>
            </a:r>
          </a:p>
          <a:p>
            <a:r>
              <a:rPr lang="nl-NL" sz="2000" dirty="0"/>
              <a:t>H4:  </a:t>
            </a:r>
          </a:p>
          <a:p>
            <a:r>
              <a:rPr lang="nl-NL" sz="2000" dirty="0"/>
              <a:t>2. Under </a:t>
            </a:r>
            <a:r>
              <a:rPr lang="nl-NL" sz="2000" dirty="0" err="1"/>
              <a:t>which</a:t>
            </a:r>
            <a:r>
              <a:rPr lang="nl-NL" sz="2000" dirty="0"/>
              <a:t> </a:t>
            </a:r>
            <a:r>
              <a:rPr lang="nl-NL" sz="2000" dirty="0" err="1"/>
              <a:t>conditions</a:t>
            </a:r>
            <a:r>
              <a:rPr lang="nl-NL" sz="2000" dirty="0"/>
              <a:t> </a:t>
            </a:r>
            <a:r>
              <a:rPr lang="nl-NL" sz="2000" dirty="0" err="1"/>
              <a:t>can</a:t>
            </a:r>
            <a:r>
              <a:rPr lang="nl-NL" sz="2000" dirty="0"/>
              <a:t> we </a:t>
            </a:r>
            <a:r>
              <a:rPr lang="nl-NL" sz="2000" dirty="0" err="1"/>
              <a:t>use</a:t>
            </a:r>
            <a:r>
              <a:rPr lang="nl-NL" sz="2000" dirty="0"/>
              <a:t> a </a:t>
            </a:r>
            <a:r>
              <a:rPr lang="nl-NL" sz="2000" dirty="0" err="1"/>
              <a:t>parametric</a:t>
            </a:r>
            <a:r>
              <a:rPr lang="nl-NL" sz="2000" dirty="0"/>
              <a:t> test </a:t>
            </a:r>
            <a:r>
              <a:rPr lang="nl-NL" sz="2000" dirty="0" err="1"/>
              <a:t>to</a:t>
            </a:r>
            <a:r>
              <a:rPr lang="nl-NL" sz="2000" dirty="0"/>
              <a:t> </a:t>
            </a:r>
            <a:r>
              <a:rPr lang="nl-NL" sz="2000" dirty="0" err="1"/>
              <a:t>evaluate</a:t>
            </a:r>
            <a:r>
              <a:rPr lang="nl-NL" sz="2000" dirty="0"/>
              <a:t> H3?</a:t>
            </a:r>
          </a:p>
        </p:txBody>
      </p:sp>
      <p:sp>
        <p:nvSpPr>
          <p:cNvPr id="4" name="Rectangle 3"/>
          <p:cNvSpPr/>
          <p:nvPr/>
        </p:nvSpPr>
        <p:spPr>
          <a:xfrm>
            <a:off x="5400675" y="453497"/>
            <a:ext cx="1409700" cy="561975"/>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Trust</a:t>
            </a:r>
          </a:p>
        </p:txBody>
      </p:sp>
      <p:sp>
        <p:nvSpPr>
          <p:cNvPr id="8" name="Rectangle 7"/>
          <p:cNvSpPr/>
          <p:nvPr/>
        </p:nvSpPr>
        <p:spPr>
          <a:xfrm>
            <a:off x="3228975" y="879997"/>
            <a:ext cx="1409700" cy="561975"/>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Data sovereignty </a:t>
            </a:r>
          </a:p>
        </p:txBody>
      </p:sp>
      <p:sp>
        <p:nvSpPr>
          <p:cNvPr id="11" name="Rectangle 10"/>
          <p:cNvSpPr/>
          <p:nvPr/>
        </p:nvSpPr>
        <p:spPr>
          <a:xfrm>
            <a:off x="5400675" y="1222078"/>
            <a:ext cx="1409700" cy="561975"/>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Perceived risk</a:t>
            </a:r>
          </a:p>
        </p:txBody>
      </p:sp>
      <p:sp>
        <p:nvSpPr>
          <p:cNvPr id="12" name="Rectangle 11"/>
          <p:cNvSpPr/>
          <p:nvPr/>
        </p:nvSpPr>
        <p:spPr>
          <a:xfrm>
            <a:off x="7572375" y="879996"/>
            <a:ext cx="1409700" cy="561975"/>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Willingness to share data</a:t>
            </a:r>
          </a:p>
        </p:txBody>
      </p:sp>
      <p:cxnSp>
        <p:nvCxnSpPr>
          <p:cNvPr id="14" name="Straight Arrow Connector 13"/>
          <p:cNvCxnSpPr>
            <a:stCxn id="8" idx="3"/>
            <a:endCxn id="4" idx="1"/>
          </p:cNvCxnSpPr>
          <p:nvPr/>
        </p:nvCxnSpPr>
        <p:spPr>
          <a:xfrm flipV="1">
            <a:off x="4638675" y="734485"/>
            <a:ext cx="762000" cy="4265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8" idx="3"/>
            <a:endCxn id="11" idx="1"/>
          </p:cNvCxnSpPr>
          <p:nvPr/>
        </p:nvCxnSpPr>
        <p:spPr>
          <a:xfrm>
            <a:off x="4638675" y="1160985"/>
            <a:ext cx="762000" cy="3420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4" idx="3"/>
            <a:endCxn id="12" idx="1"/>
          </p:cNvCxnSpPr>
          <p:nvPr/>
        </p:nvCxnSpPr>
        <p:spPr>
          <a:xfrm>
            <a:off x="6810375" y="734485"/>
            <a:ext cx="762000" cy="4264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1" idx="3"/>
            <a:endCxn id="12" idx="1"/>
          </p:cNvCxnSpPr>
          <p:nvPr/>
        </p:nvCxnSpPr>
        <p:spPr>
          <a:xfrm flipV="1">
            <a:off x="6810375" y="1160984"/>
            <a:ext cx="762000" cy="342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4954719" y="516039"/>
            <a:ext cx="445956" cy="369332"/>
          </a:xfrm>
          <a:prstGeom prst="rect">
            <a:avLst/>
          </a:prstGeom>
          <a:noFill/>
        </p:spPr>
        <p:txBody>
          <a:bodyPr wrap="none" rtlCol="0">
            <a:spAutoFit/>
          </a:bodyPr>
          <a:lstStyle/>
          <a:p>
            <a:r>
              <a:rPr lang="en-GB" dirty="0"/>
              <a:t>H1</a:t>
            </a:r>
          </a:p>
        </p:txBody>
      </p:sp>
      <p:sp>
        <p:nvSpPr>
          <p:cNvPr id="36" name="TextBox 35"/>
          <p:cNvSpPr txBox="1"/>
          <p:nvPr/>
        </p:nvSpPr>
        <p:spPr>
          <a:xfrm>
            <a:off x="4988829" y="1106420"/>
            <a:ext cx="445956" cy="369332"/>
          </a:xfrm>
          <a:prstGeom prst="rect">
            <a:avLst/>
          </a:prstGeom>
          <a:noFill/>
        </p:spPr>
        <p:txBody>
          <a:bodyPr wrap="none" rtlCol="0">
            <a:spAutoFit/>
          </a:bodyPr>
          <a:lstStyle/>
          <a:p>
            <a:r>
              <a:rPr lang="en-GB" dirty="0"/>
              <a:t>H2</a:t>
            </a:r>
          </a:p>
        </p:txBody>
      </p:sp>
      <p:sp>
        <p:nvSpPr>
          <p:cNvPr id="37" name="TextBox 36"/>
          <p:cNvSpPr txBox="1"/>
          <p:nvPr/>
        </p:nvSpPr>
        <p:spPr>
          <a:xfrm>
            <a:off x="6989325" y="611683"/>
            <a:ext cx="445956" cy="369332"/>
          </a:xfrm>
          <a:prstGeom prst="rect">
            <a:avLst/>
          </a:prstGeom>
          <a:noFill/>
        </p:spPr>
        <p:txBody>
          <a:bodyPr wrap="none" rtlCol="0">
            <a:spAutoFit/>
          </a:bodyPr>
          <a:lstStyle/>
          <a:p>
            <a:r>
              <a:rPr lang="en-GB" dirty="0"/>
              <a:t>H3</a:t>
            </a:r>
          </a:p>
        </p:txBody>
      </p:sp>
      <p:sp>
        <p:nvSpPr>
          <p:cNvPr id="38" name="TextBox 37"/>
          <p:cNvSpPr txBox="1"/>
          <p:nvPr/>
        </p:nvSpPr>
        <p:spPr>
          <a:xfrm>
            <a:off x="7057872" y="1327988"/>
            <a:ext cx="445956" cy="369332"/>
          </a:xfrm>
          <a:prstGeom prst="rect">
            <a:avLst/>
          </a:prstGeom>
          <a:noFill/>
        </p:spPr>
        <p:txBody>
          <a:bodyPr wrap="none" rtlCol="0">
            <a:spAutoFit/>
          </a:bodyPr>
          <a:lstStyle/>
          <a:p>
            <a:r>
              <a:rPr lang="en-GB" dirty="0"/>
              <a:t>H4</a:t>
            </a:r>
          </a:p>
        </p:txBody>
      </p:sp>
      <p:graphicFrame>
        <p:nvGraphicFramePr>
          <p:cNvPr id="39" name="Table 38"/>
          <p:cNvGraphicFramePr>
            <a:graphicFrameLocks noGrp="1"/>
          </p:cNvGraphicFramePr>
          <p:nvPr>
            <p:extLst>
              <p:ext uri="{D42A27DB-BD31-4B8C-83A1-F6EECF244321}">
                <p14:modId xmlns:p14="http://schemas.microsoft.com/office/powerpoint/2010/main" val="1893161504"/>
              </p:ext>
            </p:extLst>
          </p:nvPr>
        </p:nvGraphicFramePr>
        <p:xfrm>
          <a:off x="457200" y="1575553"/>
          <a:ext cx="4323084" cy="2392680"/>
        </p:xfrm>
        <a:graphic>
          <a:graphicData uri="http://schemas.openxmlformats.org/drawingml/2006/table">
            <a:tbl>
              <a:tblPr firstRow="1" bandRow="1">
                <a:tableStyleId>{5C22544A-7EE6-4342-B048-85BDC9FD1C3A}</a:tableStyleId>
              </a:tblPr>
              <a:tblGrid>
                <a:gridCol w="2561971">
                  <a:extLst>
                    <a:ext uri="{9D8B030D-6E8A-4147-A177-3AD203B41FA5}">
                      <a16:colId xmlns:a16="http://schemas.microsoft.com/office/drawing/2014/main" val="1662685182"/>
                    </a:ext>
                  </a:extLst>
                </a:gridCol>
                <a:gridCol w="1761113">
                  <a:extLst>
                    <a:ext uri="{9D8B030D-6E8A-4147-A177-3AD203B41FA5}">
                      <a16:colId xmlns:a16="http://schemas.microsoft.com/office/drawing/2014/main" val="2620274329"/>
                    </a:ext>
                  </a:extLst>
                </a:gridCol>
              </a:tblGrid>
              <a:tr h="370840">
                <a:tc>
                  <a:txBody>
                    <a:bodyPr/>
                    <a:lstStyle/>
                    <a:p>
                      <a:r>
                        <a:rPr lang="en-GB" dirty="0"/>
                        <a:t>Construct</a:t>
                      </a:r>
                    </a:p>
                  </a:txBody>
                  <a:tcPr/>
                </a:tc>
                <a:tc>
                  <a:txBody>
                    <a:bodyPr/>
                    <a:lstStyle/>
                    <a:p>
                      <a:r>
                        <a:rPr lang="en-GB" dirty="0"/>
                        <a:t>Measurement</a:t>
                      </a:r>
                      <a:r>
                        <a:rPr lang="en-GB" baseline="0" dirty="0"/>
                        <a:t> type</a:t>
                      </a:r>
                      <a:endParaRPr lang="en-GB" dirty="0"/>
                    </a:p>
                  </a:txBody>
                  <a:tcPr/>
                </a:tc>
                <a:extLst>
                  <a:ext uri="{0D108BD9-81ED-4DB2-BD59-A6C34878D82A}">
                    <a16:rowId xmlns:a16="http://schemas.microsoft.com/office/drawing/2014/main" val="3595014668"/>
                  </a:ext>
                </a:extLst>
              </a:tr>
              <a:tr h="370840">
                <a:tc>
                  <a:txBody>
                    <a:bodyPr/>
                    <a:lstStyle/>
                    <a:p>
                      <a:r>
                        <a:rPr lang="en-GB" dirty="0"/>
                        <a:t>Data sovereignty</a:t>
                      </a:r>
                    </a:p>
                  </a:txBody>
                  <a:tcPr/>
                </a:tc>
                <a:tc>
                  <a:txBody>
                    <a:bodyPr/>
                    <a:lstStyle/>
                    <a:p>
                      <a:r>
                        <a:rPr lang="en-GB" b="1" dirty="0"/>
                        <a:t>Assumption:  </a:t>
                      </a:r>
                      <a:r>
                        <a:rPr lang="en-GB" dirty="0"/>
                        <a:t>Binary</a:t>
                      </a:r>
                    </a:p>
                  </a:txBody>
                  <a:tcPr/>
                </a:tc>
                <a:extLst>
                  <a:ext uri="{0D108BD9-81ED-4DB2-BD59-A6C34878D82A}">
                    <a16:rowId xmlns:a16="http://schemas.microsoft.com/office/drawing/2014/main" val="2903368371"/>
                  </a:ext>
                </a:extLst>
              </a:tr>
              <a:tr h="370840">
                <a:tc>
                  <a:txBody>
                    <a:bodyPr/>
                    <a:lstStyle/>
                    <a:p>
                      <a:r>
                        <a:rPr lang="en-GB" dirty="0"/>
                        <a:t>Trust</a:t>
                      </a:r>
                    </a:p>
                  </a:txBody>
                  <a:tcPr/>
                </a:tc>
                <a:tc>
                  <a:txBody>
                    <a:bodyPr/>
                    <a:lstStyle/>
                    <a:p>
                      <a:r>
                        <a:rPr lang="en-GB" dirty="0"/>
                        <a:t>Likert-scale</a:t>
                      </a:r>
                    </a:p>
                  </a:txBody>
                  <a:tcPr/>
                </a:tc>
                <a:extLst>
                  <a:ext uri="{0D108BD9-81ED-4DB2-BD59-A6C34878D82A}">
                    <a16:rowId xmlns:a16="http://schemas.microsoft.com/office/drawing/2014/main" val="1318212791"/>
                  </a:ext>
                </a:extLst>
              </a:tr>
              <a:tr h="370840">
                <a:tc>
                  <a:txBody>
                    <a:bodyPr/>
                    <a:lstStyle/>
                    <a:p>
                      <a:r>
                        <a:rPr lang="en-GB" dirty="0"/>
                        <a:t>Control</a:t>
                      </a:r>
                    </a:p>
                  </a:txBody>
                  <a:tcPr/>
                </a:tc>
                <a:tc>
                  <a:txBody>
                    <a:bodyPr/>
                    <a:lstStyle/>
                    <a:p>
                      <a:r>
                        <a:rPr lang="en-GB" dirty="0"/>
                        <a:t>Likert-scale</a:t>
                      </a:r>
                    </a:p>
                  </a:txBody>
                  <a:tcPr/>
                </a:tc>
                <a:extLst>
                  <a:ext uri="{0D108BD9-81ED-4DB2-BD59-A6C34878D82A}">
                    <a16:rowId xmlns:a16="http://schemas.microsoft.com/office/drawing/2014/main" val="3519079703"/>
                  </a:ext>
                </a:extLst>
              </a:tr>
              <a:tr h="370840">
                <a:tc>
                  <a:txBody>
                    <a:bodyPr/>
                    <a:lstStyle/>
                    <a:p>
                      <a:r>
                        <a:rPr lang="en-GB" dirty="0"/>
                        <a:t>Willingness</a:t>
                      </a:r>
                      <a:r>
                        <a:rPr lang="en-GB" baseline="0" dirty="0"/>
                        <a:t> to share data</a:t>
                      </a:r>
                      <a:endParaRPr lang="en-GB" dirty="0"/>
                    </a:p>
                  </a:txBody>
                  <a:tcPr/>
                </a:tc>
                <a:tc>
                  <a:txBody>
                    <a:bodyPr/>
                    <a:lstStyle/>
                    <a:p>
                      <a:r>
                        <a:rPr lang="en-GB" dirty="0"/>
                        <a:t>Likert-scale</a:t>
                      </a:r>
                    </a:p>
                  </a:txBody>
                  <a:tcPr/>
                </a:tc>
                <a:extLst>
                  <a:ext uri="{0D108BD9-81ED-4DB2-BD59-A6C34878D82A}">
                    <a16:rowId xmlns:a16="http://schemas.microsoft.com/office/drawing/2014/main" val="3549727884"/>
                  </a:ext>
                </a:extLst>
              </a:tr>
            </a:tbl>
          </a:graphicData>
        </a:graphic>
      </p:graphicFrame>
      <p:sp>
        <p:nvSpPr>
          <p:cNvPr id="7" name="TextBox 6">
            <a:extLst>
              <a:ext uri="{FF2B5EF4-FFF2-40B4-BE49-F238E27FC236}">
                <a16:creationId xmlns:a16="http://schemas.microsoft.com/office/drawing/2014/main" id="{CC19E0A4-1988-ED85-AC75-721E14F9B886}"/>
              </a:ext>
            </a:extLst>
          </p:cNvPr>
          <p:cNvSpPr txBox="1"/>
          <p:nvPr/>
        </p:nvSpPr>
        <p:spPr>
          <a:xfrm>
            <a:off x="5452110" y="6366510"/>
            <a:ext cx="2863413" cy="369332"/>
          </a:xfrm>
          <a:prstGeom prst="rect">
            <a:avLst/>
          </a:prstGeom>
          <a:noFill/>
        </p:spPr>
        <p:txBody>
          <a:bodyPr wrap="none" rtlCol="0">
            <a:spAutoFit/>
          </a:bodyPr>
          <a:lstStyle/>
          <a:p>
            <a:r>
              <a:rPr lang="en-GB" dirty="0"/>
              <a:t>(Abbas et al., in preparation)</a:t>
            </a:r>
          </a:p>
        </p:txBody>
      </p:sp>
    </p:spTree>
    <p:extLst>
      <p:ext uri="{BB962C8B-B14F-4D97-AF65-F5344CB8AC3E}">
        <p14:creationId xmlns:p14="http://schemas.microsoft.com/office/powerpoint/2010/main" val="189321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Assignment</a:t>
            </a:r>
            <a:endParaRPr lang="nl-NL" dirty="0"/>
          </a:p>
        </p:txBody>
      </p:sp>
      <p:sp>
        <p:nvSpPr>
          <p:cNvPr id="9" name="TextBox 8"/>
          <p:cNvSpPr txBox="1"/>
          <p:nvPr/>
        </p:nvSpPr>
        <p:spPr>
          <a:xfrm>
            <a:off x="552449" y="3725232"/>
            <a:ext cx="8429626" cy="2554545"/>
          </a:xfrm>
          <a:prstGeom prst="rect">
            <a:avLst/>
          </a:prstGeom>
          <a:noFill/>
        </p:spPr>
        <p:txBody>
          <a:bodyPr wrap="square" rtlCol="0">
            <a:spAutoFit/>
          </a:bodyPr>
          <a:lstStyle/>
          <a:p>
            <a:endParaRPr lang="nl-NL" sz="2000" dirty="0"/>
          </a:p>
          <a:p>
            <a:r>
              <a:rPr lang="nl-NL" sz="2000" dirty="0" err="1"/>
              <a:t>While</a:t>
            </a:r>
            <a:r>
              <a:rPr lang="nl-NL" sz="2000" dirty="0"/>
              <a:t> </a:t>
            </a:r>
            <a:r>
              <a:rPr lang="nl-NL" sz="2000" dirty="0" err="1"/>
              <a:t>testing</a:t>
            </a:r>
            <a:r>
              <a:rPr lang="nl-NL" sz="2000" dirty="0"/>
              <a:t> H3, </a:t>
            </a:r>
            <a:r>
              <a:rPr lang="nl-NL" sz="2000" dirty="0" err="1"/>
              <a:t>the</a:t>
            </a:r>
            <a:r>
              <a:rPr lang="nl-NL" sz="2000" dirty="0"/>
              <a:t> p-</a:t>
            </a:r>
            <a:r>
              <a:rPr lang="nl-NL" sz="2000" dirty="0" err="1"/>
              <a:t>value</a:t>
            </a:r>
            <a:r>
              <a:rPr lang="nl-NL" sz="2000" dirty="0"/>
              <a:t> </a:t>
            </a:r>
            <a:r>
              <a:rPr lang="nl-NL" sz="2000" dirty="0" err="1"/>
              <a:t>turns</a:t>
            </a:r>
            <a:r>
              <a:rPr lang="nl-NL" sz="2000" dirty="0"/>
              <a:t> out </a:t>
            </a:r>
            <a:r>
              <a:rPr lang="nl-NL" sz="2000" dirty="0" err="1"/>
              <a:t>to</a:t>
            </a:r>
            <a:r>
              <a:rPr lang="nl-NL" sz="2000" dirty="0"/>
              <a:t> </a:t>
            </a:r>
            <a:r>
              <a:rPr lang="nl-NL" sz="2000" dirty="0" err="1"/>
              <a:t>be</a:t>
            </a:r>
            <a:r>
              <a:rPr lang="nl-NL" sz="2000" dirty="0"/>
              <a:t> .045</a:t>
            </a:r>
          </a:p>
          <a:p>
            <a:pPr marL="457200" indent="-457200">
              <a:buAutoNum type="arabicPeriod"/>
            </a:pPr>
            <a:r>
              <a:rPr lang="nl-NL" sz="2000" dirty="0" err="1"/>
              <a:t>What</a:t>
            </a:r>
            <a:r>
              <a:rPr lang="nl-NL" sz="2000" dirty="0"/>
              <a:t> is </a:t>
            </a:r>
            <a:r>
              <a:rPr lang="nl-NL" sz="2000" dirty="0" err="1"/>
              <a:t>your</a:t>
            </a:r>
            <a:r>
              <a:rPr lang="nl-NL" sz="2000" dirty="0"/>
              <a:t> </a:t>
            </a:r>
            <a:r>
              <a:rPr lang="nl-NL" sz="2000" dirty="0" err="1"/>
              <a:t>conclusion</a:t>
            </a:r>
            <a:r>
              <a:rPr lang="nl-NL" sz="2000" dirty="0"/>
              <a:t>: is </a:t>
            </a:r>
            <a:r>
              <a:rPr lang="nl-NL" sz="2000" dirty="0" err="1"/>
              <a:t>the</a:t>
            </a:r>
            <a:r>
              <a:rPr lang="nl-NL" sz="2000" dirty="0"/>
              <a:t> hypothesis </a:t>
            </a:r>
            <a:r>
              <a:rPr lang="nl-NL" sz="2000" dirty="0" err="1"/>
              <a:t>supported</a:t>
            </a:r>
            <a:r>
              <a:rPr lang="nl-NL" sz="2000" dirty="0"/>
              <a:t> or </a:t>
            </a:r>
            <a:r>
              <a:rPr lang="nl-NL" sz="2000" dirty="0" err="1"/>
              <a:t>not</a:t>
            </a:r>
            <a:r>
              <a:rPr lang="nl-NL" sz="2000" dirty="0"/>
              <a:t>?</a:t>
            </a:r>
          </a:p>
          <a:p>
            <a:pPr marL="457200" indent="-457200">
              <a:buAutoNum type="arabicPeriod"/>
            </a:pPr>
            <a:r>
              <a:rPr lang="nl-NL" sz="2000" dirty="0" err="1"/>
              <a:t>Interpret</a:t>
            </a:r>
            <a:r>
              <a:rPr lang="nl-NL" sz="2000" dirty="0"/>
              <a:t>: Is </a:t>
            </a:r>
            <a:r>
              <a:rPr lang="nl-NL" sz="2000" dirty="0" err="1"/>
              <a:t>there</a:t>
            </a:r>
            <a:r>
              <a:rPr lang="nl-NL" sz="2000" dirty="0"/>
              <a:t> </a:t>
            </a:r>
            <a:r>
              <a:rPr lang="nl-NL" sz="2000" dirty="0" err="1"/>
              <a:t>an</a:t>
            </a:r>
            <a:r>
              <a:rPr lang="nl-NL" sz="2000" dirty="0"/>
              <a:t> effect of trust on </a:t>
            </a:r>
            <a:r>
              <a:rPr lang="nl-NL" sz="2000" dirty="0" err="1"/>
              <a:t>willingness</a:t>
            </a:r>
            <a:r>
              <a:rPr lang="nl-NL" sz="2000" dirty="0"/>
              <a:t> </a:t>
            </a:r>
            <a:r>
              <a:rPr lang="nl-NL" sz="2000" dirty="0" err="1"/>
              <a:t>to</a:t>
            </a:r>
            <a:r>
              <a:rPr lang="nl-NL" sz="2000" dirty="0"/>
              <a:t> share data?</a:t>
            </a:r>
          </a:p>
          <a:p>
            <a:pPr marL="457200" indent="-457200">
              <a:buAutoNum type="arabicPeriod"/>
            </a:pPr>
            <a:r>
              <a:rPr lang="nl-NL" sz="2000" dirty="0" err="1"/>
              <a:t>By</a:t>
            </a:r>
            <a:r>
              <a:rPr lang="nl-NL" sz="2000" dirty="0"/>
              <a:t> </a:t>
            </a:r>
            <a:r>
              <a:rPr lang="nl-NL" sz="2000" dirty="0" err="1"/>
              <a:t>reaching</a:t>
            </a:r>
            <a:r>
              <a:rPr lang="nl-NL" sz="2000" dirty="0"/>
              <a:t> </a:t>
            </a:r>
            <a:r>
              <a:rPr lang="nl-NL" sz="2000" dirty="0" err="1"/>
              <a:t>this</a:t>
            </a:r>
            <a:r>
              <a:rPr lang="nl-NL" sz="2000" dirty="0"/>
              <a:t> </a:t>
            </a:r>
            <a:r>
              <a:rPr lang="nl-NL" sz="2000" dirty="0" err="1"/>
              <a:t>conclusion</a:t>
            </a:r>
            <a:r>
              <a:rPr lang="nl-NL" sz="2000" dirty="0"/>
              <a:t>, is </a:t>
            </a:r>
            <a:r>
              <a:rPr lang="nl-NL" sz="2000" dirty="0" err="1"/>
              <a:t>there</a:t>
            </a:r>
            <a:r>
              <a:rPr lang="nl-NL" sz="2000" dirty="0"/>
              <a:t> a risk of a type-1 or type-2 error?</a:t>
            </a:r>
          </a:p>
          <a:p>
            <a:pPr marL="457200" indent="-457200">
              <a:buAutoNum type="arabicPeriod"/>
            </a:pPr>
            <a:r>
              <a:rPr lang="nl-NL" sz="2000" dirty="0"/>
              <a:t>The </a:t>
            </a:r>
            <a:r>
              <a:rPr lang="nl-NL" sz="2000" dirty="0" err="1"/>
              <a:t>researchers</a:t>
            </a:r>
            <a:r>
              <a:rPr lang="nl-NL" sz="2000" dirty="0"/>
              <a:t> </a:t>
            </a:r>
            <a:r>
              <a:rPr lang="nl-NL" sz="2000" dirty="0" err="1"/>
              <a:t>decide</a:t>
            </a:r>
            <a:r>
              <a:rPr lang="nl-NL" sz="2000" dirty="0"/>
              <a:t> </a:t>
            </a:r>
            <a:r>
              <a:rPr lang="nl-NL" sz="2000" dirty="0" err="1"/>
              <a:t>to</a:t>
            </a:r>
            <a:r>
              <a:rPr lang="nl-NL" sz="2000" dirty="0"/>
              <a:t> </a:t>
            </a:r>
            <a:r>
              <a:rPr lang="nl-NL" sz="2000" dirty="0" err="1"/>
              <a:t>increase</a:t>
            </a:r>
            <a:r>
              <a:rPr lang="nl-NL" sz="2000" dirty="0"/>
              <a:t> </a:t>
            </a:r>
            <a:r>
              <a:rPr lang="nl-NL" sz="2000" dirty="0" err="1"/>
              <a:t>the</a:t>
            </a:r>
            <a:r>
              <a:rPr lang="nl-NL" sz="2000" dirty="0"/>
              <a:t> sample </a:t>
            </a:r>
            <a:r>
              <a:rPr lang="nl-NL" sz="2000" dirty="0" err="1"/>
              <a:t>size</a:t>
            </a:r>
            <a:r>
              <a:rPr lang="nl-NL" sz="2000" dirty="0"/>
              <a:t> </a:t>
            </a:r>
            <a:r>
              <a:rPr lang="nl-NL" sz="2000" dirty="0" err="1"/>
              <a:t>with</a:t>
            </a:r>
            <a:r>
              <a:rPr lang="nl-NL" sz="2000" dirty="0"/>
              <a:t> 300 more </a:t>
            </a:r>
            <a:r>
              <a:rPr lang="nl-NL" sz="2000" dirty="0" err="1"/>
              <a:t>participants</a:t>
            </a:r>
            <a:r>
              <a:rPr lang="nl-NL" sz="2000" dirty="0"/>
              <a:t>. Do </a:t>
            </a:r>
            <a:r>
              <a:rPr lang="nl-NL" sz="2000" dirty="0" err="1"/>
              <a:t>you</a:t>
            </a:r>
            <a:r>
              <a:rPr lang="nl-NL" sz="2000" dirty="0"/>
              <a:t> </a:t>
            </a:r>
            <a:r>
              <a:rPr lang="nl-NL" sz="2000" dirty="0" err="1"/>
              <a:t>expect</a:t>
            </a:r>
            <a:r>
              <a:rPr lang="nl-NL" sz="2000" dirty="0"/>
              <a:t> </a:t>
            </a:r>
            <a:r>
              <a:rPr lang="nl-NL" sz="2000" dirty="0" err="1"/>
              <a:t>the</a:t>
            </a:r>
            <a:r>
              <a:rPr lang="nl-NL" sz="2000" dirty="0"/>
              <a:t> p-</a:t>
            </a:r>
            <a:r>
              <a:rPr lang="nl-NL" sz="2000" dirty="0" err="1"/>
              <a:t>value</a:t>
            </a:r>
            <a:r>
              <a:rPr lang="nl-NL" sz="2000" dirty="0"/>
              <a:t> </a:t>
            </a:r>
            <a:r>
              <a:rPr lang="nl-NL" sz="2000" dirty="0" err="1"/>
              <a:t>to</a:t>
            </a:r>
            <a:r>
              <a:rPr lang="nl-NL" sz="2000" dirty="0"/>
              <a:t> </a:t>
            </a:r>
            <a:r>
              <a:rPr lang="nl-NL" sz="2000" dirty="0" err="1"/>
              <a:t>decrease</a:t>
            </a:r>
            <a:r>
              <a:rPr lang="nl-NL" sz="2000" dirty="0"/>
              <a:t>, </a:t>
            </a:r>
            <a:r>
              <a:rPr lang="nl-NL" sz="2000" dirty="0" err="1"/>
              <a:t>increase</a:t>
            </a:r>
            <a:r>
              <a:rPr lang="nl-NL" sz="2000" dirty="0"/>
              <a:t> or </a:t>
            </a:r>
            <a:r>
              <a:rPr lang="nl-NL" sz="2000" dirty="0" err="1"/>
              <a:t>stay</a:t>
            </a:r>
            <a:r>
              <a:rPr lang="nl-NL" sz="2000" dirty="0"/>
              <a:t> </a:t>
            </a:r>
            <a:r>
              <a:rPr lang="nl-NL" sz="2000" dirty="0" err="1"/>
              <a:t>the</a:t>
            </a:r>
            <a:r>
              <a:rPr lang="nl-NL" sz="2000" dirty="0"/>
              <a:t> </a:t>
            </a:r>
            <a:r>
              <a:rPr lang="nl-NL" sz="2000" dirty="0" err="1"/>
              <a:t>same</a:t>
            </a:r>
            <a:r>
              <a:rPr lang="nl-NL" sz="2000" dirty="0"/>
              <a:t>?</a:t>
            </a:r>
          </a:p>
        </p:txBody>
      </p:sp>
      <p:sp>
        <p:nvSpPr>
          <p:cNvPr id="4" name="Rectangle 3"/>
          <p:cNvSpPr/>
          <p:nvPr/>
        </p:nvSpPr>
        <p:spPr>
          <a:xfrm>
            <a:off x="5400675" y="453497"/>
            <a:ext cx="1409700" cy="561975"/>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Trust</a:t>
            </a:r>
          </a:p>
        </p:txBody>
      </p:sp>
      <p:sp>
        <p:nvSpPr>
          <p:cNvPr id="8" name="Rectangle 7"/>
          <p:cNvSpPr/>
          <p:nvPr/>
        </p:nvSpPr>
        <p:spPr>
          <a:xfrm>
            <a:off x="3228975" y="879997"/>
            <a:ext cx="1409700" cy="561975"/>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Data sovereignty </a:t>
            </a:r>
          </a:p>
        </p:txBody>
      </p:sp>
      <p:sp>
        <p:nvSpPr>
          <p:cNvPr id="11" name="Rectangle 10"/>
          <p:cNvSpPr/>
          <p:nvPr/>
        </p:nvSpPr>
        <p:spPr>
          <a:xfrm>
            <a:off x="5400675" y="1222078"/>
            <a:ext cx="1409700" cy="561975"/>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Perceived risk</a:t>
            </a:r>
          </a:p>
        </p:txBody>
      </p:sp>
      <p:sp>
        <p:nvSpPr>
          <p:cNvPr id="12" name="Rectangle 11"/>
          <p:cNvSpPr/>
          <p:nvPr/>
        </p:nvSpPr>
        <p:spPr>
          <a:xfrm>
            <a:off x="7572375" y="879996"/>
            <a:ext cx="1409700" cy="561975"/>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Willingness to share data</a:t>
            </a:r>
          </a:p>
        </p:txBody>
      </p:sp>
      <p:cxnSp>
        <p:nvCxnSpPr>
          <p:cNvPr id="14" name="Straight Arrow Connector 13"/>
          <p:cNvCxnSpPr>
            <a:stCxn id="8" idx="3"/>
            <a:endCxn id="4" idx="1"/>
          </p:cNvCxnSpPr>
          <p:nvPr/>
        </p:nvCxnSpPr>
        <p:spPr>
          <a:xfrm flipV="1">
            <a:off x="4638675" y="734485"/>
            <a:ext cx="762000" cy="4265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8" idx="3"/>
            <a:endCxn id="11" idx="1"/>
          </p:cNvCxnSpPr>
          <p:nvPr/>
        </p:nvCxnSpPr>
        <p:spPr>
          <a:xfrm>
            <a:off x="4638675" y="1160985"/>
            <a:ext cx="762000" cy="3420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4" idx="3"/>
            <a:endCxn id="12" idx="1"/>
          </p:cNvCxnSpPr>
          <p:nvPr/>
        </p:nvCxnSpPr>
        <p:spPr>
          <a:xfrm>
            <a:off x="6810375" y="734485"/>
            <a:ext cx="762000" cy="4264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1" idx="3"/>
            <a:endCxn id="12" idx="1"/>
          </p:cNvCxnSpPr>
          <p:nvPr/>
        </p:nvCxnSpPr>
        <p:spPr>
          <a:xfrm flipV="1">
            <a:off x="6810375" y="1160984"/>
            <a:ext cx="762000" cy="342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4954719" y="516039"/>
            <a:ext cx="445956" cy="369332"/>
          </a:xfrm>
          <a:prstGeom prst="rect">
            <a:avLst/>
          </a:prstGeom>
          <a:noFill/>
        </p:spPr>
        <p:txBody>
          <a:bodyPr wrap="none" rtlCol="0">
            <a:spAutoFit/>
          </a:bodyPr>
          <a:lstStyle/>
          <a:p>
            <a:r>
              <a:rPr lang="en-GB" dirty="0"/>
              <a:t>H1</a:t>
            </a:r>
          </a:p>
        </p:txBody>
      </p:sp>
      <p:sp>
        <p:nvSpPr>
          <p:cNvPr id="36" name="TextBox 35"/>
          <p:cNvSpPr txBox="1"/>
          <p:nvPr/>
        </p:nvSpPr>
        <p:spPr>
          <a:xfrm>
            <a:off x="4988829" y="1106420"/>
            <a:ext cx="445956" cy="369332"/>
          </a:xfrm>
          <a:prstGeom prst="rect">
            <a:avLst/>
          </a:prstGeom>
          <a:noFill/>
        </p:spPr>
        <p:txBody>
          <a:bodyPr wrap="none" rtlCol="0">
            <a:spAutoFit/>
          </a:bodyPr>
          <a:lstStyle/>
          <a:p>
            <a:r>
              <a:rPr lang="en-GB" dirty="0"/>
              <a:t>H2</a:t>
            </a:r>
          </a:p>
        </p:txBody>
      </p:sp>
      <p:sp>
        <p:nvSpPr>
          <p:cNvPr id="37" name="TextBox 36"/>
          <p:cNvSpPr txBox="1"/>
          <p:nvPr/>
        </p:nvSpPr>
        <p:spPr>
          <a:xfrm>
            <a:off x="6989325" y="611683"/>
            <a:ext cx="445956" cy="369332"/>
          </a:xfrm>
          <a:prstGeom prst="rect">
            <a:avLst/>
          </a:prstGeom>
          <a:noFill/>
        </p:spPr>
        <p:txBody>
          <a:bodyPr wrap="none" rtlCol="0">
            <a:spAutoFit/>
          </a:bodyPr>
          <a:lstStyle/>
          <a:p>
            <a:r>
              <a:rPr lang="en-GB" dirty="0"/>
              <a:t>H3</a:t>
            </a:r>
          </a:p>
        </p:txBody>
      </p:sp>
      <p:sp>
        <p:nvSpPr>
          <p:cNvPr id="38" name="TextBox 37"/>
          <p:cNvSpPr txBox="1"/>
          <p:nvPr/>
        </p:nvSpPr>
        <p:spPr>
          <a:xfrm>
            <a:off x="7057872" y="1327988"/>
            <a:ext cx="445956" cy="369332"/>
          </a:xfrm>
          <a:prstGeom prst="rect">
            <a:avLst/>
          </a:prstGeom>
          <a:noFill/>
        </p:spPr>
        <p:txBody>
          <a:bodyPr wrap="none" rtlCol="0">
            <a:spAutoFit/>
          </a:bodyPr>
          <a:lstStyle/>
          <a:p>
            <a:r>
              <a:rPr lang="en-GB" dirty="0"/>
              <a:t>H4</a:t>
            </a:r>
          </a:p>
        </p:txBody>
      </p:sp>
      <p:graphicFrame>
        <p:nvGraphicFramePr>
          <p:cNvPr id="3" name="Table 2">
            <a:extLst>
              <a:ext uri="{FF2B5EF4-FFF2-40B4-BE49-F238E27FC236}">
                <a16:creationId xmlns:a16="http://schemas.microsoft.com/office/drawing/2014/main" id="{3CFD0C88-3697-BDCE-14B7-3F894AE27780}"/>
              </a:ext>
            </a:extLst>
          </p:cNvPr>
          <p:cNvGraphicFramePr>
            <a:graphicFrameLocks noGrp="1"/>
          </p:cNvGraphicFramePr>
          <p:nvPr>
            <p:extLst>
              <p:ext uri="{D42A27DB-BD31-4B8C-83A1-F6EECF244321}">
                <p14:modId xmlns:p14="http://schemas.microsoft.com/office/powerpoint/2010/main" val="3328150277"/>
              </p:ext>
            </p:extLst>
          </p:nvPr>
        </p:nvGraphicFramePr>
        <p:xfrm>
          <a:off x="457200" y="1575553"/>
          <a:ext cx="4323084" cy="2392680"/>
        </p:xfrm>
        <a:graphic>
          <a:graphicData uri="http://schemas.openxmlformats.org/drawingml/2006/table">
            <a:tbl>
              <a:tblPr firstRow="1" bandRow="1">
                <a:tableStyleId>{5C22544A-7EE6-4342-B048-85BDC9FD1C3A}</a:tableStyleId>
              </a:tblPr>
              <a:tblGrid>
                <a:gridCol w="2561971">
                  <a:extLst>
                    <a:ext uri="{9D8B030D-6E8A-4147-A177-3AD203B41FA5}">
                      <a16:colId xmlns:a16="http://schemas.microsoft.com/office/drawing/2014/main" val="1662685182"/>
                    </a:ext>
                  </a:extLst>
                </a:gridCol>
                <a:gridCol w="1761113">
                  <a:extLst>
                    <a:ext uri="{9D8B030D-6E8A-4147-A177-3AD203B41FA5}">
                      <a16:colId xmlns:a16="http://schemas.microsoft.com/office/drawing/2014/main" val="2620274329"/>
                    </a:ext>
                  </a:extLst>
                </a:gridCol>
              </a:tblGrid>
              <a:tr h="370840">
                <a:tc>
                  <a:txBody>
                    <a:bodyPr/>
                    <a:lstStyle/>
                    <a:p>
                      <a:r>
                        <a:rPr lang="en-GB" dirty="0"/>
                        <a:t>Construct</a:t>
                      </a:r>
                    </a:p>
                  </a:txBody>
                  <a:tcPr/>
                </a:tc>
                <a:tc>
                  <a:txBody>
                    <a:bodyPr/>
                    <a:lstStyle/>
                    <a:p>
                      <a:r>
                        <a:rPr lang="en-GB" dirty="0"/>
                        <a:t>Measurement</a:t>
                      </a:r>
                      <a:r>
                        <a:rPr lang="en-GB" baseline="0" dirty="0"/>
                        <a:t> type</a:t>
                      </a:r>
                      <a:endParaRPr lang="en-GB" dirty="0"/>
                    </a:p>
                  </a:txBody>
                  <a:tcPr/>
                </a:tc>
                <a:extLst>
                  <a:ext uri="{0D108BD9-81ED-4DB2-BD59-A6C34878D82A}">
                    <a16:rowId xmlns:a16="http://schemas.microsoft.com/office/drawing/2014/main" val="3595014668"/>
                  </a:ext>
                </a:extLst>
              </a:tr>
              <a:tr h="370840">
                <a:tc>
                  <a:txBody>
                    <a:bodyPr/>
                    <a:lstStyle/>
                    <a:p>
                      <a:r>
                        <a:rPr lang="en-GB" dirty="0"/>
                        <a:t>Data sovereignty</a:t>
                      </a:r>
                    </a:p>
                  </a:txBody>
                  <a:tcPr/>
                </a:tc>
                <a:tc>
                  <a:txBody>
                    <a:bodyPr/>
                    <a:lstStyle/>
                    <a:p>
                      <a:r>
                        <a:rPr lang="en-GB" b="1" dirty="0"/>
                        <a:t>Assumption:  </a:t>
                      </a:r>
                      <a:r>
                        <a:rPr lang="en-GB" dirty="0"/>
                        <a:t>Binary</a:t>
                      </a:r>
                    </a:p>
                  </a:txBody>
                  <a:tcPr/>
                </a:tc>
                <a:extLst>
                  <a:ext uri="{0D108BD9-81ED-4DB2-BD59-A6C34878D82A}">
                    <a16:rowId xmlns:a16="http://schemas.microsoft.com/office/drawing/2014/main" val="2903368371"/>
                  </a:ext>
                </a:extLst>
              </a:tr>
              <a:tr h="370840">
                <a:tc>
                  <a:txBody>
                    <a:bodyPr/>
                    <a:lstStyle/>
                    <a:p>
                      <a:r>
                        <a:rPr lang="en-GB" dirty="0"/>
                        <a:t>Trust</a:t>
                      </a:r>
                    </a:p>
                  </a:txBody>
                  <a:tcPr/>
                </a:tc>
                <a:tc>
                  <a:txBody>
                    <a:bodyPr/>
                    <a:lstStyle/>
                    <a:p>
                      <a:r>
                        <a:rPr lang="en-GB" dirty="0"/>
                        <a:t>Likert-scale</a:t>
                      </a:r>
                    </a:p>
                  </a:txBody>
                  <a:tcPr/>
                </a:tc>
                <a:extLst>
                  <a:ext uri="{0D108BD9-81ED-4DB2-BD59-A6C34878D82A}">
                    <a16:rowId xmlns:a16="http://schemas.microsoft.com/office/drawing/2014/main" val="1318212791"/>
                  </a:ext>
                </a:extLst>
              </a:tr>
              <a:tr h="370840">
                <a:tc>
                  <a:txBody>
                    <a:bodyPr/>
                    <a:lstStyle/>
                    <a:p>
                      <a:r>
                        <a:rPr lang="en-GB" dirty="0"/>
                        <a:t>Control</a:t>
                      </a:r>
                    </a:p>
                  </a:txBody>
                  <a:tcPr/>
                </a:tc>
                <a:tc>
                  <a:txBody>
                    <a:bodyPr/>
                    <a:lstStyle/>
                    <a:p>
                      <a:r>
                        <a:rPr lang="en-GB" dirty="0"/>
                        <a:t>Likert-scale</a:t>
                      </a:r>
                    </a:p>
                  </a:txBody>
                  <a:tcPr/>
                </a:tc>
                <a:extLst>
                  <a:ext uri="{0D108BD9-81ED-4DB2-BD59-A6C34878D82A}">
                    <a16:rowId xmlns:a16="http://schemas.microsoft.com/office/drawing/2014/main" val="3519079703"/>
                  </a:ext>
                </a:extLst>
              </a:tr>
              <a:tr h="370840">
                <a:tc>
                  <a:txBody>
                    <a:bodyPr/>
                    <a:lstStyle/>
                    <a:p>
                      <a:r>
                        <a:rPr lang="en-GB" dirty="0"/>
                        <a:t>Willingness</a:t>
                      </a:r>
                      <a:r>
                        <a:rPr lang="en-GB" baseline="0" dirty="0"/>
                        <a:t> to share data</a:t>
                      </a:r>
                      <a:endParaRPr lang="en-GB" dirty="0"/>
                    </a:p>
                  </a:txBody>
                  <a:tcPr/>
                </a:tc>
                <a:tc>
                  <a:txBody>
                    <a:bodyPr/>
                    <a:lstStyle/>
                    <a:p>
                      <a:r>
                        <a:rPr lang="en-GB" dirty="0"/>
                        <a:t>Likert-scale</a:t>
                      </a:r>
                    </a:p>
                  </a:txBody>
                  <a:tcPr/>
                </a:tc>
                <a:extLst>
                  <a:ext uri="{0D108BD9-81ED-4DB2-BD59-A6C34878D82A}">
                    <a16:rowId xmlns:a16="http://schemas.microsoft.com/office/drawing/2014/main" val="3549727884"/>
                  </a:ext>
                </a:extLst>
              </a:tr>
            </a:tbl>
          </a:graphicData>
        </a:graphic>
      </p:graphicFrame>
      <p:sp>
        <p:nvSpPr>
          <p:cNvPr id="7" name="TextBox 6">
            <a:extLst>
              <a:ext uri="{FF2B5EF4-FFF2-40B4-BE49-F238E27FC236}">
                <a16:creationId xmlns:a16="http://schemas.microsoft.com/office/drawing/2014/main" id="{EEF439E4-D673-A8F0-5CB2-246F411DE1C9}"/>
              </a:ext>
            </a:extLst>
          </p:cNvPr>
          <p:cNvSpPr txBox="1"/>
          <p:nvPr/>
        </p:nvSpPr>
        <p:spPr>
          <a:xfrm>
            <a:off x="5452110" y="6366510"/>
            <a:ext cx="2863413" cy="369332"/>
          </a:xfrm>
          <a:prstGeom prst="rect">
            <a:avLst/>
          </a:prstGeom>
          <a:noFill/>
        </p:spPr>
        <p:txBody>
          <a:bodyPr wrap="none" rtlCol="0">
            <a:spAutoFit/>
          </a:bodyPr>
          <a:lstStyle/>
          <a:p>
            <a:r>
              <a:rPr lang="en-GB" dirty="0"/>
              <a:t>(Abbas et al., in preparation)</a:t>
            </a:r>
          </a:p>
        </p:txBody>
      </p:sp>
    </p:spTree>
    <p:extLst>
      <p:ext uri="{BB962C8B-B14F-4D97-AF65-F5344CB8AC3E}">
        <p14:creationId xmlns:p14="http://schemas.microsoft.com/office/powerpoint/2010/main" val="312136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 do before Monday</a:t>
            </a:r>
          </a:p>
        </p:txBody>
      </p:sp>
      <p:sp>
        <p:nvSpPr>
          <p:cNvPr id="3" name="Content Placeholder 2"/>
          <p:cNvSpPr>
            <a:spLocks noGrp="1"/>
          </p:cNvSpPr>
          <p:nvPr>
            <p:ph idx="1"/>
          </p:nvPr>
        </p:nvSpPr>
        <p:spPr/>
        <p:txBody>
          <a:bodyPr>
            <a:normAutofit lnSpcReduction="10000"/>
          </a:bodyPr>
          <a:lstStyle/>
          <a:p>
            <a:r>
              <a:rPr lang="en-US" dirty="0"/>
              <a:t>Read S&amp;B: </a:t>
            </a:r>
            <a:r>
              <a:rPr lang="en-US" dirty="0" err="1"/>
              <a:t>Ch</a:t>
            </a:r>
            <a:r>
              <a:rPr lang="en-US" dirty="0"/>
              <a:t> 7, 9, 12, 13 </a:t>
            </a:r>
          </a:p>
          <a:p>
            <a:r>
              <a:rPr lang="en-US" dirty="0"/>
              <a:t>Weekly assignment 3 (deadline Thursday)</a:t>
            </a:r>
          </a:p>
          <a:p>
            <a:endParaRPr lang="en-GB" dirty="0"/>
          </a:p>
          <a:p>
            <a:r>
              <a:rPr lang="en-GB" dirty="0"/>
              <a:t>Monday: </a:t>
            </a:r>
          </a:p>
          <a:p>
            <a:pPr lvl="1"/>
            <a:r>
              <a:rPr lang="en-GB" dirty="0"/>
              <a:t>Wrap-up module 4 &amp; 5</a:t>
            </a:r>
          </a:p>
          <a:p>
            <a:pPr lvl="2"/>
            <a:r>
              <a:rPr lang="en-GB" dirty="0"/>
              <a:t>Q&amp;A</a:t>
            </a:r>
          </a:p>
          <a:p>
            <a:pPr lvl="2"/>
            <a:r>
              <a:rPr lang="en-GB" dirty="0"/>
              <a:t>Generic feedback</a:t>
            </a:r>
          </a:p>
          <a:p>
            <a:pPr lvl="2"/>
            <a:r>
              <a:rPr lang="en-GB" dirty="0"/>
              <a:t>Quizzes</a:t>
            </a:r>
          </a:p>
          <a:p>
            <a:pPr lvl="1"/>
            <a:r>
              <a:rPr lang="en-GB" dirty="0"/>
              <a:t>Intro to module 6 &amp; 7</a:t>
            </a:r>
          </a:p>
        </p:txBody>
      </p:sp>
    </p:spTree>
    <p:extLst>
      <p:ext uri="{BB962C8B-B14F-4D97-AF65-F5344CB8AC3E}">
        <p14:creationId xmlns:p14="http://schemas.microsoft.com/office/powerpoint/2010/main" val="56821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objectives module 4</a:t>
            </a:r>
          </a:p>
        </p:txBody>
      </p:sp>
      <p:sp>
        <p:nvSpPr>
          <p:cNvPr id="3" name="Content Placeholder 2"/>
          <p:cNvSpPr>
            <a:spLocks noGrp="1"/>
          </p:cNvSpPr>
          <p:nvPr>
            <p:ph idx="1"/>
          </p:nvPr>
        </p:nvSpPr>
        <p:spPr/>
        <p:txBody>
          <a:bodyPr>
            <a:normAutofit fontScale="77500" lnSpcReduction="20000"/>
          </a:bodyPr>
          <a:lstStyle/>
          <a:p>
            <a:r>
              <a:rPr lang="en-US" dirty="0"/>
              <a:t>Define measurement theory concepts (operationalization, measurement scales, validity, reliability)</a:t>
            </a:r>
          </a:p>
          <a:p>
            <a:r>
              <a:rPr lang="en-US" dirty="0"/>
              <a:t>Operationalize a theoretical concept into a simple measurement scale</a:t>
            </a:r>
          </a:p>
          <a:p>
            <a:r>
              <a:rPr lang="en-US" dirty="0"/>
              <a:t>Evaluate the measurement scale in terms of validity, reliability and statistical properties</a:t>
            </a:r>
          </a:p>
          <a:p>
            <a:endParaRPr lang="en-US" dirty="0"/>
          </a:p>
          <a:p>
            <a:r>
              <a:rPr lang="en-US" dirty="0">
                <a:solidFill>
                  <a:schemeClr val="tx1">
                    <a:lumMod val="50000"/>
                    <a:lumOff val="50000"/>
                  </a:schemeClr>
                </a:solidFill>
              </a:rPr>
              <a:t>Distinguish primary and secondary data collection approaches</a:t>
            </a:r>
          </a:p>
          <a:p>
            <a:r>
              <a:rPr lang="en-US" dirty="0">
                <a:solidFill>
                  <a:schemeClr val="tx1">
                    <a:lumMod val="50000"/>
                    <a:lumOff val="50000"/>
                  </a:schemeClr>
                </a:solidFill>
              </a:rPr>
              <a:t>Discuss pros and cons of different interview methods</a:t>
            </a:r>
          </a:p>
          <a:p>
            <a:r>
              <a:rPr lang="en-US" dirty="0">
                <a:solidFill>
                  <a:schemeClr val="tx1">
                    <a:lumMod val="50000"/>
                    <a:lumOff val="50000"/>
                  </a:schemeClr>
                </a:solidFill>
              </a:rPr>
              <a:t>Explain the structure of a questionnaire</a:t>
            </a:r>
          </a:p>
          <a:p>
            <a:r>
              <a:rPr lang="en-US" dirty="0">
                <a:solidFill>
                  <a:schemeClr val="tx1">
                    <a:lumMod val="50000"/>
                    <a:lumOff val="50000"/>
                  </a:schemeClr>
                </a:solidFill>
              </a:rPr>
              <a:t>Critique the format of questionnaire items</a:t>
            </a:r>
          </a:p>
        </p:txBody>
      </p:sp>
    </p:spTree>
    <p:extLst>
      <p:ext uri="{BB962C8B-B14F-4D97-AF65-F5344CB8AC3E}">
        <p14:creationId xmlns:p14="http://schemas.microsoft.com/office/powerpoint/2010/main" val="756528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Measurement</a:t>
            </a:r>
            <a:endParaRPr lang="nl-NL" dirty="0"/>
          </a:p>
        </p:txBody>
      </p:sp>
      <p:sp>
        <p:nvSpPr>
          <p:cNvPr id="3" name="Content Placeholder 2"/>
          <p:cNvSpPr>
            <a:spLocks noGrp="1"/>
          </p:cNvSpPr>
          <p:nvPr>
            <p:ph idx="1"/>
          </p:nvPr>
        </p:nvSpPr>
        <p:spPr/>
        <p:txBody>
          <a:bodyPr/>
          <a:lstStyle/>
          <a:p>
            <a:endParaRPr lang="en-GB"/>
          </a:p>
        </p:txBody>
      </p:sp>
      <p:graphicFrame>
        <p:nvGraphicFramePr>
          <p:cNvPr id="5" name="Table 4"/>
          <p:cNvGraphicFramePr>
            <a:graphicFrameLocks noGrp="1"/>
          </p:cNvGraphicFramePr>
          <p:nvPr>
            <p:extLst>
              <p:ext uri="{D42A27DB-BD31-4B8C-83A1-F6EECF244321}">
                <p14:modId xmlns:p14="http://schemas.microsoft.com/office/powerpoint/2010/main" val="3792480203"/>
              </p:ext>
            </p:extLst>
          </p:nvPr>
        </p:nvGraphicFramePr>
        <p:xfrm>
          <a:off x="802814" y="1600200"/>
          <a:ext cx="8056281" cy="3017520"/>
        </p:xfrm>
        <a:graphic>
          <a:graphicData uri="http://schemas.openxmlformats.org/drawingml/2006/table">
            <a:tbl>
              <a:tblPr firstRow="1" bandRow="1">
                <a:tableStyleId>{5C22544A-7EE6-4342-B048-85BDC9FD1C3A}</a:tableStyleId>
              </a:tblPr>
              <a:tblGrid>
                <a:gridCol w="1471854">
                  <a:extLst>
                    <a:ext uri="{9D8B030D-6E8A-4147-A177-3AD203B41FA5}">
                      <a16:colId xmlns:a16="http://schemas.microsoft.com/office/drawing/2014/main" val="20000"/>
                    </a:ext>
                  </a:extLst>
                </a:gridCol>
                <a:gridCol w="3600215">
                  <a:extLst>
                    <a:ext uri="{9D8B030D-6E8A-4147-A177-3AD203B41FA5}">
                      <a16:colId xmlns:a16="http://schemas.microsoft.com/office/drawing/2014/main" val="20001"/>
                    </a:ext>
                  </a:extLst>
                </a:gridCol>
                <a:gridCol w="2984212">
                  <a:extLst>
                    <a:ext uri="{9D8B030D-6E8A-4147-A177-3AD203B41FA5}">
                      <a16:colId xmlns:a16="http://schemas.microsoft.com/office/drawing/2014/main" val="20002"/>
                    </a:ext>
                  </a:extLst>
                </a:gridCol>
              </a:tblGrid>
              <a:tr h="0">
                <a:tc>
                  <a:txBody>
                    <a:bodyPr/>
                    <a:lstStyle/>
                    <a:p>
                      <a:r>
                        <a:rPr lang="en-GB" sz="2400"/>
                        <a:t>Scale</a:t>
                      </a:r>
                      <a:endParaRPr lang="nl-NL" sz="2400"/>
                    </a:p>
                  </a:txBody>
                  <a:tcPr/>
                </a:tc>
                <a:tc>
                  <a:txBody>
                    <a:bodyPr/>
                    <a:lstStyle/>
                    <a:p>
                      <a:r>
                        <a:rPr lang="en-GB" sz="2400"/>
                        <a:t>Explanation</a:t>
                      </a:r>
                      <a:endParaRPr lang="nl-NL" sz="2400"/>
                    </a:p>
                  </a:txBody>
                  <a:tcPr/>
                </a:tc>
                <a:tc>
                  <a:txBody>
                    <a:bodyPr/>
                    <a:lstStyle/>
                    <a:p>
                      <a:r>
                        <a:rPr lang="en-GB" sz="2400" dirty="0"/>
                        <a:t>Example</a:t>
                      </a:r>
                      <a:endParaRPr lang="nl-NL" sz="2400" dirty="0"/>
                    </a:p>
                  </a:txBody>
                  <a:tcPr/>
                </a:tc>
                <a:extLst>
                  <a:ext uri="{0D108BD9-81ED-4DB2-BD59-A6C34878D82A}">
                    <a16:rowId xmlns:a16="http://schemas.microsoft.com/office/drawing/2014/main" val="10000"/>
                  </a:ext>
                </a:extLst>
              </a:tr>
              <a:tr h="370840">
                <a:tc>
                  <a:txBody>
                    <a:bodyPr/>
                    <a:lstStyle/>
                    <a:p>
                      <a:r>
                        <a:rPr lang="en-GB" sz="2400" dirty="0"/>
                        <a:t>Nominal</a:t>
                      </a:r>
                      <a:endParaRPr lang="nl-NL" sz="2400" dirty="0"/>
                    </a:p>
                  </a:txBody>
                  <a:tcPr/>
                </a:tc>
                <a:tc>
                  <a:txBody>
                    <a:bodyPr/>
                    <a:lstStyle/>
                    <a:p>
                      <a:r>
                        <a:rPr lang="en-GB" sz="2400" dirty="0"/>
                        <a:t>Identifies groups</a:t>
                      </a:r>
                      <a:r>
                        <a:rPr lang="en-GB" sz="2400" baseline="0" dirty="0"/>
                        <a:t> / classes</a:t>
                      </a:r>
                      <a:endParaRPr lang="nl-NL" sz="2400" dirty="0"/>
                    </a:p>
                  </a:txBody>
                  <a:tcPr/>
                </a:tc>
                <a:tc>
                  <a:txBody>
                    <a:bodyPr/>
                    <a:lstStyle/>
                    <a:p>
                      <a:r>
                        <a:rPr lang="en-GB" sz="2400"/>
                        <a:t>Gender; Industries</a:t>
                      </a:r>
                      <a:endParaRPr lang="nl-NL" sz="2400"/>
                    </a:p>
                  </a:txBody>
                  <a:tcPr/>
                </a:tc>
                <a:extLst>
                  <a:ext uri="{0D108BD9-81ED-4DB2-BD59-A6C34878D82A}">
                    <a16:rowId xmlns:a16="http://schemas.microsoft.com/office/drawing/2014/main" val="10001"/>
                  </a:ext>
                </a:extLst>
              </a:tr>
              <a:tr h="370840">
                <a:tc>
                  <a:txBody>
                    <a:bodyPr/>
                    <a:lstStyle/>
                    <a:p>
                      <a:r>
                        <a:rPr lang="en-GB" sz="2400"/>
                        <a:t>Order</a:t>
                      </a:r>
                      <a:endParaRPr lang="nl-NL" sz="2400"/>
                    </a:p>
                  </a:txBody>
                  <a:tcPr/>
                </a:tc>
                <a:tc>
                  <a:txBody>
                    <a:bodyPr/>
                    <a:lstStyle/>
                    <a:p>
                      <a:r>
                        <a:rPr lang="en-GB" sz="2400" dirty="0"/>
                        <a:t>Ranks groups</a:t>
                      </a:r>
                      <a:endParaRPr lang="nl-NL" sz="2400" dirty="0"/>
                    </a:p>
                  </a:txBody>
                  <a:tcPr/>
                </a:tc>
                <a:tc>
                  <a:txBody>
                    <a:bodyPr/>
                    <a:lstStyle/>
                    <a:p>
                      <a:r>
                        <a:rPr lang="en-GB" sz="2400" dirty="0"/>
                        <a:t>Education level</a:t>
                      </a:r>
                      <a:endParaRPr lang="nl-NL" sz="2400" dirty="0"/>
                    </a:p>
                  </a:txBody>
                  <a:tcPr/>
                </a:tc>
                <a:extLst>
                  <a:ext uri="{0D108BD9-81ED-4DB2-BD59-A6C34878D82A}">
                    <a16:rowId xmlns:a16="http://schemas.microsoft.com/office/drawing/2014/main" val="10002"/>
                  </a:ext>
                </a:extLst>
              </a:tr>
              <a:tr h="370840">
                <a:tc>
                  <a:txBody>
                    <a:bodyPr/>
                    <a:lstStyle/>
                    <a:p>
                      <a:r>
                        <a:rPr lang="en-GB" sz="2400" dirty="0"/>
                        <a:t>Inter-</a:t>
                      </a:r>
                      <a:r>
                        <a:rPr lang="en-GB" sz="2400" dirty="0" err="1"/>
                        <a:t>val</a:t>
                      </a:r>
                      <a:endParaRPr lang="nl-NL" sz="2400" dirty="0"/>
                    </a:p>
                  </a:txBody>
                  <a:tcPr/>
                </a:tc>
                <a:tc>
                  <a:txBody>
                    <a:bodyPr/>
                    <a:lstStyle/>
                    <a:p>
                      <a:r>
                        <a:rPr lang="en-GB" sz="2400" dirty="0"/>
                        <a:t>Difference</a:t>
                      </a:r>
                      <a:r>
                        <a:rPr lang="en-GB" sz="2400" baseline="0" dirty="0"/>
                        <a:t>s reflect those in real magnitude</a:t>
                      </a:r>
                      <a:endParaRPr lang="nl-NL" sz="2400" dirty="0"/>
                    </a:p>
                  </a:txBody>
                  <a:tcPr/>
                </a:tc>
                <a:tc>
                  <a:txBody>
                    <a:bodyPr/>
                    <a:lstStyle/>
                    <a:p>
                      <a:r>
                        <a:rPr lang="en-GB" sz="2400"/>
                        <a:t>Temperature (Celcius)</a:t>
                      </a:r>
                      <a:endParaRPr lang="nl-NL" sz="2400"/>
                    </a:p>
                  </a:txBody>
                  <a:tcPr/>
                </a:tc>
                <a:extLst>
                  <a:ext uri="{0D108BD9-81ED-4DB2-BD59-A6C34878D82A}">
                    <a16:rowId xmlns:a16="http://schemas.microsoft.com/office/drawing/2014/main" val="10003"/>
                  </a:ext>
                </a:extLst>
              </a:tr>
              <a:tr h="370840">
                <a:tc>
                  <a:txBody>
                    <a:bodyPr/>
                    <a:lstStyle/>
                    <a:p>
                      <a:r>
                        <a:rPr lang="en-GB" sz="2400"/>
                        <a:t>Ratio</a:t>
                      </a:r>
                      <a:endParaRPr lang="nl-NL" sz="2400"/>
                    </a:p>
                  </a:txBody>
                  <a:tcPr/>
                </a:tc>
                <a:tc>
                  <a:txBody>
                    <a:bodyPr/>
                    <a:lstStyle/>
                    <a:p>
                      <a:r>
                        <a:rPr lang="en-GB" sz="2400"/>
                        <a:t>Absolute</a:t>
                      </a:r>
                      <a:r>
                        <a:rPr lang="en-GB" sz="2400" baseline="0"/>
                        <a:t> zero = complete absense of variable</a:t>
                      </a:r>
                      <a:endParaRPr lang="nl-NL" sz="2400"/>
                    </a:p>
                  </a:txBody>
                  <a:tcPr/>
                </a:tc>
                <a:tc>
                  <a:txBody>
                    <a:bodyPr/>
                    <a:lstStyle/>
                    <a:p>
                      <a:r>
                        <a:rPr lang="en-GB" sz="2400" dirty="0"/>
                        <a:t>Temperature (Kelvin); Age; Price</a:t>
                      </a:r>
                      <a:endParaRPr lang="nl-NL" sz="2400" dirty="0"/>
                    </a:p>
                  </a:txBody>
                  <a:tcPr/>
                </a:tc>
                <a:extLst>
                  <a:ext uri="{0D108BD9-81ED-4DB2-BD59-A6C34878D82A}">
                    <a16:rowId xmlns:a16="http://schemas.microsoft.com/office/drawing/2014/main" val="10004"/>
                  </a:ext>
                </a:extLst>
              </a:tr>
            </a:tbl>
          </a:graphicData>
        </a:graphic>
      </p:graphicFrame>
      <p:sp>
        <p:nvSpPr>
          <p:cNvPr id="6" name="TextBox 5"/>
          <p:cNvSpPr txBox="1"/>
          <p:nvPr/>
        </p:nvSpPr>
        <p:spPr>
          <a:xfrm rot="16200000">
            <a:off x="-420352" y="1914184"/>
            <a:ext cx="1393202" cy="400110"/>
          </a:xfrm>
          <a:prstGeom prst="rect">
            <a:avLst/>
          </a:prstGeom>
          <a:noFill/>
        </p:spPr>
        <p:txBody>
          <a:bodyPr wrap="none" rtlCol="0">
            <a:spAutoFit/>
          </a:bodyPr>
          <a:lstStyle/>
          <a:p>
            <a:r>
              <a:rPr lang="en-GB" sz="2000" b="1">
                <a:solidFill>
                  <a:srgbClr val="FF0000"/>
                </a:solidFill>
              </a:rPr>
              <a:t>Non-metric</a:t>
            </a:r>
            <a:endParaRPr lang="nl-NL" sz="2000" b="1">
              <a:solidFill>
                <a:srgbClr val="FF0000"/>
              </a:solidFill>
            </a:endParaRPr>
          </a:p>
        </p:txBody>
      </p:sp>
      <p:sp>
        <p:nvSpPr>
          <p:cNvPr id="7" name="TextBox 6"/>
          <p:cNvSpPr txBox="1"/>
          <p:nvPr/>
        </p:nvSpPr>
        <p:spPr>
          <a:xfrm rot="16200000">
            <a:off x="-167077" y="3515697"/>
            <a:ext cx="886653" cy="400110"/>
          </a:xfrm>
          <a:prstGeom prst="rect">
            <a:avLst/>
          </a:prstGeom>
          <a:noFill/>
        </p:spPr>
        <p:txBody>
          <a:bodyPr wrap="none" rtlCol="0">
            <a:spAutoFit/>
          </a:bodyPr>
          <a:lstStyle/>
          <a:p>
            <a:r>
              <a:rPr lang="en-GB" sz="2000" b="1">
                <a:solidFill>
                  <a:srgbClr val="FF0000"/>
                </a:solidFill>
              </a:rPr>
              <a:t>Metric</a:t>
            </a:r>
            <a:endParaRPr lang="nl-NL" sz="2000" b="1">
              <a:solidFill>
                <a:srgbClr val="FF0000"/>
              </a:solidFill>
            </a:endParaRPr>
          </a:p>
        </p:txBody>
      </p:sp>
      <p:sp>
        <p:nvSpPr>
          <p:cNvPr id="8" name="Left Brace 7"/>
          <p:cNvSpPr/>
          <p:nvPr/>
        </p:nvSpPr>
        <p:spPr>
          <a:xfrm>
            <a:off x="391878" y="1494144"/>
            <a:ext cx="217717" cy="131669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nl-NL"/>
          </a:p>
        </p:txBody>
      </p:sp>
      <p:sp>
        <p:nvSpPr>
          <p:cNvPr id="9" name="Left Brace 8"/>
          <p:cNvSpPr/>
          <p:nvPr/>
        </p:nvSpPr>
        <p:spPr>
          <a:xfrm>
            <a:off x="413710" y="3019151"/>
            <a:ext cx="174113" cy="1558477"/>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81250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Assignment</a:t>
            </a:r>
            <a:endParaRPr lang="nl-NL" dirty="0"/>
          </a:p>
        </p:txBody>
      </p:sp>
      <p:sp>
        <p:nvSpPr>
          <p:cNvPr id="9" name="TextBox 8"/>
          <p:cNvSpPr txBox="1"/>
          <p:nvPr/>
        </p:nvSpPr>
        <p:spPr>
          <a:xfrm>
            <a:off x="457200" y="4779793"/>
            <a:ext cx="8429626" cy="1938992"/>
          </a:xfrm>
          <a:prstGeom prst="rect">
            <a:avLst/>
          </a:prstGeom>
          <a:noFill/>
        </p:spPr>
        <p:txBody>
          <a:bodyPr wrap="square" rtlCol="0">
            <a:spAutoFit/>
          </a:bodyPr>
          <a:lstStyle/>
          <a:p>
            <a:r>
              <a:rPr lang="en-US" sz="2000" dirty="0"/>
              <a:t>For the construct `willingness to share data’, formulate a measurement item (=question + answer categories) of the form:</a:t>
            </a:r>
          </a:p>
          <a:p>
            <a:pPr marL="1371600" lvl="2" indent="-457200">
              <a:buAutoNum type="arabicPeriod"/>
            </a:pPr>
            <a:r>
              <a:rPr lang="en-US" sz="2000" dirty="0"/>
              <a:t>Semantic differential</a:t>
            </a:r>
          </a:p>
          <a:p>
            <a:pPr marL="1371600" lvl="2" indent="-457200">
              <a:buAutoNum type="arabicPeriod"/>
            </a:pPr>
            <a:r>
              <a:rPr lang="en-US" sz="2000" dirty="0"/>
              <a:t>Likert scale</a:t>
            </a:r>
          </a:p>
          <a:p>
            <a:pPr marL="1371600" lvl="2" indent="-457200">
              <a:buAutoNum type="arabicPeriod"/>
            </a:pPr>
            <a:r>
              <a:rPr lang="en-US" sz="2000" dirty="0"/>
              <a:t>Binary</a:t>
            </a:r>
          </a:p>
          <a:p>
            <a:pPr marL="1371600" lvl="2" indent="-457200">
              <a:buAutoNum type="arabicPeriod"/>
            </a:pPr>
            <a:endParaRPr lang="en-US" sz="2000" dirty="0"/>
          </a:p>
        </p:txBody>
      </p:sp>
      <p:sp>
        <p:nvSpPr>
          <p:cNvPr id="10" name="Content Placeholder 9"/>
          <p:cNvSpPr>
            <a:spLocks noGrp="1"/>
          </p:cNvSpPr>
          <p:nvPr>
            <p:ph idx="1"/>
          </p:nvPr>
        </p:nvSpPr>
        <p:spPr>
          <a:xfrm>
            <a:off x="457199" y="1600201"/>
            <a:ext cx="8358329" cy="3409950"/>
          </a:xfrm>
        </p:spPr>
        <p:txBody>
          <a:bodyPr>
            <a:noAutofit/>
          </a:bodyPr>
          <a:lstStyle/>
          <a:p>
            <a:pPr marL="0" indent="0">
              <a:buNone/>
            </a:pPr>
            <a:r>
              <a:rPr lang="en-US" sz="2300" dirty="0"/>
              <a:t>We conducted a survey with 404 participants to explore data sovereignty impacts on the data economy. This investigation revolves around organizational-level data sovereignty within the context of meta-platforms. We expect that data sovereignty results in improved trust and reduced risk perception, especially for participants who have experience with data sharing. We also expect that improved trust and reduced risk perception lead to a higher willingness to share data.</a:t>
            </a:r>
            <a:endParaRPr lang="en-GB" sz="2300" dirty="0"/>
          </a:p>
        </p:txBody>
      </p:sp>
      <p:sp>
        <p:nvSpPr>
          <p:cNvPr id="12" name="TextBox 11"/>
          <p:cNvSpPr txBox="1"/>
          <p:nvPr/>
        </p:nvSpPr>
        <p:spPr>
          <a:xfrm>
            <a:off x="5452110" y="6366510"/>
            <a:ext cx="2863413" cy="369332"/>
          </a:xfrm>
          <a:prstGeom prst="rect">
            <a:avLst/>
          </a:prstGeom>
          <a:noFill/>
        </p:spPr>
        <p:txBody>
          <a:bodyPr wrap="none" rtlCol="0">
            <a:spAutoFit/>
          </a:bodyPr>
          <a:lstStyle/>
          <a:p>
            <a:r>
              <a:rPr lang="en-GB" dirty="0"/>
              <a:t>(Abbas et al., in preparation)</a:t>
            </a:r>
          </a:p>
        </p:txBody>
      </p:sp>
      <p:sp>
        <p:nvSpPr>
          <p:cNvPr id="13" name="Rectangle 12"/>
          <p:cNvSpPr/>
          <p:nvPr/>
        </p:nvSpPr>
        <p:spPr>
          <a:xfrm>
            <a:off x="5486400" y="121010"/>
            <a:ext cx="1409700" cy="561975"/>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Trust</a:t>
            </a:r>
          </a:p>
        </p:txBody>
      </p:sp>
      <p:sp>
        <p:nvSpPr>
          <p:cNvPr id="14" name="Rectangle 13"/>
          <p:cNvSpPr/>
          <p:nvPr/>
        </p:nvSpPr>
        <p:spPr>
          <a:xfrm>
            <a:off x="3314700" y="547510"/>
            <a:ext cx="1409700" cy="561975"/>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Data sovereignty </a:t>
            </a:r>
          </a:p>
        </p:txBody>
      </p:sp>
      <p:sp>
        <p:nvSpPr>
          <p:cNvPr id="15" name="Rectangle 14"/>
          <p:cNvSpPr/>
          <p:nvPr/>
        </p:nvSpPr>
        <p:spPr>
          <a:xfrm>
            <a:off x="5486400" y="889591"/>
            <a:ext cx="1409700" cy="561975"/>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Perceived risk</a:t>
            </a:r>
          </a:p>
        </p:txBody>
      </p:sp>
      <p:sp>
        <p:nvSpPr>
          <p:cNvPr id="16" name="Rectangle 15"/>
          <p:cNvSpPr/>
          <p:nvPr/>
        </p:nvSpPr>
        <p:spPr>
          <a:xfrm>
            <a:off x="7658100" y="547509"/>
            <a:ext cx="1409700" cy="561975"/>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Willingness to share data</a:t>
            </a:r>
          </a:p>
        </p:txBody>
      </p:sp>
      <p:cxnSp>
        <p:nvCxnSpPr>
          <p:cNvPr id="18" name="Straight Arrow Connector 17"/>
          <p:cNvCxnSpPr>
            <a:stCxn id="14" idx="3"/>
            <a:endCxn id="13" idx="1"/>
          </p:cNvCxnSpPr>
          <p:nvPr/>
        </p:nvCxnSpPr>
        <p:spPr>
          <a:xfrm flipV="1">
            <a:off x="4724400" y="401998"/>
            <a:ext cx="762000" cy="4265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4" idx="3"/>
            <a:endCxn id="15" idx="1"/>
          </p:cNvCxnSpPr>
          <p:nvPr/>
        </p:nvCxnSpPr>
        <p:spPr>
          <a:xfrm>
            <a:off x="4724400" y="828498"/>
            <a:ext cx="762000" cy="3420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3" idx="3"/>
            <a:endCxn id="16" idx="1"/>
          </p:cNvCxnSpPr>
          <p:nvPr/>
        </p:nvCxnSpPr>
        <p:spPr>
          <a:xfrm>
            <a:off x="6896100" y="401998"/>
            <a:ext cx="762000" cy="4264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5" idx="3"/>
            <a:endCxn id="16" idx="1"/>
          </p:cNvCxnSpPr>
          <p:nvPr/>
        </p:nvCxnSpPr>
        <p:spPr>
          <a:xfrm flipV="1">
            <a:off x="6896100" y="828497"/>
            <a:ext cx="762000" cy="342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6210795" y="5961413"/>
            <a:ext cx="799706" cy="369332"/>
          </a:xfrm>
          <a:prstGeom prst="rect">
            <a:avLst/>
          </a:prstGeom>
          <a:noFill/>
        </p:spPr>
        <p:txBody>
          <a:bodyPr wrap="none" rtlCol="0">
            <a:spAutoFit/>
          </a:bodyPr>
          <a:lstStyle/>
          <a:p>
            <a:r>
              <a:rPr lang="en-GB" dirty="0" err="1"/>
              <a:t>Menti</a:t>
            </a:r>
            <a:r>
              <a:rPr lang="en-GB" dirty="0"/>
              <a:t> </a:t>
            </a:r>
          </a:p>
        </p:txBody>
      </p:sp>
    </p:spTree>
    <p:extLst>
      <p:ext uri="{BB962C8B-B14F-4D97-AF65-F5344CB8AC3E}">
        <p14:creationId xmlns:p14="http://schemas.microsoft.com/office/powerpoint/2010/main" val="230891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Assignment </a:t>
            </a:r>
          </a:p>
        </p:txBody>
      </p:sp>
      <p:graphicFrame>
        <p:nvGraphicFramePr>
          <p:cNvPr id="4" name="Table 3"/>
          <p:cNvGraphicFramePr>
            <a:graphicFrameLocks noGrp="1"/>
          </p:cNvGraphicFramePr>
          <p:nvPr>
            <p:extLst>
              <p:ext uri="{D42A27DB-BD31-4B8C-83A1-F6EECF244321}">
                <p14:modId xmlns:p14="http://schemas.microsoft.com/office/powerpoint/2010/main" val="3712630234"/>
              </p:ext>
            </p:extLst>
          </p:nvPr>
        </p:nvGraphicFramePr>
        <p:xfrm>
          <a:off x="457200" y="1658172"/>
          <a:ext cx="8151161" cy="1558164"/>
        </p:xfrm>
        <a:graphic>
          <a:graphicData uri="http://schemas.openxmlformats.org/drawingml/2006/table">
            <a:tbl>
              <a:tblPr firstCol="1" bandRow="1">
                <a:tableStyleId>{5C22544A-7EE6-4342-B048-85BDC9FD1C3A}</a:tableStyleId>
              </a:tblPr>
              <a:tblGrid>
                <a:gridCol w="1193007">
                  <a:extLst>
                    <a:ext uri="{9D8B030D-6E8A-4147-A177-3AD203B41FA5}">
                      <a16:colId xmlns:a16="http://schemas.microsoft.com/office/drawing/2014/main" val="4188433711"/>
                    </a:ext>
                  </a:extLst>
                </a:gridCol>
                <a:gridCol w="4133850">
                  <a:extLst>
                    <a:ext uri="{9D8B030D-6E8A-4147-A177-3AD203B41FA5}">
                      <a16:colId xmlns:a16="http://schemas.microsoft.com/office/drawing/2014/main" val="160638948"/>
                    </a:ext>
                  </a:extLst>
                </a:gridCol>
                <a:gridCol w="2824304">
                  <a:extLst>
                    <a:ext uri="{9D8B030D-6E8A-4147-A177-3AD203B41FA5}">
                      <a16:colId xmlns:a16="http://schemas.microsoft.com/office/drawing/2014/main" val="2541612750"/>
                    </a:ext>
                  </a:extLst>
                </a:gridCol>
              </a:tblGrid>
              <a:tr h="249414">
                <a:tc rowSpan="3">
                  <a:txBody>
                    <a:bodyPr/>
                    <a:lstStyle/>
                    <a:p>
                      <a:pPr algn="ctr">
                        <a:spcAft>
                          <a:spcPts val="300"/>
                        </a:spcAft>
                      </a:pPr>
                      <a:r>
                        <a:rPr lang="en-US" sz="1400" dirty="0">
                          <a:effectLst/>
                          <a:latin typeface="Arial" panose="020B0604020202020204" pitchFamily="34" charset="0"/>
                          <a:cs typeface="Arial" panose="020B0604020202020204" pitchFamily="34" charset="0"/>
                        </a:rPr>
                        <a:t>Willingness to share</a:t>
                      </a:r>
                      <a:endParaRPr lang="en-GB" sz="1400" dirty="0">
                        <a:effectLst/>
                        <a:latin typeface="Arial" panose="020B0604020202020204" pitchFamily="34" charset="0"/>
                        <a:cs typeface="Arial" panose="020B0604020202020204" pitchFamily="34" charset="0"/>
                      </a:endParaRPr>
                    </a:p>
                    <a:p>
                      <a:pPr algn="ctr">
                        <a:spcAft>
                          <a:spcPts val="300"/>
                        </a:spcAft>
                      </a:pPr>
                      <a:r>
                        <a:rPr lang="en-US" sz="1400" dirty="0">
                          <a:effectLst/>
                          <a:latin typeface="Arial" panose="020B0604020202020204" pitchFamily="34" charset="0"/>
                          <a:cs typeface="Arial" panose="020B0604020202020204" pitchFamily="34" charset="0"/>
                        </a:rPr>
                        <a:t>data</a:t>
                      </a:r>
                      <a:endParaRPr lang="en-GB" sz="1400" dirty="0">
                        <a:effectLst/>
                        <a:latin typeface="Arial" panose="020B0604020202020204" pitchFamily="34" charset="0"/>
                        <a:cs typeface="Arial" panose="020B0604020202020204" pitchFamily="34" charset="0"/>
                      </a:endParaRPr>
                    </a:p>
                    <a:p>
                      <a:pPr algn="ctr">
                        <a:spcAft>
                          <a:spcPts val="300"/>
                        </a:spcAft>
                      </a:pPr>
                      <a:r>
                        <a:rPr lang="en-US" sz="1400" dirty="0">
                          <a:effectLst/>
                          <a:latin typeface="Arial" panose="020B0604020202020204" pitchFamily="34" charset="0"/>
                          <a:cs typeface="Arial" panose="020B0604020202020204" pitchFamily="34" charset="0"/>
                        </a:rPr>
                        <a:t>(WTSD)</a:t>
                      </a:r>
                      <a:endParaRPr lang="en-GB"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 intend to share sensitive data through this meta-platform.</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300"/>
                        </a:spcAft>
                      </a:pPr>
                      <a:r>
                        <a:rPr lang="en-GB"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Completely agree –</a:t>
                      </a:r>
                      <a:r>
                        <a:rPr lang="en-GB" sz="1400" baseline="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Completely disagree (5-point)</a:t>
                      </a:r>
                      <a:endParaRPr lang="en-GB"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412670992"/>
                  </a:ext>
                </a:extLst>
              </a:tr>
              <a:tr h="396390">
                <a:tc vMerge="1">
                  <a:txBody>
                    <a:bodyPr/>
                    <a:lstStyle/>
                    <a:p>
                      <a:endParaRPr lang="en-GB"/>
                    </a:p>
                  </a:txBody>
                  <a:tcPr/>
                </a:tc>
                <a:tc>
                  <a:txBody>
                    <a:bodyPr/>
                    <a:lstStyle/>
                    <a:p>
                      <a:pPr marL="0" marR="0" algn="l">
                        <a:lnSpc>
                          <a:spcPct val="107000"/>
                        </a:lnSpc>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 predict that I will share sensitive data through this meta-platform in the future.</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lvl="0" indent="0" algn="l" defTabSz="457200" rtl="0" eaLnBrk="1" fontAlgn="auto" latinLnBrk="0" hangingPunct="1">
                        <a:lnSpc>
                          <a:spcPct val="100000"/>
                        </a:lnSpc>
                        <a:spcBef>
                          <a:spcPts val="0"/>
                        </a:spcBef>
                        <a:spcAft>
                          <a:spcPts val="300"/>
                        </a:spcAft>
                        <a:buClrTx/>
                        <a:buSzTx/>
                        <a:buFontTx/>
                        <a:buNone/>
                        <a:tabLst/>
                        <a:defRPr/>
                      </a:pPr>
                      <a:r>
                        <a:rPr lang="en-GB"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Completely agree –</a:t>
                      </a:r>
                      <a:r>
                        <a:rPr lang="en-GB" sz="1400" baseline="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Completely disagree (5-point)</a:t>
                      </a:r>
                      <a:endParaRPr lang="en-GB"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a:spcAft>
                          <a:spcPts val="300"/>
                        </a:spcAft>
                      </a:pPr>
                      <a:endParaRPr lang="en-GB"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654190664"/>
                  </a:ext>
                </a:extLst>
              </a:tr>
              <a:tr h="396390">
                <a:tc vMerge="1">
                  <a:txBody>
                    <a:bodyPr/>
                    <a:lstStyle/>
                    <a:p>
                      <a:endParaRPr lang="en-GB"/>
                    </a:p>
                  </a:txBody>
                  <a:tcPr/>
                </a:tc>
                <a:tc>
                  <a:txBody>
                    <a:bodyPr/>
                    <a:lstStyle/>
                    <a:p>
                      <a:pPr marL="0" marR="0" algn="l">
                        <a:lnSpc>
                          <a:spcPct val="107000"/>
                        </a:lnSpc>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It is likely that I will share sensitive data through this meta-platform in the near future.</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lvl="0" indent="0" algn="l" defTabSz="457200" rtl="0" eaLnBrk="1" fontAlgn="auto" latinLnBrk="0" hangingPunct="1">
                        <a:lnSpc>
                          <a:spcPct val="100000"/>
                        </a:lnSpc>
                        <a:spcBef>
                          <a:spcPts val="0"/>
                        </a:spcBef>
                        <a:spcAft>
                          <a:spcPts val="300"/>
                        </a:spcAft>
                        <a:buClrTx/>
                        <a:buSzTx/>
                        <a:buFontTx/>
                        <a:buNone/>
                        <a:tabLst/>
                        <a:defRPr/>
                      </a:pPr>
                      <a:r>
                        <a:rPr lang="en-GB"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Completely agree –</a:t>
                      </a:r>
                      <a:r>
                        <a:rPr lang="en-GB" sz="1400" baseline="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Completely disagree (5-point)</a:t>
                      </a:r>
                      <a:endParaRPr lang="en-GB"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438729472"/>
                  </a:ext>
                </a:extLst>
              </a:tr>
            </a:tbl>
          </a:graphicData>
        </a:graphic>
      </p:graphicFrame>
      <p:sp>
        <p:nvSpPr>
          <p:cNvPr id="5" name="TextBox 4"/>
          <p:cNvSpPr txBox="1"/>
          <p:nvPr/>
        </p:nvSpPr>
        <p:spPr>
          <a:xfrm>
            <a:off x="381833" y="3785497"/>
            <a:ext cx="8509062" cy="1938992"/>
          </a:xfrm>
          <a:prstGeom prst="rect">
            <a:avLst/>
          </a:prstGeom>
          <a:noFill/>
        </p:spPr>
        <p:txBody>
          <a:bodyPr wrap="square" rtlCol="0">
            <a:spAutoFit/>
          </a:bodyPr>
          <a:lstStyle/>
          <a:p>
            <a:r>
              <a:rPr lang="en-GB" sz="2000" dirty="0"/>
              <a:t>Suggest a way to evaluate the validity of the measurements:</a:t>
            </a:r>
          </a:p>
          <a:p>
            <a:pPr marL="342900" indent="-342900">
              <a:buFont typeface="+mj-lt"/>
              <a:buAutoNum type="arabicPeriod"/>
            </a:pPr>
            <a:r>
              <a:rPr lang="en-US" sz="2000" i="1" dirty="0"/>
              <a:t>Concurrent validity</a:t>
            </a:r>
            <a:r>
              <a:rPr lang="en-US" sz="2000" dirty="0"/>
              <a:t>: measure distinguishes objects that are known to be different  </a:t>
            </a:r>
          </a:p>
          <a:p>
            <a:pPr marL="342900" indent="-342900">
              <a:buFont typeface="+mj-lt"/>
              <a:buAutoNum type="arabicPeriod"/>
            </a:pPr>
            <a:r>
              <a:rPr lang="en-US" sz="2000" i="1" dirty="0"/>
              <a:t>Predictive validity</a:t>
            </a:r>
            <a:r>
              <a:rPr lang="en-US" sz="2000" dirty="0"/>
              <a:t>: differentiates objects in relation to future characteristic(s)</a:t>
            </a:r>
          </a:p>
          <a:p>
            <a:pPr marL="342900" indent="-342900">
              <a:buFont typeface="+mj-lt"/>
              <a:buAutoNum type="arabicPeriod"/>
            </a:pPr>
            <a:r>
              <a:rPr lang="en-US" sz="2000" i="1" dirty="0"/>
              <a:t>Face validity</a:t>
            </a:r>
            <a:r>
              <a:rPr lang="en-US" sz="2000" dirty="0"/>
              <a:t>: items look like they measure the concept they’re supposed/intended to  </a:t>
            </a:r>
          </a:p>
        </p:txBody>
      </p:sp>
      <p:sp>
        <p:nvSpPr>
          <p:cNvPr id="7" name="Rectangle 6"/>
          <p:cNvSpPr/>
          <p:nvPr/>
        </p:nvSpPr>
        <p:spPr>
          <a:xfrm>
            <a:off x="5486400" y="121010"/>
            <a:ext cx="1409700" cy="561975"/>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Trust</a:t>
            </a:r>
          </a:p>
        </p:txBody>
      </p:sp>
      <p:sp>
        <p:nvSpPr>
          <p:cNvPr id="8" name="Rectangle 7"/>
          <p:cNvSpPr/>
          <p:nvPr/>
        </p:nvSpPr>
        <p:spPr>
          <a:xfrm>
            <a:off x="3314700" y="547510"/>
            <a:ext cx="1409700" cy="561975"/>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Data sovereignty </a:t>
            </a:r>
          </a:p>
        </p:txBody>
      </p:sp>
      <p:sp>
        <p:nvSpPr>
          <p:cNvPr id="9" name="Rectangle 8"/>
          <p:cNvSpPr/>
          <p:nvPr/>
        </p:nvSpPr>
        <p:spPr>
          <a:xfrm>
            <a:off x="5486400" y="889591"/>
            <a:ext cx="1409700" cy="561975"/>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Perceived risk</a:t>
            </a:r>
          </a:p>
        </p:txBody>
      </p:sp>
      <p:sp>
        <p:nvSpPr>
          <p:cNvPr id="10" name="Rectangle 9"/>
          <p:cNvSpPr/>
          <p:nvPr/>
        </p:nvSpPr>
        <p:spPr>
          <a:xfrm>
            <a:off x="7658100" y="547509"/>
            <a:ext cx="1409700" cy="561975"/>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Willingness to share data</a:t>
            </a:r>
          </a:p>
        </p:txBody>
      </p:sp>
      <p:cxnSp>
        <p:nvCxnSpPr>
          <p:cNvPr id="11" name="Straight Arrow Connector 10"/>
          <p:cNvCxnSpPr>
            <a:stCxn id="8" idx="3"/>
            <a:endCxn id="7" idx="1"/>
          </p:cNvCxnSpPr>
          <p:nvPr/>
        </p:nvCxnSpPr>
        <p:spPr>
          <a:xfrm flipV="1">
            <a:off x="4724400" y="401998"/>
            <a:ext cx="762000" cy="4265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3"/>
            <a:endCxn id="9" idx="1"/>
          </p:cNvCxnSpPr>
          <p:nvPr/>
        </p:nvCxnSpPr>
        <p:spPr>
          <a:xfrm>
            <a:off x="4724400" y="828498"/>
            <a:ext cx="762000" cy="3420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3"/>
            <a:endCxn id="10" idx="1"/>
          </p:cNvCxnSpPr>
          <p:nvPr/>
        </p:nvCxnSpPr>
        <p:spPr>
          <a:xfrm>
            <a:off x="6896100" y="401998"/>
            <a:ext cx="762000" cy="4264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9" idx="3"/>
            <a:endCxn id="10" idx="1"/>
          </p:cNvCxnSpPr>
          <p:nvPr/>
        </p:nvCxnSpPr>
        <p:spPr>
          <a:xfrm flipV="1">
            <a:off x="6896100" y="828497"/>
            <a:ext cx="762000" cy="342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23E8323-CE49-3879-A734-D079B2D925CF}"/>
              </a:ext>
            </a:extLst>
          </p:cNvPr>
          <p:cNvSpPr txBox="1"/>
          <p:nvPr/>
        </p:nvSpPr>
        <p:spPr>
          <a:xfrm>
            <a:off x="5452110" y="6366510"/>
            <a:ext cx="2863413" cy="369332"/>
          </a:xfrm>
          <a:prstGeom prst="rect">
            <a:avLst/>
          </a:prstGeom>
          <a:noFill/>
        </p:spPr>
        <p:txBody>
          <a:bodyPr wrap="none" rtlCol="0">
            <a:spAutoFit/>
          </a:bodyPr>
          <a:lstStyle/>
          <a:p>
            <a:r>
              <a:rPr lang="en-GB" dirty="0"/>
              <a:t>(Abbas et al., in preparation)</a:t>
            </a:r>
          </a:p>
        </p:txBody>
      </p:sp>
      <p:sp>
        <p:nvSpPr>
          <p:cNvPr id="17" name="TextBox 16">
            <a:extLst>
              <a:ext uri="{FF2B5EF4-FFF2-40B4-BE49-F238E27FC236}">
                <a16:creationId xmlns:a16="http://schemas.microsoft.com/office/drawing/2014/main" id="{24695AC7-BE92-47D2-FD95-A1B7A9CE7F3B}"/>
              </a:ext>
            </a:extLst>
          </p:cNvPr>
          <p:cNvSpPr txBox="1"/>
          <p:nvPr/>
        </p:nvSpPr>
        <p:spPr>
          <a:xfrm>
            <a:off x="6210795" y="5961413"/>
            <a:ext cx="799706" cy="369332"/>
          </a:xfrm>
          <a:prstGeom prst="rect">
            <a:avLst/>
          </a:prstGeom>
          <a:noFill/>
        </p:spPr>
        <p:txBody>
          <a:bodyPr wrap="none" rtlCol="0">
            <a:spAutoFit/>
          </a:bodyPr>
          <a:lstStyle/>
          <a:p>
            <a:r>
              <a:rPr lang="en-GB" dirty="0" err="1"/>
              <a:t>Menti</a:t>
            </a:r>
            <a:r>
              <a:rPr lang="en-GB" dirty="0"/>
              <a:t> </a:t>
            </a:r>
          </a:p>
        </p:txBody>
      </p:sp>
    </p:spTree>
    <p:extLst>
      <p:ext uri="{BB962C8B-B14F-4D97-AF65-F5344CB8AC3E}">
        <p14:creationId xmlns:p14="http://schemas.microsoft.com/office/powerpoint/2010/main" val="736763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Assignment </a:t>
            </a:r>
          </a:p>
        </p:txBody>
      </p:sp>
      <p:graphicFrame>
        <p:nvGraphicFramePr>
          <p:cNvPr id="4" name="Table 3"/>
          <p:cNvGraphicFramePr>
            <a:graphicFrameLocks noGrp="1"/>
          </p:cNvGraphicFramePr>
          <p:nvPr>
            <p:extLst>
              <p:ext uri="{D42A27DB-BD31-4B8C-83A1-F6EECF244321}">
                <p14:modId xmlns:p14="http://schemas.microsoft.com/office/powerpoint/2010/main" val="1444812690"/>
              </p:ext>
            </p:extLst>
          </p:nvPr>
        </p:nvGraphicFramePr>
        <p:xfrm>
          <a:off x="457200" y="1550556"/>
          <a:ext cx="8151161" cy="2639952"/>
        </p:xfrm>
        <a:graphic>
          <a:graphicData uri="http://schemas.openxmlformats.org/drawingml/2006/table">
            <a:tbl>
              <a:tblPr firstCol="1" bandRow="1">
                <a:tableStyleId>{5C22544A-7EE6-4342-B048-85BDC9FD1C3A}</a:tableStyleId>
              </a:tblPr>
              <a:tblGrid>
                <a:gridCol w="1193007">
                  <a:extLst>
                    <a:ext uri="{9D8B030D-6E8A-4147-A177-3AD203B41FA5}">
                      <a16:colId xmlns:a16="http://schemas.microsoft.com/office/drawing/2014/main" val="4188433711"/>
                    </a:ext>
                  </a:extLst>
                </a:gridCol>
                <a:gridCol w="4133850">
                  <a:extLst>
                    <a:ext uri="{9D8B030D-6E8A-4147-A177-3AD203B41FA5}">
                      <a16:colId xmlns:a16="http://schemas.microsoft.com/office/drawing/2014/main" val="160638948"/>
                    </a:ext>
                  </a:extLst>
                </a:gridCol>
                <a:gridCol w="2824304">
                  <a:extLst>
                    <a:ext uri="{9D8B030D-6E8A-4147-A177-3AD203B41FA5}">
                      <a16:colId xmlns:a16="http://schemas.microsoft.com/office/drawing/2014/main" val="2541612750"/>
                    </a:ext>
                  </a:extLst>
                </a:gridCol>
              </a:tblGrid>
              <a:tr h="249414">
                <a:tc rowSpan="3">
                  <a:txBody>
                    <a:bodyPr/>
                    <a:lstStyle/>
                    <a:p>
                      <a:pPr algn="ctr">
                        <a:spcAft>
                          <a:spcPts val="300"/>
                        </a:spcAft>
                      </a:pPr>
                      <a:r>
                        <a:rPr lang="en-US" sz="1400" dirty="0">
                          <a:effectLst/>
                          <a:latin typeface="Arial" panose="020B0604020202020204" pitchFamily="34" charset="0"/>
                          <a:cs typeface="Arial" panose="020B0604020202020204" pitchFamily="34" charset="0"/>
                        </a:rPr>
                        <a:t>Willingness to share</a:t>
                      </a:r>
                      <a:endParaRPr lang="en-GB" sz="1400" dirty="0">
                        <a:effectLst/>
                        <a:latin typeface="Arial" panose="020B0604020202020204" pitchFamily="34" charset="0"/>
                        <a:cs typeface="Arial" panose="020B0604020202020204" pitchFamily="34" charset="0"/>
                      </a:endParaRPr>
                    </a:p>
                    <a:p>
                      <a:pPr algn="ctr">
                        <a:spcAft>
                          <a:spcPts val="300"/>
                        </a:spcAft>
                      </a:pPr>
                      <a:r>
                        <a:rPr lang="en-US" sz="1400" dirty="0">
                          <a:effectLst/>
                          <a:latin typeface="Arial" panose="020B0604020202020204" pitchFamily="34" charset="0"/>
                          <a:cs typeface="Arial" panose="020B0604020202020204" pitchFamily="34" charset="0"/>
                        </a:rPr>
                        <a:t>data</a:t>
                      </a:r>
                      <a:endParaRPr lang="en-GB" sz="1400" dirty="0">
                        <a:effectLst/>
                        <a:latin typeface="Arial" panose="020B0604020202020204" pitchFamily="34" charset="0"/>
                        <a:cs typeface="Arial" panose="020B0604020202020204" pitchFamily="34" charset="0"/>
                      </a:endParaRPr>
                    </a:p>
                    <a:p>
                      <a:pPr algn="ctr">
                        <a:spcAft>
                          <a:spcPts val="300"/>
                        </a:spcAft>
                      </a:pPr>
                      <a:r>
                        <a:rPr lang="en-US" sz="1400" dirty="0">
                          <a:effectLst/>
                          <a:latin typeface="Arial" panose="020B0604020202020204" pitchFamily="34" charset="0"/>
                          <a:cs typeface="Arial" panose="020B0604020202020204" pitchFamily="34" charset="0"/>
                        </a:rPr>
                        <a:t>(WTSD)</a:t>
                      </a:r>
                      <a:endParaRPr lang="en-GB"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 intend to share sensitive data through this meta-platform.</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300"/>
                        </a:spcAft>
                      </a:pPr>
                      <a:r>
                        <a:rPr lang="en-GB"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Completely agree –</a:t>
                      </a:r>
                      <a:r>
                        <a:rPr lang="en-GB" sz="1400" baseline="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Completely disagree (5-point)</a:t>
                      </a:r>
                      <a:endParaRPr lang="en-GB"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412670992"/>
                  </a:ext>
                </a:extLst>
              </a:tr>
              <a:tr h="396390">
                <a:tc vMerge="1">
                  <a:txBody>
                    <a:bodyPr/>
                    <a:lstStyle/>
                    <a:p>
                      <a:endParaRPr lang="en-GB"/>
                    </a:p>
                  </a:txBody>
                  <a:tcPr/>
                </a:tc>
                <a:tc>
                  <a:txBody>
                    <a:bodyPr/>
                    <a:lstStyle/>
                    <a:p>
                      <a:pPr marL="0" marR="0" algn="l">
                        <a:lnSpc>
                          <a:spcPct val="107000"/>
                        </a:lnSpc>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 predict that I will share sensitive data through this meta-platform in the future.</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lvl="0" indent="0" algn="l" defTabSz="457200" rtl="0" eaLnBrk="1" fontAlgn="auto" latinLnBrk="0" hangingPunct="1">
                        <a:lnSpc>
                          <a:spcPct val="100000"/>
                        </a:lnSpc>
                        <a:spcBef>
                          <a:spcPts val="0"/>
                        </a:spcBef>
                        <a:spcAft>
                          <a:spcPts val="300"/>
                        </a:spcAft>
                        <a:buClrTx/>
                        <a:buSzTx/>
                        <a:buFontTx/>
                        <a:buNone/>
                        <a:tabLst/>
                        <a:defRPr/>
                      </a:pPr>
                      <a:r>
                        <a:rPr lang="en-GB"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Completely agree –</a:t>
                      </a:r>
                      <a:r>
                        <a:rPr lang="en-GB" sz="1400" baseline="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Completely disagree (5-point)</a:t>
                      </a:r>
                      <a:endParaRPr lang="en-GB"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654190664"/>
                  </a:ext>
                </a:extLst>
              </a:tr>
              <a:tr h="396390">
                <a:tc vMerge="1">
                  <a:txBody>
                    <a:bodyPr/>
                    <a:lstStyle/>
                    <a:p>
                      <a:endParaRPr lang="en-GB"/>
                    </a:p>
                  </a:txBody>
                  <a:tcPr/>
                </a:tc>
                <a:tc>
                  <a:txBody>
                    <a:bodyPr/>
                    <a:lstStyle/>
                    <a:p>
                      <a:pPr marL="0" marR="0" algn="l">
                        <a:lnSpc>
                          <a:spcPct val="107000"/>
                        </a:lnSpc>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It is likely that I will share sensitive data through this meta-platform in the near future.</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lvl="0" indent="0" algn="l" defTabSz="457200" rtl="0" eaLnBrk="1" fontAlgn="auto" latinLnBrk="0" hangingPunct="1">
                        <a:lnSpc>
                          <a:spcPct val="100000"/>
                        </a:lnSpc>
                        <a:spcBef>
                          <a:spcPts val="0"/>
                        </a:spcBef>
                        <a:spcAft>
                          <a:spcPts val="300"/>
                        </a:spcAft>
                        <a:buClrTx/>
                        <a:buSzTx/>
                        <a:buFontTx/>
                        <a:buNone/>
                        <a:tabLst/>
                        <a:defRPr/>
                      </a:pPr>
                      <a:r>
                        <a:rPr lang="en-GB"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Completely agree –</a:t>
                      </a:r>
                      <a:r>
                        <a:rPr lang="en-GB" sz="1400" baseline="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Completely disagree (5-point)</a:t>
                      </a:r>
                      <a:endParaRPr lang="en-GB"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438729472"/>
                  </a:ext>
                </a:extLst>
              </a:tr>
              <a:tr h="396390">
                <a:tc rowSpan="3">
                  <a:txBody>
                    <a:bodyPr/>
                    <a:lstStyle/>
                    <a:p>
                      <a:pPr marL="0" algn="ctr" defTabSz="457200" rtl="0" eaLnBrk="1" latinLnBrk="0" hangingPunct="1">
                        <a:spcAft>
                          <a:spcPts val="300"/>
                        </a:spcAft>
                      </a:pPr>
                      <a:r>
                        <a:rPr lang="en-US" sz="1400" b="1" kern="1200" dirty="0">
                          <a:solidFill>
                            <a:schemeClr val="lt1"/>
                          </a:solidFill>
                          <a:effectLst/>
                          <a:latin typeface="Arial" panose="020B0604020202020204" pitchFamily="34" charset="0"/>
                          <a:ea typeface="+mn-ea"/>
                          <a:cs typeface="Arial" panose="020B0604020202020204" pitchFamily="34" charset="0"/>
                        </a:rPr>
                        <a:t>Perceived</a:t>
                      </a:r>
                      <a:endParaRPr lang="en-GB" sz="1400" b="1" kern="1200" dirty="0">
                        <a:solidFill>
                          <a:schemeClr val="lt1"/>
                        </a:solidFill>
                        <a:effectLst/>
                        <a:latin typeface="Arial" panose="020B0604020202020204" pitchFamily="34" charset="0"/>
                        <a:ea typeface="+mn-ea"/>
                        <a:cs typeface="Arial" panose="020B0604020202020204" pitchFamily="34" charset="0"/>
                      </a:endParaRPr>
                    </a:p>
                    <a:p>
                      <a:pPr marL="0" algn="ctr" defTabSz="457200" rtl="0" eaLnBrk="1" latinLnBrk="0" hangingPunct="1">
                        <a:spcAft>
                          <a:spcPts val="300"/>
                        </a:spcAft>
                      </a:pPr>
                      <a:r>
                        <a:rPr lang="en-US" sz="1400" b="1" kern="1200" dirty="0">
                          <a:solidFill>
                            <a:schemeClr val="lt1"/>
                          </a:solidFill>
                          <a:effectLst/>
                          <a:latin typeface="Arial" panose="020B0604020202020204" pitchFamily="34" charset="0"/>
                          <a:ea typeface="+mn-ea"/>
                          <a:cs typeface="Arial" panose="020B0604020202020204" pitchFamily="34" charset="0"/>
                        </a:rPr>
                        <a:t>risk</a:t>
                      </a:r>
                      <a:endParaRPr lang="en-GB" sz="1400" b="1" kern="1200" dirty="0">
                        <a:solidFill>
                          <a:schemeClr val="lt1"/>
                        </a:solidFill>
                        <a:effectLst/>
                        <a:latin typeface="Arial" panose="020B0604020202020204" pitchFamily="34" charset="0"/>
                        <a:ea typeface="+mn-ea"/>
                        <a:cs typeface="Arial" panose="020B0604020202020204" pitchFamily="34" charset="0"/>
                      </a:endParaRPr>
                    </a:p>
                    <a:p>
                      <a:pPr marL="0" algn="ctr" defTabSz="457200" rtl="0" eaLnBrk="1" latinLnBrk="0" hangingPunct="1">
                        <a:spcAft>
                          <a:spcPts val="300"/>
                        </a:spcAft>
                      </a:pPr>
                      <a:r>
                        <a:rPr lang="en-US" sz="1400" b="1" kern="1200" dirty="0">
                          <a:solidFill>
                            <a:schemeClr val="lt1"/>
                          </a:solidFill>
                          <a:effectLst/>
                          <a:latin typeface="Arial" panose="020B0604020202020204" pitchFamily="34" charset="0"/>
                          <a:ea typeface="+mn-ea"/>
                          <a:cs typeface="Arial" panose="020B0604020202020204" pitchFamily="34" charset="0"/>
                        </a:rPr>
                        <a:t>(RISK)</a:t>
                      </a:r>
                      <a:endParaRPr lang="en-GB" sz="1400" b="1" kern="1200" dirty="0">
                        <a:solidFill>
                          <a:schemeClr val="lt1"/>
                        </a:solidFill>
                        <a:effectLst/>
                        <a:latin typeface="Arial" panose="020B0604020202020204" pitchFamily="34" charset="0"/>
                        <a:ea typeface="+mn-ea"/>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 feel that sharing sensitive data through the meta-platform is risky.</a:t>
                      </a:r>
                      <a:endParaRPr lang="en-US"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300"/>
                        </a:spcAft>
                      </a:pPr>
                      <a:r>
                        <a:rPr lang="en-GB"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Completely agree –</a:t>
                      </a:r>
                      <a:r>
                        <a:rPr lang="en-GB" sz="1400" baseline="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Completely disagree (5-point)</a:t>
                      </a:r>
                      <a:endParaRPr lang="en-GB"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529681873"/>
                  </a:ext>
                </a:extLst>
              </a:tr>
              <a:tr h="320040">
                <a:tc vMerge="1">
                  <a:txBody>
                    <a:bodyPr/>
                    <a:lstStyle/>
                    <a:p>
                      <a:endParaRPr lang="en-GB"/>
                    </a:p>
                  </a:txBody>
                  <a:tcPr/>
                </a:tc>
                <a:tc>
                  <a:txBody>
                    <a:bodyPr/>
                    <a:lstStyle/>
                    <a:p>
                      <a:pPr marL="0" marR="0" algn="l">
                        <a:lnSpc>
                          <a:spcPct val="107000"/>
                        </a:lnSpc>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There will be uncertainty associated with sharing sensitive data through this meta-platform.</a:t>
                      </a:r>
                      <a:endParaRPr lang="en-US"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lvl="0" indent="0" algn="l" defTabSz="457200" rtl="0" eaLnBrk="1" fontAlgn="auto" latinLnBrk="0" hangingPunct="1">
                        <a:lnSpc>
                          <a:spcPct val="100000"/>
                        </a:lnSpc>
                        <a:spcBef>
                          <a:spcPts val="0"/>
                        </a:spcBef>
                        <a:spcAft>
                          <a:spcPts val="300"/>
                        </a:spcAft>
                        <a:buClrTx/>
                        <a:buSzTx/>
                        <a:buFontTx/>
                        <a:buNone/>
                        <a:tabLst/>
                        <a:defRPr/>
                      </a:pPr>
                      <a:r>
                        <a:rPr lang="en-GB"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Completely agree –</a:t>
                      </a:r>
                      <a:r>
                        <a:rPr lang="en-GB" sz="1400" baseline="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Completely disagree (5-point)</a:t>
                      </a:r>
                      <a:endParaRPr lang="en-GB"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016483351"/>
                  </a:ext>
                </a:extLst>
              </a:tr>
              <a:tr h="320040">
                <a:tc vMerge="1">
                  <a:txBody>
                    <a:bodyPr/>
                    <a:lstStyle/>
                    <a:p>
                      <a:endParaRPr lang="en-US"/>
                    </a:p>
                  </a:txBody>
                  <a:tcPr/>
                </a:tc>
                <a:tc>
                  <a:txBody>
                    <a:bodyPr/>
                    <a:lstStyle/>
                    <a:p>
                      <a:pPr marL="0" marR="0" algn="l">
                        <a:lnSpc>
                          <a:spcPct val="107000"/>
                        </a:lnSpc>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 feel that sharing sensitive data through the meta-platform will negatively affect me.</a:t>
                      </a:r>
                      <a:endParaRPr lang="en-US"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lvl="0" indent="0" algn="l" defTabSz="457200" rtl="0" eaLnBrk="1" fontAlgn="auto" latinLnBrk="0" hangingPunct="1">
                        <a:lnSpc>
                          <a:spcPct val="100000"/>
                        </a:lnSpc>
                        <a:spcBef>
                          <a:spcPts val="0"/>
                        </a:spcBef>
                        <a:spcAft>
                          <a:spcPts val="300"/>
                        </a:spcAft>
                        <a:buClrTx/>
                        <a:buSzTx/>
                        <a:buFontTx/>
                        <a:buNone/>
                        <a:tabLst/>
                        <a:defRPr/>
                      </a:pPr>
                      <a:r>
                        <a:rPr lang="en-GB"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Completely agree –</a:t>
                      </a:r>
                      <a:r>
                        <a:rPr lang="en-GB" sz="1400" baseline="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Completely disagree (5-point)</a:t>
                      </a:r>
                      <a:endParaRPr lang="en-GB"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886364315"/>
                  </a:ext>
                </a:extLst>
              </a:tr>
            </a:tbl>
          </a:graphicData>
        </a:graphic>
      </p:graphicFrame>
      <p:sp>
        <p:nvSpPr>
          <p:cNvPr id="5" name="TextBox 4"/>
          <p:cNvSpPr txBox="1"/>
          <p:nvPr/>
        </p:nvSpPr>
        <p:spPr>
          <a:xfrm>
            <a:off x="406338" y="4281895"/>
            <a:ext cx="8409190" cy="1938992"/>
          </a:xfrm>
          <a:prstGeom prst="rect">
            <a:avLst/>
          </a:prstGeom>
          <a:noFill/>
        </p:spPr>
        <p:txBody>
          <a:bodyPr wrap="square" rtlCol="0">
            <a:spAutoFit/>
          </a:bodyPr>
          <a:lstStyle/>
          <a:p>
            <a:r>
              <a:rPr lang="en-GB" sz="2000" dirty="0"/>
              <a:t>Suggest a way to evaluate the validity of the measurements:</a:t>
            </a:r>
          </a:p>
          <a:p>
            <a:pPr marL="342900" indent="-342900">
              <a:buFont typeface="+mj-lt"/>
              <a:buAutoNum type="arabicPeriod"/>
            </a:pPr>
            <a:r>
              <a:rPr lang="en-US" sz="2000" dirty="0"/>
              <a:t>Convergent validity: scores for measuring the same object/concept from two instruments are highly associated. </a:t>
            </a:r>
          </a:p>
          <a:p>
            <a:pPr marL="342900" indent="-342900">
              <a:buFont typeface="+mj-lt"/>
              <a:buAutoNum type="arabicPeriod"/>
            </a:pPr>
            <a:r>
              <a:rPr lang="en-US" sz="2000" dirty="0"/>
              <a:t>Discriminant validity: scores for measuring two different objects/concepts (from a theoretical perspective) with an instrument are uncorrelated</a:t>
            </a:r>
          </a:p>
          <a:p>
            <a:endParaRPr lang="en-GB" sz="2000" dirty="0"/>
          </a:p>
        </p:txBody>
      </p:sp>
      <p:sp>
        <p:nvSpPr>
          <p:cNvPr id="7" name="Rectangle 6"/>
          <p:cNvSpPr/>
          <p:nvPr/>
        </p:nvSpPr>
        <p:spPr>
          <a:xfrm>
            <a:off x="5486400" y="121010"/>
            <a:ext cx="1409700" cy="561975"/>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Trust</a:t>
            </a:r>
          </a:p>
        </p:txBody>
      </p:sp>
      <p:sp>
        <p:nvSpPr>
          <p:cNvPr id="8" name="Rectangle 7"/>
          <p:cNvSpPr/>
          <p:nvPr/>
        </p:nvSpPr>
        <p:spPr>
          <a:xfrm>
            <a:off x="3314700" y="547510"/>
            <a:ext cx="1409700" cy="561975"/>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Data sovereignty </a:t>
            </a:r>
          </a:p>
        </p:txBody>
      </p:sp>
      <p:sp>
        <p:nvSpPr>
          <p:cNvPr id="9" name="Rectangle 8"/>
          <p:cNvSpPr/>
          <p:nvPr/>
        </p:nvSpPr>
        <p:spPr>
          <a:xfrm>
            <a:off x="5486400" y="889591"/>
            <a:ext cx="1409700" cy="561975"/>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Perceived risk</a:t>
            </a:r>
          </a:p>
        </p:txBody>
      </p:sp>
      <p:sp>
        <p:nvSpPr>
          <p:cNvPr id="10" name="Rectangle 9"/>
          <p:cNvSpPr/>
          <p:nvPr/>
        </p:nvSpPr>
        <p:spPr>
          <a:xfrm>
            <a:off x="7658100" y="547509"/>
            <a:ext cx="1409700" cy="561975"/>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Willingness to share data</a:t>
            </a:r>
          </a:p>
        </p:txBody>
      </p:sp>
      <p:cxnSp>
        <p:nvCxnSpPr>
          <p:cNvPr id="11" name="Straight Arrow Connector 10"/>
          <p:cNvCxnSpPr>
            <a:stCxn id="8" idx="3"/>
            <a:endCxn id="7" idx="1"/>
          </p:cNvCxnSpPr>
          <p:nvPr/>
        </p:nvCxnSpPr>
        <p:spPr>
          <a:xfrm flipV="1">
            <a:off x="4724400" y="401998"/>
            <a:ext cx="762000" cy="4265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3"/>
            <a:endCxn id="9" idx="1"/>
          </p:cNvCxnSpPr>
          <p:nvPr/>
        </p:nvCxnSpPr>
        <p:spPr>
          <a:xfrm>
            <a:off x="4724400" y="828498"/>
            <a:ext cx="762000" cy="3420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3"/>
            <a:endCxn id="10" idx="1"/>
          </p:cNvCxnSpPr>
          <p:nvPr/>
        </p:nvCxnSpPr>
        <p:spPr>
          <a:xfrm>
            <a:off x="6896100" y="401998"/>
            <a:ext cx="762000" cy="4264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9" idx="3"/>
            <a:endCxn id="10" idx="1"/>
          </p:cNvCxnSpPr>
          <p:nvPr/>
        </p:nvCxnSpPr>
        <p:spPr>
          <a:xfrm flipV="1">
            <a:off x="6896100" y="828497"/>
            <a:ext cx="762000" cy="342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56B8C362-44E6-6DE8-EFBB-55AFE7FE0157}"/>
              </a:ext>
            </a:extLst>
          </p:cNvPr>
          <p:cNvSpPr txBox="1"/>
          <p:nvPr/>
        </p:nvSpPr>
        <p:spPr>
          <a:xfrm>
            <a:off x="5452110" y="6366510"/>
            <a:ext cx="2863413" cy="369332"/>
          </a:xfrm>
          <a:prstGeom prst="rect">
            <a:avLst/>
          </a:prstGeom>
          <a:noFill/>
        </p:spPr>
        <p:txBody>
          <a:bodyPr wrap="none" rtlCol="0">
            <a:spAutoFit/>
          </a:bodyPr>
          <a:lstStyle/>
          <a:p>
            <a:r>
              <a:rPr lang="en-GB" dirty="0"/>
              <a:t>(Abbas et al., in preparation)</a:t>
            </a:r>
          </a:p>
        </p:txBody>
      </p:sp>
      <p:sp>
        <p:nvSpPr>
          <p:cNvPr id="17" name="TextBox 16">
            <a:extLst>
              <a:ext uri="{FF2B5EF4-FFF2-40B4-BE49-F238E27FC236}">
                <a16:creationId xmlns:a16="http://schemas.microsoft.com/office/drawing/2014/main" id="{0716F0BA-FB9D-A9F2-4B71-3049A8CE053B}"/>
              </a:ext>
            </a:extLst>
          </p:cNvPr>
          <p:cNvSpPr txBox="1"/>
          <p:nvPr/>
        </p:nvSpPr>
        <p:spPr>
          <a:xfrm>
            <a:off x="6210795" y="5961413"/>
            <a:ext cx="799706" cy="369332"/>
          </a:xfrm>
          <a:prstGeom prst="rect">
            <a:avLst/>
          </a:prstGeom>
          <a:noFill/>
        </p:spPr>
        <p:txBody>
          <a:bodyPr wrap="none" rtlCol="0">
            <a:spAutoFit/>
          </a:bodyPr>
          <a:lstStyle/>
          <a:p>
            <a:r>
              <a:rPr lang="en-GB" dirty="0" err="1"/>
              <a:t>Menti</a:t>
            </a:r>
            <a:r>
              <a:rPr lang="en-GB" dirty="0"/>
              <a:t> </a:t>
            </a:r>
          </a:p>
        </p:txBody>
      </p:sp>
    </p:spTree>
    <p:extLst>
      <p:ext uri="{BB962C8B-B14F-4D97-AF65-F5344CB8AC3E}">
        <p14:creationId xmlns:p14="http://schemas.microsoft.com/office/powerpoint/2010/main" val="1806331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Assignment </a:t>
            </a:r>
          </a:p>
        </p:txBody>
      </p:sp>
      <p:graphicFrame>
        <p:nvGraphicFramePr>
          <p:cNvPr id="4" name="Table 3"/>
          <p:cNvGraphicFramePr>
            <a:graphicFrameLocks noGrp="1"/>
          </p:cNvGraphicFramePr>
          <p:nvPr>
            <p:extLst>
              <p:ext uri="{D42A27DB-BD31-4B8C-83A1-F6EECF244321}">
                <p14:modId xmlns:p14="http://schemas.microsoft.com/office/powerpoint/2010/main" val="3685244847"/>
              </p:ext>
            </p:extLst>
          </p:nvPr>
        </p:nvGraphicFramePr>
        <p:xfrm>
          <a:off x="457200" y="1520101"/>
          <a:ext cx="8151161" cy="1319976"/>
        </p:xfrm>
        <a:graphic>
          <a:graphicData uri="http://schemas.openxmlformats.org/drawingml/2006/table">
            <a:tbl>
              <a:tblPr firstCol="1" bandRow="1">
                <a:tableStyleId>{5C22544A-7EE6-4342-B048-85BDC9FD1C3A}</a:tableStyleId>
              </a:tblPr>
              <a:tblGrid>
                <a:gridCol w="1193007">
                  <a:extLst>
                    <a:ext uri="{9D8B030D-6E8A-4147-A177-3AD203B41FA5}">
                      <a16:colId xmlns:a16="http://schemas.microsoft.com/office/drawing/2014/main" val="4188433711"/>
                    </a:ext>
                  </a:extLst>
                </a:gridCol>
                <a:gridCol w="4133850">
                  <a:extLst>
                    <a:ext uri="{9D8B030D-6E8A-4147-A177-3AD203B41FA5}">
                      <a16:colId xmlns:a16="http://schemas.microsoft.com/office/drawing/2014/main" val="160638948"/>
                    </a:ext>
                  </a:extLst>
                </a:gridCol>
                <a:gridCol w="2824304">
                  <a:extLst>
                    <a:ext uri="{9D8B030D-6E8A-4147-A177-3AD203B41FA5}">
                      <a16:colId xmlns:a16="http://schemas.microsoft.com/office/drawing/2014/main" val="2541612750"/>
                    </a:ext>
                  </a:extLst>
                </a:gridCol>
              </a:tblGrid>
              <a:tr h="249414">
                <a:tc rowSpan="3">
                  <a:txBody>
                    <a:bodyPr/>
                    <a:lstStyle/>
                    <a:p>
                      <a:pPr algn="ctr">
                        <a:spcAft>
                          <a:spcPts val="300"/>
                        </a:spcAft>
                      </a:pPr>
                      <a:r>
                        <a:rPr lang="en-US" sz="1400" dirty="0">
                          <a:effectLst/>
                          <a:latin typeface="Arial" panose="020B0604020202020204" pitchFamily="34" charset="0"/>
                          <a:cs typeface="Arial" panose="020B0604020202020204" pitchFamily="34" charset="0"/>
                        </a:rPr>
                        <a:t>Willingness to share</a:t>
                      </a:r>
                      <a:endParaRPr lang="en-GB" sz="1400" dirty="0">
                        <a:effectLst/>
                        <a:latin typeface="Arial" panose="020B0604020202020204" pitchFamily="34" charset="0"/>
                        <a:cs typeface="Arial" panose="020B0604020202020204" pitchFamily="34" charset="0"/>
                      </a:endParaRPr>
                    </a:p>
                    <a:p>
                      <a:pPr algn="ctr">
                        <a:spcAft>
                          <a:spcPts val="300"/>
                        </a:spcAft>
                      </a:pPr>
                      <a:r>
                        <a:rPr lang="en-US" sz="1400" dirty="0">
                          <a:effectLst/>
                          <a:latin typeface="Arial" panose="020B0604020202020204" pitchFamily="34" charset="0"/>
                          <a:cs typeface="Arial" panose="020B0604020202020204" pitchFamily="34" charset="0"/>
                        </a:rPr>
                        <a:t>data</a:t>
                      </a:r>
                      <a:endParaRPr lang="en-GB" sz="1400" dirty="0">
                        <a:effectLst/>
                        <a:latin typeface="Arial" panose="020B0604020202020204" pitchFamily="34" charset="0"/>
                        <a:cs typeface="Arial" panose="020B0604020202020204" pitchFamily="34" charset="0"/>
                      </a:endParaRPr>
                    </a:p>
                    <a:p>
                      <a:pPr algn="ctr">
                        <a:spcAft>
                          <a:spcPts val="300"/>
                        </a:spcAft>
                      </a:pPr>
                      <a:r>
                        <a:rPr lang="en-US" sz="1400" dirty="0">
                          <a:effectLst/>
                          <a:latin typeface="Arial" panose="020B0604020202020204" pitchFamily="34" charset="0"/>
                          <a:cs typeface="Arial" panose="020B0604020202020204" pitchFamily="34" charset="0"/>
                        </a:rPr>
                        <a:t>(WTSD)</a:t>
                      </a:r>
                      <a:endParaRPr lang="en-GB"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 intend to share sensitive data through this meta-platform.</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300"/>
                        </a:spcAft>
                      </a:pPr>
                      <a:r>
                        <a:rPr lang="en-GB"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Completely agree –</a:t>
                      </a:r>
                      <a:r>
                        <a:rPr lang="en-GB" sz="1400" baseline="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Completely disagree (5-point)</a:t>
                      </a:r>
                      <a:endParaRPr lang="en-GB"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412670992"/>
                  </a:ext>
                </a:extLst>
              </a:tr>
              <a:tr h="396390">
                <a:tc vMerge="1">
                  <a:txBody>
                    <a:bodyPr/>
                    <a:lstStyle/>
                    <a:p>
                      <a:endParaRPr lang="en-GB"/>
                    </a:p>
                  </a:txBody>
                  <a:tcPr/>
                </a:tc>
                <a:tc>
                  <a:txBody>
                    <a:bodyPr/>
                    <a:lstStyle/>
                    <a:p>
                      <a:pPr marL="0" marR="0" algn="l">
                        <a:lnSpc>
                          <a:spcPct val="107000"/>
                        </a:lnSpc>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 predict that I will share sensitive data through this meta-platform in the future.</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lvl="0" indent="0" algn="l" defTabSz="457200" rtl="0" eaLnBrk="1" fontAlgn="auto" latinLnBrk="0" hangingPunct="1">
                        <a:lnSpc>
                          <a:spcPct val="100000"/>
                        </a:lnSpc>
                        <a:spcBef>
                          <a:spcPts val="0"/>
                        </a:spcBef>
                        <a:spcAft>
                          <a:spcPts val="300"/>
                        </a:spcAft>
                        <a:buClrTx/>
                        <a:buSzTx/>
                        <a:buFontTx/>
                        <a:buNone/>
                        <a:tabLst/>
                        <a:defRPr/>
                      </a:pPr>
                      <a:r>
                        <a:rPr lang="en-GB"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Completely agree –</a:t>
                      </a:r>
                      <a:r>
                        <a:rPr lang="en-GB" sz="1400" baseline="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Completely disagree (5-point)</a:t>
                      </a:r>
                      <a:endParaRPr lang="en-GB"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654190664"/>
                  </a:ext>
                </a:extLst>
              </a:tr>
              <a:tr h="396390">
                <a:tc vMerge="1">
                  <a:txBody>
                    <a:bodyPr/>
                    <a:lstStyle/>
                    <a:p>
                      <a:endParaRPr lang="en-GB"/>
                    </a:p>
                  </a:txBody>
                  <a:tcPr/>
                </a:tc>
                <a:tc>
                  <a:txBody>
                    <a:bodyPr/>
                    <a:lstStyle/>
                    <a:p>
                      <a:pPr marL="0" marR="0" algn="l">
                        <a:lnSpc>
                          <a:spcPct val="107000"/>
                        </a:lnSpc>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It is likely that I will share sensitive data through this meta-platform in the near future.</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lvl="0" indent="0" algn="l" defTabSz="457200" rtl="0" eaLnBrk="1" fontAlgn="auto" latinLnBrk="0" hangingPunct="1">
                        <a:lnSpc>
                          <a:spcPct val="100000"/>
                        </a:lnSpc>
                        <a:spcBef>
                          <a:spcPts val="0"/>
                        </a:spcBef>
                        <a:spcAft>
                          <a:spcPts val="300"/>
                        </a:spcAft>
                        <a:buClrTx/>
                        <a:buSzTx/>
                        <a:buFontTx/>
                        <a:buNone/>
                        <a:tabLst/>
                        <a:defRPr/>
                      </a:pPr>
                      <a:r>
                        <a:rPr lang="en-GB"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Completely agree –</a:t>
                      </a:r>
                      <a:r>
                        <a:rPr lang="en-GB" sz="1400" baseline="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Completely disagree (5-point)</a:t>
                      </a:r>
                      <a:endParaRPr lang="en-GB"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438729472"/>
                  </a:ext>
                </a:extLst>
              </a:tr>
            </a:tbl>
          </a:graphicData>
        </a:graphic>
      </p:graphicFrame>
      <p:sp>
        <p:nvSpPr>
          <p:cNvPr id="5" name="TextBox 4"/>
          <p:cNvSpPr txBox="1"/>
          <p:nvPr/>
        </p:nvSpPr>
        <p:spPr>
          <a:xfrm>
            <a:off x="457201" y="3571875"/>
            <a:ext cx="8358328" cy="1938992"/>
          </a:xfrm>
          <a:prstGeom prst="rect">
            <a:avLst/>
          </a:prstGeom>
          <a:noFill/>
        </p:spPr>
        <p:txBody>
          <a:bodyPr wrap="square" rtlCol="0">
            <a:spAutoFit/>
          </a:bodyPr>
          <a:lstStyle/>
          <a:p>
            <a:r>
              <a:rPr lang="en-GB" sz="2000" dirty="0"/>
              <a:t>Suggest a way to evaluate the reliability of the measurements:</a:t>
            </a:r>
          </a:p>
          <a:p>
            <a:pPr marL="342900" indent="-342900">
              <a:buFont typeface="+mj-lt"/>
              <a:buAutoNum type="arabicPeriod"/>
            </a:pPr>
            <a:r>
              <a:rPr lang="en-US" sz="2000" dirty="0"/>
              <a:t>Test-retest reliability: measure produces consistent results (when same entities are tested at two different points in time or location)</a:t>
            </a:r>
          </a:p>
          <a:p>
            <a:pPr marL="342900" indent="-342900">
              <a:buFont typeface="+mj-lt"/>
              <a:buAutoNum type="arabicPeriod"/>
            </a:pPr>
            <a:r>
              <a:rPr lang="en-US" sz="2000" dirty="0"/>
              <a:t>Inter-item reliability: Are respondents consistent in their answers to all the items that make up a measure?	</a:t>
            </a:r>
          </a:p>
          <a:p>
            <a:endParaRPr lang="en-GB" sz="2000" dirty="0"/>
          </a:p>
        </p:txBody>
      </p:sp>
      <p:sp>
        <p:nvSpPr>
          <p:cNvPr id="7" name="Rectangle 6"/>
          <p:cNvSpPr/>
          <p:nvPr/>
        </p:nvSpPr>
        <p:spPr>
          <a:xfrm>
            <a:off x="5486400" y="121010"/>
            <a:ext cx="1409700" cy="561975"/>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Trust</a:t>
            </a:r>
          </a:p>
        </p:txBody>
      </p:sp>
      <p:sp>
        <p:nvSpPr>
          <p:cNvPr id="8" name="Rectangle 7"/>
          <p:cNvSpPr/>
          <p:nvPr/>
        </p:nvSpPr>
        <p:spPr>
          <a:xfrm>
            <a:off x="3314700" y="547510"/>
            <a:ext cx="1409700" cy="561975"/>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Data sovereignty </a:t>
            </a:r>
          </a:p>
        </p:txBody>
      </p:sp>
      <p:sp>
        <p:nvSpPr>
          <p:cNvPr id="9" name="Rectangle 8"/>
          <p:cNvSpPr/>
          <p:nvPr/>
        </p:nvSpPr>
        <p:spPr>
          <a:xfrm>
            <a:off x="5486400" y="889591"/>
            <a:ext cx="1409700" cy="561975"/>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Perceived risk</a:t>
            </a:r>
          </a:p>
        </p:txBody>
      </p:sp>
      <p:sp>
        <p:nvSpPr>
          <p:cNvPr id="10" name="Rectangle 9"/>
          <p:cNvSpPr/>
          <p:nvPr/>
        </p:nvSpPr>
        <p:spPr>
          <a:xfrm>
            <a:off x="7658100" y="547509"/>
            <a:ext cx="1409700" cy="561975"/>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Willingness to share data</a:t>
            </a:r>
          </a:p>
        </p:txBody>
      </p:sp>
      <p:cxnSp>
        <p:nvCxnSpPr>
          <p:cNvPr id="11" name="Straight Arrow Connector 10"/>
          <p:cNvCxnSpPr>
            <a:stCxn id="8" idx="3"/>
            <a:endCxn id="7" idx="1"/>
          </p:cNvCxnSpPr>
          <p:nvPr/>
        </p:nvCxnSpPr>
        <p:spPr>
          <a:xfrm flipV="1">
            <a:off x="4724400" y="401998"/>
            <a:ext cx="762000" cy="4265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3"/>
            <a:endCxn id="9" idx="1"/>
          </p:cNvCxnSpPr>
          <p:nvPr/>
        </p:nvCxnSpPr>
        <p:spPr>
          <a:xfrm>
            <a:off x="4724400" y="828498"/>
            <a:ext cx="762000" cy="3420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3"/>
            <a:endCxn id="10" idx="1"/>
          </p:cNvCxnSpPr>
          <p:nvPr/>
        </p:nvCxnSpPr>
        <p:spPr>
          <a:xfrm>
            <a:off x="6896100" y="401998"/>
            <a:ext cx="762000" cy="4264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9" idx="3"/>
            <a:endCxn id="10" idx="1"/>
          </p:cNvCxnSpPr>
          <p:nvPr/>
        </p:nvCxnSpPr>
        <p:spPr>
          <a:xfrm flipV="1">
            <a:off x="6896100" y="828497"/>
            <a:ext cx="762000" cy="342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10D220D6-3AF1-9584-FD36-DB8E925A3DA2}"/>
              </a:ext>
            </a:extLst>
          </p:cNvPr>
          <p:cNvSpPr txBox="1"/>
          <p:nvPr/>
        </p:nvSpPr>
        <p:spPr>
          <a:xfrm>
            <a:off x="5452110" y="6366510"/>
            <a:ext cx="2863413" cy="369332"/>
          </a:xfrm>
          <a:prstGeom prst="rect">
            <a:avLst/>
          </a:prstGeom>
          <a:noFill/>
        </p:spPr>
        <p:txBody>
          <a:bodyPr wrap="none" rtlCol="0">
            <a:spAutoFit/>
          </a:bodyPr>
          <a:lstStyle/>
          <a:p>
            <a:r>
              <a:rPr lang="en-GB" dirty="0"/>
              <a:t>(Abbas et al., in preparation)</a:t>
            </a:r>
          </a:p>
        </p:txBody>
      </p:sp>
      <p:sp>
        <p:nvSpPr>
          <p:cNvPr id="17" name="TextBox 16">
            <a:extLst>
              <a:ext uri="{FF2B5EF4-FFF2-40B4-BE49-F238E27FC236}">
                <a16:creationId xmlns:a16="http://schemas.microsoft.com/office/drawing/2014/main" id="{5CDE2587-CB82-DF4A-6A33-7AFAE7337ECF}"/>
              </a:ext>
            </a:extLst>
          </p:cNvPr>
          <p:cNvSpPr txBox="1"/>
          <p:nvPr/>
        </p:nvSpPr>
        <p:spPr>
          <a:xfrm>
            <a:off x="6210795" y="5961413"/>
            <a:ext cx="799706" cy="369332"/>
          </a:xfrm>
          <a:prstGeom prst="rect">
            <a:avLst/>
          </a:prstGeom>
          <a:noFill/>
        </p:spPr>
        <p:txBody>
          <a:bodyPr wrap="none" rtlCol="0">
            <a:spAutoFit/>
          </a:bodyPr>
          <a:lstStyle/>
          <a:p>
            <a:r>
              <a:rPr lang="en-GB" dirty="0" err="1"/>
              <a:t>Menti</a:t>
            </a:r>
            <a:r>
              <a:rPr lang="en-GB" dirty="0"/>
              <a:t> </a:t>
            </a:r>
          </a:p>
        </p:txBody>
      </p:sp>
    </p:spTree>
    <p:extLst>
      <p:ext uri="{BB962C8B-B14F-4D97-AF65-F5344CB8AC3E}">
        <p14:creationId xmlns:p14="http://schemas.microsoft.com/office/powerpoint/2010/main" val="3841788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objectives module 5</a:t>
            </a:r>
          </a:p>
        </p:txBody>
      </p:sp>
      <p:sp>
        <p:nvSpPr>
          <p:cNvPr id="3" name="Content Placeholder 2"/>
          <p:cNvSpPr>
            <a:spLocks noGrp="1"/>
          </p:cNvSpPr>
          <p:nvPr>
            <p:ph idx="1"/>
          </p:nvPr>
        </p:nvSpPr>
        <p:spPr/>
        <p:txBody>
          <a:bodyPr>
            <a:normAutofit fontScale="85000" lnSpcReduction="20000"/>
          </a:bodyPr>
          <a:lstStyle/>
          <a:p>
            <a:r>
              <a:rPr lang="en-US" dirty="0"/>
              <a:t>Explain different probability and non-probability techniques regarding sampling</a:t>
            </a:r>
          </a:p>
          <a:p>
            <a:r>
              <a:rPr lang="en-US" dirty="0"/>
              <a:t>Explain the difference between population and sample</a:t>
            </a:r>
          </a:p>
          <a:p>
            <a:r>
              <a:rPr lang="en-US" dirty="0"/>
              <a:t>Design and reflect upon a sampling procedure for a given case</a:t>
            </a:r>
          </a:p>
          <a:p>
            <a:r>
              <a:rPr lang="en-US" dirty="0"/>
              <a:t>… apply core concepts of inferential statistics</a:t>
            </a:r>
          </a:p>
          <a:p>
            <a:pPr lvl="1"/>
            <a:r>
              <a:rPr lang="en-US" dirty="0"/>
              <a:t>Type-1 and type-2 errors</a:t>
            </a:r>
          </a:p>
          <a:p>
            <a:pPr lvl="1"/>
            <a:r>
              <a:rPr lang="en-US" dirty="0"/>
              <a:t>Power and significance</a:t>
            </a:r>
          </a:p>
          <a:p>
            <a:r>
              <a:rPr lang="en-US" dirty="0"/>
              <a:t>… apply the five steps of inferential hypotheses testing</a:t>
            </a:r>
          </a:p>
          <a:p>
            <a:r>
              <a:rPr lang="en-US" dirty="0"/>
              <a:t>… select a proper test statistic given a hypotheses and measurement level, based on a test selection table that is given to you</a:t>
            </a:r>
          </a:p>
        </p:txBody>
      </p:sp>
    </p:spTree>
    <p:extLst>
      <p:ext uri="{BB962C8B-B14F-4D97-AF65-F5344CB8AC3E}">
        <p14:creationId xmlns:p14="http://schemas.microsoft.com/office/powerpoint/2010/main" val="601520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Assignment</a:t>
            </a:r>
            <a:endParaRPr lang="nl-NL" dirty="0"/>
          </a:p>
        </p:txBody>
      </p:sp>
      <p:sp>
        <p:nvSpPr>
          <p:cNvPr id="10" name="Content Placeholder 9"/>
          <p:cNvSpPr>
            <a:spLocks noGrp="1"/>
          </p:cNvSpPr>
          <p:nvPr>
            <p:ph idx="1"/>
          </p:nvPr>
        </p:nvSpPr>
        <p:spPr/>
        <p:txBody>
          <a:bodyPr>
            <a:normAutofit/>
          </a:bodyPr>
          <a:lstStyle/>
          <a:p>
            <a:pPr marL="0" indent="0">
              <a:buNone/>
            </a:pPr>
            <a:r>
              <a:rPr lang="en-US" sz="2000" dirty="0"/>
              <a:t>We conducted a survey with 404 participants to explore data sovereignty impacts on the data economy. This investigation revolves around organizational-level data sovereignty within the context of meta-platforms. We expect that data sovereignty results in improved trust and reduced risk perception, especially for participants who have experience with data sharing. We also expect that improved trust and reduced risk perception lead to a higher willingness to share data.</a:t>
            </a:r>
          </a:p>
        </p:txBody>
      </p:sp>
      <p:sp>
        <p:nvSpPr>
          <p:cNvPr id="9" name="TextBox 8"/>
          <p:cNvSpPr txBox="1"/>
          <p:nvPr/>
        </p:nvSpPr>
        <p:spPr>
          <a:xfrm>
            <a:off x="457200" y="3849657"/>
            <a:ext cx="8429626" cy="1631216"/>
          </a:xfrm>
          <a:prstGeom prst="rect">
            <a:avLst/>
          </a:prstGeom>
          <a:noFill/>
        </p:spPr>
        <p:txBody>
          <a:bodyPr wrap="square" rtlCol="0">
            <a:spAutoFit/>
          </a:bodyPr>
          <a:lstStyle/>
          <a:p>
            <a:r>
              <a:rPr lang="en-US" sz="2000" dirty="0"/>
              <a:t>For this study, what is the</a:t>
            </a:r>
          </a:p>
          <a:p>
            <a:pPr marL="457200" indent="-457200">
              <a:buAutoNum type="arabicPeriod"/>
            </a:pPr>
            <a:r>
              <a:rPr lang="en-US" sz="2000" dirty="0"/>
              <a:t>Population</a:t>
            </a:r>
          </a:p>
          <a:p>
            <a:pPr marL="457200" indent="-457200">
              <a:buAutoNum type="arabicPeriod"/>
            </a:pPr>
            <a:r>
              <a:rPr lang="en-US" sz="2000" dirty="0"/>
              <a:t>Element</a:t>
            </a:r>
          </a:p>
          <a:p>
            <a:pPr marL="457200" indent="-457200">
              <a:buAutoNum type="arabicPeriod"/>
            </a:pPr>
            <a:r>
              <a:rPr lang="en-US" sz="2000" dirty="0"/>
              <a:t>Sample</a:t>
            </a:r>
          </a:p>
          <a:p>
            <a:pPr marL="457200" indent="-457200">
              <a:buAutoNum type="arabicPeriod"/>
            </a:pPr>
            <a:r>
              <a:rPr lang="en-US" sz="2000" dirty="0"/>
              <a:t>Subject</a:t>
            </a:r>
          </a:p>
        </p:txBody>
      </p:sp>
      <p:sp>
        <p:nvSpPr>
          <p:cNvPr id="4" name="TextBox 3">
            <a:extLst>
              <a:ext uri="{FF2B5EF4-FFF2-40B4-BE49-F238E27FC236}">
                <a16:creationId xmlns:a16="http://schemas.microsoft.com/office/drawing/2014/main" id="{AFAC7312-8F18-D736-9CE3-9A10874AFB76}"/>
              </a:ext>
            </a:extLst>
          </p:cNvPr>
          <p:cNvSpPr txBox="1"/>
          <p:nvPr/>
        </p:nvSpPr>
        <p:spPr>
          <a:xfrm>
            <a:off x="5452110" y="6366510"/>
            <a:ext cx="2863413" cy="369332"/>
          </a:xfrm>
          <a:prstGeom prst="rect">
            <a:avLst/>
          </a:prstGeom>
          <a:noFill/>
        </p:spPr>
        <p:txBody>
          <a:bodyPr wrap="none" rtlCol="0">
            <a:spAutoFit/>
          </a:bodyPr>
          <a:lstStyle/>
          <a:p>
            <a:r>
              <a:rPr lang="en-GB" dirty="0"/>
              <a:t>(Abbas et al., in preparation)</a:t>
            </a:r>
          </a:p>
        </p:txBody>
      </p:sp>
    </p:spTree>
    <p:extLst>
      <p:ext uri="{BB962C8B-B14F-4D97-AF65-F5344CB8AC3E}">
        <p14:creationId xmlns:p14="http://schemas.microsoft.com/office/powerpoint/2010/main" val="133901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Office Theme">
  <a:themeElements>
    <a:clrScheme name="TU Delft">
      <a:dk1>
        <a:sysClr val="windowText" lastClr="000000"/>
      </a:dk1>
      <a:lt1>
        <a:srgbClr val="FFFFFF"/>
      </a:lt1>
      <a:dk2>
        <a:srgbClr val="00A6D6"/>
      </a:dk2>
      <a:lt2>
        <a:srgbClr val="FFFFFF"/>
      </a:lt2>
      <a:accent1>
        <a:srgbClr val="A5CA1A"/>
      </a:accent1>
      <a:accent2>
        <a:srgbClr val="E21A1A"/>
      </a:accent2>
      <a:accent3>
        <a:srgbClr val="6D177F"/>
      </a:accent3>
      <a:accent4>
        <a:srgbClr val="E64616"/>
      </a:accent4>
      <a:accent5>
        <a:srgbClr val="008891"/>
      </a:accent5>
      <a:accent6>
        <a:srgbClr val="6B868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3709</TotalTime>
  <Words>1899</Words>
  <Application>Microsoft Office PowerPoint</Application>
  <PresentationFormat>On-screen Show (4:3)</PresentationFormat>
  <Paragraphs>273</Paragraphs>
  <Slides>16</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Calibri</vt:lpstr>
      <vt:lpstr>Calibri Light</vt:lpstr>
      <vt:lpstr>Tahoma</vt:lpstr>
      <vt:lpstr>Office Theme</vt:lpstr>
      <vt:lpstr>Custom Design</vt:lpstr>
      <vt:lpstr>Measurement Data collection Sampling</vt:lpstr>
      <vt:lpstr>Learning objectives module 4</vt:lpstr>
      <vt:lpstr>Measurement</vt:lpstr>
      <vt:lpstr>Assignment</vt:lpstr>
      <vt:lpstr>Assignment </vt:lpstr>
      <vt:lpstr>Assignment </vt:lpstr>
      <vt:lpstr>Assignment </vt:lpstr>
      <vt:lpstr>Learning objectives module 5</vt:lpstr>
      <vt:lpstr>Assignment</vt:lpstr>
      <vt:lpstr>Assignment</vt:lpstr>
      <vt:lpstr>Assignment</vt:lpstr>
      <vt:lpstr>Type-1 and type-2 errors</vt:lpstr>
      <vt:lpstr>Selecting the proper test statistic</vt:lpstr>
      <vt:lpstr>Assignment</vt:lpstr>
      <vt:lpstr>Assignment</vt:lpstr>
      <vt:lpstr>To do before Monday</vt:lpstr>
    </vt:vector>
  </TitlesOfParts>
  <Company>TU Delft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Saskia de Been</dc:creator>
  <cp:lastModifiedBy>Mark de Reuver</cp:lastModifiedBy>
  <cp:revision>159</cp:revision>
  <dcterms:created xsi:type="dcterms:W3CDTF">2015-07-09T11:57:30Z</dcterms:created>
  <dcterms:modified xsi:type="dcterms:W3CDTF">2023-11-06T09:47:28Z</dcterms:modified>
</cp:coreProperties>
</file>