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8"/>
  </p:notesMasterIdLst>
  <p:handoutMasterIdLst>
    <p:handoutMasterId r:id="rId19"/>
  </p:handoutMasterIdLst>
  <p:sldIdLst>
    <p:sldId id="293" r:id="rId3"/>
    <p:sldId id="324" r:id="rId4"/>
    <p:sldId id="321" r:id="rId5"/>
    <p:sldId id="297" r:id="rId6"/>
    <p:sldId id="320" r:id="rId7"/>
    <p:sldId id="325" r:id="rId8"/>
    <p:sldId id="328" r:id="rId9"/>
    <p:sldId id="329" r:id="rId10"/>
    <p:sldId id="330" r:id="rId11"/>
    <p:sldId id="322" r:id="rId12"/>
    <p:sldId id="323" r:id="rId13"/>
    <p:sldId id="327" r:id="rId14"/>
    <p:sldId id="326" r:id="rId15"/>
    <p:sldId id="301" r:id="rId16"/>
    <p:sldId id="308"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184" autoAdjust="0"/>
    <p:restoredTop sz="88911" autoAdjust="0"/>
  </p:normalViewPr>
  <p:slideViewPr>
    <p:cSldViewPr snapToGrid="0" snapToObjects="1">
      <p:cViewPr varScale="1">
        <p:scale>
          <a:sx n="81" d="100"/>
          <a:sy n="81" d="100"/>
        </p:scale>
        <p:origin x="1386" y="6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AE3B3E-782A-9745-8E84-372F7B6771BF}" type="datetimeFigureOut">
              <a:rPr lang="en-US" smtClean="0"/>
              <a:t>10/31/2023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C171C0A-6FC9-E54E-92BE-11816E6C8A1A}" type="slidenum">
              <a:rPr lang="en-US" smtClean="0"/>
              <a:t>‹#›</a:t>
            </a:fld>
            <a:endParaRPr lang="en-US" dirty="0"/>
          </a:p>
        </p:txBody>
      </p:sp>
    </p:spTree>
    <p:extLst>
      <p:ext uri="{BB962C8B-B14F-4D97-AF65-F5344CB8AC3E}">
        <p14:creationId xmlns:p14="http://schemas.microsoft.com/office/powerpoint/2010/main" val="1640606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8E71D8-5F38-49DF-BEF3-4E8C0E0FD260}" type="datetimeFigureOut">
              <a:rPr lang="en-GB" smtClean="0"/>
              <a:t>31/10/2023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26428B-5DBF-4E47-AA05-E337B9B88152}" type="slidenum">
              <a:rPr lang="en-GB" smtClean="0"/>
              <a:t>‹#›</a:t>
            </a:fld>
            <a:endParaRPr lang="en-GB"/>
          </a:p>
        </p:txBody>
      </p:sp>
    </p:spTree>
    <p:extLst>
      <p:ext uri="{BB962C8B-B14F-4D97-AF65-F5344CB8AC3E}">
        <p14:creationId xmlns:p14="http://schemas.microsoft.com/office/powerpoint/2010/main" val="126840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C626428B-5DBF-4E47-AA05-E337B9B88152}" type="slidenum">
              <a:rPr lang="en-GB" smtClean="0"/>
              <a:t>3</a:t>
            </a:fld>
            <a:endParaRPr lang="en-GB"/>
          </a:p>
        </p:txBody>
      </p:sp>
    </p:spTree>
    <p:extLst>
      <p:ext uri="{BB962C8B-B14F-4D97-AF65-F5344CB8AC3E}">
        <p14:creationId xmlns:p14="http://schemas.microsoft.com/office/powerpoint/2010/main" val="2548510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C626428B-5DBF-4E47-AA05-E337B9B88152}" type="slidenum">
              <a:rPr lang="en-GB" smtClean="0"/>
              <a:t>5</a:t>
            </a:fld>
            <a:endParaRPr lang="en-GB"/>
          </a:p>
        </p:txBody>
      </p:sp>
    </p:spTree>
    <p:extLst>
      <p:ext uri="{BB962C8B-B14F-4D97-AF65-F5344CB8AC3E}">
        <p14:creationId xmlns:p14="http://schemas.microsoft.com/office/powerpoint/2010/main" val="3331792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2192" y="617247"/>
            <a:ext cx="7265534" cy="2229538"/>
          </a:xfrm>
        </p:spPr>
        <p:txBody>
          <a:bodyPr>
            <a:noAutofit/>
          </a:bodyPr>
          <a:lstStyle>
            <a:lvl1pPr algn="l">
              <a:defRPr sz="7200">
                <a:solidFill>
                  <a:srgbClr val="00A6D6"/>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1802192" y="3203297"/>
            <a:ext cx="7067378" cy="1025802"/>
          </a:xfrm>
        </p:spPr>
        <p:txBody>
          <a:bodyPr>
            <a:normAutofit/>
          </a:bodyPr>
          <a:lstStyle>
            <a:lvl1pPr marL="0" indent="0" algn="l">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15834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87433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134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9"/>
          <p:cNvSpPr>
            <a:spLocks noGrp="1"/>
          </p:cNvSpPr>
          <p:nvPr>
            <p:ph type="pic" sz="quarter" idx="11"/>
          </p:nvPr>
        </p:nvSpPr>
        <p:spPr>
          <a:xfrm>
            <a:off x="0" y="0"/>
            <a:ext cx="9144000" cy="5143500"/>
          </a:xfrm>
        </p:spPr>
        <p:txBody>
          <a:bodyPr/>
          <a:lstStyle/>
          <a:p>
            <a:endParaRPr lang="en-US" dirty="0"/>
          </a:p>
        </p:txBody>
      </p:sp>
      <p:pic>
        <p:nvPicPr>
          <p:cNvPr id="12" name="Afbeelding 2" descr="TUDelft_LogoZWART.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99146" y="4663753"/>
            <a:ext cx="1104294" cy="323006"/>
          </a:xfrm>
          <a:prstGeom prst="rect">
            <a:avLst/>
          </a:prstGeom>
        </p:spPr>
      </p:pic>
      <p:sp>
        <p:nvSpPr>
          <p:cNvPr id="13" name="Slide Number Placeholder 5"/>
          <p:cNvSpPr txBox="1">
            <a:spLocks/>
          </p:cNvSpPr>
          <p:nvPr userDrawn="1"/>
        </p:nvSpPr>
        <p:spPr>
          <a:xfrm>
            <a:off x="6651560" y="4815702"/>
            <a:ext cx="2316370" cy="273844"/>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
        <p:nvSpPr>
          <p:cNvPr id="3" name="TextBox 2"/>
          <p:cNvSpPr txBox="1"/>
          <p:nvPr userDrawn="1"/>
        </p:nvSpPr>
        <p:spPr>
          <a:xfrm>
            <a:off x="-3990281" y="418659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12058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462A2416-1570-3849-86F9-07F78746E1B2}" type="datetimeFigureOut">
              <a:rPr lang="en-US" smtClean="0"/>
              <a:t>10/31/2023</a:t>
            </a:fld>
            <a:endParaRPr lang="en-US" dirty="0"/>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A832CF66-B496-874C-8E08-71A5E0622B6E}" type="slidenum">
              <a:rPr lang="en-US" smtClean="0"/>
              <a:t>‹#›</a:t>
            </a:fld>
            <a:endParaRPr lang="en-US" dirty="0"/>
          </a:p>
        </p:txBody>
      </p:sp>
    </p:spTree>
    <p:extLst>
      <p:ext uri="{BB962C8B-B14F-4D97-AF65-F5344CB8AC3E}">
        <p14:creationId xmlns:p14="http://schemas.microsoft.com/office/powerpoint/2010/main" val="121253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1"/>
            <a:ext cx="9144000" cy="51434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17770509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2.emf"/><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3106" y="205979"/>
            <a:ext cx="7106464"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763106" y="1200150"/>
            <a:ext cx="7106464" cy="34861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pic>
        <p:nvPicPr>
          <p:cNvPr id="8" name="Picture 3" descr="TU_P5#white.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00264" y="4581184"/>
            <a:ext cx="1368883" cy="632424"/>
          </a:xfrm>
          <a:prstGeom prst="rect">
            <a:avLst/>
          </a:prstGeom>
        </p:spPr>
      </p:pic>
      <p:sp>
        <p:nvSpPr>
          <p:cNvPr id="10" name="Slide Number Placeholder 5"/>
          <p:cNvSpPr txBox="1">
            <a:spLocks/>
          </p:cNvSpPr>
          <p:nvPr userDrawn="1"/>
        </p:nvSpPr>
        <p:spPr>
          <a:xfrm>
            <a:off x="6651560" y="4815702"/>
            <a:ext cx="2316370" cy="273844"/>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
        <p:nvSpPr>
          <p:cNvPr id="9" name="Rectangle 28"/>
          <p:cNvSpPr>
            <a:spLocks noChangeArrowheads="1"/>
          </p:cNvSpPr>
          <p:nvPr userDrawn="1"/>
        </p:nvSpPr>
        <p:spPr bwMode="auto">
          <a:xfrm>
            <a:off x="0" y="0"/>
            <a:ext cx="1576384" cy="5149008"/>
          </a:xfrm>
          <a:prstGeom prst="rect">
            <a:avLst/>
          </a:prstGeom>
          <a:solidFill>
            <a:srgbClr val="00A6D6"/>
          </a:solidFill>
          <a:ln w="9525">
            <a:noFill/>
            <a:miter lim="800000"/>
            <a:headEnd/>
            <a:tailEnd/>
          </a:ln>
        </p:spPr>
        <p:txBody>
          <a:bodyPr wrap="none" lIns="91436" tIns="45719" rIns="91436" bIns="45719" anchor="ctr"/>
          <a:lstStyle/>
          <a:p>
            <a:pPr algn="r"/>
            <a:endParaRPr lang="nl-NL" sz="2100">
              <a:latin typeface="Tahoma" pitchFamily="34" charset="0"/>
            </a:endParaRPr>
          </a:p>
        </p:txBody>
      </p:sp>
      <p:pic>
        <p:nvPicPr>
          <p:cNvPr id="11" name="Picture 3" descr="TU_P5#white.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00264" y="4389330"/>
            <a:ext cx="1368883" cy="843232"/>
          </a:xfrm>
          <a:prstGeom prst="rect">
            <a:avLst/>
          </a:prstGeom>
        </p:spPr>
      </p:pic>
    </p:spTree>
    <p:extLst>
      <p:ext uri="{BB962C8B-B14F-4D97-AF65-F5344CB8AC3E}">
        <p14:creationId xmlns:p14="http://schemas.microsoft.com/office/powerpoint/2010/main" val="3480247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72404" y="205979"/>
            <a:ext cx="7090513"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772404" y="1200150"/>
            <a:ext cx="7090513" cy="361555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9" name="Slide Number Placeholder 5"/>
          <p:cNvSpPr txBox="1">
            <a:spLocks/>
          </p:cNvSpPr>
          <p:nvPr userDrawn="1"/>
        </p:nvSpPr>
        <p:spPr>
          <a:xfrm>
            <a:off x="6651560" y="4815702"/>
            <a:ext cx="2316370" cy="273844"/>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pic>
        <p:nvPicPr>
          <p:cNvPr id="6" name="Afbeelding 8" descr="TUDelft_LogoZWART.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208624" y="4515071"/>
            <a:ext cx="1104294" cy="430675"/>
          </a:xfrm>
          <a:prstGeom prst="rect">
            <a:avLst/>
          </a:prstGeom>
        </p:spPr>
      </p:pic>
    </p:spTree>
    <p:extLst>
      <p:ext uri="{BB962C8B-B14F-4D97-AF65-F5344CB8AC3E}">
        <p14:creationId xmlns:p14="http://schemas.microsoft.com/office/powerpoint/2010/main" val="1303442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9" r:id="rId3"/>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076371-AFFC-46D2-9649-77365DFB070D}"/>
              </a:ext>
            </a:extLst>
          </p:cNvPr>
          <p:cNvSpPr>
            <a:spLocks noGrp="1"/>
          </p:cNvSpPr>
          <p:nvPr>
            <p:ph type="ctrTitle"/>
          </p:nvPr>
        </p:nvSpPr>
        <p:spPr>
          <a:xfrm>
            <a:off x="1802192" y="617247"/>
            <a:ext cx="5988021" cy="2229538"/>
          </a:xfrm>
        </p:spPr>
        <p:txBody>
          <a:bodyPr/>
          <a:lstStyle/>
          <a:p>
            <a:r>
              <a:rPr lang="nl-NL" sz="4800"/>
              <a:t>Feedback weekly </a:t>
            </a:r>
            <a:r>
              <a:rPr lang="nl-NL" sz="4800" dirty="0"/>
              <a:t>assignment #1</a:t>
            </a:r>
          </a:p>
        </p:txBody>
      </p:sp>
      <p:sp>
        <p:nvSpPr>
          <p:cNvPr id="3" name="Ondertitel 2">
            <a:extLst>
              <a:ext uri="{FF2B5EF4-FFF2-40B4-BE49-F238E27FC236}">
                <a16:creationId xmlns:a16="http://schemas.microsoft.com/office/drawing/2014/main" id="{954B911F-D793-4F3C-8151-4BCB77196C52}"/>
              </a:ext>
            </a:extLst>
          </p:cNvPr>
          <p:cNvSpPr>
            <a:spLocks noGrp="1"/>
          </p:cNvSpPr>
          <p:nvPr>
            <p:ph type="subTitle" idx="1"/>
          </p:nvPr>
        </p:nvSpPr>
        <p:spPr/>
        <p:txBody>
          <a:bodyPr>
            <a:normAutofit/>
          </a:bodyPr>
          <a:lstStyle/>
          <a:p>
            <a:r>
              <a:rPr lang="nl-NL" sz="2000" dirty="0"/>
              <a:t>21 Nov 2022</a:t>
            </a:r>
          </a:p>
        </p:txBody>
      </p:sp>
    </p:spTree>
    <p:extLst>
      <p:ext uri="{BB962C8B-B14F-4D97-AF65-F5344CB8AC3E}">
        <p14:creationId xmlns:p14="http://schemas.microsoft.com/office/powerpoint/2010/main" val="1079994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Research question/research objective</a:t>
            </a:r>
          </a:p>
        </p:txBody>
      </p:sp>
      <p:sp>
        <p:nvSpPr>
          <p:cNvPr id="3" name="Content Placeholder 2"/>
          <p:cNvSpPr>
            <a:spLocks noGrp="1"/>
          </p:cNvSpPr>
          <p:nvPr>
            <p:ph idx="1"/>
          </p:nvPr>
        </p:nvSpPr>
        <p:spPr/>
        <p:txBody>
          <a:bodyPr>
            <a:normAutofit/>
          </a:bodyPr>
          <a:lstStyle/>
          <a:p>
            <a:pPr marL="0" indent="0">
              <a:buNone/>
            </a:pPr>
            <a:endParaRPr lang="en-GB" dirty="0"/>
          </a:p>
          <a:p>
            <a:r>
              <a:rPr lang="en-GB" dirty="0"/>
              <a:t>Make it specific</a:t>
            </a:r>
          </a:p>
          <a:p>
            <a:r>
              <a:rPr lang="en-GB" dirty="0"/>
              <a:t>Consistency</a:t>
            </a:r>
          </a:p>
          <a:p>
            <a:pPr lvl="1"/>
            <a:r>
              <a:rPr lang="en-GB" dirty="0"/>
              <a:t>Ensure that the research question helps to realize the research objective</a:t>
            </a:r>
          </a:p>
          <a:p>
            <a:pPr marL="457200" lvl="1" indent="0">
              <a:buNone/>
            </a:pPr>
            <a:endParaRPr lang="en-GB" dirty="0"/>
          </a:p>
        </p:txBody>
      </p:sp>
    </p:spTree>
    <p:extLst>
      <p:ext uri="{BB962C8B-B14F-4D97-AF65-F5344CB8AC3E}">
        <p14:creationId xmlns:p14="http://schemas.microsoft.com/office/powerpoint/2010/main" val="2422683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Research objective </a:t>
            </a:r>
          </a:p>
        </p:txBody>
      </p:sp>
      <p:sp>
        <p:nvSpPr>
          <p:cNvPr id="3" name="Content Placeholder 2"/>
          <p:cNvSpPr>
            <a:spLocks noGrp="1"/>
          </p:cNvSpPr>
          <p:nvPr>
            <p:ph idx="1"/>
          </p:nvPr>
        </p:nvSpPr>
        <p:spPr/>
        <p:txBody>
          <a:bodyPr>
            <a:normAutofit fontScale="92500"/>
          </a:bodyPr>
          <a:lstStyle/>
          <a:p>
            <a:r>
              <a:rPr lang="en-GB" dirty="0"/>
              <a:t>Many research objectives without deliverable</a:t>
            </a:r>
          </a:p>
          <a:p>
            <a:pPr marL="0" indent="0">
              <a:buNone/>
            </a:pPr>
            <a:r>
              <a:rPr lang="en-GB" sz="1800" dirty="0"/>
              <a:t>Example: </a:t>
            </a:r>
          </a:p>
          <a:p>
            <a:pPr marL="0" indent="0">
              <a:buNone/>
            </a:pPr>
            <a:r>
              <a:rPr lang="en-US" sz="1900" dirty="0"/>
              <a:t>“To investigate the use of </a:t>
            </a:r>
            <a:r>
              <a:rPr lang="en-US" sz="1900" dirty="0" err="1"/>
              <a:t>blockchain</a:t>
            </a:r>
            <a:r>
              <a:rPr lang="en-US" sz="1900" dirty="0"/>
              <a:t> technologies in establishing trust and privacy </a:t>
            </a:r>
            <a:r>
              <a:rPr lang="en-US" sz="1900" dirty="0" err="1"/>
              <a:t>torealise</a:t>
            </a:r>
            <a:r>
              <a:rPr lang="en-US" sz="1900" dirty="0"/>
              <a:t> the openness of data platforms.”</a:t>
            </a:r>
          </a:p>
          <a:p>
            <a:pPr marL="0" indent="0">
              <a:buNone/>
            </a:pPr>
            <a:r>
              <a:rPr lang="en-US" sz="1900" dirty="0"/>
              <a:t>“Figure out what could </a:t>
            </a:r>
            <a:r>
              <a:rPr lang="en-US" sz="1900" dirty="0" err="1"/>
              <a:t>incentivise</a:t>
            </a:r>
            <a:r>
              <a:rPr lang="en-US" sz="1900" dirty="0"/>
              <a:t> companies to share their data so that going about business can be improved”</a:t>
            </a:r>
          </a:p>
          <a:p>
            <a:pPr marL="0" indent="0">
              <a:buNone/>
            </a:pPr>
            <a:r>
              <a:rPr lang="en-US" sz="1900" dirty="0"/>
              <a:t>“using research methods to analyze the business model(s) of data platforms, in terms of finances, for their sustainable (open) future”</a:t>
            </a:r>
          </a:p>
          <a:p>
            <a:pPr marL="0" indent="0">
              <a:buNone/>
            </a:pPr>
            <a:endParaRPr lang="en-US" sz="1900" dirty="0"/>
          </a:p>
          <a:p>
            <a:pPr marL="0" indent="0">
              <a:buNone/>
            </a:pPr>
            <a:r>
              <a:rPr lang="en-GB" dirty="0"/>
              <a:t> </a:t>
            </a:r>
          </a:p>
          <a:p>
            <a:endParaRPr lang="en-GB" dirty="0"/>
          </a:p>
        </p:txBody>
      </p:sp>
    </p:spTree>
    <p:extLst>
      <p:ext uri="{BB962C8B-B14F-4D97-AF65-F5344CB8AC3E}">
        <p14:creationId xmlns:p14="http://schemas.microsoft.com/office/powerpoint/2010/main" val="3257405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Research objective </a:t>
            </a:r>
          </a:p>
        </p:txBody>
      </p:sp>
      <p:sp>
        <p:nvSpPr>
          <p:cNvPr id="3" name="Content Placeholder 2"/>
          <p:cNvSpPr>
            <a:spLocks noGrp="1"/>
          </p:cNvSpPr>
          <p:nvPr>
            <p:ph idx="1"/>
          </p:nvPr>
        </p:nvSpPr>
        <p:spPr/>
        <p:txBody>
          <a:bodyPr>
            <a:normAutofit lnSpcReduction="10000"/>
          </a:bodyPr>
          <a:lstStyle/>
          <a:p>
            <a:r>
              <a:rPr lang="en-US" dirty="0"/>
              <a:t>Without a research component</a:t>
            </a:r>
          </a:p>
          <a:p>
            <a:pPr marL="0" indent="0">
              <a:buNone/>
            </a:pPr>
            <a:r>
              <a:rPr lang="en-US" dirty="0"/>
              <a:t>“Implementation of transparency and traceability within open data platforms to accomplish the demands of the societal values of the users.”</a:t>
            </a:r>
          </a:p>
          <a:p>
            <a:pPr marL="0" indent="0">
              <a:buNone/>
            </a:pPr>
            <a:r>
              <a:rPr lang="en-GB" dirty="0"/>
              <a:t>“</a:t>
            </a:r>
            <a:r>
              <a:rPr lang="en-US" dirty="0"/>
              <a:t>The goal is to safeguard customer data by managing it responsibly and generating more revenue for the organization</a:t>
            </a:r>
            <a:r>
              <a:rPr lang="en-US" sz="3200" dirty="0"/>
              <a:t>”</a:t>
            </a:r>
          </a:p>
          <a:p>
            <a:endParaRPr lang="en-GB" dirty="0"/>
          </a:p>
        </p:txBody>
      </p:sp>
    </p:spTree>
    <p:extLst>
      <p:ext uri="{BB962C8B-B14F-4D97-AF65-F5344CB8AC3E}">
        <p14:creationId xmlns:p14="http://schemas.microsoft.com/office/powerpoint/2010/main" val="199381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Research question: good examples</a:t>
            </a:r>
          </a:p>
        </p:txBody>
      </p:sp>
      <p:sp>
        <p:nvSpPr>
          <p:cNvPr id="3" name="Content Placeholder 2"/>
          <p:cNvSpPr>
            <a:spLocks noGrp="1"/>
          </p:cNvSpPr>
          <p:nvPr>
            <p:ph idx="1"/>
          </p:nvPr>
        </p:nvSpPr>
        <p:spPr/>
        <p:txBody>
          <a:bodyPr>
            <a:normAutofit fontScale="77500" lnSpcReduction="20000"/>
          </a:bodyPr>
          <a:lstStyle/>
          <a:p>
            <a:r>
              <a:rPr lang="en-US" dirty="0"/>
              <a:t>What practices do companies use to assess the validity of data provided by ODP?</a:t>
            </a:r>
          </a:p>
          <a:p>
            <a:r>
              <a:rPr lang="en-US" dirty="0"/>
              <a:t>How does including a governmental </a:t>
            </a:r>
            <a:r>
              <a:rPr lang="en-US" dirty="0" err="1"/>
              <a:t>organisation</a:t>
            </a:r>
            <a:r>
              <a:rPr lang="en-US" dirty="0"/>
              <a:t> as a data provider for a data platform influence the openness and controllability of data?</a:t>
            </a:r>
          </a:p>
          <a:p>
            <a:r>
              <a:rPr lang="en-US" dirty="0"/>
              <a:t>To what degree are data platforms, data owners and data consumers willing to participate in platform-to-platform openness and what are their reasons not to?</a:t>
            </a:r>
          </a:p>
          <a:p>
            <a:r>
              <a:rPr lang="en-US" dirty="0"/>
              <a:t>What factors positively influence CEOs and managers to share their data?</a:t>
            </a:r>
            <a:endParaRPr lang="en-GB" dirty="0"/>
          </a:p>
        </p:txBody>
      </p:sp>
    </p:spTree>
    <p:extLst>
      <p:ext uri="{BB962C8B-B14F-4D97-AF65-F5344CB8AC3E}">
        <p14:creationId xmlns:p14="http://schemas.microsoft.com/office/powerpoint/2010/main" val="2090320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Research question</a:t>
            </a:r>
          </a:p>
        </p:txBody>
      </p:sp>
      <p:sp>
        <p:nvSpPr>
          <p:cNvPr id="3" name="Content Placeholder 2"/>
          <p:cNvSpPr>
            <a:spLocks noGrp="1"/>
          </p:cNvSpPr>
          <p:nvPr>
            <p:ph idx="1"/>
          </p:nvPr>
        </p:nvSpPr>
        <p:spPr/>
        <p:txBody>
          <a:bodyPr>
            <a:normAutofit fontScale="77500" lnSpcReduction="20000"/>
          </a:bodyPr>
          <a:lstStyle/>
          <a:p>
            <a:r>
              <a:rPr lang="en-GB" dirty="0"/>
              <a:t>Avoid normative/policy-related research questions: </a:t>
            </a:r>
          </a:p>
          <a:p>
            <a:pPr marL="0" indent="0">
              <a:buNone/>
            </a:pPr>
            <a:r>
              <a:rPr lang="en-GB" sz="1900" dirty="0">
                <a:latin typeface="+mj-lt"/>
              </a:rPr>
              <a:t>Examples: </a:t>
            </a:r>
          </a:p>
          <a:p>
            <a:pPr lvl="0">
              <a:lnSpc>
                <a:spcPct val="107000"/>
              </a:lnSpc>
              <a:spcAft>
                <a:spcPts val="800"/>
              </a:spcAft>
              <a:buFont typeface="Calibri" panose="020F0502020204030204" pitchFamily="34" charset="0"/>
              <a:buChar char="-"/>
            </a:pPr>
            <a:r>
              <a:rPr lang="en-US" sz="1900" dirty="0">
                <a:latin typeface="+mj-lt"/>
                <a:ea typeface="Calibri" panose="020F0502020204030204" pitchFamily="34" charset="0"/>
                <a:cs typeface="Times New Roman" panose="02020603050405020304" pitchFamily="18" charset="0"/>
              </a:rPr>
              <a:t>What causes independent data platforms to succeed or fail in the face of competition from tech giants?</a:t>
            </a:r>
          </a:p>
          <a:p>
            <a:pPr lvl="0">
              <a:lnSpc>
                <a:spcPct val="107000"/>
              </a:lnSpc>
              <a:spcAft>
                <a:spcPts val="800"/>
              </a:spcAft>
              <a:buFont typeface="Calibri" panose="020F0502020204030204" pitchFamily="34" charset="0"/>
              <a:buChar char="-"/>
            </a:pPr>
            <a:r>
              <a:rPr lang="en-US" sz="1900" dirty="0">
                <a:latin typeface="+mj-lt"/>
                <a:ea typeface="Calibri" panose="020F0502020204030204" pitchFamily="34" charset="0"/>
                <a:cs typeface="Times New Roman" panose="02020603050405020304" pitchFamily="18" charset="0"/>
              </a:rPr>
              <a:t>How the design reflexivity of data openness can be useful at various platforms and effectively resolve the privacy breach by use of research knowledge development of big data platforms?</a:t>
            </a:r>
          </a:p>
          <a:p>
            <a:pPr lvl="0">
              <a:lnSpc>
                <a:spcPct val="107000"/>
              </a:lnSpc>
              <a:spcAft>
                <a:spcPts val="800"/>
              </a:spcAft>
              <a:buFont typeface="Calibri" panose="020F0502020204030204" pitchFamily="34" charset="0"/>
              <a:buChar char="-"/>
            </a:pPr>
            <a:r>
              <a:rPr lang="en-US" sz="1900" dirty="0">
                <a:latin typeface="+mj-lt"/>
                <a:ea typeface="Calibri" panose="020F0502020204030204" pitchFamily="34" charset="0"/>
                <a:cs typeface="Times New Roman" panose="02020603050405020304" pitchFamily="18" charset="0"/>
              </a:rPr>
              <a:t>What are the key factors that improve the data sharing process on open data platforms as opposed to the conventional one?</a:t>
            </a:r>
          </a:p>
          <a:p>
            <a:pPr lvl="0">
              <a:lnSpc>
                <a:spcPct val="107000"/>
              </a:lnSpc>
              <a:spcAft>
                <a:spcPts val="800"/>
              </a:spcAft>
              <a:buFont typeface="Calibri" panose="020F0502020204030204" pitchFamily="34" charset="0"/>
              <a:buChar char="-"/>
            </a:pPr>
            <a:r>
              <a:rPr lang="en-US" sz="1900" dirty="0">
                <a:latin typeface="+mj-lt"/>
                <a:ea typeface="Calibri" panose="020F0502020204030204" pitchFamily="34" charset="0"/>
                <a:cs typeface="Times New Roman" panose="02020603050405020304" pitchFamily="18" charset="0"/>
              </a:rPr>
              <a:t>How can we incentivize companies to share their data through a safe open data sharing platform to enable new business opportunities?</a:t>
            </a:r>
            <a:endParaRPr lang="nl-NL" sz="1900" dirty="0">
              <a:effectLst/>
              <a:latin typeface="+mj-lt"/>
              <a:ea typeface="Calibri" panose="020F0502020204030204" pitchFamily="34" charset="0"/>
              <a:cs typeface="Times New Roman" panose="02020603050405020304" pitchFamily="18" charset="0"/>
            </a:endParaRPr>
          </a:p>
          <a:p>
            <a:pPr marL="0" indent="0">
              <a:buNone/>
            </a:pPr>
            <a:r>
              <a:rPr lang="en-GB" dirty="0"/>
              <a:t> </a:t>
            </a:r>
          </a:p>
          <a:p>
            <a:endParaRPr lang="en-GB" dirty="0"/>
          </a:p>
        </p:txBody>
      </p:sp>
    </p:spTree>
    <p:extLst>
      <p:ext uri="{BB962C8B-B14F-4D97-AF65-F5344CB8AC3E}">
        <p14:creationId xmlns:p14="http://schemas.microsoft.com/office/powerpoint/2010/main" val="541045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p:txBody>
          <a:bodyPr>
            <a:normAutofit fontScale="70000" lnSpcReduction="20000"/>
          </a:bodyPr>
          <a:lstStyle/>
          <a:p>
            <a:r>
              <a:rPr lang="en-GB" dirty="0"/>
              <a:t>Problem area</a:t>
            </a:r>
          </a:p>
          <a:p>
            <a:pPr lvl="1"/>
            <a:r>
              <a:rPr lang="en-GB" dirty="0"/>
              <a:t>No: Solve one company’s problem / make one company more profitable // Yes: General knowledge question</a:t>
            </a:r>
          </a:p>
          <a:p>
            <a:pPr lvl="1"/>
            <a:r>
              <a:rPr lang="en-GB" dirty="0"/>
              <a:t>No: Jump to the solution without researching the problem // Yes: Discuss the problem from different perspectives</a:t>
            </a:r>
          </a:p>
          <a:p>
            <a:r>
              <a:rPr lang="en-GB" dirty="0"/>
              <a:t>Research objective</a:t>
            </a:r>
          </a:p>
          <a:p>
            <a:pPr lvl="1"/>
            <a:r>
              <a:rPr lang="en-GB" dirty="0"/>
              <a:t>Clear deliverable</a:t>
            </a:r>
          </a:p>
          <a:p>
            <a:pPr lvl="1"/>
            <a:r>
              <a:rPr lang="en-GB" dirty="0"/>
              <a:t>Linking relevance to knowledge question</a:t>
            </a:r>
          </a:p>
          <a:p>
            <a:r>
              <a:rPr lang="en-GB" dirty="0"/>
              <a:t>Research question</a:t>
            </a:r>
          </a:p>
          <a:p>
            <a:pPr lvl="1"/>
            <a:r>
              <a:rPr lang="en-GB" dirty="0"/>
              <a:t>Focused, one single question</a:t>
            </a:r>
          </a:p>
          <a:p>
            <a:pPr lvl="1"/>
            <a:r>
              <a:rPr lang="en-GB" dirty="0"/>
              <a:t>Knowledge question (not policy/strategy, not yes/no)</a:t>
            </a:r>
          </a:p>
          <a:p>
            <a:pPr lvl="1"/>
            <a:r>
              <a:rPr lang="en-GB" dirty="0"/>
              <a:t>Empirical</a:t>
            </a:r>
          </a:p>
          <a:p>
            <a:pPr lvl="1"/>
            <a:endParaRPr lang="en-GB" dirty="0"/>
          </a:p>
          <a:p>
            <a:pPr lvl="1"/>
            <a:endParaRPr lang="en-GB" dirty="0"/>
          </a:p>
        </p:txBody>
      </p:sp>
    </p:spTree>
    <p:extLst>
      <p:ext uri="{BB962C8B-B14F-4D97-AF65-F5344CB8AC3E}">
        <p14:creationId xmlns:p14="http://schemas.microsoft.com/office/powerpoint/2010/main" val="2672714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1078E1-3F66-430A-BDBC-66B35BC10AB9}"/>
              </a:ext>
            </a:extLst>
          </p:cNvPr>
          <p:cNvSpPr>
            <a:spLocks noGrp="1"/>
          </p:cNvSpPr>
          <p:nvPr>
            <p:ph type="title"/>
          </p:nvPr>
        </p:nvSpPr>
        <p:spPr/>
        <p:txBody>
          <a:bodyPr/>
          <a:lstStyle/>
          <a:p>
            <a:r>
              <a:rPr lang="nl-NL" dirty="0"/>
              <a:t>General </a:t>
            </a:r>
            <a:r>
              <a:rPr lang="nl-NL" dirty="0" err="1"/>
              <a:t>remarks</a:t>
            </a:r>
            <a:endParaRPr lang="nl-NL" dirty="0"/>
          </a:p>
        </p:txBody>
      </p:sp>
      <p:sp>
        <p:nvSpPr>
          <p:cNvPr id="3" name="Tijdelijke aanduiding voor inhoud 2">
            <a:extLst>
              <a:ext uri="{FF2B5EF4-FFF2-40B4-BE49-F238E27FC236}">
                <a16:creationId xmlns:a16="http://schemas.microsoft.com/office/drawing/2014/main" id="{06BFE7D0-5617-4A86-A5DD-1092B8786BE1}"/>
              </a:ext>
            </a:extLst>
          </p:cNvPr>
          <p:cNvSpPr>
            <a:spLocks noGrp="1"/>
          </p:cNvSpPr>
          <p:nvPr>
            <p:ph idx="1"/>
          </p:nvPr>
        </p:nvSpPr>
        <p:spPr/>
        <p:txBody>
          <a:bodyPr/>
          <a:lstStyle/>
          <a:p>
            <a:pPr>
              <a:lnSpc>
                <a:spcPct val="107000"/>
              </a:lnSpc>
            </a:pPr>
            <a:r>
              <a:rPr lang="en-GB" sz="1800" dirty="0">
                <a:effectLst/>
                <a:latin typeface="+mj-lt"/>
                <a:ea typeface="Calibri" panose="020F0502020204030204" pitchFamily="34" charset="0"/>
                <a:cs typeface="Times New Roman" panose="02020603050405020304" pitchFamily="18" charset="0"/>
              </a:rPr>
              <a:t>Much to improve, look into the evaluation criteria and write the assignment based on this. </a:t>
            </a:r>
            <a:endParaRPr lang="nl-NL" sz="1800" dirty="0">
              <a:effectLst/>
              <a:latin typeface="+mj-lt"/>
              <a:ea typeface="Calibri" panose="020F0502020204030204" pitchFamily="34" charset="0"/>
              <a:cs typeface="Times New Roman" panose="02020603050405020304" pitchFamily="18" charset="0"/>
            </a:endParaRPr>
          </a:p>
          <a:p>
            <a:pPr>
              <a:lnSpc>
                <a:spcPct val="107000"/>
              </a:lnSpc>
            </a:pPr>
            <a:r>
              <a:rPr lang="en-GB" sz="1800" dirty="0">
                <a:effectLst/>
                <a:latin typeface="+mj-lt"/>
                <a:ea typeface="Calibri" panose="020F0502020204030204" pitchFamily="34" charset="0"/>
                <a:cs typeface="Times New Roman" panose="02020603050405020304" pitchFamily="18" charset="0"/>
              </a:rPr>
              <a:t>Make sure that the assignment is a comprehensive story and does not consists of parts. </a:t>
            </a:r>
            <a:endParaRPr lang="nl-NL" sz="18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mj-lt"/>
                <a:ea typeface="Calibri" panose="020F0502020204030204" pitchFamily="34" charset="0"/>
                <a:cs typeface="Times New Roman" panose="02020603050405020304" pitchFamily="18" charset="0"/>
              </a:rPr>
              <a:t>Explain many problem areas in the “Explain your choice using one or more of the criteria” part rather than define a problem area and explain it in the following part.</a:t>
            </a:r>
            <a:endParaRPr lang="nl-NL" sz="1800" dirty="0">
              <a:effectLst/>
              <a:latin typeface="+mj-lt"/>
              <a:ea typeface="Calibri" panose="020F0502020204030204" pitchFamily="34" charset="0"/>
              <a:cs typeface="Times New Roman" panose="02020603050405020304" pitchFamily="18" charset="0"/>
            </a:endParaRPr>
          </a:p>
          <a:p>
            <a:r>
              <a:rPr lang="en-GB" sz="1800" dirty="0">
                <a:effectLst/>
                <a:latin typeface="+mj-lt"/>
                <a:ea typeface="Calibri" panose="020F0502020204030204" pitchFamily="34" charset="0"/>
                <a:cs typeface="Arial" panose="020B0604020202020204" pitchFamily="34" charset="0"/>
              </a:rPr>
              <a:t>Social media platforms are not data platforms; core business is not exchanging data.</a:t>
            </a:r>
            <a:endParaRPr lang="nl-NL" dirty="0">
              <a:latin typeface="+mj-lt"/>
            </a:endParaRPr>
          </a:p>
        </p:txBody>
      </p:sp>
    </p:spTree>
    <p:extLst>
      <p:ext uri="{BB962C8B-B14F-4D97-AF65-F5344CB8AC3E}">
        <p14:creationId xmlns:p14="http://schemas.microsoft.com/office/powerpoint/2010/main" val="2268466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1FFAFF-6E59-4C0E-BCFB-3665A82307C8}"/>
              </a:ext>
            </a:extLst>
          </p:cNvPr>
          <p:cNvSpPr>
            <a:spLocks noGrp="1"/>
          </p:cNvSpPr>
          <p:nvPr>
            <p:ph type="title"/>
          </p:nvPr>
        </p:nvSpPr>
        <p:spPr/>
        <p:txBody>
          <a:bodyPr>
            <a:normAutofit/>
          </a:bodyPr>
          <a:lstStyle/>
          <a:p>
            <a:r>
              <a:rPr lang="en-GB" dirty="0"/>
              <a:t>Problem area: general remarks</a:t>
            </a:r>
          </a:p>
        </p:txBody>
      </p:sp>
      <p:sp>
        <p:nvSpPr>
          <p:cNvPr id="8" name="Content Placeholder 7"/>
          <p:cNvSpPr>
            <a:spLocks noGrp="1"/>
          </p:cNvSpPr>
          <p:nvPr>
            <p:ph idx="1"/>
          </p:nvPr>
        </p:nvSpPr>
        <p:spPr/>
        <p:txBody>
          <a:bodyPr>
            <a:normAutofit/>
          </a:bodyPr>
          <a:lstStyle/>
          <a:p>
            <a:pPr>
              <a:lnSpc>
                <a:spcPct val="107000"/>
              </a:lnSpc>
            </a:pPr>
            <a:r>
              <a:rPr lang="en-GB" sz="1800" dirty="0">
                <a:latin typeface="+mj-lt"/>
                <a:ea typeface="Calibri" panose="020F0502020204030204" pitchFamily="34" charset="0"/>
                <a:cs typeface="Times New Roman" panose="02020603050405020304" pitchFamily="18" charset="0"/>
              </a:rPr>
              <a:t>Use facts </a:t>
            </a:r>
            <a:r>
              <a:rPr lang="en-GB" sz="1800" dirty="0">
                <a:effectLst/>
                <a:latin typeface="+mj-lt"/>
                <a:ea typeface="Calibri" panose="020F0502020204030204" pitchFamily="34" charset="0"/>
                <a:cs typeface="Times New Roman" panose="02020603050405020304" pitchFamily="18" charset="0"/>
              </a:rPr>
              <a:t>and references; this really strengthens the description of the problem area. </a:t>
            </a:r>
            <a:endParaRPr lang="nl-NL" sz="18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GB" sz="1800" dirty="0">
                <a:latin typeface="+mj-lt"/>
                <a:ea typeface="Calibri" panose="020F0502020204030204" pitchFamily="34" charset="0"/>
                <a:cs typeface="Times New Roman" panose="02020603050405020304" pitchFamily="18" charset="0"/>
              </a:rPr>
              <a:t>Provide a short explanation </a:t>
            </a:r>
            <a:r>
              <a:rPr lang="en-GB" sz="1800" dirty="0">
                <a:effectLst/>
                <a:latin typeface="+mj-lt"/>
                <a:ea typeface="Calibri" panose="020F0502020204030204" pitchFamily="34" charset="0"/>
                <a:cs typeface="Times New Roman" panose="02020603050405020304" pitchFamily="18" charset="0"/>
              </a:rPr>
              <a:t>of some terms (</a:t>
            </a:r>
            <a:r>
              <a:rPr lang="en-GB" sz="1800" dirty="0" err="1">
                <a:effectLst/>
                <a:latin typeface="+mj-lt"/>
                <a:ea typeface="Calibri" panose="020F0502020204030204" pitchFamily="34" charset="0"/>
                <a:cs typeface="Times New Roman" panose="02020603050405020304" pitchFamily="18" charset="0"/>
              </a:rPr>
              <a:t>eg.</a:t>
            </a:r>
            <a:r>
              <a:rPr lang="en-GB" sz="1800" dirty="0">
                <a:effectLst/>
                <a:latin typeface="+mj-lt"/>
                <a:ea typeface="Calibri" panose="020F0502020204030204" pitchFamily="34" charset="0"/>
                <a:cs typeface="Times New Roman" panose="02020603050405020304" pitchFamily="18" charset="0"/>
              </a:rPr>
              <a:t> economic outcomes) </a:t>
            </a:r>
            <a:r>
              <a:rPr lang="en-GB" sz="1800" dirty="0">
                <a:latin typeface="+mj-lt"/>
                <a:ea typeface="Calibri" panose="020F0502020204030204" pitchFamily="34" charset="0"/>
                <a:cs typeface="Times New Roman" panose="02020603050405020304" pitchFamily="18" charset="0"/>
              </a:rPr>
              <a:t>, otherwise it hinders the </a:t>
            </a:r>
            <a:r>
              <a:rPr lang="en-GB" sz="1800" dirty="0">
                <a:effectLst/>
                <a:latin typeface="+mj-lt"/>
                <a:ea typeface="Calibri" panose="020F0502020204030204" pitchFamily="34" charset="0"/>
                <a:cs typeface="Times New Roman" panose="02020603050405020304" pitchFamily="18" charset="0"/>
              </a:rPr>
              <a:t>understanding of the problem area/research objectives/research questions.</a:t>
            </a:r>
            <a:endParaRPr lang="nl-NL" sz="1800" dirty="0">
              <a:effectLst/>
              <a:latin typeface="+mj-lt"/>
              <a:ea typeface="Calibri" panose="020F0502020204030204" pitchFamily="34"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2317493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1FFAFF-6E59-4C0E-BCFB-3665A82307C8}"/>
              </a:ext>
            </a:extLst>
          </p:cNvPr>
          <p:cNvSpPr>
            <a:spLocks noGrp="1"/>
          </p:cNvSpPr>
          <p:nvPr>
            <p:ph type="title"/>
          </p:nvPr>
        </p:nvSpPr>
        <p:spPr/>
        <p:txBody>
          <a:bodyPr>
            <a:normAutofit fontScale="90000"/>
          </a:bodyPr>
          <a:lstStyle/>
          <a:p>
            <a:r>
              <a:rPr lang="en-GB" dirty="0"/>
              <a:t>Problem area with too limited scope Helping only one company to improve</a:t>
            </a:r>
          </a:p>
        </p:txBody>
      </p:sp>
      <p:sp>
        <p:nvSpPr>
          <p:cNvPr id="8" name="Content Placeholder 7"/>
          <p:cNvSpPr>
            <a:spLocks noGrp="1"/>
          </p:cNvSpPr>
          <p:nvPr>
            <p:ph idx="1"/>
          </p:nvPr>
        </p:nvSpPr>
        <p:spPr/>
        <p:txBody>
          <a:bodyPr>
            <a:normAutofit/>
          </a:bodyPr>
          <a:lstStyle/>
          <a:p>
            <a:endParaRPr lang="en-US" sz="2000" dirty="0"/>
          </a:p>
          <a:p>
            <a:r>
              <a:rPr lang="en-US" sz="2000" dirty="0"/>
              <a:t>“Recently, social media users, especially Instagram, tend to voluntarily accept the Privacy Policy provided by the platform to enable them to access all of the application’s features”</a:t>
            </a:r>
            <a:endParaRPr lang="en-GB" sz="2000" dirty="0"/>
          </a:p>
        </p:txBody>
      </p:sp>
    </p:spTree>
    <p:extLst>
      <p:ext uri="{BB962C8B-B14F-4D97-AF65-F5344CB8AC3E}">
        <p14:creationId xmlns:p14="http://schemas.microsoft.com/office/powerpoint/2010/main" val="1504028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1FFAFF-6E59-4C0E-BCFB-3665A82307C8}"/>
              </a:ext>
            </a:extLst>
          </p:cNvPr>
          <p:cNvSpPr>
            <a:spLocks noGrp="1"/>
          </p:cNvSpPr>
          <p:nvPr>
            <p:ph type="title"/>
          </p:nvPr>
        </p:nvSpPr>
        <p:spPr/>
        <p:txBody>
          <a:bodyPr>
            <a:normAutofit fontScale="90000"/>
          </a:bodyPr>
          <a:lstStyle/>
          <a:p>
            <a:r>
              <a:rPr lang="en-GB" dirty="0"/>
              <a:t>Problem area: Technical solution instead of problem area</a:t>
            </a:r>
          </a:p>
        </p:txBody>
      </p:sp>
      <p:sp>
        <p:nvSpPr>
          <p:cNvPr id="8" name="Content Placeholder 7"/>
          <p:cNvSpPr>
            <a:spLocks noGrp="1"/>
          </p:cNvSpPr>
          <p:nvPr>
            <p:ph idx="1"/>
          </p:nvPr>
        </p:nvSpPr>
        <p:spPr/>
        <p:txBody>
          <a:bodyPr>
            <a:normAutofit fontScale="70000" lnSpcReduction="20000"/>
          </a:bodyPr>
          <a:lstStyle/>
          <a:p>
            <a:pPr lvl="0">
              <a:lnSpc>
                <a:spcPct val="107000"/>
              </a:lnSpc>
              <a:buFont typeface="Arial" panose="020B0604020202020204" pitchFamily="34" charset="0"/>
              <a:buChar char="•"/>
            </a:pPr>
            <a:endParaRPr lang="en-GB" sz="3200" dirty="0">
              <a:latin typeface="+mj-lt"/>
              <a:ea typeface="Calibri" panose="020F0502020204030204" pitchFamily="34" charset="0"/>
              <a:cs typeface="Times New Roman" panose="02020603050405020304" pitchFamily="18" charset="0"/>
            </a:endParaRPr>
          </a:p>
          <a:p>
            <a:pPr lvl="0">
              <a:lnSpc>
                <a:spcPct val="107000"/>
              </a:lnSpc>
              <a:buFont typeface="Arial" panose="020B0604020202020204" pitchFamily="34" charset="0"/>
              <a:buChar char="•"/>
            </a:pPr>
            <a:r>
              <a:rPr lang="en-GB" sz="3200" dirty="0">
                <a:latin typeface="+mj-lt"/>
                <a:ea typeface="Calibri" panose="020F0502020204030204" pitchFamily="34" charset="0"/>
                <a:cs typeface="Times New Roman" panose="02020603050405020304" pitchFamily="18" charset="0"/>
              </a:rPr>
              <a:t>Blockchain: </a:t>
            </a:r>
            <a:endParaRPr lang="en-GB" sz="3200" dirty="0">
              <a:effectLst/>
              <a:latin typeface="+mj-lt"/>
              <a:ea typeface="Calibri" panose="020F0502020204030204" pitchFamily="34" charset="0"/>
              <a:cs typeface="Times New Roman" panose="02020603050405020304" pitchFamily="18" charset="0"/>
            </a:endParaRPr>
          </a:p>
          <a:p>
            <a:pPr marL="0" lvl="0" indent="0">
              <a:lnSpc>
                <a:spcPct val="107000"/>
              </a:lnSpc>
              <a:buNone/>
            </a:pPr>
            <a:r>
              <a:rPr lang="en-US" sz="2600" dirty="0"/>
              <a:t>“Blockchain technologies are widely being used to enhance the privacy of digital systems, and this increases the level of trust of the stakeholders involved. So, to improve the status quo of data platforms being closed, the usage of blockchain technologies is being looked into”</a:t>
            </a:r>
          </a:p>
          <a:p>
            <a:pPr marL="0" lvl="0" indent="0">
              <a:lnSpc>
                <a:spcPct val="107000"/>
              </a:lnSpc>
              <a:buNone/>
            </a:pPr>
            <a:endParaRPr lang="en-US" sz="2000" dirty="0"/>
          </a:p>
          <a:p>
            <a:pPr>
              <a:lnSpc>
                <a:spcPct val="107000"/>
              </a:lnSpc>
            </a:pPr>
            <a:r>
              <a:rPr lang="en-GB" sz="3200" dirty="0">
                <a:latin typeface="+mj-lt"/>
                <a:ea typeface="Calibri" panose="020F0502020204030204" pitchFamily="34" charset="0"/>
                <a:cs typeface="Times New Roman" panose="02020603050405020304" pitchFamily="18" charset="0"/>
              </a:rPr>
              <a:t>De-anonymization:</a:t>
            </a:r>
            <a:endParaRPr lang="en-US" sz="2800" dirty="0">
              <a:latin typeface="+mj-lt"/>
            </a:endParaRPr>
          </a:p>
          <a:p>
            <a:pPr marL="0" lvl="0" indent="0">
              <a:lnSpc>
                <a:spcPct val="107000"/>
              </a:lnSpc>
              <a:buNone/>
            </a:pPr>
            <a:r>
              <a:rPr lang="en-US" sz="2800" dirty="0"/>
              <a:t>“</a:t>
            </a:r>
            <a:r>
              <a:rPr lang="en-US" sz="2600" dirty="0"/>
              <a:t>De-anonymization of some aspects of the product can help achieve these goals”</a:t>
            </a:r>
            <a:endParaRPr lang="en-GB" sz="2600" dirty="0"/>
          </a:p>
          <a:p>
            <a:pPr marL="0" indent="0">
              <a:buNone/>
            </a:pPr>
            <a:endParaRPr lang="en-GB" dirty="0"/>
          </a:p>
        </p:txBody>
      </p:sp>
    </p:spTree>
    <p:extLst>
      <p:ext uri="{BB962C8B-B14F-4D97-AF65-F5344CB8AC3E}">
        <p14:creationId xmlns:p14="http://schemas.microsoft.com/office/powerpoint/2010/main" val="2366294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Strong example</a:t>
            </a:r>
          </a:p>
        </p:txBody>
      </p:sp>
      <p:sp>
        <p:nvSpPr>
          <p:cNvPr id="5" name="Content Placeholder 4"/>
          <p:cNvSpPr>
            <a:spLocks noGrp="1"/>
          </p:cNvSpPr>
          <p:nvPr>
            <p:ph idx="1"/>
          </p:nvPr>
        </p:nvSpPr>
        <p:spPr/>
        <p:txBody>
          <a:bodyPr/>
          <a:lstStyle/>
          <a:p>
            <a:endParaRPr lang="en-GB"/>
          </a:p>
        </p:txBody>
      </p:sp>
      <p:pic>
        <p:nvPicPr>
          <p:cNvPr id="4" name="Picture 3"/>
          <p:cNvPicPr>
            <a:picLocks noChangeAspect="1"/>
          </p:cNvPicPr>
          <p:nvPr/>
        </p:nvPicPr>
        <p:blipFill>
          <a:blip r:embed="rId2"/>
          <a:stretch>
            <a:fillRect/>
          </a:stretch>
        </p:blipFill>
        <p:spPr>
          <a:xfrm>
            <a:off x="47625" y="1290637"/>
            <a:ext cx="9048750" cy="2562225"/>
          </a:xfrm>
          <a:prstGeom prst="rect">
            <a:avLst/>
          </a:prstGeom>
        </p:spPr>
      </p:pic>
    </p:spTree>
    <p:extLst>
      <p:ext uri="{BB962C8B-B14F-4D97-AF65-F5344CB8AC3E}">
        <p14:creationId xmlns:p14="http://schemas.microsoft.com/office/powerpoint/2010/main" val="2661321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Strong example</a:t>
            </a:r>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2"/>
          <a:stretch>
            <a:fillRect/>
          </a:stretch>
        </p:blipFill>
        <p:spPr>
          <a:xfrm>
            <a:off x="490537" y="1671637"/>
            <a:ext cx="8162925" cy="1800225"/>
          </a:xfrm>
          <a:prstGeom prst="rect">
            <a:avLst/>
          </a:prstGeom>
        </p:spPr>
      </p:pic>
    </p:spTree>
    <p:extLst>
      <p:ext uri="{BB962C8B-B14F-4D97-AF65-F5344CB8AC3E}">
        <p14:creationId xmlns:p14="http://schemas.microsoft.com/office/powerpoint/2010/main" val="251250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Strong example</a:t>
            </a:r>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2"/>
          <a:stretch>
            <a:fillRect/>
          </a:stretch>
        </p:blipFill>
        <p:spPr>
          <a:xfrm>
            <a:off x="239268" y="1825438"/>
            <a:ext cx="8828532" cy="2163856"/>
          </a:xfrm>
          <a:prstGeom prst="rect">
            <a:avLst/>
          </a:prstGeom>
        </p:spPr>
      </p:pic>
    </p:spTree>
    <p:extLst>
      <p:ext uri="{BB962C8B-B14F-4D97-AF65-F5344CB8AC3E}">
        <p14:creationId xmlns:p14="http://schemas.microsoft.com/office/powerpoint/2010/main" val="2723597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Strong example</a:t>
            </a:r>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2"/>
          <a:stretch>
            <a:fillRect/>
          </a:stretch>
        </p:blipFill>
        <p:spPr>
          <a:xfrm>
            <a:off x="8832" y="1380565"/>
            <a:ext cx="9135168" cy="2105585"/>
          </a:xfrm>
          <a:prstGeom prst="rect">
            <a:avLst/>
          </a:prstGeom>
        </p:spPr>
      </p:pic>
    </p:spTree>
    <p:extLst>
      <p:ext uri="{BB962C8B-B14F-4D97-AF65-F5344CB8AC3E}">
        <p14:creationId xmlns:p14="http://schemas.microsoft.com/office/powerpoint/2010/main" val="2637392716"/>
      </p:ext>
    </p:extLst>
  </p:cSld>
  <p:clrMapOvr>
    <a:masterClrMapping/>
  </p:clrMapOvr>
</p:sld>
</file>

<file path=ppt/theme/theme1.xml><?xml version="1.0" encoding="utf-8"?>
<a:theme xmlns:a="http://schemas.openxmlformats.org/drawingml/2006/main" name="Office Theme">
  <a:themeElements>
    <a:clrScheme name="TU Delft">
      <a:dk1>
        <a:sysClr val="windowText" lastClr="000000"/>
      </a:dk1>
      <a:lt1>
        <a:srgbClr val="FFFFFF"/>
      </a:lt1>
      <a:dk2>
        <a:srgbClr val="00A6D6"/>
      </a:dk2>
      <a:lt2>
        <a:srgbClr val="FFFFFF"/>
      </a:lt2>
      <a:accent1>
        <a:srgbClr val="A5CA1A"/>
      </a:accent1>
      <a:accent2>
        <a:srgbClr val="E21A1A"/>
      </a:accent2>
      <a:accent3>
        <a:srgbClr val="6D177F"/>
      </a:accent3>
      <a:accent4>
        <a:srgbClr val="E64616"/>
      </a:accent4>
      <a:accent5>
        <a:srgbClr val="008891"/>
      </a:accent5>
      <a:accent6>
        <a:srgbClr val="6B8689"/>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629</TotalTime>
  <Words>673</Words>
  <Application>Microsoft Office PowerPoint</Application>
  <PresentationFormat>On-screen Show (16:9)</PresentationFormat>
  <Paragraphs>67</Paragraphs>
  <Slides>15</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Arial</vt:lpstr>
      <vt:lpstr>Calibri</vt:lpstr>
      <vt:lpstr>Tahoma</vt:lpstr>
      <vt:lpstr>Office Theme</vt:lpstr>
      <vt:lpstr>Custom Design</vt:lpstr>
      <vt:lpstr>Feedback weekly assignment #1</vt:lpstr>
      <vt:lpstr>General remarks</vt:lpstr>
      <vt:lpstr>Problem area: general remarks</vt:lpstr>
      <vt:lpstr>Problem area with too limited scope Helping only one company to improve</vt:lpstr>
      <vt:lpstr>Problem area: Technical solution instead of problem area</vt:lpstr>
      <vt:lpstr>Strong example</vt:lpstr>
      <vt:lpstr>Strong example</vt:lpstr>
      <vt:lpstr>Strong example</vt:lpstr>
      <vt:lpstr>Strong example</vt:lpstr>
      <vt:lpstr>Research question/research objective</vt:lpstr>
      <vt:lpstr>Research objective </vt:lpstr>
      <vt:lpstr>Research objective </vt:lpstr>
      <vt:lpstr>Research question: good examples</vt:lpstr>
      <vt:lpstr>Research question</vt:lpstr>
      <vt:lpstr>Summary</vt:lpstr>
    </vt:vector>
  </TitlesOfParts>
  <Company>TU Delft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Saskia de Been</dc:creator>
  <cp:lastModifiedBy>chatarina.petra@office.ui.ac.id</cp:lastModifiedBy>
  <cp:revision>67</cp:revision>
  <dcterms:created xsi:type="dcterms:W3CDTF">2015-07-09T11:57:30Z</dcterms:created>
  <dcterms:modified xsi:type="dcterms:W3CDTF">2023-10-31T21:44:34Z</dcterms:modified>
</cp:coreProperties>
</file>