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336" r:id="rId4"/>
    <p:sldId id="323" r:id="rId5"/>
    <p:sldId id="337" r:id="rId6"/>
    <p:sldId id="338" r:id="rId7"/>
    <p:sldId id="320" r:id="rId8"/>
    <p:sldId id="339" r:id="rId9"/>
    <p:sldId id="32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4" autoAdjust="0"/>
    <p:restoredTop sz="85019" autoAdjust="0"/>
  </p:normalViewPr>
  <p:slideViewPr>
    <p:cSldViewPr snapToGrid="0" snapToObjects="1">
      <p:cViewPr varScale="1">
        <p:scale>
          <a:sx n="77" d="100"/>
          <a:sy n="77" d="100"/>
        </p:scale>
        <p:origin x="150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71D8-5F38-49DF-BEF3-4E8C0E0FD260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28B-5DBF-4E47-AA05-E337B9B8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428B-5DBF-4E47-AA05-E337B9B881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428B-5DBF-4E47-AA05-E337B9B881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88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6428B-5DBF-4E47-AA05-E337B9B881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2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r>
              <a:rPr lang="en-GB" sz="4800" dirty="0"/>
              <a:t>Feedback weekly assignment #2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28 Nov 2022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nl-NL" dirty="0"/>
              <a:t>Constructs – re-occurring mistakes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US" altLang="en-GB" sz="18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1) 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Constructs defined as abstract phenomena that cannot be operationalized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reasons not to participate in the platform-to-platform openness </a:t>
            </a:r>
          </a:p>
          <a:p>
            <a:pPr lvl="1">
              <a:lnSpc>
                <a:spcPct val="107000"/>
              </a:lnSpc>
            </a:pPr>
            <a:r>
              <a:rPr lang="en-US" altLang="en-GB" sz="14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d</a:t>
            </a:r>
            <a:r>
              <a:rPr lang="en-GB" sz="14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igital platform business model  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prerequisites for a company to be successful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Variables that can be directly observed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Or parts from the theory</a:t>
            </a:r>
          </a:p>
          <a:p>
            <a:pPr marL="342900" lvl="1" indent="-342900">
              <a:lnSpc>
                <a:spcPct val="107000"/>
              </a:lnSpc>
            </a:pPr>
            <a:r>
              <a:rPr lang="en-US" altLang="en-GB" sz="18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2) 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The construct is defined circularly to some extent </a:t>
            </a:r>
          </a:p>
          <a:p>
            <a:pPr lvl="1">
              <a:lnSpc>
                <a:spcPct val="107000"/>
              </a:lnSpc>
            </a:pPr>
            <a:r>
              <a:rPr lang="en-US" alt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- </a:t>
            </a: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Customer trust: Amount of faith a customer has in the platform that has access to its data  </a:t>
            </a:r>
          </a:p>
          <a:p>
            <a:pPr lvl="1">
              <a:lnSpc>
                <a:spcPct val="107000"/>
              </a:lnSpc>
            </a:pPr>
            <a:r>
              <a:rPr lang="en-US" alt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- </a:t>
            </a: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Motivation to share data: A business’ willingness to openly share data on the platform  </a:t>
            </a:r>
          </a:p>
          <a:p>
            <a:pPr>
              <a:lnSpc>
                <a:spcPct val="107000"/>
              </a:lnSpc>
            </a:pPr>
            <a:r>
              <a:rPr lang="en-US" altLang="en-GB" sz="18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3) 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Many dependent variables are missing as a construct  </a:t>
            </a:r>
          </a:p>
        </p:txBody>
      </p:sp>
    </p:spTree>
    <p:extLst>
      <p:ext uri="{BB962C8B-B14F-4D97-AF65-F5344CB8AC3E}">
        <p14:creationId xmlns:p14="http://schemas.microsoft.com/office/powerpoint/2010/main" val="12275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0FD79-072A-4B4B-8599-149F22C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	-	Constructs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452390-C59D-431E-BC1B-F157E48E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66" y="1200150"/>
            <a:ext cx="3509171" cy="3615551"/>
          </a:xfrm>
        </p:spPr>
        <p:txBody>
          <a:bodyPr>
            <a:normAutofit/>
          </a:bodyPr>
          <a:lstStyle/>
          <a:p>
            <a:r>
              <a:rPr lang="en-GB" sz="2000" dirty="0"/>
              <a:t>Constructs presented are objects and</a:t>
            </a:r>
            <a:r>
              <a:rPr lang="nl-NL" sz="2000" dirty="0"/>
              <a:t> </a:t>
            </a:r>
            <a:r>
              <a:rPr lang="nl-NL" sz="2000" dirty="0" err="1"/>
              <a:t>processes</a:t>
            </a:r>
            <a:r>
              <a:rPr lang="nl-NL" sz="2000" dirty="0"/>
              <a:t>,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concepts</a:t>
            </a:r>
            <a:r>
              <a:rPr lang="nl-NL" sz="2000" dirty="0"/>
              <a:t> as </a:t>
            </a:r>
            <a:r>
              <a:rPr lang="nl-NL" sz="2000" dirty="0" err="1"/>
              <a:t>intended</a:t>
            </a:r>
            <a:r>
              <a:rPr lang="nl-NL" sz="2000" dirty="0"/>
              <a:t> (“security”, “privacy”, “trust”)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BD2C37-E9FB-42A1-B844-73ABABFA1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" r="7131"/>
          <a:stretch/>
        </p:blipFill>
        <p:spPr>
          <a:xfrm>
            <a:off x="3629799" y="1063229"/>
            <a:ext cx="5357319" cy="33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of analysis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altLang="en-GB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1) 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The unit of analysis is the major entity being studied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For instance: Organization, consumer, team, industry</a:t>
            </a:r>
          </a:p>
          <a:p>
            <a:pPr>
              <a:lnSpc>
                <a:spcPct val="107000"/>
              </a:lnSpc>
            </a:pPr>
            <a:r>
              <a:rPr lang="en-US" altLang="en-GB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So it is not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Practices used by companies to optimize the data validity   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Customer trust as well as confidence and comfort with which the customer shares its data with a platform  </a:t>
            </a: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The Business Model of Data Platforms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93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Hypothesis – frequent mistakes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1) </a:t>
            </a:r>
            <a:r>
              <a:rPr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Constructs are not connected; cannot answer the main research question 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2) 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A technology is in the hypotheses</a:t>
            </a:r>
            <a:endParaRPr sz="1800" dirty="0">
              <a:latin typeface="+mj-lt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- </a:t>
            </a:r>
            <a:r>
              <a:rPr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The risk mapping tool positively moderates the relation between the assessment of risks and the openness on business data</a:t>
            </a:r>
            <a:endParaRPr lang="en-GB" sz="1400" dirty="0">
              <a:latin typeface="+mj-lt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GB" sz="14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  <a:sym typeface="Wingdings" panose="05000000000000000000" pitchFamily="2" charset="2"/>
              </a:rPr>
              <a:t> Only put constructs = property of a unit of analysis</a:t>
            </a:r>
            <a:endParaRPr sz="1400" dirty="0">
              <a:latin typeface="+mj-lt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56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Hypothesis is always the basis of your research!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Good practice:</a:t>
            </a:r>
          </a:p>
          <a:p>
            <a:r>
              <a:rPr lang="en-US" sz="1800" dirty="0"/>
              <a:t>Directional:</a:t>
            </a:r>
          </a:p>
          <a:p>
            <a:pPr lvl="1"/>
            <a:r>
              <a:rPr lang="en-US" sz="1800" dirty="0"/>
              <a:t>The success of printed products (number of sales) will be higher when customer satisfaction is higher.</a:t>
            </a:r>
          </a:p>
          <a:p>
            <a:pPr lvl="1"/>
            <a:r>
              <a:rPr lang="en-US" sz="1800" dirty="0"/>
              <a:t>Introduction of green hydrogen in the transportation sector has a positive impact on reducing GHG. </a:t>
            </a:r>
          </a:p>
          <a:p>
            <a:r>
              <a:rPr lang="en-US" sz="1800" dirty="0"/>
              <a:t>Non-directional:</a:t>
            </a:r>
          </a:p>
          <a:p>
            <a:pPr lvl="1"/>
            <a:r>
              <a:rPr lang="en-US" sz="1800" dirty="0"/>
              <a:t>Perception of the ease of use of the electric vehicles among users has an impact on their perception on the e-mobility in general. </a:t>
            </a:r>
          </a:p>
        </p:txBody>
      </p:sp>
    </p:spTree>
    <p:extLst>
      <p:ext uri="{BB962C8B-B14F-4D97-AF65-F5344CB8AC3E}">
        <p14:creationId xmlns:p14="http://schemas.microsoft.com/office/powerpoint/2010/main" val="325502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Internal validity</a:t>
            </a:r>
            <a:br>
              <a:rPr lang="en-GB" dirty="0"/>
            </a:br>
            <a:r>
              <a:rPr lang="en-US" altLang="en-GB" dirty="0"/>
              <a:t>(</a:t>
            </a:r>
            <a:r>
              <a:rPr lang="en-GB" dirty="0">
                <a:latin typeface="Arial" panose="020B0604020202090204" pitchFamily="34" charset="0"/>
                <a:cs typeface="Arial" panose="020B0604020202090204" pitchFamily="34" charset="0"/>
              </a:rPr>
              <a:t>many problems with this</a:t>
            </a:r>
            <a:r>
              <a:rPr lang="en-US" altLang="en-GB" dirty="0">
                <a:latin typeface="Arial" panose="020B0604020202090204" pitchFamily="34" charset="0"/>
                <a:cs typeface="Arial" panose="020B0604020202090204" pitchFamily="34" charset="0"/>
              </a:rPr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1) </a:t>
            </a:r>
            <a:r>
              <a:rPr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Criteria should be discussed rather than only mentioned </a:t>
            </a:r>
          </a:p>
          <a:p>
            <a:pPr>
              <a:lnSpc>
                <a:spcPct val="107000"/>
              </a:lnSpc>
            </a:pPr>
            <a:r>
              <a:rPr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- the experience to share data and the openness of data should co-vary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2) </a:t>
            </a:r>
            <a:r>
              <a:rPr sz="1800" dirty="0">
                <a:latin typeface="+mj-lt"/>
                <a:ea typeface="Calibri" panose="020F0502020204030204" pitchFamily="34" charset="0"/>
                <a:cs typeface="Times New Roman" panose="02020503050405090304" pitchFamily="18" charset="0"/>
              </a:rPr>
              <a:t>Relate the internal validity discussion to the chosen research strategy, criteria differ per research strategy, also explain how you want to guarantee internal validity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69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of analysis and research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Unit of analysis:</a:t>
            </a:r>
          </a:p>
          <a:p>
            <a:r>
              <a:rPr lang="en-US" sz="1800" dirty="0"/>
              <a:t>Should always match up with research question</a:t>
            </a:r>
          </a:p>
          <a:p>
            <a:r>
              <a:rPr lang="en-US" sz="1800" dirty="0"/>
              <a:t>If your research question is about a dryer unit than the unit of analysis is the dryer unit, not the full production process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Research strategy:</a:t>
            </a:r>
          </a:p>
          <a:p>
            <a:r>
              <a:rPr lang="en-US" sz="1800" dirty="0"/>
              <a:t>Mostly used: Case study</a:t>
            </a:r>
          </a:p>
          <a:p>
            <a:r>
              <a:rPr lang="en-US" sz="1800" dirty="0"/>
              <a:t>Make sure to have a clear explanation of why you chose your strategy. </a:t>
            </a:r>
          </a:p>
          <a:p>
            <a:pPr lvl="1"/>
            <a:r>
              <a:rPr lang="en-US" sz="1400" dirty="0"/>
              <a:t>Only stating that you should collect data is too limited</a:t>
            </a:r>
          </a:p>
          <a:p>
            <a:r>
              <a:rPr lang="en-US" sz="1800" dirty="0"/>
              <a:t>Incorporate internal validity in the explanation</a:t>
            </a:r>
          </a:p>
        </p:txBody>
      </p:sp>
    </p:spTree>
    <p:extLst>
      <p:ext uri="{BB962C8B-B14F-4D97-AF65-F5344CB8AC3E}">
        <p14:creationId xmlns:p14="http://schemas.microsoft.com/office/powerpoint/2010/main" val="102678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471</Words>
  <Application>Microsoft Office PowerPoint</Application>
  <PresentationFormat>On-screen Show (16:9)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Custom Design</vt:lpstr>
      <vt:lpstr>Feedback weekly assignment #2</vt:lpstr>
      <vt:lpstr>Constructs – re-occurring mistakes</vt:lpstr>
      <vt:lpstr>Tip - Constructs</vt:lpstr>
      <vt:lpstr>Unit of analysis </vt:lpstr>
      <vt:lpstr>Hypothesis – frequent mistakes </vt:lpstr>
      <vt:lpstr>Hypothesis</vt:lpstr>
      <vt:lpstr>Internal validity (many problems with this)</vt:lpstr>
      <vt:lpstr>Unit of analysis and research strategy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chatarina.petra@office.ui.ac.id</cp:lastModifiedBy>
  <cp:revision>65</cp:revision>
  <dcterms:created xsi:type="dcterms:W3CDTF">2015-07-09T11:57:30Z</dcterms:created>
  <dcterms:modified xsi:type="dcterms:W3CDTF">2023-10-31T21:44:40Z</dcterms:modified>
</cp:coreProperties>
</file>