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7"/>
  </p:notesMasterIdLst>
  <p:handoutMasterIdLst>
    <p:handoutMasterId r:id="rId8"/>
  </p:handoutMasterIdLst>
  <p:sldIdLst>
    <p:sldId id="256" r:id="rId3"/>
    <p:sldId id="335" r:id="rId4"/>
    <p:sldId id="337" r:id="rId5"/>
    <p:sldId id="336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4" autoAdjust="0"/>
    <p:restoredTop sz="87938" autoAdjust="0"/>
  </p:normalViewPr>
  <p:slideViewPr>
    <p:cSldViewPr snapToGrid="0" snapToObjects="1">
      <p:cViewPr varScale="1">
        <p:scale>
          <a:sx n="80" d="100"/>
          <a:sy n="80" d="100"/>
        </p:scale>
        <p:origin x="141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E71D8-5F38-49DF-BEF3-4E8C0E0FD260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428B-5DBF-4E47-AA05-E337B9B881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4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Feedback weekly assignment #3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/>
                <a:cs typeface="Arial"/>
              </a:rPr>
              <a:t>5 Dec 2022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13E0E-97E1-A84B-9686-47900434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Often</a:t>
            </a:r>
            <a:r>
              <a:rPr lang="nl-NL" dirty="0"/>
              <a:t> made mistakes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36F3CC-E034-9B43-B35D-20356E82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err="1"/>
              <a:t>Population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sample</a:t>
            </a:r>
          </a:p>
          <a:p>
            <a:pPr marL="685800" lvl="2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you’re</a:t>
            </a:r>
            <a:r>
              <a:rPr lang="nl-NL" dirty="0"/>
              <a:t> </a:t>
            </a:r>
            <a:r>
              <a:rPr lang="nl-NL" dirty="0" err="1"/>
              <a:t>going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survey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, </a:t>
            </a:r>
            <a:r>
              <a:rPr lang="nl-NL" dirty="0" err="1"/>
              <a:t>there’s</a:t>
            </a:r>
            <a:r>
              <a:rPr lang="nl-NL" dirty="0"/>
              <a:t> no sense </a:t>
            </a:r>
          </a:p>
          <a:p>
            <a:pPr marL="685800" lvl="2" indent="0">
              <a:buNone/>
            </a:pPr>
            <a:r>
              <a:rPr lang="nl-NL" dirty="0" err="1"/>
              <a:t>taking</a:t>
            </a:r>
            <a:r>
              <a:rPr lang="nl-NL" dirty="0"/>
              <a:t> a sample out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endParaRPr lang="nl-NL" dirty="0"/>
          </a:p>
          <a:p>
            <a:r>
              <a:rPr lang="nl-NL" dirty="0" err="1"/>
              <a:t>Likert</a:t>
            </a:r>
            <a:r>
              <a:rPr lang="nl-NL" dirty="0"/>
              <a:t> </a:t>
            </a:r>
            <a:r>
              <a:rPr lang="nl-NL" dirty="0" err="1"/>
              <a:t>scale</a:t>
            </a:r>
            <a:endParaRPr lang="nl-NL" dirty="0"/>
          </a:p>
          <a:p>
            <a:pPr marL="685800" lvl="2" indent="0">
              <a:buNone/>
            </a:pPr>
            <a:r>
              <a:rPr lang="nl-NL" dirty="0" err="1"/>
              <a:t>Likert</a:t>
            </a:r>
            <a:r>
              <a:rPr lang="nl-NL" dirty="0"/>
              <a:t> </a:t>
            </a:r>
            <a:r>
              <a:rPr lang="nl-NL" dirty="0" err="1"/>
              <a:t>scale</a:t>
            </a:r>
            <a:r>
              <a:rPr lang="nl-NL" dirty="0"/>
              <a:t> is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level of agreement </a:t>
            </a:r>
            <a:r>
              <a:rPr lang="nl-NL" dirty="0" err="1"/>
              <a:t>for</a:t>
            </a:r>
            <a:r>
              <a:rPr lang="nl-NL" dirty="0"/>
              <a:t> a statement,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i="1" dirty="0" err="1"/>
              <a:t>not</a:t>
            </a:r>
            <a:r>
              <a:rPr lang="nl-NL" i="1" dirty="0"/>
              <a:t> </a:t>
            </a:r>
            <a:r>
              <a:rPr lang="nl-NL" dirty="0"/>
              <a:t>a question!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make statements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respondent </a:t>
            </a:r>
            <a:r>
              <a:rPr lang="nl-NL" dirty="0" err="1"/>
              <a:t>what</a:t>
            </a:r>
            <a:r>
              <a:rPr lang="nl-NL" dirty="0"/>
              <a:t> his/her opinion is </a:t>
            </a:r>
            <a:r>
              <a:rPr lang="nl-NL" dirty="0" err="1"/>
              <a:t>regarding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statement (e.g. </a:t>
            </a:r>
            <a:r>
              <a:rPr lang="nl-NL" dirty="0" err="1"/>
              <a:t>strongly</a:t>
            </a:r>
            <a:r>
              <a:rPr lang="nl-NL" dirty="0"/>
              <a:t> </a:t>
            </a:r>
            <a:r>
              <a:rPr lang="nl-NL" dirty="0" err="1"/>
              <a:t>agree</a:t>
            </a:r>
            <a:r>
              <a:rPr lang="nl-NL" dirty="0"/>
              <a:t>)</a:t>
            </a:r>
          </a:p>
          <a:p>
            <a:pPr marL="685800" lvl="2" indent="0">
              <a:buNone/>
            </a:pPr>
            <a:r>
              <a:rPr lang="nl-NL" dirty="0"/>
              <a:t>(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wrong in exams </a:t>
            </a:r>
            <a:r>
              <a:rPr lang="nl-NL" dirty="0" err="1"/>
              <a:t>too</a:t>
            </a:r>
            <a:r>
              <a:rPr lang="nl-NL" dirty="0"/>
              <a:t>..)</a:t>
            </a:r>
          </a:p>
          <a:p>
            <a:r>
              <a:rPr lang="nl-NL" dirty="0"/>
              <a:t>Sample frame</a:t>
            </a:r>
          </a:p>
          <a:p>
            <a:pPr marL="685800" lvl="2" indent="0">
              <a:buNone/>
            </a:pP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or </a:t>
            </a:r>
            <a:r>
              <a:rPr lang="nl-NL" dirty="0" err="1"/>
              <a:t>the</a:t>
            </a:r>
            <a:r>
              <a:rPr lang="nl-NL" dirty="0"/>
              <a:t> sample. . Sample frame is </a:t>
            </a:r>
            <a:r>
              <a:rPr lang="nl-NL" dirty="0" err="1"/>
              <a:t>the</a:t>
            </a:r>
            <a:r>
              <a:rPr lang="nl-NL" dirty="0"/>
              <a:t> source </a:t>
            </a:r>
            <a:r>
              <a:rPr lang="nl-NL" dirty="0" err="1"/>
              <a:t>material</a:t>
            </a:r>
            <a:r>
              <a:rPr lang="nl-NL" dirty="0"/>
              <a:t> or device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which</a:t>
            </a:r>
            <a:r>
              <a:rPr lang="nl-NL" dirty="0"/>
              <a:t> a sample is </a:t>
            </a:r>
            <a:r>
              <a:rPr lang="nl-NL" dirty="0" err="1"/>
              <a:t>drawn</a:t>
            </a:r>
            <a:r>
              <a:rPr lang="nl-NL" dirty="0"/>
              <a:t>. It is a list of </a:t>
            </a:r>
            <a:r>
              <a:rPr lang="nl-NL" dirty="0" err="1"/>
              <a:t>those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who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sample</a:t>
            </a:r>
            <a:br>
              <a:rPr lang="nl-NL" dirty="0"/>
            </a:br>
            <a:r>
              <a:rPr lang="nl-NL" dirty="0"/>
              <a:t>(idem)</a:t>
            </a:r>
          </a:p>
          <a:p>
            <a:pPr marL="685800" lvl="2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73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831FB-F54F-4FFD-91B0-CB17DEF0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Sampling frame </a:t>
            </a:r>
            <a:r>
              <a:rPr lang="nl-NL" dirty="0" err="1"/>
              <a:t>vs</a:t>
            </a:r>
            <a:r>
              <a:rPr lang="nl-NL" dirty="0"/>
              <a:t> sampling </a:t>
            </a:r>
            <a:r>
              <a:rPr lang="nl-NL" dirty="0" err="1"/>
              <a:t>method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093ECE-6F89-40C4-8773-C7D01036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 err="1"/>
              <a:t>Probability</a:t>
            </a:r>
            <a:r>
              <a:rPr lang="nl-NL" sz="2000" dirty="0"/>
              <a:t> sampling </a:t>
            </a:r>
            <a:r>
              <a:rPr lang="nl-NL" sz="2000" dirty="0" err="1"/>
              <a:t>vs</a:t>
            </a:r>
            <a:r>
              <a:rPr lang="nl-NL" sz="2000" dirty="0"/>
              <a:t> non-</a:t>
            </a:r>
            <a:r>
              <a:rPr lang="nl-NL" sz="2000" dirty="0" err="1"/>
              <a:t>probability</a:t>
            </a:r>
            <a:r>
              <a:rPr lang="nl-NL" sz="2000" dirty="0"/>
              <a:t> sampling</a:t>
            </a:r>
          </a:p>
          <a:p>
            <a:r>
              <a:rPr lang="nl-NL" sz="2000" dirty="0" err="1"/>
              <a:t>Difference</a:t>
            </a:r>
            <a:r>
              <a:rPr lang="nl-NL" sz="2000" dirty="0"/>
              <a:t> </a:t>
            </a:r>
            <a:r>
              <a:rPr lang="nl-NL" sz="2000" dirty="0" err="1"/>
              <a:t>between</a:t>
            </a:r>
            <a:r>
              <a:rPr lang="nl-NL" sz="2000" dirty="0"/>
              <a:t> a sample frame </a:t>
            </a:r>
            <a:r>
              <a:rPr lang="nl-NL" sz="2000" dirty="0" err="1"/>
              <a:t>and</a:t>
            </a:r>
            <a:r>
              <a:rPr lang="nl-NL" sz="2000" dirty="0"/>
              <a:t> a sampling </a:t>
            </a:r>
            <a:r>
              <a:rPr lang="nl-NL" sz="2000" dirty="0" err="1"/>
              <a:t>method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AC17350-1315-40DB-886A-192A181352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4969" y="2662896"/>
            <a:ext cx="3627120" cy="119634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167C0F8-6BB6-4FC9-AD2D-1B13ADEDEA52}"/>
              </a:ext>
            </a:extLst>
          </p:cNvPr>
          <p:cNvSpPr txBox="1"/>
          <p:nvPr/>
        </p:nvSpPr>
        <p:spPr>
          <a:xfrm>
            <a:off x="2244969" y="4034226"/>
            <a:ext cx="2595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/>
              <a:t>Stratified</a:t>
            </a:r>
            <a:r>
              <a:rPr lang="nl-NL" sz="1400" dirty="0"/>
              <a:t> sampling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7F89E72-A3A9-48C4-A031-9B877051DE37}"/>
              </a:ext>
            </a:extLst>
          </p:cNvPr>
          <p:cNvSpPr txBox="1"/>
          <p:nvPr/>
        </p:nvSpPr>
        <p:spPr>
          <a:xfrm>
            <a:off x="6175718" y="2554751"/>
            <a:ext cx="227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 sample frame is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take </a:t>
            </a:r>
            <a:r>
              <a:rPr lang="nl-NL" dirty="0" err="1"/>
              <a:t>your</a:t>
            </a:r>
            <a:r>
              <a:rPr lang="nl-NL" dirty="0"/>
              <a:t> sample </a:t>
            </a:r>
            <a:r>
              <a:rPr lang="nl-NL" dirty="0" err="1"/>
              <a:t>from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23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B2F8-E876-AD46-BFA1-1500DF37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Often</a:t>
            </a:r>
            <a:r>
              <a:rPr lang="nl-NL" dirty="0"/>
              <a:t> made mistakes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EFDB9B-C7B2-704B-98F2-8390C8E8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err="1"/>
              <a:t>Argumentation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sampling</a:t>
            </a:r>
          </a:p>
          <a:p>
            <a:pPr marL="1028700" lvl="2" indent="-342900"/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argumentation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why</a:t>
            </a:r>
            <a:r>
              <a:rPr lang="nl-NL" dirty="0"/>
              <a:t> are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design.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 </a:t>
            </a:r>
            <a:r>
              <a:rPr lang="nl-NL" dirty="0" err="1"/>
              <a:t>it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boundaries</a:t>
            </a:r>
            <a:endParaRPr lang="nl-NL" dirty="0"/>
          </a:p>
          <a:p>
            <a:pPr marL="1028700" lvl="2" indent="-342900"/>
            <a:r>
              <a:rPr lang="nl-NL" dirty="0" err="1"/>
              <a:t>Give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a </a:t>
            </a:r>
            <a:r>
              <a:rPr lang="nl-NL" dirty="0" err="1"/>
              <a:t>geographical</a:t>
            </a:r>
            <a:r>
              <a:rPr lang="nl-NL" dirty="0"/>
              <a:t> </a:t>
            </a:r>
            <a:r>
              <a:rPr lang="nl-NL" dirty="0" err="1"/>
              <a:t>boundarie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.</a:t>
            </a:r>
          </a:p>
          <a:p>
            <a:pPr marL="1028700" lvl="2" indent="-342900"/>
            <a:r>
              <a:rPr lang="nl-NL" dirty="0"/>
              <a:t>e.g. </a:t>
            </a:r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owners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Netherlands </a:t>
            </a:r>
            <a:r>
              <a:rPr lang="nl-NL" dirty="0" err="1"/>
              <a:t>who</a:t>
            </a:r>
            <a:r>
              <a:rPr lang="nl-NL" dirty="0"/>
              <a:t> are 18 </a:t>
            </a:r>
            <a:r>
              <a:rPr lang="nl-NL" dirty="0" err="1"/>
              <a:t>year</a:t>
            </a:r>
            <a:r>
              <a:rPr lang="nl-NL" dirty="0"/>
              <a:t> or </a:t>
            </a:r>
            <a:r>
              <a:rPr lang="nl-NL" dirty="0" err="1"/>
              <a:t>older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are </a:t>
            </a:r>
            <a:r>
              <a:rPr lang="nl-NL" dirty="0" err="1"/>
              <a:t>registered</a:t>
            </a:r>
            <a:r>
              <a:rPr lang="nl-NL" dirty="0"/>
              <a:t> as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“</a:t>
            </a:r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owners</a:t>
            </a:r>
            <a:r>
              <a:rPr lang="nl-NL" dirty="0"/>
              <a:t>” </a:t>
            </a:r>
          </a:p>
          <a:p>
            <a:pPr marL="1028700" lvl="2" indent="-342900"/>
            <a:r>
              <a:rPr lang="en-GB" sz="2500" dirty="0"/>
              <a:t>Bad example: The Population is the Smart Textile Industry. </a:t>
            </a:r>
            <a:r>
              <a:rPr lang="nl-NL" sz="2500" dirty="0" err="1"/>
              <a:t>Because</a:t>
            </a:r>
            <a:r>
              <a:rPr lang="nl-NL" sz="2500" dirty="0"/>
              <a:t> </a:t>
            </a:r>
            <a:r>
              <a:rPr lang="nl-NL" sz="2500" dirty="0" err="1"/>
              <a:t>suitable</a:t>
            </a:r>
            <a:r>
              <a:rPr lang="nl-NL" sz="2500" dirty="0"/>
              <a:t> sensor system must </a:t>
            </a:r>
            <a:r>
              <a:rPr lang="nl-NL" sz="2500" dirty="0" err="1"/>
              <a:t>be</a:t>
            </a:r>
            <a:r>
              <a:rPr lang="nl-NL" sz="2500" dirty="0"/>
              <a:t> </a:t>
            </a:r>
            <a:r>
              <a:rPr lang="nl-NL" sz="2500" dirty="0" err="1"/>
              <a:t>developed</a:t>
            </a:r>
            <a:r>
              <a:rPr lang="nl-NL" sz="2500" dirty="0"/>
              <a:t> </a:t>
            </a:r>
            <a:r>
              <a:rPr lang="nl-NL" sz="2500" dirty="0" err="1"/>
              <a:t>using</a:t>
            </a:r>
            <a:r>
              <a:rPr lang="nl-NL" sz="2500" dirty="0"/>
              <a:t> smart </a:t>
            </a:r>
            <a:r>
              <a:rPr lang="nl-NL" sz="2500" dirty="0" err="1"/>
              <a:t>textile</a:t>
            </a:r>
            <a:r>
              <a:rPr lang="nl-NL" sz="2500" dirty="0"/>
              <a:t> in order </a:t>
            </a:r>
            <a:r>
              <a:rPr lang="nl-NL" sz="2500" dirty="0" err="1"/>
              <a:t>to</a:t>
            </a:r>
            <a:r>
              <a:rPr lang="nl-NL" sz="2500" dirty="0"/>
              <a:t> </a:t>
            </a:r>
            <a:r>
              <a:rPr lang="nl-NL" sz="2500" dirty="0" err="1"/>
              <a:t>replace</a:t>
            </a:r>
            <a:r>
              <a:rPr lang="nl-NL" sz="2500" dirty="0"/>
              <a:t> </a:t>
            </a:r>
            <a:r>
              <a:rPr lang="nl-NL" sz="2500" dirty="0" err="1"/>
              <a:t>the</a:t>
            </a:r>
            <a:r>
              <a:rPr lang="nl-NL" sz="2500" dirty="0"/>
              <a:t> </a:t>
            </a:r>
            <a:r>
              <a:rPr lang="nl-NL" sz="2500" dirty="0" err="1"/>
              <a:t>current</a:t>
            </a:r>
            <a:r>
              <a:rPr lang="nl-NL" sz="2500" dirty="0"/>
              <a:t> </a:t>
            </a:r>
            <a:r>
              <a:rPr lang="nl-NL" sz="2500" dirty="0" err="1"/>
              <a:t>sensing</a:t>
            </a:r>
            <a:r>
              <a:rPr lang="nl-NL" sz="2500" dirty="0"/>
              <a:t> </a:t>
            </a:r>
            <a:r>
              <a:rPr lang="nl-NL" sz="2500" dirty="0" err="1"/>
              <a:t>technology</a:t>
            </a:r>
            <a:endParaRPr lang="nl-NL" sz="2500" dirty="0"/>
          </a:p>
          <a:p>
            <a:pPr marL="1028700" lvl="2" indent="-342900"/>
            <a:r>
              <a:rPr lang="en-GB" sz="2500" dirty="0"/>
              <a:t>Good example: High-Tech &amp; Software companies in the region of Eindhoven, Netherlands</a:t>
            </a:r>
            <a:endParaRPr lang="nl-NL" sz="2500" dirty="0"/>
          </a:p>
          <a:p>
            <a:pPr marL="685800" lvl="2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563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273</Words>
  <Application>Microsoft Office PowerPoint</Application>
  <PresentationFormat>On-screen Show (16:9)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Office Theme</vt:lpstr>
      <vt:lpstr>Custom Design</vt:lpstr>
      <vt:lpstr>Feedback weekly assignment #3</vt:lpstr>
      <vt:lpstr>Often made mistakes</vt:lpstr>
      <vt:lpstr>Sampling frame vs sampling method</vt:lpstr>
      <vt:lpstr>Often made mistakes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chatarina.petra@office.ui.ac.id</cp:lastModifiedBy>
  <cp:revision>68</cp:revision>
  <dcterms:created xsi:type="dcterms:W3CDTF">2015-07-09T11:57:30Z</dcterms:created>
  <dcterms:modified xsi:type="dcterms:W3CDTF">2023-10-31T21:45:12Z</dcterms:modified>
</cp:coreProperties>
</file>