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53"/>
  </p:notesMasterIdLst>
  <p:handoutMasterIdLst>
    <p:handoutMasterId r:id="rId54"/>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96" r:id="rId20"/>
    <p:sldId id="297" r:id="rId21"/>
    <p:sldId id="298" r:id="rId22"/>
    <p:sldId id="301" r:id="rId23"/>
    <p:sldId id="299" r:id="rId24"/>
    <p:sldId id="302" r:id="rId25"/>
    <p:sldId id="300" r:id="rId26"/>
    <p:sldId id="303" r:id="rId27"/>
    <p:sldId id="275" r:id="rId28"/>
    <p:sldId id="276" r:id="rId29"/>
    <p:sldId id="277" r:id="rId30"/>
    <p:sldId id="278" r:id="rId31"/>
    <p:sldId id="279" r:id="rId32"/>
    <p:sldId id="305" r:id="rId33"/>
    <p:sldId id="306" r:id="rId34"/>
    <p:sldId id="307" r:id="rId35"/>
    <p:sldId id="309" r:id="rId36"/>
    <p:sldId id="310" r:id="rId37"/>
    <p:sldId id="311" r:id="rId38"/>
    <p:sldId id="312" r:id="rId39"/>
    <p:sldId id="313" r:id="rId40"/>
    <p:sldId id="314" r:id="rId41"/>
    <p:sldId id="315" r:id="rId42"/>
    <p:sldId id="316" r:id="rId43"/>
    <p:sldId id="317" r:id="rId44"/>
    <p:sldId id="318" r:id="rId45"/>
    <p:sldId id="327" r:id="rId46"/>
    <p:sldId id="328" r:id="rId47"/>
    <p:sldId id="329" r:id="rId48"/>
    <p:sldId id="330" r:id="rId49"/>
    <p:sldId id="331" r:id="rId50"/>
    <p:sldId id="332" r:id="rId51"/>
    <p:sldId id="304" r:id="rId5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84" autoAdjust="0"/>
    <p:restoredTop sz="78182" autoAdjust="0"/>
  </p:normalViewPr>
  <p:slideViewPr>
    <p:cSldViewPr snapToGrid="0" snapToObjects="1">
      <p:cViewPr varScale="1">
        <p:scale>
          <a:sx n="69" d="100"/>
          <a:sy n="69" d="100"/>
        </p:scale>
        <p:origin x="1484" y="3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AE3B3E-782A-9745-8E84-372F7B6771BF}" type="datetimeFigureOut">
              <a:rPr lang="en-US" smtClean="0"/>
              <a:t>11/6/2023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171C0A-6FC9-E54E-92BE-11816E6C8A1A}" type="slidenum">
              <a:rPr lang="en-US" smtClean="0"/>
              <a:t>‹#›</a:t>
            </a:fld>
            <a:endParaRPr lang="en-US" dirty="0"/>
          </a:p>
        </p:txBody>
      </p:sp>
    </p:spTree>
    <p:extLst>
      <p:ext uri="{BB962C8B-B14F-4D97-AF65-F5344CB8AC3E}">
        <p14:creationId xmlns:p14="http://schemas.microsoft.com/office/powerpoint/2010/main" val="1640606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E71D8-5F38-49DF-BEF3-4E8C0E0FD260}" type="datetimeFigureOut">
              <a:rPr lang="en-GB" smtClean="0"/>
              <a:t>06/11/2023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26428B-5DBF-4E47-AA05-E337B9B88152}" type="slidenum">
              <a:rPr lang="en-GB" smtClean="0"/>
              <a:t>‹#›</a:t>
            </a:fld>
            <a:endParaRPr lang="en-GB"/>
          </a:p>
        </p:txBody>
      </p:sp>
    </p:spTree>
    <p:extLst>
      <p:ext uri="{BB962C8B-B14F-4D97-AF65-F5344CB8AC3E}">
        <p14:creationId xmlns:p14="http://schemas.microsoft.com/office/powerpoint/2010/main" val="126840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52A1DF-DB67-4215-A149-0F57EC620F22}"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78338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CBCC69-0170-480A-AD19-E2E3368C4D2C}" type="slidenum">
              <a:rPr lang="nl-NL" altLang="nl-NL"/>
              <a:pPr/>
              <a:t>19</a:t>
            </a:fld>
            <a:endParaRPr lang="nl-NL" altLang="nl-NL"/>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ltLang="nl-NL"/>
          </a:p>
        </p:txBody>
      </p:sp>
    </p:spTree>
    <p:extLst>
      <p:ext uri="{BB962C8B-B14F-4D97-AF65-F5344CB8AC3E}">
        <p14:creationId xmlns:p14="http://schemas.microsoft.com/office/powerpoint/2010/main" val="489430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en-US" sz="2000"/>
              <a:t>Single case</a:t>
            </a:r>
          </a:p>
          <a:p>
            <a:r>
              <a:rPr lang="en-US" altLang="en-US" sz="2000"/>
              <a:t>- Critical case</a:t>
            </a:r>
          </a:p>
          <a:p>
            <a:r>
              <a:rPr lang="en-US" altLang="en-US" sz="2000"/>
              <a:t>- Extreme or unique case</a:t>
            </a:r>
          </a:p>
          <a:p>
            <a:r>
              <a:rPr lang="en-US" altLang="en-US" sz="2000"/>
              <a:t>-</a:t>
            </a:r>
            <a:r>
              <a:rPr lang="en-US" altLang="en-US" sz="2000" baseline="0"/>
              <a:t> </a:t>
            </a:r>
            <a:r>
              <a:rPr lang="en-US" altLang="en-US" sz="2000"/>
              <a:t>Representative or typical case</a:t>
            </a:r>
          </a:p>
          <a:p>
            <a:r>
              <a:rPr lang="en-US" altLang="en-US" sz="2000"/>
              <a:t>-</a:t>
            </a:r>
            <a:r>
              <a:rPr lang="en-US" altLang="en-US" sz="2000" baseline="0"/>
              <a:t> </a:t>
            </a:r>
            <a:r>
              <a:rPr lang="en-US" altLang="en-US" sz="2000"/>
              <a:t>Revelatory case</a:t>
            </a:r>
          </a:p>
          <a:p>
            <a:endParaRPr lang="en-GB"/>
          </a:p>
          <a:p>
            <a:r>
              <a:rPr lang="en-GB"/>
              <a:t>Multiple case: </a:t>
            </a:r>
          </a:p>
          <a:p>
            <a:r>
              <a:rPr lang="en-US" altLang="en-US" sz="2000"/>
              <a:t>- Comparative studies</a:t>
            </a:r>
          </a:p>
          <a:p>
            <a:r>
              <a:rPr lang="en-US" altLang="en-US" sz="2000"/>
              <a:t>- Replication logic</a:t>
            </a:r>
          </a:p>
          <a:p>
            <a:r>
              <a:rPr lang="en-US" altLang="en-US" sz="2000"/>
              <a:t>-</a:t>
            </a:r>
            <a:r>
              <a:rPr lang="en-US" altLang="en-US" sz="2000" baseline="0"/>
              <a:t> </a:t>
            </a:r>
            <a:r>
              <a:rPr lang="en-US" altLang="en-US" sz="2000"/>
              <a:t>Sampling logic</a:t>
            </a:r>
          </a:p>
          <a:p>
            <a:endParaRPr lang="nl-NL"/>
          </a:p>
        </p:txBody>
      </p:sp>
      <p:sp>
        <p:nvSpPr>
          <p:cNvPr id="4" name="Slide Number Placeholder 3"/>
          <p:cNvSpPr>
            <a:spLocks noGrp="1"/>
          </p:cNvSpPr>
          <p:nvPr>
            <p:ph type="sldNum" sz="quarter" idx="10"/>
          </p:nvPr>
        </p:nvSpPr>
        <p:spPr/>
        <p:txBody>
          <a:bodyPr/>
          <a:lstStyle/>
          <a:p>
            <a:fld id="{5952A1DF-DB67-4215-A149-0F57EC620F22}" type="slidenum">
              <a:rPr lang="nl-NL" smtClean="0"/>
              <a:t>20</a:t>
            </a:fld>
            <a:endParaRPr lang="nl-NL"/>
          </a:p>
        </p:txBody>
      </p:sp>
    </p:spTree>
    <p:extLst>
      <p:ext uri="{BB962C8B-B14F-4D97-AF65-F5344CB8AC3E}">
        <p14:creationId xmlns:p14="http://schemas.microsoft.com/office/powerpoint/2010/main" val="3486908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en-US" sz="2000"/>
              <a:t>Single case</a:t>
            </a:r>
          </a:p>
          <a:p>
            <a:r>
              <a:rPr lang="en-US" altLang="en-US" sz="2000"/>
              <a:t>- Critical case</a:t>
            </a:r>
          </a:p>
          <a:p>
            <a:r>
              <a:rPr lang="en-US" altLang="en-US" sz="2000"/>
              <a:t>- Extreme or unique case</a:t>
            </a:r>
          </a:p>
          <a:p>
            <a:r>
              <a:rPr lang="en-US" altLang="en-US" sz="2000"/>
              <a:t>-</a:t>
            </a:r>
            <a:r>
              <a:rPr lang="en-US" altLang="en-US" sz="2000" baseline="0"/>
              <a:t> </a:t>
            </a:r>
            <a:r>
              <a:rPr lang="en-US" altLang="en-US" sz="2000"/>
              <a:t>Representative or typical case</a:t>
            </a:r>
          </a:p>
          <a:p>
            <a:r>
              <a:rPr lang="en-US" altLang="en-US" sz="2000"/>
              <a:t>-</a:t>
            </a:r>
            <a:r>
              <a:rPr lang="en-US" altLang="en-US" sz="2000" baseline="0"/>
              <a:t> </a:t>
            </a:r>
            <a:r>
              <a:rPr lang="en-US" altLang="en-US" sz="2000"/>
              <a:t>Revelatory case</a:t>
            </a:r>
          </a:p>
          <a:p>
            <a:endParaRPr lang="en-GB"/>
          </a:p>
          <a:p>
            <a:r>
              <a:rPr lang="en-GB"/>
              <a:t>Multiple case: </a:t>
            </a:r>
          </a:p>
          <a:p>
            <a:r>
              <a:rPr lang="en-US" altLang="en-US" sz="2000"/>
              <a:t>- Comparative studies</a:t>
            </a:r>
          </a:p>
          <a:p>
            <a:r>
              <a:rPr lang="en-US" altLang="en-US" sz="2000"/>
              <a:t>- Replication logic</a:t>
            </a:r>
          </a:p>
          <a:p>
            <a:r>
              <a:rPr lang="en-US" altLang="en-US" sz="2000"/>
              <a:t>-</a:t>
            </a:r>
            <a:r>
              <a:rPr lang="en-US" altLang="en-US" sz="2000" baseline="0"/>
              <a:t> </a:t>
            </a:r>
            <a:r>
              <a:rPr lang="en-US" altLang="en-US" sz="2000"/>
              <a:t>Sampling logic</a:t>
            </a:r>
          </a:p>
          <a:p>
            <a:endParaRPr lang="nl-NL"/>
          </a:p>
        </p:txBody>
      </p:sp>
      <p:sp>
        <p:nvSpPr>
          <p:cNvPr id="4" name="Slide Number Placeholder 3"/>
          <p:cNvSpPr>
            <a:spLocks noGrp="1"/>
          </p:cNvSpPr>
          <p:nvPr>
            <p:ph type="sldNum" sz="quarter" idx="10"/>
          </p:nvPr>
        </p:nvSpPr>
        <p:spPr/>
        <p:txBody>
          <a:bodyPr/>
          <a:lstStyle/>
          <a:p>
            <a:fld id="{5952A1DF-DB67-4215-A149-0F57EC620F22}" type="slidenum">
              <a:rPr lang="nl-NL" smtClean="0"/>
              <a:t>21</a:t>
            </a:fld>
            <a:endParaRPr lang="nl-NL"/>
          </a:p>
        </p:txBody>
      </p:sp>
    </p:spTree>
    <p:extLst>
      <p:ext uri="{BB962C8B-B14F-4D97-AF65-F5344CB8AC3E}">
        <p14:creationId xmlns:p14="http://schemas.microsoft.com/office/powerpoint/2010/main" val="1389743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altLang="en-US" sz="1200"/>
              <a:t>Data Collection Methods – interviews, observations, document analysis</a:t>
            </a:r>
          </a:p>
          <a:p>
            <a:endParaRPr lang="en-ZA" altLang="en-US" sz="1200"/>
          </a:p>
          <a:p>
            <a:r>
              <a:rPr lang="en-ZA" altLang="en-US" sz="1200"/>
              <a:t>Data Sources – public/private, over time, different perspectives</a:t>
            </a:r>
          </a:p>
          <a:p>
            <a:endParaRPr lang="en-ZA" altLang="en-US" sz="1200"/>
          </a:p>
          <a:p>
            <a:r>
              <a:rPr lang="en-ZA" altLang="en-US" sz="1200"/>
              <a:t>Analysts – multiple analysts, independent analysis and compare findings</a:t>
            </a:r>
          </a:p>
          <a:p>
            <a:endParaRPr lang="en-ZA" altLang="en-US" sz="1200"/>
          </a:p>
          <a:p>
            <a:r>
              <a:rPr lang="en-ZA" altLang="en-US" sz="1200"/>
              <a:t>Theories – to understand how different assumptions affect findings, illuminate inconsistencies</a:t>
            </a:r>
          </a:p>
          <a:p>
            <a:endParaRPr lang="nl-NL"/>
          </a:p>
        </p:txBody>
      </p:sp>
      <p:sp>
        <p:nvSpPr>
          <p:cNvPr id="4" name="Slide Number Placeholder 3"/>
          <p:cNvSpPr>
            <a:spLocks noGrp="1"/>
          </p:cNvSpPr>
          <p:nvPr>
            <p:ph type="sldNum" sz="quarter" idx="10"/>
          </p:nvPr>
        </p:nvSpPr>
        <p:spPr/>
        <p:txBody>
          <a:bodyPr/>
          <a:lstStyle/>
          <a:p>
            <a:fld id="{5952A1DF-DB67-4215-A149-0F57EC620F22}" type="slidenum">
              <a:rPr lang="nl-NL" smtClean="0"/>
              <a:t>24</a:t>
            </a:fld>
            <a:endParaRPr lang="nl-NL"/>
          </a:p>
        </p:txBody>
      </p:sp>
    </p:spTree>
    <p:extLst>
      <p:ext uri="{BB962C8B-B14F-4D97-AF65-F5344CB8AC3E}">
        <p14:creationId xmlns:p14="http://schemas.microsoft.com/office/powerpoint/2010/main" val="586204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in any research, </a:t>
            </a:r>
            <a:r>
              <a:rPr lang="en-US" baseline="0" dirty="0"/>
              <a:t>it is important to enhance the quality of case study research as much as possible. </a:t>
            </a:r>
            <a:r>
              <a:rPr lang="en-US" sz="1200" b="0" i="0" u="none" strike="noStrike" kern="1200" baseline="0" dirty="0">
                <a:solidFill>
                  <a:schemeClr val="tx1"/>
                </a:solidFill>
                <a:latin typeface="+mn-lt"/>
                <a:ea typeface="+mn-ea"/>
                <a:cs typeface="+mn-cs"/>
              </a:rPr>
              <a:t>To quote from Yin (2018), “you can judge the quality of any given [research] design according to certain logical tests”. Yin refers to four criteria, or tests, that have commonly been used to establish the quality of case study research. These criteria are also relevant to most other types of empirical social research. The criteria are construct validity, internal validity, external validity and reliability. </a:t>
            </a:r>
            <a:r>
              <a:rPr lang="en-US" dirty="0"/>
              <a:t>The good practices that we</a:t>
            </a:r>
            <a:r>
              <a:rPr lang="en-US" baseline="0" dirty="0"/>
              <a:t> will discuss in this video relate to these different types of validity.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52A1DF-DB67-4215-A149-0F57EC620F22}"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81922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Yin (2018) refers to three tactics to enhance construct validity in case study research. First, </a:t>
            </a:r>
            <a:r>
              <a:rPr lang="en-US" sz="1200" b="0" i="1" u="none" strike="noStrike" kern="1200" baseline="0" dirty="0">
                <a:solidFill>
                  <a:schemeClr val="tx1"/>
                </a:solidFill>
                <a:latin typeface="+mn-lt"/>
                <a:ea typeface="+mn-ea"/>
                <a:cs typeface="+mn-cs"/>
              </a:rPr>
              <a:t>multiple sources of evidence </a:t>
            </a:r>
            <a:r>
              <a:rPr lang="en-US" sz="1200" b="0" i="0" u="none" strike="noStrike" kern="1200" baseline="0" dirty="0">
                <a:solidFill>
                  <a:schemeClr val="tx1"/>
                </a:solidFill>
                <a:latin typeface="+mn-lt"/>
                <a:ea typeface="+mn-ea"/>
                <a:cs typeface="+mn-cs"/>
              </a:rPr>
              <a:t>can be used to encourage convergent lines of inquiry. This tactic is relevant during data collection. A second tactic, also relevant in the data collection phase, is to establish a </a:t>
            </a:r>
            <a:r>
              <a:rPr lang="en-US" sz="1200" b="0" i="1" u="none" strike="noStrike" kern="1200" baseline="0" dirty="0">
                <a:solidFill>
                  <a:schemeClr val="tx1"/>
                </a:solidFill>
                <a:latin typeface="+mn-lt"/>
                <a:ea typeface="+mn-ea"/>
                <a:cs typeface="+mn-cs"/>
              </a:rPr>
              <a:t>chain of evidence</a:t>
            </a:r>
            <a:r>
              <a:rPr lang="en-US" sz="1200" b="0" i="0" u="none" strike="noStrike" kern="1200" baseline="0" dirty="0">
                <a:solidFill>
                  <a:schemeClr val="tx1"/>
                </a:solidFill>
                <a:latin typeface="+mn-lt"/>
                <a:ea typeface="+mn-ea"/>
                <a:cs typeface="+mn-cs"/>
              </a:rPr>
              <a:t>. The third tactic is to have the draft case study report reviewed by key informants, which is relevant in the phrase of writing the report.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52A1DF-DB67-4215-A149-0F57EC620F22}"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72078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Four tactics that may be used to address internal validity are </a:t>
            </a:r>
            <a:r>
              <a:rPr lang="en-US" sz="1200" b="0" i="1" u="none" strike="noStrike" kern="1200" baseline="0" dirty="0">
                <a:solidFill>
                  <a:schemeClr val="tx1"/>
                </a:solidFill>
                <a:latin typeface="+mn-lt"/>
                <a:ea typeface="+mn-ea"/>
                <a:cs typeface="+mn-cs"/>
              </a:rPr>
              <a:t>pattern matching, explanation building, addressing rival explanations,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using logic models. </a:t>
            </a:r>
            <a:r>
              <a:rPr lang="en-US" sz="1200" b="0" i="0" u="none" strike="noStrike" kern="1200" baseline="0" dirty="0">
                <a:solidFill>
                  <a:schemeClr val="tx1"/>
                </a:solidFill>
                <a:latin typeface="+mn-lt"/>
                <a:ea typeface="+mn-ea"/>
                <a:cs typeface="+mn-cs"/>
              </a:rPr>
              <a:t>They al take place during the analytic phase of doing case studies.</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52A1DF-DB67-4215-A149-0F57EC620F22}"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73583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However, generalizations to theoretical propositions are possible. Thus, an important tactic is to use theory. Another tactic to enhance external validity in case research is to use replication logic, so the logic of replicating the study. </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52A1DF-DB67-4215-A149-0F57EC620F22}"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40864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Yin states that reliability can be enhanced by making “as many procedures as explicit as possible” and by conducting research “as if someone were looking over your shoulder.” You can do so by developing a case study protocol and a </a:t>
            </a:r>
            <a:r>
              <a:rPr lang="en-US" sz="1200" b="0" i="1" u="none" strike="noStrike" kern="1200" baseline="0" dirty="0">
                <a:solidFill>
                  <a:schemeClr val="tx1"/>
                </a:solidFill>
                <a:latin typeface="+mn-lt"/>
                <a:ea typeface="+mn-ea"/>
                <a:cs typeface="+mn-cs"/>
              </a:rPr>
              <a:t>case study database</a:t>
            </a:r>
            <a:r>
              <a:rPr lang="en-US" sz="1200" b="0" i="0" u="none" strike="noStrike" kern="1200" baseline="0" dirty="0">
                <a:solidFill>
                  <a:schemeClr val="tx1"/>
                </a:solidFill>
                <a:latin typeface="+mn-lt"/>
                <a:ea typeface="+mn-ea"/>
                <a:cs typeface="+mn-cs"/>
              </a:rPr>
              <a:t>. Furthermore, reliability is addressed by maintaining a chain of evidence, which we discussed earlier in this video.</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52A1DF-DB67-4215-A149-0F57EC620F22}"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3158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DCBCC69-0170-480A-AD19-E2E3368C4D2C}" type="slidenum">
              <a:rPr kumimoji="0" lang="nl-NL" altLang="nl-NL"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nl-NL" altLang="nl-NL" sz="1200" b="0" i="0" u="none" strike="noStrike" kern="1200" cap="none" spc="0" normalizeH="0" baseline="0" noProof="0">
              <a:ln>
                <a:noFill/>
              </a:ln>
              <a:solidFill>
                <a:prstClr val="black"/>
              </a:solidFill>
              <a:effectLst/>
              <a:uLnTx/>
              <a:uFillTx/>
              <a:latin typeface="Calibri"/>
              <a:ea typeface="+mn-ea"/>
              <a:cs typeface="+mn-cs"/>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r>
              <a:rPr lang="en-US" altLang="nl-NL" dirty="0"/>
              <a:t>[slide 9] The case protocol is desirable under all circumstances when you plan to carry out a case study. However, it is even</a:t>
            </a:r>
            <a:r>
              <a:rPr lang="en-US" altLang="nl-NL" baseline="0" dirty="0"/>
              <a:t> essential when you carry out a multiple case study, since you need to ensure consistency throughout the cases.</a:t>
            </a:r>
            <a:endParaRPr lang="en-US" altLang="nl-NL" dirty="0"/>
          </a:p>
        </p:txBody>
      </p:sp>
    </p:spTree>
    <p:extLst>
      <p:ext uri="{BB962C8B-B14F-4D97-AF65-F5344CB8AC3E}">
        <p14:creationId xmlns:p14="http://schemas.microsoft.com/office/powerpoint/2010/main" val="859531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52A1DF-DB67-4215-A149-0F57EC620F22}"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36224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13] </a:t>
            </a:r>
            <a:r>
              <a:rPr lang="en-US" sz="1200" b="0" i="0" u="none" strike="noStrike" kern="1200" baseline="0" dirty="0">
                <a:solidFill>
                  <a:schemeClr val="tx1"/>
                </a:solidFill>
                <a:latin typeface="+mn-lt"/>
                <a:ea typeface="+mn-ea"/>
                <a:cs typeface="+mn-cs"/>
              </a:rPr>
              <a:t>As a general matter, a case study protocol should have four sections: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Section A: an overview of the case study (objectives and auspices, case study issues, and relevant readings about the topic being investigated)</a:t>
            </a:r>
          </a:p>
          <a:p>
            <a:r>
              <a:rPr lang="en-US" sz="1200" b="0" i="0" u="none" strike="noStrike" kern="1200" baseline="0" dirty="0">
                <a:solidFill>
                  <a:schemeClr val="tx1"/>
                </a:solidFill>
                <a:latin typeface="+mn-lt"/>
                <a:ea typeface="+mn-ea"/>
                <a:cs typeface="+mn-cs"/>
              </a:rPr>
              <a:t>Section B: data collection procedures (procedures for protecting human subjects, identification of likely sources of data, presentation of credentials to field contacts, and other logistical reminders)</a:t>
            </a:r>
          </a:p>
          <a:p>
            <a:r>
              <a:rPr lang="en-US" sz="1200" b="0" i="0" u="none" strike="noStrike" kern="1200" baseline="0" dirty="0">
                <a:solidFill>
                  <a:schemeClr val="tx1"/>
                </a:solidFill>
                <a:latin typeface="+mn-lt"/>
                <a:ea typeface="+mn-ea"/>
                <a:cs typeface="+mn-cs"/>
              </a:rPr>
              <a:t>Section C: protocol questions (the specific questions that the case study researcher must keep in mind in collecting data and the potential sources of evidence for addressing each question</a:t>
            </a:r>
          </a:p>
          <a:p>
            <a:r>
              <a:rPr lang="en-US" sz="1200" b="0" i="0" u="none" strike="noStrike" kern="1200" baseline="0" dirty="0">
                <a:solidFill>
                  <a:schemeClr val="tx1"/>
                </a:solidFill>
                <a:latin typeface="+mn-lt"/>
                <a:ea typeface="+mn-ea"/>
                <a:cs typeface="+mn-cs"/>
              </a:rPr>
              <a:t>Section D: a tentative outline for the case study report (e.g., format for the data, use and presentation of other documentation, and bibliographic information)</a:t>
            </a:r>
            <a:endParaRPr lang="en-US" altLang="nl-NL" dirty="0"/>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52A1DF-DB67-4215-A149-0F57EC620F22}"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54590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https://www.sciencedirect.com/science/article/pii/S0268401218308764 </a:t>
            </a:r>
          </a:p>
        </p:txBody>
      </p:sp>
      <p:sp>
        <p:nvSpPr>
          <p:cNvPr id="4" name="Slide Number Placeholder 3"/>
          <p:cNvSpPr>
            <a:spLocks noGrp="1"/>
          </p:cNvSpPr>
          <p:nvPr>
            <p:ph type="sldNum" sz="quarter" idx="10"/>
          </p:nvPr>
        </p:nvSpPr>
        <p:spPr/>
        <p:txBody>
          <a:bodyPr/>
          <a:lstStyle/>
          <a:p>
            <a:fld id="{5952A1DF-DB67-4215-A149-0F57EC620F22}" type="slidenum">
              <a:rPr lang="nl-NL" smtClean="0"/>
              <a:t>36</a:t>
            </a:fld>
            <a:endParaRPr lang="nl-NL"/>
          </a:p>
        </p:txBody>
      </p:sp>
    </p:spTree>
    <p:extLst>
      <p:ext uri="{BB962C8B-B14F-4D97-AF65-F5344CB8AC3E}">
        <p14:creationId xmlns:p14="http://schemas.microsoft.com/office/powerpoint/2010/main" val="404561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essence, the twofold definition—covering the scope and features of a case study—shows how case study research comprises an all-encompassing mode of inquiry, with its own logic of design, data collection techniques, and specific approaches to data analysis. </a:t>
            </a:r>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1" dirty="0"/>
              <a:t>Case studies ≠ Qualitative research</a:t>
            </a:r>
            <a:endParaRPr lang="nl-NL" sz="1200" b="1" dirty="0"/>
          </a:p>
          <a:p>
            <a:r>
              <a:rPr lang="en-US" sz="1200" b="0" i="0" u="none" strike="noStrike" kern="1200" baseline="0" dirty="0">
                <a:solidFill>
                  <a:schemeClr val="tx1"/>
                </a:solidFill>
                <a:latin typeface="+mn-lt"/>
                <a:ea typeface="+mn-ea"/>
                <a:cs typeface="+mn-cs"/>
              </a:rPr>
              <a:t>And yes, case studies can include, and even be limited to, quantitative evidence. In fact, any contrast between quantitative and qualitative evidence does not set apart the various research methods.</a:t>
            </a:r>
            <a:endParaRPr lang="en-US" dirty="0"/>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52A1DF-DB67-4215-A149-0F57EC620F22}"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80465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BD155CA-FD3F-4A8C-AA0D-3E6EE8547932}" type="slidenum">
              <a:rPr kumimoji="0" lang="nl-NL" altLang="nl-NL"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nl-NL" altLang="nl-NL" sz="1200" b="0" i="0" u="none" strike="noStrike" kern="1200" cap="none" spc="0" normalizeH="0" baseline="0" noProof="0">
              <a:ln>
                <a:noFill/>
              </a:ln>
              <a:solidFill>
                <a:prstClr val="black"/>
              </a:solidFill>
              <a:effectLst/>
              <a:uLnTx/>
              <a:uFillTx/>
              <a:latin typeface="Calibri"/>
              <a:ea typeface="+mn-ea"/>
              <a:cs typeface="+mn-cs"/>
            </a:endParaRPr>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r>
              <a:rPr lang="nl-NL" baseline="0" dirty="0"/>
              <a:t>Case studies are </a:t>
            </a:r>
            <a:r>
              <a:rPr lang="nl-NL" baseline="0" dirty="0" err="1"/>
              <a:t>particularly</a:t>
            </a:r>
            <a:r>
              <a:rPr lang="nl-NL" baseline="0" dirty="0"/>
              <a:t> </a:t>
            </a:r>
            <a:r>
              <a:rPr lang="nl-NL" baseline="0" dirty="0" err="1"/>
              <a:t>appropriate</a:t>
            </a:r>
            <a:r>
              <a:rPr lang="nl-NL" baseline="0" dirty="0"/>
              <a:t> </a:t>
            </a:r>
            <a:r>
              <a:rPr lang="nl-NL" baseline="0" dirty="0" err="1"/>
              <a:t>to</a:t>
            </a:r>
            <a:r>
              <a:rPr lang="nl-NL" baseline="0" dirty="0"/>
              <a:t> </a:t>
            </a:r>
            <a:r>
              <a:rPr lang="nl-NL" baseline="0" dirty="0" err="1"/>
              <a:t>answer</a:t>
            </a:r>
            <a:r>
              <a:rPr lang="nl-NL" baseline="0" dirty="0"/>
              <a:t> </a:t>
            </a:r>
            <a:r>
              <a:rPr lang="nl-NL" baseline="0" dirty="0" err="1"/>
              <a:t>how</a:t>
            </a:r>
            <a:r>
              <a:rPr lang="nl-NL" baseline="0" dirty="0"/>
              <a:t> </a:t>
            </a:r>
            <a:r>
              <a:rPr lang="nl-NL" baseline="0" dirty="0" err="1"/>
              <a:t>and</a:t>
            </a:r>
            <a:r>
              <a:rPr lang="nl-NL" baseline="0" dirty="0"/>
              <a:t> </a:t>
            </a:r>
            <a:r>
              <a:rPr lang="nl-NL" baseline="0" dirty="0" err="1"/>
              <a:t>why</a:t>
            </a:r>
            <a:r>
              <a:rPr lang="nl-NL" baseline="0" dirty="0"/>
              <a:t> </a:t>
            </a:r>
            <a:r>
              <a:rPr lang="nl-NL" baseline="0" dirty="0" err="1"/>
              <a:t>questions</a:t>
            </a:r>
            <a:r>
              <a:rPr lang="nl-NL" baseline="0" dirty="0"/>
              <a:t>. </a:t>
            </a:r>
            <a:r>
              <a:rPr lang="nl-NL" baseline="0" dirty="0" err="1"/>
              <a:t>Note</a:t>
            </a:r>
            <a:r>
              <a:rPr lang="nl-NL" baseline="0" dirty="0"/>
              <a:t> </a:t>
            </a:r>
            <a:r>
              <a:rPr lang="nl-NL" baseline="0" dirty="0" err="1"/>
              <a:t>that</a:t>
            </a:r>
            <a:r>
              <a:rPr lang="nl-NL" baseline="0" dirty="0"/>
              <a:t> </a:t>
            </a:r>
            <a:r>
              <a:rPr lang="nl-NL" baseline="0" dirty="0" err="1"/>
              <a:t>this</a:t>
            </a:r>
            <a:r>
              <a:rPr lang="nl-NL" baseline="0" dirty="0"/>
              <a:t> </a:t>
            </a:r>
            <a:r>
              <a:rPr lang="nl-NL" baseline="0" dirty="0" err="1"/>
              <a:t>doesn’t</a:t>
            </a:r>
            <a:r>
              <a:rPr lang="nl-NL" baseline="0" dirty="0"/>
              <a:t> </a:t>
            </a:r>
            <a:r>
              <a:rPr lang="nl-NL" baseline="0" dirty="0" err="1"/>
              <a:t>mean</a:t>
            </a:r>
            <a:r>
              <a:rPr lang="nl-NL" baseline="0" dirty="0"/>
              <a:t> </a:t>
            </a:r>
            <a:r>
              <a:rPr lang="nl-NL" baseline="0" dirty="0" err="1"/>
              <a:t>that</a:t>
            </a:r>
            <a:r>
              <a:rPr lang="nl-NL" baseline="0" dirty="0"/>
              <a:t> </a:t>
            </a:r>
            <a:r>
              <a:rPr lang="nl-NL" baseline="0" dirty="0" err="1"/>
              <a:t>how</a:t>
            </a:r>
            <a:r>
              <a:rPr lang="nl-NL" baseline="0" dirty="0"/>
              <a:t> </a:t>
            </a:r>
            <a:r>
              <a:rPr lang="nl-NL" baseline="0" dirty="0" err="1"/>
              <a:t>and</a:t>
            </a:r>
            <a:r>
              <a:rPr lang="nl-NL" baseline="0" dirty="0"/>
              <a:t> </a:t>
            </a:r>
            <a:r>
              <a:rPr lang="nl-NL" baseline="0" dirty="0" err="1"/>
              <a:t>why</a:t>
            </a:r>
            <a:r>
              <a:rPr lang="nl-NL" baseline="0" dirty="0"/>
              <a:t> </a:t>
            </a:r>
            <a:r>
              <a:rPr lang="nl-NL" baseline="0" dirty="0" err="1"/>
              <a:t>questions</a:t>
            </a:r>
            <a:r>
              <a:rPr lang="nl-NL" baseline="0" dirty="0"/>
              <a:t> </a:t>
            </a:r>
            <a:r>
              <a:rPr lang="nl-NL" baseline="0" dirty="0" err="1"/>
              <a:t>always</a:t>
            </a:r>
            <a:r>
              <a:rPr lang="nl-NL" baseline="0" dirty="0"/>
              <a:t> </a:t>
            </a:r>
            <a:r>
              <a:rPr lang="nl-NL" baseline="0" dirty="0" err="1"/>
              <a:t>need</a:t>
            </a:r>
            <a:r>
              <a:rPr lang="nl-NL" baseline="0" dirty="0"/>
              <a:t> </a:t>
            </a:r>
            <a:r>
              <a:rPr lang="nl-NL" baseline="0" dirty="0" err="1"/>
              <a:t>to</a:t>
            </a:r>
            <a:r>
              <a:rPr lang="nl-NL" baseline="0" dirty="0"/>
              <a:t> start </a:t>
            </a:r>
            <a:r>
              <a:rPr lang="nl-NL" baseline="0" dirty="0" err="1"/>
              <a:t>with</a:t>
            </a:r>
            <a:r>
              <a:rPr lang="nl-NL" baseline="0" dirty="0"/>
              <a:t> </a:t>
            </a:r>
            <a:r>
              <a:rPr lang="nl-NL" baseline="0" dirty="0" err="1"/>
              <a:t>exactly</a:t>
            </a:r>
            <a:r>
              <a:rPr lang="nl-NL" baseline="0" dirty="0"/>
              <a:t> </a:t>
            </a:r>
            <a:r>
              <a:rPr lang="nl-NL" baseline="0" dirty="0" err="1"/>
              <a:t>the</a:t>
            </a:r>
            <a:r>
              <a:rPr lang="nl-NL" baseline="0" dirty="0"/>
              <a:t> </a:t>
            </a:r>
            <a:r>
              <a:rPr lang="nl-NL" baseline="0" dirty="0" err="1"/>
              <a:t>words</a:t>
            </a:r>
            <a:r>
              <a:rPr lang="nl-NL" baseline="0" dirty="0"/>
              <a:t> ‘</a:t>
            </a:r>
            <a:r>
              <a:rPr lang="nl-NL" baseline="0" dirty="0" err="1"/>
              <a:t>how</a:t>
            </a:r>
            <a:r>
              <a:rPr lang="nl-NL" baseline="0" dirty="0"/>
              <a:t>’ </a:t>
            </a:r>
            <a:r>
              <a:rPr lang="nl-NL" baseline="0" dirty="0" err="1"/>
              <a:t>and</a:t>
            </a:r>
            <a:r>
              <a:rPr lang="nl-NL" baseline="0" dirty="0"/>
              <a:t> ‘</a:t>
            </a:r>
            <a:r>
              <a:rPr lang="nl-NL" baseline="0" dirty="0" err="1"/>
              <a:t>why</a:t>
            </a:r>
            <a:r>
              <a:rPr lang="nl-NL" baseline="0" dirty="0"/>
              <a:t>’. </a:t>
            </a:r>
            <a:r>
              <a:rPr lang="nl-NL" baseline="0" dirty="0" err="1"/>
              <a:t>You</a:t>
            </a:r>
            <a:r>
              <a:rPr lang="nl-NL" baseline="0" dirty="0"/>
              <a:t> </a:t>
            </a:r>
            <a:r>
              <a:rPr lang="nl-NL" baseline="0" dirty="0" err="1"/>
              <a:t>need</a:t>
            </a:r>
            <a:r>
              <a:rPr lang="nl-NL" baseline="0" dirty="0"/>
              <a:t> </a:t>
            </a:r>
            <a:r>
              <a:rPr lang="nl-NL" baseline="0" dirty="0" err="1"/>
              <a:t>to</a:t>
            </a:r>
            <a:r>
              <a:rPr lang="nl-NL" baseline="0" dirty="0"/>
              <a:t> have a look at </a:t>
            </a:r>
            <a:r>
              <a:rPr lang="nl-NL" baseline="0" dirty="0" err="1"/>
              <a:t>the</a:t>
            </a:r>
            <a:r>
              <a:rPr lang="nl-NL" baseline="0" dirty="0"/>
              <a:t> type of information </a:t>
            </a:r>
            <a:r>
              <a:rPr lang="nl-NL" baseline="0" dirty="0" err="1"/>
              <a:t>that</a:t>
            </a:r>
            <a:r>
              <a:rPr lang="nl-NL" baseline="0" dirty="0"/>
              <a:t> </a:t>
            </a:r>
            <a:r>
              <a:rPr lang="nl-NL" baseline="0" dirty="0" err="1"/>
              <a:t>the</a:t>
            </a:r>
            <a:r>
              <a:rPr lang="nl-NL" baseline="0" dirty="0"/>
              <a:t> question looks </a:t>
            </a:r>
            <a:r>
              <a:rPr lang="nl-NL" baseline="0" dirty="0" err="1"/>
              <a:t>for</a:t>
            </a:r>
            <a:r>
              <a:rPr lang="nl-NL" baseline="0" dirty="0"/>
              <a:t>. For </a:t>
            </a:r>
            <a:r>
              <a:rPr lang="nl-NL" baseline="0" dirty="0" err="1"/>
              <a:t>example</a:t>
            </a:r>
            <a:r>
              <a:rPr lang="nl-NL" baseline="0" dirty="0"/>
              <a:t>, </a:t>
            </a:r>
            <a:r>
              <a:rPr lang="nl-NL" baseline="0" dirty="0" err="1"/>
              <a:t>the</a:t>
            </a:r>
            <a:r>
              <a:rPr lang="nl-NL" baseline="0" dirty="0"/>
              <a:t> question “</a:t>
            </a:r>
            <a:r>
              <a:rPr lang="nl-NL" baseline="0" dirty="0" err="1"/>
              <a:t>what</a:t>
            </a:r>
            <a:r>
              <a:rPr lang="nl-NL" baseline="0" dirty="0"/>
              <a:t> are </a:t>
            </a:r>
            <a:r>
              <a:rPr lang="nl-NL" baseline="0" dirty="0" err="1"/>
              <a:t>the</a:t>
            </a:r>
            <a:r>
              <a:rPr lang="nl-NL" baseline="0" dirty="0"/>
              <a:t> drivers of </a:t>
            </a:r>
            <a:r>
              <a:rPr lang="nl-NL" baseline="0" dirty="0" err="1"/>
              <a:t>voluntary</a:t>
            </a:r>
            <a:r>
              <a:rPr lang="nl-NL" baseline="0" dirty="0"/>
              <a:t> information </a:t>
            </a:r>
            <a:r>
              <a:rPr lang="nl-NL" baseline="0" dirty="0" err="1"/>
              <a:t>sharing</a:t>
            </a:r>
            <a:r>
              <a:rPr lang="nl-NL" baseline="0" dirty="0"/>
              <a:t> </a:t>
            </a:r>
            <a:r>
              <a:rPr lang="nl-NL" baseline="0" dirty="0" err="1"/>
              <a:t>by</a:t>
            </a:r>
            <a:r>
              <a:rPr lang="nl-NL" baseline="0" dirty="0"/>
              <a:t> companies?” looks </a:t>
            </a:r>
            <a:r>
              <a:rPr lang="nl-NL" baseline="0" dirty="0" err="1"/>
              <a:t>for</a:t>
            </a:r>
            <a:r>
              <a:rPr lang="nl-NL" baseline="0" dirty="0"/>
              <a:t> </a:t>
            </a:r>
            <a:r>
              <a:rPr lang="nl-NL" baseline="0" dirty="0" err="1"/>
              <a:t>how</a:t>
            </a:r>
            <a:r>
              <a:rPr lang="nl-NL" baseline="0" dirty="0"/>
              <a:t> companies are </a:t>
            </a:r>
            <a:r>
              <a:rPr lang="nl-NL" baseline="0" dirty="0" err="1"/>
              <a:t>motivated</a:t>
            </a:r>
            <a:r>
              <a:rPr lang="nl-NL" baseline="0" dirty="0"/>
              <a:t> </a:t>
            </a:r>
            <a:r>
              <a:rPr lang="nl-NL" baseline="0" dirty="0" err="1"/>
              <a:t>to</a:t>
            </a:r>
            <a:r>
              <a:rPr lang="nl-NL" baseline="0" dirty="0"/>
              <a:t> </a:t>
            </a:r>
            <a:r>
              <a:rPr lang="nl-NL" baseline="0" dirty="0" err="1"/>
              <a:t>engage</a:t>
            </a:r>
            <a:r>
              <a:rPr lang="nl-NL" baseline="0" dirty="0"/>
              <a:t> in </a:t>
            </a:r>
            <a:r>
              <a:rPr lang="nl-NL" baseline="0" dirty="0" err="1"/>
              <a:t>voluntary</a:t>
            </a:r>
            <a:r>
              <a:rPr lang="nl-NL" baseline="0" dirty="0"/>
              <a:t> information </a:t>
            </a:r>
            <a:r>
              <a:rPr lang="nl-NL" baseline="0" dirty="0" err="1"/>
              <a:t>sharing</a:t>
            </a:r>
            <a:r>
              <a:rPr lang="nl-NL" baseline="0" dirty="0"/>
              <a:t>, but </a:t>
            </a:r>
            <a:r>
              <a:rPr lang="nl-NL" baseline="0" dirty="0" err="1"/>
              <a:t>it</a:t>
            </a:r>
            <a:r>
              <a:rPr lang="nl-NL" baseline="0" dirty="0"/>
              <a:t> </a:t>
            </a:r>
            <a:r>
              <a:rPr lang="nl-NL" baseline="0" dirty="0" err="1"/>
              <a:t>doesn’t</a:t>
            </a:r>
            <a:r>
              <a:rPr lang="nl-NL" baseline="0" dirty="0"/>
              <a:t> start </a:t>
            </a:r>
            <a:r>
              <a:rPr lang="nl-NL" baseline="0" dirty="0" err="1"/>
              <a:t>with</a:t>
            </a:r>
            <a:r>
              <a:rPr lang="nl-NL" baseline="0" dirty="0"/>
              <a:t> ‘</a:t>
            </a:r>
            <a:r>
              <a:rPr lang="nl-NL" baseline="0" dirty="0" err="1"/>
              <a:t>how</a:t>
            </a:r>
            <a:r>
              <a:rPr lang="nl-NL" baseline="0" dirty="0"/>
              <a:t>’. </a:t>
            </a:r>
            <a:r>
              <a:rPr lang="nl-NL" baseline="0" dirty="0" err="1"/>
              <a:t>This</a:t>
            </a:r>
            <a:r>
              <a:rPr lang="nl-NL" baseline="0" dirty="0"/>
              <a:t> question </a:t>
            </a:r>
            <a:r>
              <a:rPr lang="nl-NL" baseline="0" dirty="0" err="1"/>
              <a:t>could</a:t>
            </a:r>
            <a:r>
              <a:rPr lang="nl-NL" baseline="0" dirty="0"/>
              <a:t> </a:t>
            </a:r>
            <a:r>
              <a:rPr lang="nl-NL" baseline="0" dirty="0" err="1"/>
              <a:t>also</a:t>
            </a:r>
            <a:r>
              <a:rPr lang="nl-NL" baseline="0" dirty="0"/>
              <a:t> </a:t>
            </a:r>
            <a:r>
              <a:rPr lang="nl-NL" baseline="0" dirty="0" err="1"/>
              <a:t>be</a:t>
            </a:r>
            <a:r>
              <a:rPr lang="nl-NL" baseline="0" dirty="0"/>
              <a:t> </a:t>
            </a:r>
            <a:r>
              <a:rPr lang="nl-NL" baseline="0" dirty="0" err="1"/>
              <a:t>addressed</a:t>
            </a:r>
            <a:r>
              <a:rPr lang="nl-NL" baseline="0" dirty="0"/>
              <a:t> </a:t>
            </a:r>
            <a:r>
              <a:rPr lang="nl-NL" baseline="0" dirty="0" err="1"/>
              <a:t>using</a:t>
            </a:r>
            <a:r>
              <a:rPr lang="nl-NL" baseline="0" dirty="0"/>
              <a:t> </a:t>
            </a:r>
            <a:r>
              <a:rPr lang="nl-NL" baseline="0" dirty="0" err="1"/>
              <a:t>other</a:t>
            </a:r>
            <a:r>
              <a:rPr lang="nl-NL" baseline="0" dirty="0"/>
              <a:t> research </a:t>
            </a:r>
            <a:r>
              <a:rPr lang="nl-NL" baseline="0" dirty="0" err="1"/>
              <a:t>methods</a:t>
            </a:r>
            <a:r>
              <a:rPr lang="nl-NL" baseline="0" dirty="0"/>
              <a:t> </a:t>
            </a:r>
            <a:r>
              <a:rPr lang="nl-NL" baseline="0" dirty="0" err="1"/>
              <a:t>than</a:t>
            </a:r>
            <a:r>
              <a:rPr lang="nl-NL" baseline="0" dirty="0"/>
              <a:t> a case </a:t>
            </a:r>
            <a:r>
              <a:rPr lang="nl-NL" baseline="0" dirty="0" err="1"/>
              <a:t>study</a:t>
            </a:r>
            <a:r>
              <a:rPr lang="nl-NL" baseline="0" dirty="0"/>
              <a:t>. It </a:t>
            </a:r>
            <a:r>
              <a:rPr lang="nl-NL" baseline="0" dirty="0" err="1"/>
              <a:t>could</a:t>
            </a:r>
            <a:r>
              <a:rPr lang="nl-NL" baseline="0" dirty="0"/>
              <a:t> </a:t>
            </a:r>
            <a:r>
              <a:rPr lang="nl-NL" baseline="0" dirty="0" err="1"/>
              <a:t>also</a:t>
            </a:r>
            <a:r>
              <a:rPr lang="nl-NL" baseline="0" dirty="0"/>
              <a:t> </a:t>
            </a:r>
            <a:r>
              <a:rPr lang="nl-NL" baseline="0" dirty="0" err="1"/>
              <a:t>be</a:t>
            </a:r>
            <a:r>
              <a:rPr lang="nl-NL" baseline="0" dirty="0"/>
              <a:t> a </a:t>
            </a:r>
            <a:r>
              <a:rPr lang="nl-NL" baseline="0" dirty="0" err="1"/>
              <a:t>quantitative</a:t>
            </a:r>
            <a:r>
              <a:rPr lang="nl-NL" baseline="0" dirty="0"/>
              <a:t> </a:t>
            </a:r>
            <a:r>
              <a:rPr lang="nl-NL" baseline="0" dirty="0" err="1"/>
              <a:t>study</a:t>
            </a:r>
            <a:r>
              <a:rPr lang="nl-NL" baseline="0" dirty="0"/>
              <a:t>. </a:t>
            </a:r>
            <a:r>
              <a:rPr lang="nl-NL" baseline="0" dirty="0" err="1"/>
              <a:t>One</a:t>
            </a:r>
            <a:r>
              <a:rPr lang="nl-NL" baseline="0" dirty="0"/>
              <a:t> </a:t>
            </a:r>
            <a:r>
              <a:rPr lang="nl-NL" baseline="0" dirty="0" err="1"/>
              <a:t>could</a:t>
            </a:r>
            <a:r>
              <a:rPr lang="nl-NL" baseline="0" dirty="0"/>
              <a:t> </a:t>
            </a:r>
            <a:r>
              <a:rPr lang="nl-NL" baseline="0" dirty="0" err="1"/>
              <a:t>argue</a:t>
            </a:r>
            <a:r>
              <a:rPr lang="nl-NL" baseline="0" dirty="0"/>
              <a:t> </a:t>
            </a:r>
            <a:r>
              <a:rPr lang="nl-NL" baseline="0" dirty="0" err="1"/>
              <a:t>that</a:t>
            </a:r>
            <a:r>
              <a:rPr lang="nl-NL" baseline="0" dirty="0"/>
              <a:t> </a:t>
            </a:r>
            <a:r>
              <a:rPr lang="nl-NL" baseline="0" dirty="0" err="1"/>
              <a:t>if</a:t>
            </a:r>
            <a:r>
              <a:rPr lang="nl-NL" baseline="0" dirty="0"/>
              <a:t> </a:t>
            </a:r>
            <a:r>
              <a:rPr lang="nl-NL" baseline="0" dirty="0" err="1"/>
              <a:t>the</a:t>
            </a:r>
            <a:r>
              <a:rPr lang="nl-NL" baseline="0" dirty="0"/>
              <a:t> researcher </a:t>
            </a:r>
            <a:r>
              <a:rPr lang="nl-NL" baseline="0" dirty="0" err="1"/>
              <a:t>seeks</a:t>
            </a:r>
            <a:r>
              <a:rPr lang="nl-NL" baseline="0" dirty="0"/>
              <a:t> </a:t>
            </a:r>
            <a:r>
              <a:rPr lang="nl-NL" baseline="0" dirty="0" err="1"/>
              <a:t>to</a:t>
            </a:r>
            <a:r>
              <a:rPr lang="nl-NL" baseline="0" dirty="0"/>
              <a:t> </a:t>
            </a:r>
            <a:r>
              <a:rPr lang="nl-NL" baseline="0" dirty="0" err="1"/>
              <a:t>investigate</a:t>
            </a:r>
            <a:r>
              <a:rPr lang="nl-NL" baseline="0" dirty="0"/>
              <a:t> </a:t>
            </a:r>
            <a:r>
              <a:rPr lang="nl-NL" baseline="0" dirty="0" err="1"/>
              <a:t>the</a:t>
            </a:r>
            <a:r>
              <a:rPr lang="nl-NL" baseline="0" dirty="0"/>
              <a:t> real-life setting of </a:t>
            </a:r>
            <a:r>
              <a:rPr lang="nl-NL" baseline="0" dirty="0" err="1"/>
              <a:t>this</a:t>
            </a:r>
            <a:r>
              <a:rPr lang="nl-NL" baseline="0" dirty="0"/>
              <a:t> </a:t>
            </a:r>
            <a:r>
              <a:rPr lang="nl-NL" baseline="0" dirty="0" err="1"/>
              <a:t>contemporary</a:t>
            </a:r>
            <a:r>
              <a:rPr lang="nl-NL" baseline="0" dirty="0"/>
              <a:t> </a:t>
            </a:r>
            <a:r>
              <a:rPr lang="nl-NL" baseline="0" dirty="0" err="1"/>
              <a:t>phenomenon</a:t>
            </a:r>
            <a:r>
              <a:rPr lang="nl-NL" baseline="0" dirty="0"/>
              <a:t>, </a:t>
            </a:r>
            <a:r>
              <a:rPr lang="nl-NL" baseline="0" dirty="0" err="1"/>
              <a:t>then</a:t>
            </a:r>
            <a:r>
              <a:rPr lang="nl-NL" baseline="0" dirty="0"/>
              <a:t> a case </a:t>
            </a:r>
            <a:r>
              <a:rPr lang="nl-NL" baseline="0" dirty="0" err="1"/>
              <a:t>study</a:t>
            </a:r>
            <a:r>
              <a:rPr lang="nl-NL" baseline="0" dirty="0"/>
              <a:t> research approach </a:t>
            </a:r>
            <a:r>
              <a:rPr lang="nl-NL" baseline="0" dirty="0" err="1"/>
              <a:t>seems</a:t>
            </a:r>
            <a:r>
              <a:rPr lang="nl-NL" baseline="0" dirty="0"/>
              <a:t> </a:t>
            </a:r>
            <a:r>
              <a:rPr lang="nl-NL" baseline="0" dirty="0" err="1"/>
              <a:t>appropriate</a:t>
            </a:r>
            <a:r>
              <a:rPr lang="nl-NL" baseline="0" dirty="0"/>
              <a:t>.</a:t>
            </a:r>
          </a:p>
          <a:p>
            <a:endParaRPr lang="nl-NL" baseline="0" dirty="0"/>
          </a:p>
          <a:p>
            <a:r>
              <a:rPr lang="nl-NL" baseline="0" dirty="0"/>
              <a:t>In summary, </a:t>
            </a:r>
            <a:r>
              <a:rPr lang="nl-NL" baseline="0" dirty="0" err="1"/>
              <a:t>you</a:t>
            </a:r>
            <a:r>
              <a:rPr lang="nl-NL" baseline="0" dirty="0"/>
              <a:t> </a:t>
            </a:r>
            <a:r>
              <a:rPr lang="nl-NL" baseline="0" dirty="0" err="1"/>
              <a:t>always</a:t>
            </a:r>
            <a:r>
              <a:rPr lang="nl-NL" baseline="0" dirty="0"/>
              <a:t> have </a:t>
            </a:r>
            <a:r>
              <a:rPr lang="nl-NL" baseline="0" dirty="0" err="1"/>
              <a:t>to</a:t>
            </a:r>
            <a:r>
              <a:rPr lang="nl-NL" baseline="0" dirty="0"/>
              <a:t> look </a:t>
            </a:r>
            <a:r>
              <a:rPr lang="nl-NL" baseline="0" dirty="0" err="1"/>
              <a:t>critically</a:t>
            </a:r>
            <a:r>
              <a:rPr lang="nl-NL" baseline="0" dirty="0"/>
              <a:t> at </a:t>
            </a:r>
            <a:r>
              <a:rPr lang="nl-NL" baseline="0" dirty="0" err="1"/>
              <a:t>the</a:t>
            </a:r>
            <a:r>
              <a:rPr lang="nl-NL" baseline="0" dirty="0"/>
              <a:t> </a:t>
            </a:r>
            <a:r>
              <a:rPr lang="nl-NL" baseline="0" dirty="0" err="1"/>
              <a:t>intention</a:t>
            </a:r>
            <a:r>
              <a:rPr lang="nl-NL" baseline="0" dirty="0"/>
              <a:t> </a:t>
            </a:r>
            <a:r>
              <a:rPr lang="nl-NL" baseline="0" dirty="0" err="1"/>
              <a:t>and</a:t>
            </a:r>
            <a:r>
              <a:rPr lang="nl-NL" baseline="0" dirty="0"/>
              <a:t> </a:t>
            </a:r>
            <a:r>
              <a:rPr lang="nl-NL" baseline="0" dirty="0" err="1"/>
              <a:t>direction</a:t>
            </a:r>
            <a:r>
              <a:rPr lang="nl-NL" baseline="0" dirty="0"/>
              <a:t> of </a:t>
            </a:r>
            <a:r>
              <a:rPr lang="nl-NL" baseline="0" dirty="0" err="1"/>
              <a:t>the</a:t>
            </a:r>
            <a:r>
              <a:rPr lang="nl-NL" baseline="0" dirty="0"/>
              <a:t> question, </a:t>
            </a:r>
            <a:r>
              <a:rPr lang="nl-NL" baseline="0" dirty="0" err="1"/>
              <a:t>rather</a:t>
            </a:r>
            <a:r>
              <a:rPr lang="nl-NL" baseline="0" dirty="0"/>
              <a:t> </a:t>
            </a:r>
            <a:r>
              <a:rPr lang="nl-NL" baseline="0" dirty="0" err="1"/>
              <a:t>than</a:t>
            </a:r>
            <a:r>
              <a:rPr lang="nl-NL" baseline="0" dirty="0"/>
              <a:t> </a:t>
            </a:r>
            <a:r>
              <a:rPr lang="nl-NL" baseline="0" dirty="0" err="1"/>
              <a:t>literally</a:t>
            </a:r>
            <a:r>
              <a:rPr lang="nl-NL" baseline="0" dirty="0"/>
              <a:t> </a:t>
            </a:r>
            <a:r>
              <a:rPr lang="nl-NL" baseline="0" dirty="0" err="1"/>
              <a:t>looking</a:t>
            </a:r>
            <a:r>
              <a:rPr lang="nl-NL" baseline="0" dirty="0"/>
              <a:t> </a:t>
            </a:r>
            <a:r>
              <a:rPr lang="nl-NL" baseline="0" dirty="0" err="1"/>
              <a:t>for</a:t>
            </a:r>
            <a:r>
              <a:rPr lang="nl-NL" baseline="0" dirty="0"/>
              <a:t> </a:t>
            </a:r>
            <a:r>
              <a:rPr lang="nl-NL" baseline="0" dirty="0" err="1"/>
              <a:t>the</a:t>
            </a:r>
            <a:r>
              <a:rPr lang="nl-NL" baseline="0" dirty="0"/>
              <a:t> </a:t>
            </a:r>
            <a:r>
              <a:rPr lang="nl-NL" baseline="0" dirty="0" err="1"/>
              <a:t>words</a:t>
            </a:r>
            <a:r>
              <a:rPr lang="nl-NL" baseline="0" dirty="0"/>
              <a:t> ‘</a:t>
            </a:r>
            <a:r>
              <a:rPr lang="nl-NL" baseline="0" dirty="0" err="1"/>
              <a:t>how</a:t>
            </a:r>
            <a:r>
              <a:rPr lang="nl-NL" baseline="0" dirty="0"/>
              <a:t>’ </a:t>
            </a:r>
            <a:r>
              <a:rPr lang="nl-NL" baseline="0" dirty="0" err="1"/>
              <a:t>and</a:t>
            </a:r>
            <a:r>
              <a:rPr lang="nl-NL" baseline="0" dirty="0"/>
              <a:t> ‘</a:t>
            </a:r>
            <a:r>
              <a:rPr lang="nl-NL" baseline="0" dirty="0" err="1"/>
              <a:t>why</a:t>
            </a:r>
            <a:r>
              <a:rPr lang="nl-NL" baseline="0" dirty="0"/>
              <a:t>’.</a:t>
            </a:r>
          </a:p>
          <a:p>
            <a:endParaRPr lang="nl-NL" baseline="0" dirty="0"/>
          </a:p>
          <a:p>
            <a:endParaRPr lang="en-US" altLang="nl-NL" dirty="0"/>
          </a:p>
        </p:txBody>
      </p:sp>
    </p:spTree>
    <p:extLst>
      <p:ext uri="{BB962C8B-B14F-4D97-AF65-F5344CB8AC3E}">
        <p14:creationId xmlns:p14="http://schemas.microsoft.com/office/powerpoint/2010/main" val="733591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As stated by Yin, a fourth frequently mentioned concern is that case studies require the investigation of many details, and that case study research may get lost in all the data and materials they collect. However, this can be solved using systematic procedures.</a:t>
            </a:r>
            <a:endParaRPr lang="en-US" alt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52A1DF-DB67-4215-A149-0F57EC620F22}"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91000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52A1DF-DB67-4215-A149-0F57EC620F22}"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43282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52A1DF-DB67-4215-A149-0F57EC620F22}"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83199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52A1DF-DB67-4215-A149-0F57EC620F22}"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87866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52A1DF-DB67-4215-A149-0F57EC620F22}"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53783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617247"/>
            <a:ext cx="7265534" cy="2229538"/>
          </a:xfrm>
        </p:spPr>
        <p:txBody>
          <a:bodyPr>
            <a:noAutofit/>
          </a:bodyPr>
          <a:lstStyle>
            <a:lvl1pPr algn="l">
              <a:defRPr sz="7200">
                <a:solidFill>
                  <a:srgbClr val="00A6D6"/>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802192" y="3203297"/>
            <a:ext cx="7067378" cy="1025802"/>
          </a:xfrm>
        </p:spPr>
        <p:txBody>
          <a:bodyPr>
            <a:normAutofit/>
          </a:bodyPr>
          <a:lstStyle>
            <a:lvl1pPr marL="0" indent="0" algn="l">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1583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7433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13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a:off x="0" y="0"/>
            <a:ext cx="9144000" cy="5143500"/>
          </a:xfrm>
        </p:spPr>
        <p:txBody>
          <a:bodyPr/>
          <a:lstStyle/>
          <a:p>
            <a:endParaRPr lang="en-US" dirty="0"/>
          </a:p>
        </p:txBody>
      </p:sp>
      <p:pic>
        <p:nvPicPr>
          <p:cNvPr id="12" name="Afbeelding 2" descr="TUDelft_LogoZWART.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9146" y="4663753"/>
            <a:ext cx="1104294" cy="323006"/>
          </a:xfrm>
          <a:prstGeom prst="rect">
            <a:avLst/>
          </a:prstGeom>
        </p:spPr>
      </p:pic>
      <p:sp>
        <p:nvSpPr>
          <p:cNvPr id="13"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3" name="TextBox 2"/>
          <p:cNvSpPr txBox="1"/>
          <p:nvPr userDrawn="1"/>
        </p:nvSpPr>
        <p:spPr>
          <a:xfrm>
            <a:off x="-3990281" y="418659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1205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462A2416-1570-3849-86F9-07F78746E1B2}" type="datetimeFigureOut">
              <a:rPr lang="en-US" smtClean="0"/>
              <a:t>11/6/2023</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A832CF66-B496-874C-8E08-71A5E0622B6E}" type="slidenum">
              <a:rPr lang="en-US" smtClean="0"/>
              <a:t>‹#›</a:t>
            </a:fld>
            <a:endParaRPr lang="en-US" dirty="0"/>
          </a:p>
        </p:txBody>
      </p:sp>
    </p:spTree>
    <p:extLst>
      <p:ext uri="{BB962C8B-B14F-4D97-AF65-F5344CB8AC3E}">
        <p14:creationId xmlns:p14="http://schemas.microsoft.com/office/powerpoint/2010/main" val="12125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1"/>
            <a:ext cx="9144000" cy="51434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7770509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3106" y="205979"/>
            <a:ext cx="7106464"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63106" y="1200150"/>
            <a:ext cx="7106464" cy="34861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8"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4" y="4581184"/>
            <a:ext cx="1368883" cy="632424"/>
          </a:xfrm>
          <a:prstGeom prst="rect">
            <a:avLst/>
          </a:prstGeom>
        </p:spPr>
      </p:pic>
      <p:sp>
        <p:nvSpPr>
          <p:cNvPr id="10"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9" name="Rectangle 28"/>
          <p:cNvSpPr>
            <a:spLocks noChangeArrowheads="1"/>
          </p:cNvSpPr>
          <p:nvPr userDrawn="1"/>
        </p:nvSpPr>
        <p:spPr bwMode="auto">
          <a:xfrm>
            <a:off x="0" y="0"/>
            <a:ext cx="1576384" cy="5149008"/>
          </a:xfrm>
          <a:prstGeom prst="rect">
            <a:avLst/>
          </a:prstGeom>
          <a:solidFill>
            <a:srgbClr val="00A6D6"/>
          </a:solidFill>
          <a:ln w="9525">
            <a:noFill/>
            <a:miter lim="800000"/>
            <a:headEnd/>
            <a:tailEnd/>
          </a:ln>
        </p:spPr>
        <p:txBody>
          <a:bodyPr wrap="none" lIns="91436" tIns="45719" rIns="91436" bIns="45719" anchor="ctr"/>
          <a:lstStyle/>
          <a:p>
            <a:pPr algn="r"/>
            <a:endParaRPr lang="nl-NL" sz="2100">
              <a:latin typeface="Tahoma" pitchFamily="34" charset="0"/>
            </a:endParaRPr>
          </a:p>
        </p:txBody>
      </p:sp>
      <p:pic>
        <p:nvPicPr>
          <p:cNvPr id="11"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4" y="4389330"/>
            <a:ext cx="1368883" cy="843232"/>
          </a:xfrm>
          <a:prstGeom prst="rect">
            <a:avLst/>
          </a:prstGeom>
        </p:spPr>
      </p:pic>
    </p:spTree>
    <p:extLst>
      <p:ext uri="{BB962C8B-B14F-4D97-AF65-F5344CB8AC3E}">
        <p14:creationId xmlns:p14="http://schemas.microsoft.com/office/powerpoint/2010/main" val="3480247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72404" y="205979"/>
            <a:ext cx="7090513"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72404" y="1200150"/>
            <a:ext cx="7090513" cy="361555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9"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pic>
        <p:nvPicPr>
          <p:cNvPr id="6" name="Afbeelding 8" descr="TUDelft_LogoZWART.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208624" y="4515071"/>
            <a:ext cx="1104294" cy="430675"/>
          </a:xfrm>
          <a:prstGeom prst="rect">
            <a:avLst/>
          </a:prstGeom>
        </p:spPr>
      </p:pic>
    </p:spTree>
    <p:extLst>
      <p:ext uri="{BB962C8B-B14F-4D97-AF65-F5344CB8AC3E}">
        <p14:creationId xmlns:p14="http://schemas.microsoft.com/office/powerpoint/2010/main" val="1303442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sciencedirect.com/science/article/pii/S1567422314000519?casa_token=D2CFVhsaHNAAAAAA:oZru36k52JZwtRNjRjVdT2ID0aVbTR9AEPtDfERtvHstjtkzvNbehLurD5ojX5C0JB-jTespAZo"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reader.elsevier.com/reader/sd/pii/S0378720617311199?token=A95181836592742AB58230F021B2888B5C0210ECC23B2CF15D7CAE970CB4D46AD361360F619E9F4962634CD4CD71EF45"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www.sciencedirect.com/science/article/pii/S0378720617311199"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reader.elsevier.com/reader/sd/pii/S0378720617311199?token=A95181836592742AB58230F021B2888B5C0210ECC23B2CF15D7CAE970CB4D46AD361360F619E9F4962634CD4CD71EF45"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0240" y="505504"/>
            <a:ext cx="6577959" cy="2194834"/>
          </a:xfrm>
        </p:spPr>
        <p:txBody>
          <a:bodyPr>
            <a:noAutofit/>
          </a:bodyPr>
          <a:lstStyle/>
          <a:p>
            <a:pPr algn="l"/>
            <a:r>
              <a:rPr lang="en-US" sz="4800" dirty="0"/>
              <a:t>Case study research</a:t>
            </a:r>
          </a:p>
        </p:txBody>
      </p:sp>
      <p:sp>
        <p:nvSpPr>
          <p:cNvPr id="3" name="Subtitle 2"/>
          <p:cNvSpPr>
            <a:spLocks noGrp="1"/>
          </p:cNvSpPr>
          <p:nvPr>
            <p:ph type="subTitle" idx="1"/>
          </p:nvPr>
        </p:nvSpPr>
        <p:spPr>
          <a:xfrm>
            <a:off x="1880240" y="2914650"/>
            <a:ext cx="5892160" cy="1314450"/>
          </a:xfrm>
        </p:spPr>
        <p:txBody>
          <a:bodyPr>
            <a:normAutofit/>
          </a:bodyPr>
          <a:lstStyle/>
          <a:p>
            <a:pPr algn="l"/>
            <a:r>
              <a:rPr lang="en-US" sz="2000" dirty="0">
                <a:latin typeface="Arial"/>
                <a:cs typeface="Arial"/>
              </a:rPr>
              <a:t>2023</a:t>
            </a:r>
          </a:p>
          <a:p>
            <a:pPr algn="l"/>
            <a:r>
              <a:rPr lang="en-US" sz="2000" dirty="0"/>
              <a:t>5 December 2023</a:t>
            </a:r>
            <a:endParaRPr lang="en-US" sz="2000" dirty="0">
              <a:latin typeface="Arial"/>
              <a:cs typeface="Arial"/>
            </a:endParaRPr>
          </a:p>
        </p:txBody>
      </p:sp>
    </p:spTree>
    <p:extLst>
      <p:ext uri="{BB962C8B-B14F-4D97-AF65-F5344CB8AC3E}">
        <p14:creationId xmlns:p14="http://schemas.microsoft.com/office/powerpoint/2010/main" val="308795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Feedback/ Q&amp;A</a:t>
            </a:r>
            <a:br>
              <a:rPr lang="en-US" dirty="0"/>
            </a:br>
            <a:r>
              <a:rPr lang="en-US" dirty="0"/>
              <a:t>Suitability of case study method (1)</a:t>
            </a:r>
          </a:p>
        </p:txBody>
      </p:sp>
      <p:sp>
        <p:nvSpPr>
          <p:cNvPr id="3" name="Content Placeholder 2"/>
          <p:cNvSpPr>
            <a:spLocks noGrp="1"/>
          </p:cNvSpPr>
          <p:nvPr>
            <p:ph idx="1"/>
          </p:nvPr>
        </p:nvSpPr>
        <p:spPr>
          <a:xfrm>
            <a:off x="2465330" y="1200151"/>
            <a:ext cx="5329848" cy="3703967"/>
          </a:xfrm>
        </p:spPr>
        <p:txBody>
          <a:bodyPr>
            <a:normAutofit fontScale="62500" lnSpcReduction="20000"/>
          </a:bodyPr>
          <a:lstStyle/>
          <a:p>
            <a:pPr marL="0" indent="0">
              <a:buNone/>
            </a:pPr>
            <a:r>
              <a:rPr lang="en-US" b="1" i="1" dirty="0"/>
              <a:t>“What are the drivers and mechanisms to achieve cross-sector voluntary information sharing to create public value?” </a:t>
            </a:r>
          </a:p>
          <a:p>
            <a:pPr marL="385763" indent="-385763">
              <a:buFont typeface="+mj-lt"/>
              <a:buAutoNum type="arabicPeriod"/>
            </a:pPr>
            <a:endParaRPr lang="en-US" dirty="0"/>
          </a:p>
          <a:p>
            <a:pPr marL="385763" indent="-385763">
              <a:buFont typeface="+mj-lt"/>
              <a:buAutoNum type="arabicPeriod"/>
            </a:pPr>
            <a:r>
              <a:rPr lang="en-US" dirty="0"/>
              <a:t>Case study is suitable for this RQ</a:t>
            </a:r>
          </a:p>
          <a:p>
            <a:pPr marL="385763" indent="-385763">
              <a:buFont typeface="+mj-lt"/>
              <a:buAutoNum type="arabicPeriod"/>
            </a:pPr>
            <a:r>
              <a:rPr lang="en-US" dirty="0"/>
              <a:t>Criteria that determine case study suitability:</a:t>
            </a:r>
          </a:p>
          <a:p>
            <a:pPr lvl="1"/>
            <a:r>
              <a:rPr lang="en-US" dirty="0"/>
              <a:t>Case study typically used for </a:t>
            </a:r>
            <a:r>
              <a:rPr lang="en-US" b="1" dirty="0"/>
              <a:t>how or why questions </a:t>
            </a:r>
            <a:r>
              <a:rPr lang="en-US" dirty="0"/>
              <a:t>where </a:t>
            </a:r>
            <a:r>
              <a:rPr lang="en-US" b="1" dirty="0"/>
              <a:t>researchers cannot manipulate the core concepts</a:t>
            </a:r>
            <a:r>
              <a:rPr lang="en-US" dirty="0"/>
              <a:t>, which is the situation here (how can cross-sector voluntary information sharing be achieved, how can public value be created)</a:t>
            </a:r>
          </a:p>
          <a:p>
            <a:pPr lvl="1"/>
            <a:r>
              <a:rPr lang="en-US" dirty="0"/>
              <a:t>…(see next slide)</a:t>
            </a:r>
          </a:p>
        </p:txBody>
      </p:sp>
    </p:spTree>
    <p:extLst>
      <p:ext uri="{BB962C8B-B14F-4D97-AF65-F5344CB8AC3E}">
        <p14:creationId xmlns:p14="http://schemas.microsoft.com/office/powerpoint/2010/main" val="319894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Feedback/ Q&amp;A</a:t>
            </a:r>
            <a:br>
              <a:rPr lang="en-US" dirty="0"/>
            </a:br>
            <a:r>
              <a:rPr lang="en-US" dirty="0"/>
              <a:t>Suitability of case study method (2)</a:t>
            </a:r>
          </a:p>
        </p:txBody>
      </p:sp>
      <p:sp>
        <p:nvSpPr>
          <p:cNvPr id="3" name="Content Placeholder 2"/>
          <p:cNvSpPr>
            <a:spLocks noGrp="1"/>
          </p:cNvSpPr>
          <p:nvPr>
            <p:ph idx="1"/>
          </p:nvPr>
        </p:nvSpPr>
        <p:spPr>
          <a:xfrm>
            <a:off x="2465330" y="1200151"/>
            <a:ext cx="5329848" cy="3703967"/>
          </a:xfrm>
        </p:spPr>
        <p:txBody>
          <a:bodyPr>
            <a:normAutofit fontScale="70000" lnSpcReduction="20000"/>
          </a:bodyPr>
          <a:lstStyle/>
          <a:p>
            <a:pPr marL="0" indent="0">
              <a:buNone/>
            </a:pPr>
            <a:r>
              <a:rPr lang="en-US" b="1" i="1" dirty="0"/>
              <a:t>“What are the drivers and mechanisms to achieve cross-sector voluntary information sharing to create public value?” </a:t>
            </a:r>
          </a:p>
          <a:p>
            <a:pPr marL="385763" indent="-385763">
              <a:buFont typeface="+mj-lt"/>
              <a:buAutoNum type="arabicPeriod" startAt="2"/>
            </a:pPr>
            <a:r>
              <a:rPr lang="en-US" dirty="0"/>
              <a:t>Case study suitability:</a:t>
            </a:r>
          </a:p>
          <a:p>
            <a:pPr lvl="1"/>
            <a:r>
              <a:rPr lang="en-US" dirty="0"/>
              <a:t>Study concerns a </a:t>
            </a:r>
            <a:r>
              <a:rPr lang="en-US" b="1" dirty="0"/>
              <a:t>contemporary phenomenon in its real-life setting</a:t>
            </a:r>
          </a:p>
          <a:p>
            <a:pPr lvl="1"/>
            <a:r>
              <a:rPr lang="en-US" b="1" dirty="0"/>
              <a:t>Boundaries between phenomenon and context not clearly evident</a:t>
            </a:r>
          </a:p>
          <a:p>
            <a:pPr lvl="1"/>
            <a:r>
              <a:rPr lang="en-US" b="1" dirty="0"/>
              <a:t>Many variables of interest </a:t>
            </a:r>
            <a:r>
              <a:rPr lang="en-US" dirty="0"/>
              <a:t>(drivers, mechanisms, multiple actors involved, types of data sharing, public value, etc.) </a:t>
            </a:r>
          </a:p>
          <a:p>
            <a:pPr lvl="1"/>
            <a:r>
              <a:rPr lang="en-US" dirty="0"/>
              <a:t>Question directed towards examining </a:t>
            </a:r>
            <a:r>
              <a:rPr lang="en-US" b="1" dirty="0"/>
              <a:t>causality</a:t>
            </a:r>
          </a:p>
        </p:txBody>
      </p:sp>
    </p:spTree>
    <p:extLst>
      <p:ext uri="{BB962C8B-B14F-4D97-AF65-F5344CB8AC3E}">
        <p14:creationId xmlns:p14="http://schemas.microsoft.com/office/powerpoint/2010/main" val="2709694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a:bodyPr>
          <a:lstStyle/>
          <a:p>
            <a:r>
              <a:rPr lang="en-US" altLang="en-US" dirty="0"/>
              <a:t>Criticisms on case study research</a:t>
            </a:r>
          </a:p>
        </p:txBody>
      </p:sp>
      <p:sp>
        <p:nvSpPr>
          <p:cNvPr id="6147" name="Content Placeholder 2"/>
          <p:cNvSpPr>
            <a:spLocks noGrp="1"/>
          </p:cNvSpPr>
          <p:nvPr>
            <p:ph idx="1"/>
          </p:nvPr>
        </p:nvSpPr>
        <p:spPr/>
        <p:txBody>
          <a:bodyPr>
            <a:normAutofit/>
          </a:bodyPr>
          <a:lstStyle/>
          <a:p>
            <a:pPr marL="385763" indent="-385763">
              <a:buFont typeface="+mj-lt"/>
              <a:buAutoNum type="arabicPeriod"/>
            </a:pPr>
            <a:r>
              <a:rPr lang="en-US" altLang="en-US" dirty="0"/>
              <a:t>Lack of rigor </a:t>
            </a:r>
          </a:p>
          <a:p>
            <a:pPr marL="385763" indent="-385763">
              <a:buFont typeface="+mj-lt"/>
              <a:buAutoNum type="arabicPeriod"/>
            </a:pPr>
            <a:r>
              <a:rPr lang="en-US" altLang="en-US" dirty="0"/>
              <a:t>Little basis for generalization</a:t>
            </a:r>
          </a:p>
          <a:p>
            <a:pPr marL="385763" indent="-385763">
              <a:buFont typeface="+mj-lt"/>
              <a:buAutoNum type="arabicPeriod"/>
            </a:pPr>
            <a:r>
              <a:rPr lang="en-US" altLang="en-US" dirty="0"/>
              <a:t>Unmanageable level of effort, take much time</a:t>
            </a:r>
          </a:p>
          <a:p>
            <a:pPr marL="385763" indent="-385763">
              <a:buFont typeface="+mj-lt"/>
              <a:buAutoNum type="arabicPeriod"/>
            </a:pPr>
            <a:r>
              <a:rPr lang="en-US" altLang="en-US" dirty="0"/>
              <a:t>Too much detail, getting lost in materials</a:t>
            </a:r>
          </a:p>
          <a:p>
            <a:endParaRPr lang="en-US" altLang="en-US" dirty="0"/>
          </a:p>
        </p:txBody>
      </p:sp>
      <p:sp>
        <p:nvSpPr>
          <p:cNvPr id="4" name="TextBox 3"/>
          <p:cNvSpPr txBox="1"/>
          <p:nvPr/>
        </p:nvSpPr>
        <p:spPr>
          <a:xfrm>
            <a:off x="2892880" y="4729341"/>
            <a:ext cx="789512" cy="300082"/>
          </a:xfrm>
          <a:prstGeom prst="rect">
            <a:avLst/>
          </a:prstGeom>
          <a:noFill/>
        </p:spPr>
        <p:txBody>
          <a:bodyPr wrap="none" rtlCol="0">
            <a:spAutoFit/>
          </a:bodyPr>
          <a:lstStyle/>
          <a:p>
            <a:pPr defTabSz="342900"/>
            <a:r>
              <a:rPr lang="en-GB" sz="1350" dirty="0">
                <a:solidFill>
                  <a:prstClr val="black"/>
                </a:solidFill>
                <a:latin typeface="Calibri"/>
              </a:rPr>
              <a:t>Yin 2018</a:t>
            </a:r>
            <a:endParaRPr lang="nl-NL" sz="1350" dirty="0">
              <a:solidFill>
                <a:prstClr val="black"/>
              </a:solidFill>
              <a:latin typeface="Calibri"/>
            </a:endParaRPr>
          </a:p>
        </p:txBody>
      </p:sp>
    </p:spTree>
    <p:extLst>
      <p:ext uri="{BB962C8B-B14F-4D97-AF65-F5344CB8AC3E}">
        <p14:creationId xmlns:p14="http://schemas.microsoft.com/office/powerpoint/2010/main" val="2968202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Assignment </a:t>
            </a:r>
            <a:br>
              <a:rPr lang="en-US" dirty="0"/>
            </a:br>
            <a:r>
              <a:rPr lang="en-US" dirty="0"/>
              <a:t>Case study criticisms</a:t>
            </a:r>
          </a:p>
        </p:txBody>
      </p:sp>
      <p:sp>
        <p:nvSpPr>
          <p:cNvPr id="3" name="Content Placeholder 2"/>
          <p:cNvSpPr>
            <a:spLocks noGrp="1"/>
          </p:cNvSpPr>
          <p:nvPr>
            <p:ph idx="1"/>
          </p:nvPr>
        </p:nvSpPr>
        <p:spPr>
          <a:xfrm>
            <a:off x="1763106" y="1200150"/>
            <a:ext cx="5516235" cy="3486122"/>
          </a:xfrm>
        </p:spPr>
        <p:txBody>
          <a:bodyPr>
            <a:normAutofit/>
          </a:bodyPr>
          <a:lstStyle/>
          <a:p>
            <a:r>
              <a:rPr lang="en-US" sz="2000" dirty="0"/>
              <a:t>In groups of 2, write down solutions for how to deal with these 4 criticisms</a:t>
            </a:r>
          </a:p>
          <a:p>
            <a:r>
              <a:rPr lang="en-US" sz="2000" dirty="0"/>
              <a:t>Exchange answers with the group next to you and discuss argumentation</a:t>
            </a:r>
          </a:p>
        </p:txBody>
      </p:sp>
      <p:sp>
        <p:nvSpPr>
          <p:cNvPr id="4" name="Content Placeholder 2"/>
          <p:cNvSpPr txBox="1">
            <a:spLocks/>
          </p:cNvSpPr>
          <p:nvPr/>
        </p:nvSpPr>
        <p:spPr>
          <a:xfrm>
            <a:off x="1878141" y="2691655"/>
            <a:ext cx="5401200" cy="2204113"/>
          </a:xfrm>
          <a:prstGeom prst="rect">
            <a:avLst/>
          </a:prstGeom>
          <a:solidFill>
            <a:schemeClr val="accent1">
              <a:lumMod val="40000"/>
              <a:lumOff val="60000"/>
            </a:schemeClr>
          </a:solidFill>
          <a:ln>
            <a:solidFill>
              <a:schemeClr val="tx1"/>
            </a:solidFill>
          </a:ln>
        </p:spPr>
        <p:txBody>
          <a:bodyPr vert="horz" lIns="68580" tIns="34290" rIns="68580" bIns="34290" rtlCol="0">
            <a:normAutofit lnSpcReduction="10000"/>
          </a:bodyPr>
          <a:lst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en-US" sz="2100" dirty="0">
                <a:solidFill>
                  <a:prstClr val="black"/>
                </a:solidFill>
              </a:rPr>
              <a:t>Case study criticisms:</a:t>
            </a:r>
          </a:p>
          <a:p>
            <a:pPr marL="385763" indent="-385763">
              <a:buFont typeface="+mj-lt"/>
              <a:buAutoNum type="arabicPeriod"/>
            </a:pPr>
            <a:r>
              <a:rPr lang="en-US" altLang="en-US" sz="2100" dirty="0">
                <a:solidFill>
                  <a:prstClr val="black"/>
                </a:solidFill>
              </a:rPr>
              <a:t>Lack of rigor </a:t>
            </a:r>
          </a:p>
          <a:p>
            <a:pPr marL="385763" indent="-385763">
              <a:buFont typeface="+mj-lt"/>
              <a:buAutoNum type="arabicPeriod"/>
            </a:pPr>
            <a:r>
              <a:rPr lang="en-US" altLang="en-US" sz="2100" dirty="0">
                <a:solidFill>
                  <a:prstClr val="black"/>
                </a:solidFill>
              </a:rPr>
              <a:t>Little basis for generalization</a:t>
            </a:r>
          </a:p>
          <a:p>
            <a:pPr marL="385763" indent="-385763">
              <a:buFont typeface="+mj-lt"/>
              <a:buAutoNum type="arabicPeriod"/>
            </a:pPr>
            <a:r>
              <a:rPr lang="en-US" altLang="en-US" sz="2100" dirty="0">
                <a:solidFill>
                  <a:prstClr val="black"/>
                </a:solidFill>
              </a:rPr>
              <a:t>Unmanageable level of effort, take much time</a:t>
            </a:r>
          </a:p>
          <a:p>
            <a:pPr marL="385763" indent="-385763">
              <a:buFont typeface="+mj-lt"/>
              <a:buAutoNum type="arabicPeriod"/>
            </a:pPr>
            <a:r>
              <a:rPr lang="en-US" altLang="en-US" sz="2100" dirty="0">
                <a:solidFill>
                  <a:prstClr val="black"/>
                </a:solidFill>
              </a:rPr>
              <a:t>Too much detail, getting lost in materials</a:t>
            </a:r>
          </a:p>
        </p:txBody>
      </p:sp>
    </p:spTree>
    <p:extLst>
      <p:ext uri="{BB962C8B-B14F-4D97-AF65-F5344CB8AC3E}">
        <p14:creationId xmlns:p14="http://schemas.microsoft.com/office/powerpoint/2010/main" val="2499038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fontScale="90000"/>
          </a:bodyPr>
          <a:lstStyle/>
          <a:p>
            <a:r>
              <a:rPr lang="en-GB" dirty="0"/>
              <a:t>Feedback Q&amp;A</a:t>
            </a:r>
            <a:br>
              <a:rPr lang="en-GB" dirty="0"/>
            </a:br>
            <a:r>
              <a:rPr lang="en-GB" dirty="0"/>
              <a:t>Case study criticisms </a:t>
            </a:r>
            <a:endParaRPr lang="en-US" altLang="en-US" dirty="0"/>
          </a:p>
        </p:txBody>
      </p:sp>
      <p:sp>
        <p:nvSpPr>
          <p:cNvPr id="6147" name="Content Placeholder 2"/>
          <p:cNvSpPr>
            <a:spLocks noGrp="1"/>
          </p:cNvSpPr>
          <p:nvPr>
            <p:ph idx="1"/>
          </p:nvPr>
        </p:nvSpPr>
        <p:spPr/>
        <p:txBody>
          <a:bodyPr>
            <a:normAutofit fontScale="77500" lnSpcReduction="20000"/>
          </a:bodyPr>
          <a:lstStyle/>
          <a:p>
            <a:r>
              <a:rPr lang="en-US" altLang="en-US" dirty="0"/>
              <a:t>Lack of rigor </a:t>
            </a:r>
          </a:p>
          <a:p>
            <a:pPr lvl="1"/>
            <a:r>
              <a:rPr lang="en-US" altLang="en-US" dirty="0">
                <a:solidFill>
                  <a:schemeClr val="accent4"/>
                </a:solidFill>
              </a:rPr>
              <a:t>Use systematic procedures, develop case study protocol</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pPr marL="0" indent="0">
              <a:buNone/>
            </a:pPr>
            <a:r>
              <a:rPr lang="en-US" altLang="en-US" dirty="0">
                <a:solidFill>
                  <a:schemeClr val="bg1"/>
                </a:solidFill>
              </a:rPr>
              <a:t>d</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p:txBody>
      </p:sp>
      <p:sp>
        <p:nvSpPr>
          <p:cNvPr id="4" name="TextBox 3"/>
          <p:cNvSpPr txBox="1"/>
          <p:nvPr/>
        </p:nvSpPr>
        <p:spPr>
          <a:xfrm>
            <a:off x="2892880" y="4729341"/>
            <a:ext cx="789512" cy="300082"/>
          </a:xfrm>
          <a:prstGeom prst="rect">
            <a:avLst/>
          </a:prstGeom>
          <a:noFill/>
        </p:spPr>
        <p:txBody>
          <a:bodyPr wrap="none" rtlCol="0">
            <a:spAutoFit/>
          </a:bodyPr>
          <a:lstStyle/>
          <a:p>
            <a:pPr defTabSz="342900"/>
            <a:r>
              <a:rPr lang="en-GB" sz="1350" dirty="0">
                <a:solidFill>
                  <a:prstClr val="black"/>
                </a:solidFill>
                <a:latin typeface="Calibri"/>
              </a:rPr>
              <a:t>Yin 2018</a:t>
            </a:r>
            <a:endParaRPr lang="nl-NL" sz="1350" dirty="0">
              <a:solidFill>
                <a:prstClr val="black"/>
              </a:solidFill>
              <a:latin typeface="Calibri"/>
            </a:endParaRPr>
          </a:p>
        </p:txBody>
      </p:sp>
    </p:spTree>
    <p:extLst>
      <p:ext uri="{BB962C8B-B14F-4D97-AF65-F5344CB8AC3E}">
        <p14:creationId xmlns:p14="http://schemas.microsoft.com/office/powerpoint/2010/main" val="2903231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fontScale="90000"/>
          </a:bodyPr>
          <a:lstStyle/>
          <a:p>
            <a:r>
              <a:rPr lang="en-GB" dirty="0"/>
              <a:t>Feedback Q&amp;A</a:t>
            </a:r>
            <a:br>
              <a:rPr lang="en-GB" dirty="0"/>
            </a:br>
            <a:r>
              <a:rPr lang="en-GB" dirty="0"/>
              <a:t>Case study criticisms </a:t>
            </a:r>
            <a:endParaRPr lang="en-US" altLang="en-US" dirty="0"/>
          </a:p>
        </p:txBody>
      </p:sp>
      <p:sp>
        <p:nvSpPr>
          <p:cNvPr id="6147" name="Content Placeholder 2"/>
          <p:cNvSpPr>
            <a:spLocks noGrp="1"/>
          </p:cNvSpPr>
          <p:nvPr>
            <p:ph idx="1"/>
          </p:nvPr>
        </p:nvSpPr>
        <p:spPr/>
        <p:txBody>
          <a:bodyPr>
            <a:normAutofit fontScale="70000" lnSpcReduction="20000"/>
          </a:bodyPr>
          <a:lstStyle/>
          <a:p>
            <a:r>
              <a:rPr lang="en-US" altLang="en-US" dirty="0"/>
              <a:t>Lack of rigor </a:t>
            </a:r>
          </a:p>
          <a:p>
            <a:pPr lvl="1"/>
            <a:r>
              <a:rPr lang="en-US" altLang="en-US" dirty="0">
                <a:solidFill>
                  <a:schemeClr val="accent4"/>
                </a:solidFill>
              </a:rPr>
              <a:t>Use systematic procedures, develop case study protocol</a:t>
            </a:r>
          </a:p>
          <a:p>
            <a:r>
              <a:rPr lang="en-US" altLang="en-US" dirty="0"/>
              <a:t>Little basis for generalization</a:t>
            </a:r>
          </a:p>
          <a:p>
            <a:pPr lvl="1"/>
            <a:r>
              <a:rPr lang="en-US" altLang="en-US" dirty="0">
                <a:solidFill>
                  <a:schemeClr val="accent4"/>
                </a:solidFill>
              </a:rPr>
              <a:t>Focus on generalizing to theoretical propositions (like experiments)</a:t>
            </a:r>
            <a:r>
              <a:rPr lang="en-US" dirty="0">
                <a:solidFill>
                  <a:schemeClr val="accent4"/>
                </a:solidFill>
              </a:rPr>
              <a:t> and not to populations or universes</a:t>
            </a:r>
            <a:endParaRPr lang="en-US" altLang="en-US" dirty="0">
              <a:solidFill>
                <a:schemeClr val="accent4"/>
              </a:solidFill>
            </a:endParaRPr>
          </a:p>
          <a:p>
            <a:endParaRPr lang="en-US" altLang="en-US" dirty="0"/>
          </a:p>
          <a:p>
            <a:endParaRPr lang="en-US" altLang="en-US" dirty="0"/>
          </a:p>
          <a:p>
            <a:endParaRPr lang="en-US" altLang="en-US" dirty="0"/>
          </a:p>
          <a:p>
            <a:endParaRPr lang="en-US" altLang="en-US" dirty="0"/>
          </a:p>
          <a:p>
            <a:endParaRPr lang="en-US" altLang="en-US" dirty="0"/>
          </a:p>
          <a:p>
            <a:pPr marL="0" indent="0">
              <a:buNone/>
            </a:pPr>
            <a:r>
              <a:rPr lang="en-US" altLang="en-US" dirty="0">
                <a:solidFill>
                  <a:schemeClr val="bg1"/>
                </a:solidFill>
              </a:rPr>
              <a:t>d</a:t>
            </a:r>
          </a:p>
        </p:txBody>
      </p:sp>
      <p:sp>
        <p:nvSpPr>
          <p:cNvPr id="4" name="TextBox 3"/>
          <p:cNvSpPr txBox="1"/>
          <p:nvPr/>
        </p:nvSpPr>
        <p:spPr>
          <a:xfrm>
            <a:off x="2892880" y="4729341"/>
            <a:ext cx="789512" cy="300082"/>
          </a:xfrm>
          <a:prstGeom prst="rect">
            <a:avLst/>
          </a:prstGeom>
          <a:noFill/>
        </p:spPr>
        <p:txBody>
          <a:bodyPr wrap="none" rtlCol="0">
            <a:spAutoFit/>
          </a:bodyPr>
          <a:lstStyle/>
          <a:p>
            <a:pPr defTabSz="342900"/>
            <a:r>
              <a:rPr lang="en-GB" sz="1350" dirty="0">
                <a:solidFill>
                  <a:prstClr val="black"/>
                </a:solidFill>
                <a:latin typeface="Calibri"/>
              </a:rPr>
              <a:t>Yin 2018</a:t>
            </a:r>
            <a:endParaRPr lang="nl-NL" sz="1350" dirty="0">
              <a:solidFill>
                <a:prstClr val="black"/>
              </a:solidFill>
              <a:latin typeface="Calibri"/>
            </a:endParaRPr>
          </a:p>
        </p:txBody>
      </p:sp>
    </p:spTree>
    <p:extLst>
      <p:ext uri="{BB962C8B-B14F-4D97-AF65-F5344CB8AC3E}">
        <p14:creationId xmlns:p14="http://schemas.microsoft.com/office/powerpoint/2010/main" val="4163296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fontScale="90000"/>
          </a:bodyPr>
          <a:lstStyle/>
          <a:p>
            <a:r>
              <a:rPr lang="en-GB" dirty="0"/>
              <a:t>Feedback Q&amp;A</a:t>
            </a:r>
            <a:br>
              <a:rPr lang="en-GB" dirty="0"/>
            </a:br>
            <a:r>
              <a:rPr lang="en-GB" dirty="0"/>
              <a:t>Case study criticisms </a:t>
            </a:r>
            <a:endParaRPr lang="en-US" altLang="en-US" dirty="0"/>
          </a:p>
        </p:txBody>
      </p:sp>
      <p:sp>
        <p:nvSpPr>
          <p:cNvPr id="6147" name="Content Placeholder 2"/>
          <p:cNvSpPr>
            <a:spLocks noGrp="1"/>
          </p:cNvSpPr>
          <p:nvPr>
            <p:ph idx="1"/>
          </p:nvPr>
        </p:nvSpPr>
        <p:spPr/>
        <p:txBody>
          <a:bodyPr>
            <a:normAutofit fontScale="77500" lnSpcReduction="20000"/>
          </a:bodyPr>
          <a:lstStyle/>
          <a:p>
            <a:r>
              <a:rPr lang="en-US" altLang="en-US" dirty="0"/>
              <a:t>Lack of rigor </a:t>
            </a:r>
          </a:p>
          <a:p>
            <a:pPr lvl="1"/>
            <a:r>
              <a:rPr lang="en-US" altLang="en-US" dirty="0">
                <a:solidFill>
                  <a:schemeClr val="accent4"/>
                </a:solidFill>
              </a:rPr>
              <a:t>Use systematic procedures, develop case study protocol</a:t>
            </a:r>
          </a:p>
          <a:p>
            <a:r>
              <a:rPr lang="en-US" altLang="en-US" dirty="0"/>
              <a:t>Little basis for generalization</a:t>
            </a:r>
          </a:p>
          <a:p>
            <a:pPr lvl="1"/>
            <a:r>
              <a:rPr lang="en-US" altLang="en-US" dirty="0">
                <a:solidFill>
                  <a:schemeClr val="accent4"/>
                </a:solidFill>
              </a:rPr>
              <a:t>Focus on generalizing to theoretical propositions (like experiments)</a:t>
            </a:r>
            <a:r>
              <a:rPr lang="en-US" dirty="0">
                <a:solidFill>
                  <a:schemeClr val="accent4"/>
                </a:solidFill>
              </a:rPr>
              <a:t> and not to populations or universes</a:t>
            </a:r>
            <a:endParaRPr lang="en-US" altLang="en-US" dirty="0">
              <a:solidFill>
                <a:schemeClr val="accent4"/>
              </a:solidFill>
            </a:endParaRPr>
          </a:p>
          <a:p>
            <a:r>
              <a:rPr lang="en-US" altLang="en-US" dirty="0"/>
              <a:t>Unmanageable level of effort, take much time</a:t>
            </a:r>
          </a:p>
          <a:p>
            <a:pPr lvl="1"/>
            <a:r>
              <a:rPr lang="en-US" altLang="en-US" dirty="0">
                <a:solidFill>
                  <a:schemeClr val="accent4"/>
                </a:solidFill>
              </a:rPr>
              <a:t>Not necessarily, case study protocol</a:t>
            </a:r>
          </a:p>
          <a:p>
            <a:pPr lvl="1"/>
            <a:r>
              <a:rPr lang="en-US" dirty="0">
                <a:solidFill>
                  <a:schemeClr val="accent4"/>
                </a:solidFill>
              </a:rPr>
              <a:t>Case studies do </a:t>
            </a:r>
            <a:r>
              <a:rPr lang="en-US" i="1" dirty="0">
                <a:solidFill>
                  <a:schemeClr val="accent4"/>
                </a:solidFill>
              </a:rPr>
              <a:t>not </a:t>
            </a:r>
            <a:r>
              <a:rPr lang="en-US" dirty="0">
                <a:solidFill>
                  <a:schemeClr val="accent4"/>
                </a:solidFill>
              </a:rPr>
              <a:t>depend solely on ethnographic or participant-observer data</a:t>
            </a:r>
            <a:endParaRPr lang="en-US" altLang="en-US" dirty="0">
              <a:solidFill>
                <a:schemeClr val="accent4"/>
              </a:solidFill>
            </a:endParaRPr>
          </a:p>
          <a:p>
            <a:endParaRPr lang="en-US" altLang="en-US" dirty="0"/>
          </a:p>
          <a:p>
            <a:pPr marL="0" indent="0">
              <a:buNone/>
            </a:pPr>
            <a:r>
              <a:rPr lang="en-US" altLang="en-US" dirty="0">
                <a:solidFill>
                  <a:schemeClr val="bg1"/>
                </a:solidFill>
              </a:rPr>
              <a:t>d</a:t>
            </a:r>
          </a:p>
          <a:p>
            <a:endParaRPr lang="en-US" altLang="en-US" dirty="0"/>
          </a:p>
          <a:p>
            <a:endParaRPr lang="en-US" altLang="en-US" dirty="0"/>
          </a:p>
        </p:txBody>
      </p:sp>
      <p:sp>
        <p:nvSpPr>
          <p:cNvPr id="4" name="TextBox 3"/>
          <p:cNvSpPr txBox="1"/>
          <p:nvPr/>
        </p:nvSpPr>
        <p:spPr>
          <a:xfrm>
            <a:off x="2892880" y="4729341"/>
            <a:ext cx="789512" cy="300082"/>
          </a:xfrm>
          <a:prstGeom prst="rect">
            <a:avLst/>
          </a:prstGeom>
          <a:noFill/>
        </p:spPr>
        <p:txBody>
          <a:bodyPr wrap="none" rtlCol="0">
            <a:spAutoFit/>
          </a:bodyPr>
          <a:lstStyle/>
          <a:p>
            <a:pPr defTabSz="342900"/>
            <a:r>
              <a:rPr lang="en-GB" sz="1350" dirty="0">
                <a:solidFill>
                  <a:prstClr val="black"/>
                </a:solidFill>
                <a:latin typeface="Calibri"/>
              </a:rPr>
              <a:t>Yin 2018</a:t>
            </a:r>
            <a:endParaRPr lang="nl-NL" sz="1350" dirty="0">
              <a:solidFill>
                <a:prstClr val="black"/>
              </a:solidFill>
              <a:latin typeface="Calibri"/>
            </a:endParaRPr>
          </a:p>
        </p:txBody>
      </p:sp>
    </p:spTree>
    <p:extLst>
      <p:ext uri="{BB962C8B-B14F-4D97-AF65-F5344CB8AC3E}">
        <p14:creationId xmlns:p14="http://schemas.microsoft.com/office/powerpoint/2010/main" val="3320609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fontScale="90000"/>
          </a:bodyPr>
          <a:lstStyle/>
          <a:p>
            <a:r>
              <a:rPr lang="en-GB" dirty="0"/>
              <a:t>Feedback Q&amp;A</a:t>
            </a:r>
            <a:br>
              <a:rPr lang="en-GB" dirty="0"/>
            </a:br>
            <a:r>
              <a:rPr lang="en-GB" dirty="0"/>
              <a:t>Case study criticisms </a:t>
            </a:r>
            <a:endParaRPr lang="en-US" altLang="en-US" dirty="0"/>
          </a:p>
        </p:txBody>
      </p:sp>
      <p:sp>
        <p:nvSpPr>
          <p:cNvPr id="6147" name="Content Placeholder 2"/>
          <p:cNvSpPr>
            <a:spLocks noGrp="1"/>
          </p:cNvSpPr>
          <p:nvPr>
            <p:ph idx="1"/>
          </p:nvPr>
        </p:nvSpPr>
        <p:spPr/>
        <p:txBody>
          <a:bodyPr>
            <a:normAutofit fontScale="70000" lnSpcReduction="20000"/>
          </a:bodyPr>
          <a:lstStyle/>
          <a:p>
            <a:r>
              <a:rPr lang="en-US" altLang="en-US" dirty="0"/>
              <a:t>Lack of rigor </a:t>
            </a:r>
          </a:p>
          <a:p>
            <a:pPr lvl="1"/>
            <a:r>
              <a:rPr lang="en-US" altLang="en-US" dirty="0">
                <a:solidFill>
                  <a:schemeClr val="accent4"/>
                </a:solidFill>
              </a:rPr>
              <a:t>Use systematic procedures, develop case study protocol</a:t>
            </a:r>
          </a:p>
          <a:p>
            <a:r>
              <a:rPr lang="en-US" altLang="en-US" dirty="0"/>
              <a:t>Little basis for generalization</a:t>
            </a:r>
          </a:p>
          <a:p>
            <a:pPr lvl="1"/>
            <a:r>
              <a:rPr lang="en-US" altLang="en-US" dirty="0">
                <a:solidFill>
                  <a:schemeClr val="accent4"/>
                </a:solidFill>
              </a:rPr>
              <a:t>Focus on generalizing to theoretical propositions (like experiments)</a:t>
            </a:r>
            <a:r>
              <a:rPr lang="en-US" dirty="0">
                <a:solidFill>
                  <a:schemeClr val="accent4"/>
                </a:solidFill>
              </a:rPr>
              <a:t> and not to populations or universes</a:t>
            </a:r>
            <a:endParaRPr lang="en-US" altLang="en-US" dirty="0">
              <a:solidFill>
                <a:schemeClr val="accent4"/>
              </a:solidFill>
            </a:endParaRPr>
          </a:p>
          <a:p>
            <a:r>
              <a:rPr lang="en-US" altLang="en-US" dirty="0"/>
              <a:t>Unmanageable level of effort, take much time</a:t>
            </a:r>
          </a:p>
          <a:p>
            <a:pPr lvl="1"/>
            <a:r>
              <a:rPr lang="en-US" altLang="en-US" dirty="0">
                <a:solidFill>
                  <a:schemeClr val="accent4"/>
                </a:solidFill>
              </a:rPr>
              <a:t>Not necessarily, case study protocol</a:t>
            </a:r>
          </a:p>
          <a:p>
            <a:pPr lvl="1"/>
            <a:r>
              <a:rPr lang="en-US" dirty="0">
                <a:solidFill>
                  <a:schemeClr val="accent4"/>
                </a:solidFill>
              </a:rPr>
              <a:t>Case studies do </a:t>
            </a:r>
            <a:r>
              <a:rPr lang="en-US" i="1" dirty="0">
                <a:solidFill>
                  <a:schemeClr val="accent4"/>
                </a:solidFill>
              </a:rPr>
              <a:t>not </a:t>
            </a:r>
            <a:r>
              <a:rPr lang="en-US" dirty="0">
                <a:solidFill>
                  <a:schemeClr val="accent4"/>
                </a:solidFill>
              </a:rPr>
              <a:t>depend solely on ethnographic or participant-observer data</a:t>
            </a:r>
            <a:endParaRPr lang="en-US" altLang="en-US" dirty="0">
              <a:solidFill>
                <a:schemeClr val="accent4"/>
              </a:solidFill>
            </a:endParaRPr>
          </a:p>
          <a:p>
            <a:r>
              <a:rPr lang="en-US" altLang="en-US"/>
              <a:t>Too much detail, getting lost in materials</a:t>
            </a:r>
          </a:p>
          <a:p>
            <a:pPr lvl="1"/>
            <a:r>
              <a:rPr lang="en-US" altLang="en-US">
                <a:solidFill>
                  <a:schemeClr val="accent4"/>
                </a:solidFill>
              </a:rPr>
              <a:t>Use systematic procedures</a:t>
            </a:r>
          </a:p>
          <a:p>
            <a:pPr lvl="1"/>
            <a:r>
              <a:rPr lang="en-US">
                <a:solidFill>
                  <a:schemeClr val="accent4"/>
                </a:solidFill>
              </a:rPr>
              <a:t>Theoretical propositions to guide the search for data within the case</a:t>
            </a:r>
            <a:endParaRPr lang="en-US" altLang="en-US">
              <a:solidFill>
                <a:schemeClr val="accent4"/>
              </a:solidFill>
            </a:endParaRPr>
          </a:p>
          <a:p>
            <a:endParaRPr lang="en-US" altLang="en-US" dirty="0"/>
          </a:p>
        </p:txBody>
      </p:sp>
      <p:sp>
        <p:nvSpPr>
          <p:cNvPr id="4" name="TextBox 3"/>
          <p:cNvSpPr txBox="1"/>
          <p:nvPr/>
        </p:nvSpPr>
        <p:spPr>
          <a:xfrm>
            <a:off x="2892880" y="4729341"/>
            <a:ext cx="789512" cy="300082"/>
          </a:xfrm>
          <a:prstGeom prst="rect">
            <a:avLst/>
          </a:prstGeom>
          <a:noFill/>
        </p:spPr>
        <p:txBody>
          <a:bodyPr wrap="none" rtlCol="0">
            <a:spAutoFit/>
          </a:bodyPr>
          <a:lstStyle/>
          <a:p>
            <a:pPr defTabSz="342900"/>
            <a:r>
              <a:rPr lang="en-GB" sz="1350" dirty="0">
                <a:solidFill>
                  <a:prstClr val="black"/>
                </a:solidFill>
                <a:latin typeface="Calibri"/>
              </a:rPr>
              <a:t>Yin 2018</a:t>
            </a:r>
            <a:endParaRPr lang="nl-NL" sz="1350" dirty="0">
              <a:solidFill>
                <a:prstClr val="black"/>
              </a:solidFill>
              <a:latin typeface="Calibri"/>
            </a:endParaRPr>
          </a:p>
        </p:txBody>
      </p:sp>
    </p:spTree>
    <p:extLst>
      <p:ext uri="{BB962C8B-B14F-4D97-AF65-F5344CB8AC3E}">
        <p14:creationId xmlns:p14="http://schemas.microsoft.com/office/powerpoint/2010/main" val="2638180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case study protocol</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980685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nl-NL" sz="3200" dirty="0"/>
              <a:t>Case study protocol</a:t>
            </a:r>
            <a:endParaRPr lang="nl-NL" altLang="nl-NL" sz="1800" dirty="0"/>
          </a:p>
        </p:txBody>
      </p:sp>
      <p:sp>
        <p:nvSpPr>
          <p:cNvPr id="16387" name="Rectangle 3"/>
          <p:cNvSpPr>
            <a:spLocks noGrp="1" noChangeArrowheads="1"/>
          </p:cNvSpPr>
          <p:nvPr>
            <p:ph type="body" idx="1"/>
          </p:nvPr>
        </p:nvSpPr>
        <p:spPr/>
        <p:txBody>
          <a:bodyPr>
            <a:normAutofit fontScale="92500" lnSpcReduction="20000"/>
          </a:bodyPr>
          <a:lstStyle/>
          <a:p>
            <a:pPr marL="385763" indent="-385763">
              <a:lnSpc>
                <a:spcPct val="90000"/>
              </a:lnSpc>
              <a:buFont typeface="+mj-lt"/>
              <a:buAutoNum type="arabicPeriod"/>
            </a:pPr>
            <a:r>
              <a:rPr lang="nl-NL" altLang="nl-NL"/>
              <a:t>Case study questions</a:t>
            </a:r>
          </a:p>
          <a:p>
            <a:pPr lvl="1">
              <a:lnSpc>
                <a:spcPct val="90000"/>
              </a:lnSpc>
            </a:pPr>
            <a:r>
              <a:rPr lang="en-GB" altLang="nl-NL"/>
              <a:t>Or ideas, propositions, hypotheses</a:t>
            </a:r>
            <a:endParaRPr lang="nl-NL" altLang="nl-NL"/>
          </a:p>
          <a:p>
            <a:pPr marL="385763" indent="-385763">
              <a:lnSpc>
                <a:spcPct val="90000"/>
              </a:lnSpc>
              <a:buFont typeface="+mj-lt"/>
              <a:buAutoNum type="arabicPeriod"/>
            </a:pPr>
            <a:r>
              <a:rPr lang="nl-NL" altLang="nl-NL"/>
              <a:t>Unit of analysis</a:t>
            </a:r>
          </a:p>
          <a:p>
            <a:pPr lvl="1">
              <a:lnSpc>
                <a:spcPct val="90000"/>
              </a:lnSpc>
            </a:pPr>
            <a:r>
              <a:rPr lang="en-GB" altLang="nl-NL"/>
              <a:t>Individual, organization, network, project</a:t>
            </a:r>
            <a:endParaRPr lang="nl-NL" altLang="nl-NL"/>
          </a:p>
          <a:p>
            <a:pPr marL="385763" indent="-385763">
              <a:lnSpc>
                <a:spcPct val="90000"/>
              </a:lnSpc>
              <a:buFont typeface="+mj-lt"/>
              <a:buAutoNum type="arabicPeriod"/>
            </a:pPr>
            <a:r>
              <a:rPr lang="nl-NL" altLang="nl-NL"/>
              <a:t>Case study selection</a:t>
            </a:r>
          </a:p>
          <a:p>
            <a:pPr marL="385763" indent="-385763">
              <a:lnSpc>
                <a:spcPct val="90000"/>
              </a:lnSpc>
              <a:buFont typeface="+mj-lt"/>
              <a:buAutoNum type="arabicPeriod"/>
            </a:pPr>
            <a:r>
              <a:rPr lang="nl-NL" altLang="nl-NL"/>
              <a:t>Field procedures</a:t>
            </a:r>
          </a:p>
          <a:p>
            <a:pPr marL="385763" indent="-385763">
              <a:lnSpc>
                <a:spcPct val="90000"/>
              </a:lnSpc>
              <a:buFont typeface="+mj-lt"/>
              <a:buAutoNum type="arabicPeriod"/>
            </a:pPr>
            <a:r>
              <a:rPr lang="nl-NL" altLang="nl-NL"/>
              <a:t>Analysis method</a:t>
            </a:r>
          </a:p>
          <a:p>
            <a:pPr>
              <a:lnSpc>
                <a:spcPct val="90000"/>
              </a:lnSpc>
            </a:pPr>
            <a:endParaRPr lang="nl-NL" altLang="nl-NL"/>
          </a:p>
          <a:p>
            <a:pPr>
              <a:lnSpc>
                <a:spcPct val="90000"/>
              </a:lnSpc>
            </a:pPr>
            <a:r>
              <a:rPr lang="nl-NL" altLang="nl-NL"/>
              <a:t>`machine instructions’ level</a:t>
            </a:r>
          </a:p>
          <a:p>
            <a:pPr>
              <a:lnSpc>
                <a:spcPct val="90000"/>
              </a:lnSpc>
            </a:pPr>
            <a:r>
              <a:rPr lang="nl-NL" altLang="nl-NL"/>
              <a:t>--&gt; Repeatable(?), transparant</a:t>
            </a:r>
          </a:p>
        </p:txBody>
      </p:sp>
      <p:sp>
        <p:nvSpPr>
          <p:cNvPr id="4" name="TextBox 3"/>
          <p:cNvSpPr txBox="1"/>
          <p:nvPr/>
        </p:nvSpPr>
        <p:spPr>
          <a:xfrm>
            <a:off x="4514850" y="4729341"/>
            <a:ext cx="861133" cy="300082"/>
          </a:xfrm>
          <a:prstGeom prst="rect">
            <a:avLst/>
          </a:prstGeom>
          <a:noFill/>
        </p:spPr>
        <p:txBody>
          <a:bodyPr wrap="none" rtlCol="0">
            <a:spAutoFit/>
          </a:bodyPr>
          <a:lstStyle/>
          <a:p>
            <a:r>
              <a:rPr lang="en-GB" sz="1350"/>
              <a:t>Yin 2003</a:t>
            </a:r>
            <a:endParaRPr lang="nl-NL" sz="1350"/>
          </a:p>
        </p:txBody>
      </p:sp>
    </p:spTree>
    <p:extLst>
      <p:ext uri="{BB962C8B-B14F-4D97-AF65-F5344CB8AC3E}">
        <p14:creationId xmlns:p14="http://schemas.microsoft.com/office/powerpoint/2010/main" val="3067930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objectives</a:t>
            </a:r>
          </a:p>
        </p:txBody>
      </p:sp>
      <p:sp>
        <p:nvSpPr>
          <p:cNvPr id="3" name="Content Placeholder 2"/>
          <p:cNvSpPr>
            <a:spLocks noGrp="1"/>
          </p:cNvSpPr>
          <p:nvPr>
            <p:ph idx="1"/>
          </p:nvPr>
        </p:nvSpPr>
        <p:spPr/>
        <p:txBody>
          <a:bodyPr>
            <a:normAutofit/>
          </a:bodyPr>
          <a:lstStyle/>
          <a:p>
            <a:r>
              <a:rPr lang="en-US" dirty="0"/>
              <a:t>Decide whether a case study is a suitable method,  given a research question</a:t>
            </a:r>
          </a:p>
          <a:p>
            <a:r>
              <a:rPr lang="en-US" dirty="0"/>
              <a:t>List good practices in case research</a:t>
            </a:r>
          </a:p>
          <a:p>
            <a:r>
              <a:rPr lang="en-US" dirty="0"/>
              <a:t>Specify the four elements of a case study protocol for a research topic</a:t>
            </a:r>
          </a:p>
          <a:p>
            <a:r>
              <a:rPr lang="en-US" dirty="0"/>
              <a:t>Explain core choices within each element of the case study protocol</a:t>
            </a:r>
          </a:p>
        </p:txBody>
      </p:sp>
    </p:spTree>
    <p:extLst>
      <p:ext uri="{BB962C8B-B14F-4D97-AF65-F5344CB8AC3E}">
        <p14:creationId xmlns:p14="http://schemas.microsoft.com/office/powerpoint/2010/main" val="2797983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911792" y="205979"/>
            <a:ext cx="7090513" cy="857250"/>
          </a:xfrm>
        </p:spPr>
        <p:txBody>
          <a:bodyPr>
            <a:normAutofit/>
          </a:bodyPr>
          <a:lstStyle/>
          <a:p>
            <a:r>
              <a:rPr lang="en-US" altLang="en-US"/>
              <a:t>Case study selection: designs</a:t>
            </a:r>
          </a:p>
        </p:txBody>
      </p:sp>
      <p:sp>
        <p:nvSpPr>
          <p:cNvPr id="10245" name="Rectangle 6"/>
          <p:cNvSpPr>
            <a:spLocks noChangeArrowheads="1"/>
          </p:cNvSpPr>
          <p:nvPr/>
        </p:nvSpPr>
        <p:spPr bwMode="auto">
          <a:xfrm>
            <a:off x="1425388" y="1771650"/>
            <a:ext cx="2000250" cy="800100"/>
          </a:xfrm>
          <a:prstGeom prst="rect">
            <a:avLst/>
          </a:prstGeom>
          <a:solidFill>
            <a:schemeClr val="accent1"/>
          </a:solidFill>
          <a:ln w="9525">
            <a:solidFill>
              <a:schemeClr val="tx1"/>
            </a:solidFill>
            <a:round/>
            <a:headEnd/>
            <a:tailEnd/>
          </a:ln>
        </p:spPr>
        <p:txBody>
          <a:bodyPr/>
          <a:lstStyle>
            <a:lvl1pPr>
              <a:spcBef>
                <a:spcPct val="20000"/>
              </a:spcBef>
              <a:buFont typeface="Times" charset="-95"/>
              <a:buChar char="•"/>
              <a:defRPr sz="2400">
                <a:solidFill>
                  <a:schemeClr val="tx1"/>
                </a:solidFill>
                <a:latin typeface="Tahoma" pitchFamily="34" charset="0"/>
                <a:ea typeface="MS PGothic" pitchFamily="34" charset="-128"/>
              </a:defRPr>
            </a:lvl1pPr>
            <a:lvl2pPr marL="742950" indent="-285750">
              <a:spcBef>
                <a:spcPct val="20000"/>
              </a:spcBef>
              <a:buFont typeface="Times" charset="-95"/>
              <a:buChar char="•"/>
              <a:defRPr sz="2400">
                <a:solidFill>
                  <a:schemeClr val="tx1"/>
                </a:solidFill>
                <a:latin typeface="Tahoma" pitchFamily="34" charset="0"/>
                <a:ea typeface="MS PGothic" pitchFamily="34" charset="-128"/>
              </a:defRPr>
            </a:lvl2pPr>
            <a:lvl3pPr marL="1143000" indent="-228600">
              <a:spcBef>
                <a:spcPct val="20000"/>
              </a:spcBef>
              <a:buFont typeface="Times" charset="-95"/>
              <a:buChar char="•"/>
              <a:defRPr sz="2400">
                <a:solidFill>
                  <a:schemeClr val="tx1"/>
                </a:solidFill>
                <a:latin typeface="Tahoma" pitchFamily="34" charset="0"/>
                <a:ea typeface="MS PGothic" pitchFamily="34" charset="-128"/>
              </a:defRPr>
            </a:lvl3pPr>
            <a:lvl4pPr marL="1600200" indent="-228600">
              <a:spcBef>
                <a:spcPct val="20000"/>
              </a:spcBef>
              <a:buFont typeface="Times" charset="-95"/>
              <a:buChar char="•"/>
              <a:defRPr sz="2400">
                <a:solidFill>
                  <a:schemeClr val="tx1"/>
                </a:solidFill>
                <a:latin typeface="Tahoma" pitchFamily="34" charset="0"/>
                <a:ea typeface="MS PGothic" pitchFamily="34" charset="-128"/>
              </a:defRPr>
            </a:lvl4pPr>
            <a:lvl5pPr marL="2057400" indent="-228600">
              <a:spcBef>
                <a:spcPct val="20000"/>
              </a:spcBef>
              <a:buFont typeface="Times" charset="-95"/>
              <a:buChar char="•"/>
              <a:defRPr sz="2400">
                <a:solidFill>
                  <a:schemeClr val="tx1"/>
                </a:solidFill>
                <a:latin typeface="Tahoma" pitchFamily="34" charset="0"/>
                <a:ea typeface="MS PGothic" pitchFamily="34" charset="-128"/>
              </a:defRPr>
            </a:lvl5pPr>
            <a:lvl6pPr marL="25146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6pPr>
            <a:lvl7pPr marL="29718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7pPr>
            <a:lvl8pPr marL="34290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8pPr>
            <a:lvl9pPr marL="38862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9pPr>
          </a:lstStyle>
          <a:p>
            <a:pPr>
              <a:spcBef>
                <a:spcPct val="0"/>
              </a:spcBef>
              <a:buFontTx/>
              <a:buNone/>
            </a:pPr>
            <a:endParaRPr lang="en-US" altLang="en-US" sz="2100"/>
          </a:p>
        </p:txBody>
      </p:sp>
      <p:sp>
        <p:nvSpPr>
          <p:cNvPr id="10246" name="Rectangle 7"/>
          <p:cNvSpPr>
            <a:spLocks noChangeArrowheads="1"/>
          </p:cNvSpPr>
          <p:nvPr/>
        </p:nvSpPr>
        <p:spPr bwMode="auto">
          <a:xfrm>
            <a:off x="1425388" y="2800350"/>
            <a:ext cx="2000250" cy="800100"/>
          </a:xfrm>
          <a:prstGeom prst="rect">
            <a:avLst/>
          </a:prstGeom>
          <a:solidFill>
            <a:schemeClr val="accent1"/>
          </a:solidFill>
          <a:ln w="9525">
            <a:solidFill>
              <a:schemeClr val="tx1"/>
            </a:solidFill>
            <a:round/>
            <a:headEnd/>
            <a:tailEnd/>
          </a:ln>
        </p:spPr>
        <p:txBody>
          <a:bodyPr/>
          <a:lstStyle>
            <a:lvl1pPr>
              <a:spcBef>
                <a:spcPct val="20000"/>
              </a:spcBef>
              <a:buFont typeface="Times" charset="-95"/>
              <a:buChar char="•"/>
              <a:defRPr sz="2400">
                <a:solidFill>
                  <a:schemeClr val="tx1"/>
                </a:solidFill>
                <a:latin typeface="Tahoma" pitchFamily="34" charset="0"/>
                <a:ea typeface="MS PGothic" pitchFamily="34" charset="-128"/>
              </a:defRPr>
            </a:lvl1pPr>
            <a:lvl2pPr marL="742950" indent="-285750">
              <a:spcBef>
                <a:spcPct val="20000"/>
              </a:spcBef>
              <a:buFont typeface="Times" charset="-95"/>
              <a:buChar char="•"/>
              <a:defRPr sz="2400">
                <a:solidFill>
                  <a:schemeClr val="tx1"/>
                </a:solidFill>
                <a:latin typeface="Tahoma" pitchFamily="34" charset="0"/>
                <a:ea typeface="MS PGothic" pitchFamily="34" charset="-128"/>
              </a:defRPr>
            </a:lvl2pPr>
            <a:lvl3pPr marL="1143000" indent="-228600">
              <a:spcBef>
                <a:spcPct val="20000"/>
              </a:spcBef>
              <a:buFont typeface="Times" charset="-95"/>
              <a:buChar char="•"/>
              <a:defRPr sz="2400">
                <a:solidFill>
                  <a:schemeClr val="tx1"/>
                </a:solidFill>
                <a:latin typeface="Tahoma" pitchFamily="34" charset="0"/>
                <a:ea typeface="MS PGothic" pitchFamily="34" charset="-128"/>
              </a:defRPr>
            </a:lvl3pPr>
            <a:lvl4pPr marL="1600200" indent="-228600">
              <a:spcBef>
                <a:spcPct val="20000"/>
              </a:spcBef>
              <a:buFont typeface="Times" charset="-95"/>
              <a:buChar char="•"/>
              <a:defRPr sz="2400">
                <a:solidFill>
                  <a:schemeClr val="tx1"/>
                </a:solidFill>
                <a:latin typeface="Tahoma" pitchFamily="34" charset="0"/>
                <a:ea typeface="MS PGothic" pitchFamily="34" charset="-128"/>
              </a:defRPr>
            </a:lvl4pPr>
            <a:lvl5pPr marL="2057400" indent="-228600">
              <a:spcBef>
                <a:spcPct val="20000"/>
              </a:spcBef>
              <a:buFont typeface="Times" charset="-95"/>
              <a:buChar char="•"/>
              <a:defRPr sz="2400">
                <a:solidFill>
                  <a:schemeClr val="tx1"/>
                </a:solidFill>
                <a:latin typeface="Tahoma" pitchFamily="34" charset="0"/>
                <a:ea typeface="MS PGothic" pitchFamily="34" charset="-128"/>
              </a:defRPr>
            </a:lvl5pPr>
            <a:lvl6pPr marL="25146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6pPr>
            <a:lvl7pPr marL="29718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7pPr>
            <a:lvl8pPr marL="34290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8pPr>
            <a:lvl9pPr marL="38862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9pPr>
          </a:lstStyle>
          <a:p>
            <a:pPr>
              <a:spcBef>
                <a:spcPct val="0"/>
              </a:spcBef>
              <a:buFontTx/>
              <a:buNone/>
            </a:pPr>
            <a:endParaRPr lang="en-US" altLang="en-US" sz="2100"/>
          </a:p>
        </p:txBody>
      </p:sp>
      <p:sp>
        <p:nvSpPr>
          <p:cNvPr id="13" name="Oval 12"/>
          <p:cNvSpPr/>
          <p:nvPr/>
        </p:nvSpPr>
        <p:spPr bwMode="auto">
          <a:xfrm>
            <a:off x="1482538" y="2857500"/>
            <a:ext cx="685800" cy="342900"/>
          </a:xfrm>
          <a:prstGeom prst="ellipse">
            <a:avLst/>
          </a:prstGeom>
          <a:solidFill>
            <a:schemeClr val="accent3"/>
          </a:solidFill>
          <a:ln w="9525" cap="flat" cmpd="sng" algn="ctr">
            <a:solidFill>
              <a:schemeClr val="tx1"/>
            </a:solidFill>
            <a:prstDash val="solid"/>
            <a:round/>
            <a:headEnd type="none" w="med" len="med"/>
            <a:tailEnd type="none" w="med" len="med"/>
          </a:ln>
          <a:effectLst/>
        </p:spPr>
        <p:txBody>
          <a:bodyPr/>
          <a:lstStyle/>
          <a:p>
            <a:pPr>
              <a:defRPr/>
            </a:pPr>
            <a:endParaRPr lang="en-US" sz="1350" dirty="0"/>
          </a:p>
        </p:txBody>
      </p:sp>
      <p:sp>
        <p:nvSpPr>
          <p:cNvPr id="14" name="Oval 13"/>
          <p:cNvSpPr/>
          <p:nvPr/>
        </p:nvSpPr>
        <p:spPr bwMode="auto">
          <a:xfrm>
            <a:off x="2682688" y="2857500"/>
            <a:ext cx="685800" cy="342900"/>
          </a:xfrm>
          <a:prstGeom prst="ellipse">
            <a:avLst/>
          </a:prstGeom>
          <a:solidFill>
            <a:schemeClr val="accent3"/>
          </a:solidFill>
          <a:ln w="9525" cap="flat" cmpd="sng" algn="ctr">
            <a:solidFill>
              <a:schemeClr val="tx1"/>
            </a:solidFill>
            <a:prstDash val="solid"/>
            <a:round/>
            <a:headEnd type="none" w="med" len="med"/>
            <a:tailEnd type="none" w="med" len="med"/>
          </a:ln>
          <a:effectLst/>
        </p:spPr>
        <p:txBody>
          <a:bodyPr/>
          <a:lstStyle/>
          <a:p>
            <a:pPr>
              <a:defRPr/>
            </a:pPr>
            <a:endParaRPr lang="en-US" sz="1350" dirty="0"/>
          </a:p>
        </p:txBody>
      </p:sp>
      <p:sp>
        <p:nvSpPr>
          <p:cNvPr id="10249" name="Rectangle 8"/>
          <p:cNvSpPr>
            <a:spLocks noChangeArrowheads="1"/>
          </p:cNvSpPr>
          <p:nvPr/>
        </p:nvSpPr>
        <p:spPr bwMode="auto">
          <a:xfrm>
            <a:off x="3768538" y="1771650"/>
            <a:ext cx="596504" cy="800100"/>
          </a:xfrm>
          <a:prstGeom prst="rect">
            <a:avLst/>
          </a:prstGeom>
          <a:solidFill>
            <a:schemeClr val="accent1"/>
          </a:solidFill>
          <a:ln w="9525">
            <a:solidFill>
              <a:schemeClr val="tx1"/>
            </a:solidFill>
            <a:round/>
            <a:headEnd/>
            <a:tailEnd/>
          </a:ln>
        </p:spPr>
        <p:txBody>
          <a:bodyPr/>
          <a:lstStyle>
            <a:lvl1pPr>
              <a:spcBef>
                <a:spcPct val="20000"/>
              </a:spcBef>
              <a:buFont typeface="Times" charset="-95"/>
              <a:buChar char="•"/>
              <a:defRPr sz="2400">
                <a:solidFill>
                  <a:schemeClr val="tx1"/>
                </a:solidFill>
                <a:latin typeface="Tahoma" pitchFamily="34" charset="0"/>
                <a:ea typeface="MS PGothic" pitchFamily="34" charset="-128"/>
              </a:defRPr>
            </a:lvl1pPr>
            <a:lvl2pPr marL="742950" indent="-285750">
              <a:spcBef>
                <a:spcPct val="20000"/>
              </a:spcBef>
              <a:buFont typeface="Times" charset="-95"/>
              <a:buChar char="•"/>
              <a:defRPr sz="2400">
                <a:solidFill>
                  <a:schemeClr val="tx1"/>
                </a:solidFill>
                <a:latin typeface="Tahoma" pitchFamily="34" charset="0"/>
                <a:ea typeface="MS PGothic" pitchFamily="34" charset="-128"/>
              </a:defRPr>
            </a:lvl2pPr>
            <a:lvl3pPr marL="1143000" indent="-228600">
              <a:spcBef>
                <a:spcPct val="20000"/>
              </a:spcBef>
              <a:buFont typeface="Times" charset="-95"/>
              <a:buChar char="•"/>
              <a:defRPr sz="2400">
                <a:solidFill>
                  <a:schemeClr val="tx1"/>
                </a:solidFill>
                <a:latin typeface="Tahoma" pitchFamily="34" charset="0"/>
                <a:ea typeface="MS PGothic" pitchFamily="34" charset="-128"/>
              </a:defRPr>
            </a:lvl3pPr>
            <a:lvl4pPr marL="1600200" indent="-228600">
              <a:spcBef>
                <a:spcPct val="20000"/>
              </a:spcBef>
              <a:buFont typeface="Times" charset="-95"/>
              <a:buChar char="•"/>
              <a:defRPr sz="2400">
                <a:solidFill>
                  <a:schemeClr val="tx1"/>
                </a:solidFill>
                <a:latin typeface="Tahoma" pitchFamily="34" charset="0"/>
                <a:ea typeface="MS PGothic" pitchFamily="34" charset="-128"/>
              </a:defRPr>
            </a:lvl4pPr>
            <a:lvl5pPr marL="2057400" indent="-228600">
              <a:spcBef>
                <a:spcPct val="20000"/>
              </a:spcBef>
              <a:buFont typeface="Times" charset="-95"/>
              <a:buChar char="•"/>
              <a:defRPr sz="2400">
                <a:solidFill>
                  <a:schemeClr val="tx1"/>
                </a:solidFill>
                <a:latin typeface="Tahoma" pitchFamily="34" charset="0"/>
                <a:ea typeface="MS PGothic" pitchFamily="34" charset="-128"/>
              </a:defRPr>
            </a:lvl5pPr>
            <a:lvl6pPr marL="25146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6pPr>
            <a:lvl7pPr marL="29718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7pPr>
            <a:lvl8pPr marL="34290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8pPr>
            <a:lvl9pPr marL="38862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9pPr>
          </a:lstStyle>
          <a:p>
            <a:pPr>
              <a:spcBef>
                <a:spcPct val="0"/>
              </a:spcBef>
              <a:buFontTx/>
              <a:buNone/>
            </a:pPr>
            <a:endParaRPr lang="en-US" altLang="en-US" sz="2100"/>
          </a:p>
        </p:txBody>
      </p:sp>
      <p:sp>
        <p:nvSpPr>
          <p:cNvPr id="10250" name="Rectangle 9"/>
          <p:cNvSpPr>
            <a:spLocks noChangeArrowheads="1"/>
          </p:cNvSpPr>
          <p:nvPr/>
        </p:nvSpPr>
        <p:spPr bwMode="auto">
          <a:xfrm>
            <a:off x="4503154" y="1771650"/>
            <a:ext cx="596503" cy="800100"/>
          </a:xfrm>
          <a:prstGeom prst="rect">
            <a:avLst/>
          </a:prstGeom>
          <a:solidFill>
            <a:schemeClr val="accent1"/>
          </a:solidFill>
          <a:ln w="9525">
            <a:solidFill>
              <a:schemeClr val="tx1"/>
            </a:solidFill>
            <a:round/>
            <a:headEnd/>
            <a:tailEnd/>
          </a:ln>
        </p:spPr>
        <p:txBody>
          <a:bodyPr/>
          <a:lstStyle>
            <a:lvl1pPr>
              <a:spcBef>
                <a:spcPct val="20000"/>
              </a:spcBef>
              <a:buFont typeface="Times" charset="-95"/>
              <a:buChar char="•"/>
              <a:defRPr sz="2400">
                <a:solidFill>
                  <a:schemeClr val="tx1"/>
                </a:solidFill>
                <a:latin typeface="Tahoma" pitchFamily="34" charset="0"/>
                <a:ea typeface="MS PGothic" pitchFamily="34" charset="-128"/>
              </a:defRPr>
            </a:lvl1pPr>
            <a:lvl2pPr marL="742950" indent="-285750">
              <a:spcBef>
                <a:spcPct val="20000"/>
              </a:spcBef>
              <a:buFont typeface="Times" charset="-95"/>
              <a:buChar char="•"/>
              <a:defRPr sz="2400">
                <a:solidFill>
                  <a:schemeClr val="tx1"/>
                </a:solidFill>
                <a:latin typeface="Tahoma" pitchFamily="34" charset="0"/>
                <a:ea typeface="MS PGothic" pitchFamily="34" charset="-128"/>
              </a:defRPr>
            </a:lvl2pPr>
            <a:lvl3pPr marL="1143000" indent="-228600">
              <a:spcBef>
                <a:spcPct val="20000"/>
              </a:spcBef>
              <a:buFont typeface="Times" charset="-95"/>
              <a:buChar char="•"/>
              <a:defRPr sz="2400">
                <a:solidFill>
                  <a:schemeClr val="tx1"/>
                </a:solidFill>
                <a:latin typeface="Tahoma" pitchFamily="34" charset="0"/>
                <a:ea typeface="MS PGothic" pitchFamily="34" charset="-128"/>
              </a:defRPr>
            </a:lvl3pPr>
            <a:lvl4pPr marL="1600200" indent="-228600">
              <a:spcBef>
                <a:spcPct val="20000"/>
              </a:spcBef>
              <a:buFont typeface="Times" charset="-95"/>
              <a:buChar char="•"/>
              <a:defRPr sz="2400">
                <a:solidFill>
                  <a:schemeClr val="tx1"/>
                </a:solidFill>
                <a:latin typeface="Tahoma" pitchFamily="34" charset="0"/>
                <a:ea typeface="MS PGothic" pitchFamily="34" charset="-128"/>
              </a:defRPr>
            </a:lvl4pPr>
            <a:lvl5pPr marL="2057400" indent="-228600">
              <a:spcBef>
                <a:spcPct val="20000"/>
              </a:spcBef>
              <a:buFont typeface="Times" charset="-95"/>
              <a:buChar char="•"/>
              <a:defRPr sz="2400">
                <a:solidFill>
                  <a:schemeClr val="tx1"/>
                </a:solidFill>
                <a:latin typeface="Tahoma" pitchFamily="34" charset="0"/>
                <a:ea typeface="MS PGothic" pitchFamily="34" charset="-128"/>
              </a:defRPr>
            </a:lvl5pPr>
            <a:lvl6pPr marL="25146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6pPr>
            <a:lvl7pPr marL="29718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7pPr>
            <a:lvl8pPr marL="34290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8pPr>
            <a:lvl9pPr marL="38862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9pPr>
          </a:lstStyle>
          <a:p>
            <a:pPr>
              <a:spcBef>
                <a:spcPct val="0"/>
              </a:spcBef>
              <a:buFontTx/>
              <a:buNone/>
            </a:pPr>
            <a:endParaRPr lang="en-US" altLang="en-US" sz="2100"/>
          </a:p>
        </p:txBody>
      </p:sp>
      <p:sp>
        <p:nvSpPr>
          <p:cNvPr id="10251" name="Rectangle 10"/>
          <p:cNvSpPr>
            <a:spLocks noChangeArrowheads="1"/>
          </p:cNvSpPr>
          <p:nvPr/>
        </p:nvSpPr>
        <p:spPr bwMode="auto">
          <a:xfrm>
            <a:off x="3768538" y="2800350"/>
            <a:ext cx="596504" cy="742950"/>
          </a:xfrm>
          <a:prstGeom prst="rect">
            <a:avLst/>
          </a:prstGeom>
          <a:solidFill>
            <a:schemeClr val="accent1"/>
          </a:solidFill>
          <a:ln w="9525">
            <a:solidFill>
              <a:schemeClr val="tx1"/>
            </a:solidFill>
            <a:round/>
            <a:headEnd/>
            <a:tailEnd/>
          </a:ln>
        </p:spPr>
        <p:txBody>
          <a:bodyPr/>
          <a:lstStyle>
            <a:lvl1pPr>
              <a:spcBef>
                <a:spcPct val="20000"/>
              </a:spcBef>
              <a:buFont typeface="Times" charset="-95"/>
              <a:buChar char="•"/>
              <a:defRPr sz="2400">
                <a:solidFill>
                  <a:schemeClr val="tx1"/>
                </a:solidFill>
                <a:latin typeface="Tahoma" pitchFamily="34" charset="0"/>
                <a:ea typeface="MS PGothic" pitchFamily="34" charset="-128"/>
              </a:defRPr>
            </a:lvl1pPr>
            <a:lvl2pPr marL="742950" indent="-285750">
              <a:spcBef>
                <a:spcPct val="20000"/>
              </a:spcBef>
              <a:buFont typeface="Times" charset="-95"/>
              <a:buChar char="•"/>
              <a:defRPr sz="2400">
                <a:solidFill>
                  <a:schemeClr val="tx1"/>
                </a:solidFill>
                <a:latin typeface="Tahoma" pitchFamily="34" charset="0"/>
                <a:ea typeface="MS PGothic" pitchFamily="34" charset="-128"/>
              </a:defRPr>
            </a:lvl2pPr>
            <a:lvl3pPr marL="1143000" indent="-228600">
              <a:spcBef>
                <a:spcPct val="20000"/>
              </a:spcBef>
              <a:buFont typeface="Times" charset="-95"/>
              <a:buChar char="•"/>
              <a:defRPr sz="2400">
                <a:solidFill>
                  <a:schemeClr val="tx1"/>
                </a:solidFill>
                <a:latin typeface="Tahoma" pitchFamily="34" charset="0"/>
                <a:ea typeface="MS PGothic" pitchFamily="34" charset="-128"/>
              </a:defRPr>
            </a:lvl3pPr>
            <a:lvl4pPr marL="1600200" indent="-228600">
              <a:spcBef>
                <a:spcPct val="20000"/>
              </a:spcBef>
              <a:buFont typeface="Times" charset="-95"/>
              <a:buChar char="•"/>
              <a:defRPr sz="2400">
                <a:solidFill>
                  <a:schemeClr val="tx1"/>
                </a:solidFill>
                <a:latin typeface="Tahoma" pitchFamily="34" charset="0"/>
                <a:ea typeface="MS PGothic" pitchFamily="34" charset="-128"/>
              </a:defRPr>
            </a:lvl4pPr>
            <a:lvl5pPr marL="2057400" indent="-228600">
              <a:spcBef>
                <a:spcPct val="20000"/>
              </a:spcBef>
              <a:buFont typeface="Times" charset="-95"/>
              <a:buChar char="•"/>
              <a:defRPr sz="2400">
                <a:solidFill>
                  <a:schemeClr val="tx1"/>
                </a:solidFill>
                <a:latin typeface="Tahoma" pitchFamily="34" charset="0"/>
                <a:ea typeface="MS PGothic" pitchFamily="34" charset="-128"/>
              </a:defRPr>
            </a:lvl5pPr>
            <a:lvl6pPr marL="25146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6pPr>
            <a:lvl7pPr marL="29718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7pPr>
            <a:lvl8pPr marL="34290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8pPr>
            <a:lvl9pPr marL="38862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9pPr>
          </a:lstStyle>
          <a:p>
            <a:pPr>
              <a:spcBef>
                <a:spcPct val="0"/>
              </a:spcBef>
              <a:buFontTx/>
              <a:buNone/>
            </a:pPr>
            <a:endParaRPr lang="en-US" altLang="en-US" sz="2100"/>
          </a:p>
        </p:txBody>
      </p:sp>
      <p:sp>
        <p:nvSpPr>
          <p:cNvPr id="10252" name="Rectangle 11"/>
          <p:cNvSpPr>
            <a:spLocks noChangeArrowheads="1"/>
          </p:cNvSpPr>
          <p:nvPr/>
        </p:nvSpPr>
        <p:spPr bwMode="auto">
          <a:xfrm>
            <a:off x="4503154" y="2800350"/>
            <a:ext cx="596503" cy="742950"/>
          </a:xfrm>
          <a:prstGeom prst="rect">
            <a:avLst/>
          </a:prstGeom>
          <a:solidFill>
            <a:schemeClr val="accent1"/>
          </a:solidFill>
          <a:ln w="9525">
            <a:solidFill>
              <a:schemeClr val="tx1"/>
            </a:solidFill>
            <a:round/>
            <a:headEnd/>
            <a:tailEnd/>
          </a:ln>
        </p:spPr>
        <p:txBody>
          <a:bodyPr/>
          <a:lstStyle>
            <a:lvl1pPr>
              <a:spcBef>
                <a:spcPct val="20000"/>
              </a:spcBef>
              <a:buFont typeface="Times" charset="-95"/>
              <a:buChar char="•"/>
              <a:defRPr sz="2400">
                <a:solidFill>
                  <a:schemeClr val="tx1"/>
                </a:solidFill>
                <a:latin typeface="Tahoma" pitchFamily="34" charset="0"/>
                <a:ea typeface="MS PGothic" pitchFamily="34" charset="-128"/>
              </a:defRPr>
            </a:lvl1pPr>
            <a:lvl2pPr marL="742950" indent="-285750">
              <a:spcBef>
                <a:spcPct val="20000"/>
              </a:spcBef>
              <a:buFont typeface="Times" charset="-95"/>
              <a:buChar char="•"/>
              <a:defRPr sz="2400">
                <a:solidFill>
                  <a:schemeClr val="tx1"/>
                </a:solidFill>
                <a:latin typeface="Tahoma" pitchFamily="34" charset="0"/>
                <a:ea typeface="MS PGothic" pitchFamily="34" charset="-128"/>
              </a:defRPr>
            </a:lvl2pPr>
            <a:lvl3pPr marL="1143000" indent="-228600">
              <a:spcBef>
                <a:spcPct val="20000"/>
              </a:spcBef>
              <a:buFont typeface="Times" charset="-95"/>
              <a:buChar char="•"/>
              <a:defRPr sz="2400">
                <a:solidFill>
                  <a:schemeClr val="tx1"/>
                </a:solidFill>
                <a:latin typeface="Tahoma" pitchFamily="34" charset="0"/>
                <a:ea typeface="MS PGothic" pitchFamily="34" charset="-128"/>
              </a:defRPr>
            </a:lvl3pPr>
            <a:lvl4pPr marL="1600200" indent="-228600">
              <a:spcBef>
                <a:spcPct val="20000"/>
              </a:spcBef>
              <a:buFont typeface="Times" charset="-95"/>
              <a:buChar char="•"/>
              <a:defRPr sz="2400">
                <a:solidFill>
                  <a:schemeClr val="tx1"/>
                </a:solidFill>
                <a:latin typeface="Tahoma" pitchFamily="34" charset="0"/>
                <a:ea typeface="MS PGothic" pitchFamily="34" charset="-128"/>
              </a:defRPr>
            </a:lvl4pPr>
            <a:lvl5pPr marL="2057400" indent="-228600">
              <a:spcBef>
                <a:spcPct val="20000"/>
              </a:spcBef>
              <a:buFont typeface="Times" charset="-95"/>
              <a:buChar char="•"/>
              <a:defRPr sz="2400">
                <a:solidFill>
                  <a:schemeClr val="tx1"/>
                </a:solidFill>
                <a:latin typeface="Tahoma" pitchFamily="34" charset="0"/>
                <a:ea typeface="MS PGothic" pitchFamily="34" charset="-128"/>
              </a:defRPr>
            </a:lvl5pPr>
            <a:lvl6pPr marL="25146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6pPr>
            <a:lvl7pPr marL="29718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7pPr>
            <a:lvl8pPr marL="34290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8pPr>
            <a:lvl9pPr marL="38862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9pPr>
          </a:lstStyle>
          <a:p>
            <a:pPr>
              <a:spcBef>
                <a:spcPct val="0"/>
              </a:spcBef>
              <a:buFontTx/>
              <a:buNone/>
            </a:pPr>
            <a:endParaRPr lang="en-US" altLang="en-US" sz="2100"/>
          </a:p>
        </p:txBody>
      </p:sp>
      <p:sp>
        <p:nvSpPr>
          <p:cNvPr id="15" name="Oval 14"/>
          <p:cNvSpPr/>
          <p:nvPr/>
        </p:nvSpPr>
        <p:spPr bwMode="auto">
          <a:xfrm>
            <a:off x="3906651" y="2857500"/>
            <a:ext cx="413147" cy="285750"/>
          </a:xfrm>
          <a:prstGeom prst="ellipse">
            <a:avLst/>
          </a:prstGeom>
          <a:solidFill>
            <a:schemeClr val="accent3"/>
          </a:solidFill>
          <a:ln w="9525" cap="flat" cmpd="sng" algn="ctr">
            <a:solidFill>
              <a:schemeClr val="tx1"/>
            </a:solidFill>
            <a:prstDash val="solid"/>
            <a:round/>
            <a:headEnd type="none" w="med" len="med"/>
            <a:tailEnd type="none" w="med" len="med"/>
          </a:ln>
          <a:effectLst/>
        </p:spPr>
        <p:txBody>
          <a:bodyPr/>
          <a:lstStyle/>
          <a:p>
            <a:pPr>
              <a:defRPr/>
            </a:pPr>
            <a:endParaRPr lang="en-US" sz="1350" dirty="0"/>
          </a:p>
        </p:txBody>
      </p:sp>
      <p:sp>
        <p:nvSpPr>
          <p:cNvPr id="16" name="Oval 15"/>
          <p:cNvSpPr/>
          <p:nvPr/>
        </p:nvSpPr>
        <p:spPr bwMode="auto">
          <a:xfrm>
            <a:off x="3906651" y="3200400"/>
            <a:ext cx="413147" cy="285750"/>
          </a:xfrm>
          <a:prstGeom prst="ellipse">
            <a:avLst/>
          </a:prstGeom>
          <a:solidFill>
            <a:schemeClr val="accent3"/>
          </a:solidFill>
          <a:ln w="9525" cap="flat" cmpd="sng" algn="ctr">
            <a:solidFill>
              <a:schemeClr val="tx1"/>
            </a:solidFill>
            <a:prstDash val="solid"/>
            <a:round/>
            <a:headEnd type="none" w="med" len="med"/>
            <a:tailEnd type="none" w="med" len="med"/>
          </a:ln>
          <a:effectLst/>
        </p:spPr>
        <p:txBody>
          <a:bodyPr/>
          <a:lstStyle/>
          <a:p>
            <a:pPr>
              <a:defRPr/>
            </a:pPr>
            <a:endParaRPr lang="en-US" sz="1350" dirty="0"/>
          </a:p>
        </p:txBody>
      </p:sp>
      <p:sp>
        <p:nvSpPr>
          <p:cNvPr id="17" name="Oval 16"/>
          <p:cNvSpPr/>
          <p:nvPr/>
        </p:nvSpPr>
        <p:spPr bwMode="auto">
          <a:xfrm>
            <a:off x="4594832" y="2857500"/>
            <a:ext cx="413147" cy="285750"/>
          </a:xfrm>
          <a:prstGeom prst="ellipse">
            <a:avLst/>
          </a:prstGeom>
          <a:solidFill>
            <a:schemeClr val="accent3"/>
          </a:solidFill>
          <a:ln w="9525" cap="flat" cmpd="sng" algn="ctr">
            <a:solidFill>
              <a:schemeClr val="tx1"/>
            </a:solidFill>
            <a:prstDash val="solid"/>
            <a:round/>
            <a:headEnd type="none" w="med" len="med"/>
            <a:tailEnd type="none" w="med" len="med"/>
          </a:ln>
          <a:effectLst/>
        </p:spPr>
        <p:txBody>
          <a:bodyPr/>
          <a:lstStyle/>
          <a:p>
            <a:pPr>
              <a:defRPr/>
            </a:pPr>
            <a:endParaRPr lang="en-US" sz="1350" dirty="0"/>
          </a:p>
        </p:txBody>
      </p:sp>
      <p:sp>
        <p:nvSpPr>
          <p:cNvPr id="18" name="Oval 17"/>
          <p:cNvSpPr/>
          <p:nvPr/>
        </p:nvSpPr>
        <p:spPr bwMode="auto">
          <a:xfrm>
            <a:off x="4594832" y="3200400"/>
            <a:ext cx="413147" cy="285750"/>
          </a:xfrm>
          <a:prstGeom prst="ellipse">
            <a:avLst/>
          </a:prstGeom>
          <a:solidFill>
            <a:schemeClr val="accent3"/>
          </a:solidFill>
          <a:ln w="9525" cap="flat" cmpd="sng" algn="ctr">
            <a:solidFill>
              <a:schemeClr val="tx1"/>
            </a:solidFill>
            <a:prstDash val="solid"/>
            <a:round/>
            <a:headEnd type="none" w="med" len="med"/>
            <a:tailEnd type="none" w="med" len="med"/>
          </a:ln>
          <a:effectLst/>
        </p:spPr>
        <p:txBody>
          <a:bodyPr/>
          <a:lstStyle/>
          <a:p>
            <a:pPr>
              <a:defRPr/>
            </a:pPr>
            <a:endParaRPr lang="en-US" sz="1350" dirty="0"/>
          </a:p>
        </p:txBody>
      </p:sp>
      <p:sp>
        <p:nvSpPr>
          <p:cNvPr id="10257" name="Rectangle 18"/>
          <p:cNvSpPr>
            <a:spLocks noChangeArrowheads="1"/>
          </p:cNvSpPr>
          <p:nvPr/>
        </p:nvSpPr>
        <p:spPr bwMode="auto">
          <a:xfrm>
            <a:off x="5237769" y="1771650"/>
            <a:ext cx="596504" cy="800100"/>
          </a:xfrm>
          <a:prstGeom prst="rect">
            <a:avLst/>
          </a:prstGeom>
          <a:solidFill>
            <a:schemeClr val="accent1"/>
          </a:solidFill>
          <a:ln w="9525">
            <a:solidFill>
              <a:schemeClr val="tx1"/>
            </a:solidFill>
            <a:round/>
            <a:headEnd/>
            <a:tailEnd/>
          </a:ln>
        </p:spPr>
        <p:txBody>
          <a:bodyPr/>
          <a:lstStyle>
            <a:lvl1pPr>
              <a:spcBef>
                <a:spcPct val="20000"/>
              </a:spcBef>
              <a:buFont typeface="Times" charset="-95"/>
              <a:buChar char="•"/>
              <a:defRPr sz="2400">
                <a:solidFill>
                  <a:schemeClr val="tx1"/>
                </a:solidFill>
                <a:latin typeface="Tahoma" pitchFamily="34" charset="0"/>
                <a:ea typeface="MS PGothic" pitchFamily="34" charset="-128"/>
              </a:defRPr>
            </a:lvl1pPr>
            <a:lvl2pPr marL="742950" indent="-285750">
              <a:spcBef>
                <a:spcPct val="20000"/>
              </a:spcBef>
              <a:buFont typeface="Times" charset="-95"/>
              <a:buChar char="•"/>
              <a:defRPr sz="2400">
                <a:solidFill>
                  <a:schemeClr val="tx1"/>
                </a:solidFill>
                <a:latin typeface="Tahoma" pitchFamily="34" charset="0"/>
                <a:ea typeface="MS PGothic" pitchFamily="34" charset="-128"/>
              </a:defRPr>
            </a:lvl2pPr>
            <a:lvl3pPr marL="1143000" indent="-228600">
              <a:spcBef>
                <a:spcPct val="20000"/>
              </a:spcBef>
              <a:buFont typeface="Times" charset="-95"/>
              <a:buChar char="•"/>
              <a:defRPr sz="2400">
                <a:solidFill>
                  <a:schemeClr val="tx1"/>
                </a:solidFill>
                <a:latin typeface="Tahoma" pitchFamily="34" charset="0"/>
                <a:ea typeface="MS PGothic" pitchFamily="34" charset="-128"/>
              </a:defRPr>
            </a:lvl3pPr>
            <a:lvl4pPr marL="1600200" indent="-228600">
              <a:spcBef>
                <a:spcPct val="20000"/>
              </a:spcBef>
              <a:buFont typeface="Times" charset="-95"/>
              <a:buChar char="•"/>
              <a:defRPr sz="2400">
                <a:solidFill>
                  <a:schemeClr val="tx1"/>
                </a:solidFill>
                <a:latin typeface="Tahoma" pitchFamily="34" charset="0"/>
                <a:ea typeface="MS PGothic" pitchFamily="34" charset="-128"/>
              </a:defRPr>
            </a:lvl4pPr>
            <a:lvl5pPr marL="2057400" indent="-228600">
              <a:spcBef>
                <a:spcPct val="20000"/>
              </a:spcBef>
              <a:buFont typeface="Times" charset="-95"/>
              <a:buChar char="•"/>
              <a:defRPr sz="2400">
                <a:solidFill>
                  <a:schemeClr val="tx1"/>
                </a:solidFill>
                <a:latin typeface="Tahoma" pitchFamily="34" charset="0"/>
                <a:ea typeface="MS PGothic" pitchFamily="34" charset="-128"/>
              </a:defRPr>
            </a:lvl5pPr>
            <a:lvl6pPr marL="25146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6pPr>
            <a:lvl7pPr marL="29718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7pPr>
            <a:lvl8pPr marL="34290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8pPr>
            <a:lvl9pPr marL="38862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9pPr>
          </a:lstStyle>
          <a:p>
            <a:pPr>
              <a:spcBef>
                <a:spcPct val="0"/>
              </a:spcBef>
              <a:buFontTx/>
              <a:buNone/>
            </a:pPr>
            <a:endParaRPr lang="en-US" altLang="en-US" sz="2100"/>
          </a:p>
        </p:txBody>
      </p:sp>
      <p:sp>
        <p:nvSpPr>
          <p:cNvPr id="10258" name="Rectangle 19"/>
          <p:cNvSpPr>
            <a:spLocks noChangeArrowheads="1"/>
          </p:cNvSpPr>
          <p:nvPr/>
        </p:nvSpPr>
        <p:spPr bwMode="auto">
          <a:xfrm>
            <a:off x="5972386" y="1771650"/>
            <a:ext cx="596503" cy="800100"/>
          </a:xfrm>
          <a:prstGeom prst="rect">
            <a:avLst/>
          </a:prstGeom>
          <a:solidFill>
            <a:schemeClr val="accent1"/>
          </a:solidFill>
          <a:ln w="9525">
            <a:solidFill>
              <a:schemeClr val="tx1"/>
            </a:solidFill>
            <a:round/>
            <a:headEnd/>
            <a:tailEnd/>
          </a:ln>
        </p:spPr>
        <p:txBody>
          <a:bodyPr/>
          <a:lstStyle>
            <a:lvl1pPr>
              <a:spcBef>
                <a:spcPct val="20000"/>
              </a:spcBef>
              <a:buFont typeface="Times" charset="-95"/>
              <a:buChar char="•"/>
              <a:defRPr sz="2400">
                <a:solidFill>
                  <a:schemeClr val="tx1"/>
                </a:solidFill>
                <a:latin typeface="Tahoma" pitchFamily="34" charset="0"/>
                <a:ea typeface="MS PGothic" pitchFamily="34" charset="-128"/>
              </a:defRPr>
            </a:lvl1pPr>
            <a:lvl2pPr marL="742950" indent="-285750">
              <a:spcBef>
                <a:spcPct val="20000"/>
              </a:spcBef>
              <a:buFont typeface="Times" charset="-95"/>
              <a:buChar char="•"/>
              <a:defRPr sz="2400">
                <a:solidFill>
                  <a:schemeClr val="tx1"/>
                </a:solidFill>
                <a:latin typeface="Tahoma" pitchFamily="34" charset="0"/>
                <a:ea typeface="MS PGothic" pitchFamily="34" charset="-128"/>
              </a:defRPr>
            </a:lvl2pPr>
            <a:lvl3pPr marL="1143000" indent="-228600">
              <a:spcBef>
                <a:spcPct val="20000"/>
              </a:spcBef>
              <a:buFont typeface="Times" charset="-95"/>
              <a:buChar char="•"/>
              <a:defRPr sz="2400">
                <a:solidFill>
                  <a:schemeClr val="tx1"/>
                </a:solidFill>
                <a:latin typeface="Tahoma" pitchFamily="34" charset="0"/>
                <a:ea typeface="MS PGothic" pitchFamily="34" charset="-128"/>
              </a:defRPr>
            </a:lvl3pPr>
            <a:lvl4pPr marL="1600200" indent="-228600">
              <a:spcBef>
                <a:spcPct val="20000"/>
              </a:spcBef>
              <a:buFont typeface="Times" charset="-95"/>
              <a:buChar char="•"/>
              <a:defRPr sz="2400">
                <a:solidFill>
                  <a:schemeClr val="tx1"/>
                </a:solidFill>
                <a:latin typeface="Tahoma" pitchFamily="34" charset="0"/>
                <a:ea typeface="MS PGothic" pitchFamily="34" charset="-128"/>
              </a:defRPr>
            </a:lvl4pPr>
            <a:lvl5pPr marL="2057400" indent="-228600">
              <a:spcBef>
                <a:spcPct val="20000"/>
              </a:spcBef>
              <a:buFont typeface="Times" charset="-95"/>
              <a:buChar char="•"/>
              <a:defRPr sz="2400">
                <a:solidFill>
                  <a:schemeClr val="tx1"/>
                </a:solidFill>
                <a:latin typeface="Tahoma" pitchFamily="34" charset="0"/>
                <a:ea typeface="MS PGothic" pitchFamily="34" charset="-128"/>
              </a:defRPr>
            </a:lvl5pPr>
            <a:lvl6pPr marL="25146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6pPr>
            <a:lvl7pPr marL="29718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7pPr>
            <a:lvl8pPr marL="34290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8pPr>
            <a:lvl9pPr marL="38862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9pPr>
          </a:lstStyle>
          <a:p>
            <a:pPr>
              <a:spcBef>
                <a:spcPct val="0"/>
              </a:spcBef>
              <a:buFontTx/>
              <a:buNone/>
            </a:pPr>
            <a:endParaRPr lang="en-US" altLang="en-US" sz="2100"/>
          </a:p>
        </p:txBody>
      </p:sp>
      <p:sp>
        <p:nvSpPr>
          <p:cNvPr id="10259" name="Rectangle 20"/>
          <p:cNvSpPr>
            <a:spLocks noChangeArrowheads="1"/>
          </p:cNvSpPr>
          <p:nvPr/>
        </p:nvSpPr>
        <p:spPr bwMode="auto">
          <a:xfrm>
            <a:off x="5237769" y="2800350"/>
            <a:ext cx="596504" cy="742950"/>
          </a:xfrm>
          <a:prstGeom prst="rect">
            <a:avLst/>
          </a:prstGeom>
          <a:solidFill>
            <a:schemeClr val="accent1"/>
          </a:solidFill>
          <a:ln w="9525">
            <a:solidFill>
              <a:schemeClr val="tx1"/>
            </a:solidFill>
            <a:round/>
            <a:headEnd/>
            <a:tailEnd/>
          </a:ln>
        </p:spPr>
        <p:txBody>
          <a:bodyPr/>
          <a:lstStyle>
            <a:lvl1pPr>
              <a:spcBef>
                <a:spcPct val="20000"/>
              </a:spcBef>
              <a:buFont typeface="Times" charset="-95"/>
              <a:buChar char="•"/>
              <a:defRPr sz="2400">
                <a:solidFill>
                  <a:schemeClr val="tx1"/>
                </a:solidFill>
                <a:latin typeface="Tahoma" pitchFamily="34" charset="0"/>
                <a:ea typeface="MS PGothic" pitchFamily="34" charset="-128"/>
              </a:defRPr>
            </a:lvl1pPr>
            <a:lvl2pPr marL="742950" indent="-285750">
              <a:spcBef>
                <a:spcPct val="20000"/>
              </a:spcBef>
              <a:buFont typeface="Times" charset="-95"/>
              <a:buChar char="•"/>
              <a:defRPr sz="2400">
                <a:solidFill>
                  <a:schemeClr val="tx1"/>
                </a:solidFill>
                <a:latin typeface="Tahoma" pitchFamily="34" charset="0"/>
                <a:ea typeface="MS PGothic" pitchFamily="34" charset="-128"/>
              </a:defRPr>
            </a:lvl2pPr>
            <a:lvl3pPr marL="1143000" indent="-228600">
              <a:spcBef>
                <a:spcPct val="20000"/>
              </a:spcBef>
              <a:buFont typeface="Times" charset="-95"/>
              <a:buChar char="•"/>
              <a:defRPr sz="2400">
                <a:solidFill>
                  <a:schemeClr val="tx1"/>
                </a:solidFill>
                <a:latin typeface="Tahoma" pitchFamily="34" charset="0"/>
                <a:ea typeface="MS PGothic" pitchFamily="34" charset="-128"/>
              </a:defRPr>
            </a:lvl3pPr>
            <a:lvl4pPr marL="1600200" indent="-228600">
              <a:spcBef>
                <a:spcPct val="20000"/>
              </a:spcBef>
              <a:buFont typeface="Times" charset="-95"/>
              <a:buChar char="•"/>
              <a:defRPr sz="2400">
                <a:solidFill>
                  <a:schemeClr val="tx1"/>
                </a:solidFill>
                <a:latin typeface="Tahoma" pitchFamily="34" charset="0"/>
                <a:ea typeface="MS PGothic" pitchFamily="34" charset="-128"/>
              </a:defRPr>
            </a:lvl4pPr>
            <a:lvl5pPr marL="2057400" indent="-228600">
              <a:spcBef>
                <a:spcPct val="20000"/>
              </a:spcBef>
              <a:buFont typeface="Times" charset="-95"/>
              <a:buChar char="•"/>
              <a:defRPr sz="2400">
                <a:solidFill>
                  <a:schemeClr val="tx1"/>
                </a:solidFill>
                <a:latin typeface="Tahoma" pitchFamily="34" charset="0"/>
                <a:ea typeface="MS PGothic" pitchFamily="34" charset="-128"/>
              </a:defRPr>
            </a:lvl5pPr>
            <a:lvl6pPr marL="25146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6pPr>
            <a:lvl7pPr marL="29718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7pPr>
            <a:lvl8pPr marL="34290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8pPr>
            <a:lvl9pPr marL="38862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9pPr>
          </a:lstStyle>
          <a:p>
            <a:pPr>
              <a:spcBef>
                <a:spcPct val="0"/>
              </a:spcBef>
              <a:buFontTx/>
              <a:buNone/>
            </a:pPr>
            <a:endParaRPr lang="en-US" altLang="en-US" sz="2100"/>
          </a:p>
        </p:txBody>
      </p:sp>
      <p:sp>
        <p:nvSpPr>
          <p:cNvPr id="10260" name="Rectangle 21"/>
          <p:cNvSpPr>
            <a:spLocks noChangeArrowheads="1"/>
          </p:cNvSpPr>
          <p:nvPr/>
        </p:nvSpPr>
        <p:spPr bwMode="auto">
          <a:xfrm>
            <a:off x="5972386" y="2800350"/>
            <a:ext cx="596503" cy="742950"/>
          </a:xfrm>
          <a:prstGeom prst="rect">
            <a:avLst/>
          </a:prstGeom>
          <a:solidFill>
            <a:schemeClr val="accent1"/>
          </a:solidFill>
          <a:ln w="9525">
            <a:solidFill>
              <a:schemeClr val="tx1"/>
            </a:solidFill>
            <a:round/>
            <a:headEnd/>
            <a:tailEnd/>
          </a:ln>
        </p:spPr>
        <p:txBody>
          <a:bodyPr/>
          <a:lstStyle>
            <a:lvl1pPr>
              <a:spcBef>
                <a:spcPct val="20000"/>
              </a:spcBef>
              <a:buFont typeface="Times" charset="-95"/>
              <a:buChar char="•"/>
              <a:defRPr sz="2400">
                <a:solidFill>
                  <a:schemeClr val="tx1"/>
                </a:solidFill>
                <a:latin typeface="Tahoma" pitchFamily="34" charset="0"/>
                <a:ea typeface="MS PGothic" pitchFamily="34" charset="-128"/>
              </a:defRPr>
            </a:lvl1pPr>
            <a:lvl2pPr marL="742950" indent="-285750">
              <a:spcBef>
                <a:spcPct val="20000"/>
              </a:spcBef>
              <a:buFont typeface="Times" charset="-95"/>
              <a:buChar char="•"/>
              <a:defRPr sz="2400">
                <a:solidFill>
                  <a:schemeClr val="tx1"/>
                </a:solidFill>
                <a:latin typeface="Tahoma" pitchFamily="34" charset="0"/>
                <a:ea typeface="MS PGothic" pitchFamily="34" charset="-128"/>
              </a:defRPr>
            </a:lvl2pPr>
            <a:lvl3pPr marL="1143000" indent="-228600">
              <a:spcBef>
                <a:spcPct val="20000"/>
              </a:spcBef>
              <a:buFont typeface="Times" charset="-95"/>
              <a:buChar char="•"/>
              <a:defRPr sz="2400">
                <a:solidFill>
                  <a:schemeClr val="tx1"/>
                </a:solidFill>
                <a:latin typeface="Tahoma" pitchFamily="34" charset="0"/>
                <a:ea typeface="MS PGothic" pitchFamily="34" charset="-128"/>
              </a:defRPr>
            </a:lvl3pPr>
            <a:lvl4pPr marL="1600200" indent="-228600">
              <a:spcBef>
                <a:spcPct val="20000"/>
              </a:spcBef>
              <a:buFont typeface="Times" charset="-95"/>
              <a:buChar char="•"/>
              <a:defRPr sz="2400">
                <a:solidFill>
                  <a:schemeClr val="tx1"/>
                </a:solidFill>
                <a:latin typeface="Tahoma" pitchFamily="34" charset="0"/>
                <a:ea typeface="MS PGothic" pitchFamily="34" charset="-128"/>
              </a:defRPr>
            </a:lvl4pPr>
            <a:lvl5pPr marL="2057400" indent="-228600">
              <a:spcBef>
                <a:spcPct val="20000"/>
              </a:spcBef>
              <a:buFont typeface="Times" charset="-95"/>
              <a:buChar char="•"/>
              <a:defRPr sz="2400">
                <a:solidFill>
                  <a:schemeClr val="tx1"/>
                </a:solidFill>
                <a:latin typeface="Tahoma" pitchFamily="34" charset="0"/>
                <a:ea typeface="MS PGothic" pitchFamily="34" charset="-128"/>
              </a:defRPr>
            </a:lvl5pPr>
            <a:lvl6pPr marL="25146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6pPr>
            <a:lvl7pPr marL="29718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7pPr>
            <a:lvl8pPr marL="34290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8pPr>
            <a:lvl9pPr marL="38862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9pPr>
          </a:lstStyle>
          <a:p>
            <a:pPr>
              <a:spcBef>
                <a:spcPct val="0"/>
              </a:spcBef>
              <a:buFontTx/>
              <a:buNone/>
            </a:pPr>
            <a:endParaRPr lang="en-US" altLang="en-US" sz="2100"/>
          </a:p>
        </p:txBody>
      </p:sp>
      <p:sp>
        <p:nvSpPr>
          <p:cNvPr id="23" name="Oval 22"/>
          <p:cNvSpPr/>
          <p:nvPr/>
        </p:nvSpPr>
        <p:spPr bwMode="auto">
          <a:xfrm>
            <a:off x="5375882" y="2857500"/>
            <a:ext cx="413147" cy="285750"/>
          </a:xfrm>
          <a:prstGeom prst="ellipse">
            <a:avLst/>
          </a:prstGeom>
          <a:solidFill>
            <a:schemeClr val="accent3"/>
          </a:solidFill>
          <a:ln w="9525" cap="flat" cmpd="sng" algn="ctr">
            <a:solidFill>
              <a:schemeClr val="tx1"/>
            </a:solidFill>
            <a:prstDash val="solid"/>
            <a:round/>
            <a:headEnd type="none" w="med" len="med"/>
            <a:tailEnd type="none" w="med" len="med"/>
          </a:ln>
          <a:effectLst/>
        </p:spPr>
        <p:txBody>
          <a:bodyPr/>
          <a:lstStyle/>
          <a:p>
            <a:pPr>
              <a:defRPr/>
            </a:pPr>
            <a:endParaRPr lang="en-US" sz="1350" dirty="0"/>
          </a:p>
        </p:txBody>
      </p:sp>
      <p:sp>
        <p:nvSpPr>
          <p:cNvPr id="24" name="Oval 23"/>
          <p:cNvSpPr/>
          <p:nvPr/>
        </p:nvSpPr>
        <p:spPr bwMode="auto">
          <a:xfrm>
            <a:off x="5375882" y="3200400"/>
            <a:ext cx="413147" cy="285750"/>
          </a:xfrm>
          <a:prstGeom prst="ellipse">
            <a:avLst/>
          </a:prstGeom>
          <a:solidFill>
            <a:schemeClr val="accent3"/>
          </a:solidFill>
          <a:ln w="9525" cap="flat" cmpd="sng" algn="ctr">
            <a:solidFill>
              <a:schemeClr val="tx1"/>
            </a:solidFill>
            <a:prstDash val="solid"/>
            <a:round/>
            <a:headEnd type="none" w="med" len="med"/>
            <a:tailEnd type="none" w="med" len="med"/>
          </a:ln>
          <a:effectLst/>
        </p:spPr>
        <p:txBody>
          <a:bodyPr/>
          <a:lstStyle/>
          <a:p>
            <a:pPr>
              <a:defRPr/>
            </a:pPr>
            <a:endParaRPr lang="en-US" sz="1350" dirty="0"/>
          </a:p>
        </p:txBody>
      </p:sp>
      <p:sp>
        <p:nvSpPr>
          <p:cNvPr id="25" name="Oval 24"/>
          <p:cNvSpPr/>
          <p:nvPr/>
        </p:nvSpPr>
        <p:spPr bwMode="auto">
          <a:xfrm>
            <a:off x="6064064" y="2857500"/>
            <a:ext cx="413147" cy="285750"/>
          </a:xfrm>
          <a:prstGeom prst="ellipse">
            <a:avLst/>
          </a:prstGeom>
          <a:solidFill>
            <a:schemeClr val="accent3"/>
          </a:solidFill>
          <a:ln w="9525" cap="flat" cmpd="sng" algn="ctr">
            <a:solidFill>
              <a:schemeClr val="tx1"/>
            </a:solidFill>
            <a:prstDash val="solid"/>
            <a:round/>
            <a:headEnd type="none" w="med" len="med"/>
            <a:tailEnd type="none" w="med" len="med"/>
          </a:ln>
          <a:effectLst/>
        </p:spPr>
        <p:txBody>
          <a:bodyPr/>
          <a:lstStyle/>
          <a:p>
            <a:pPr>
              <a:defRPr/>
            </a:pPr>
            <a:endParaRPr lang="en-US" sz="1350" dirty="0"/>
          </a:p>
        </p:txBody>
      </p:sp>
      <p:sp>
        <p:nvSpPr>
          <p:cNvPr id="26" name="Oval 25"/>
          <p:cNvSpPr/>
          <p:nvPr/>
        </p:nvSpPr>
        <p:spPr bwMode="auto">
          <a:xfrm>
            <a:off x="6064064" y="3200400"/>
            <a:ext cx="413147" cy="285750"/>
          </a:xfrm>
          <a:prstGeom prst="ellipse">
            <a:avLst/>
          </a:prstGeom>
          <a:solidFill>
            <a:schemeClr val="accent3"/>
          </a:solidFill>
          <a:ln w="9525" cap="flat" cmpd="sng" algn="ctr">
            <a:solidFill>
              <a:schemeClr val="tx1"/>
            </a:solidFill>
            <a:prstDash val="solid"/>
            <a:round/>
            <a:headEnd type="none" w="med" len="med"/>
            <a:tailEnd type="none" w="med" len="med"/>
          </a:ln>
          <a:effectLst/>
        </p:spPr>
        <p:txBody>
          <a:bodyPr/>
          <a:lstStyle/>
          <a:p>
            <a:pPr>
              <a:defRPr/>
            </a:pPr>
            <a:endParaRPr lang="en-US" sz="1350" dirty="0"/>
          </a:p>
        </p:txBody>
      </p:sp>
      <p:sp>
        <p:nvSpPr>
          <p:cNvPr id="10265" name="TextBox 28"/>
          <p:cNvSpPr txBox="1">
            <a:spLocks noChangeArrowheads="1"/>
          </p:cNvSpPr>
          <p:nvPr/>
        </p:nvSpPr>
        <p:spPr bwMode="auto">
          <a:xfrm>
            <a:off x="1425388" y="1314450"/>
            <a:ext cx="182774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Times" charset="-95"/>
              <a:buChar char="•"/>
              <a:defRPr sz="2400">
                <a:solidFill>
                  <a:schemeClr val="tx1"/>
                </a:solidFill>
                <a:latin typeface="Tahoma" pitchFamily="34" charset="0"/>
                <a:ea typeface="MS PGothic" pitchFamily="34" charset="-128"/>
              </a:defRPr>
            </a:lvl1pPr>
            <a:lvl2pPr marL="742950" indent="-285750">
              <a:spcBef>
                <a:spcPct val="20000"/>
              </a:spcBef>
              <a:buFont typeface="Times" charset="-95"/>
              <a:buChar char="•"/>
              <a:defRPr sz="2400">
                <a:solidFill>
                  <a:schemeClr val="tx1"/>
                </a:solidFill>
                <a:latin typeface="Tahoma" pitchFamily="34" charset="0"/>
                <a:ea typeface="MS PGothic" pitchFamily="34" charset="-128"/>
              </a:defRPr>
            </a:lvl2pPr>
            <a:lvl3pPr marL="1143000" indent="-228600">
              <a:spcBef>
                <a:spcPct val="20000"/>
              </a:spcBef>
              <a:buFont typeface="Times" charset="-95"/>
              <a:buChar char="•"/>
              <a:defRPr sz="2400">
                <a:solidFill>
                  <a:schemeClr val="tx1"/>
                </a:solidFill>
                <a:latin typeface="Tahoma" pitchFamily="34" charset="0"/>
                <a:ea typeface="MS PGothic" pitchFamily="34" charset="-128"/>
              </a:defRPr>
            </a:lvl3pPr>
            <a:lvl4pPr marL="1600200" indent="-228600">
              <a:spcBef>
                <a:spcPct val="20000"/>
              </a:spcBef>
              <a:buFont typeface="Times" charset="-95"/>
              <a:buChar char="•"/>
              <a:defRPr sz="2400">
                <a:solidFill>
                  <a:schemeClr val="tx1"/>
                </a:solidFill>
                <a:latin typeface="Tahoma" pitchFamily="34" charset="0"/>
                <a:ea typeface="MS PGothic" pitchFamily="34" charset="-128"/>
              </a:defRPr>
            </a:lvl4pPr>
            <a:lvl5pPr marL="2057400" indent="-228600">
              <a:spcBef>
                <a:spcPct val="20000"/>
              </a:spcBef>
              <a:buFont typeface="Times" charset="-95"/>
              <a:buChar char="•"/>
              <a:defRPr sz="2400">
                <a:solidFill>
                  <a:schemeClr val="tx1"/>
                </a:solidFill>
                <a:latin typeface="Tahoma" pitchFamily="34" charset="0"/>
                <a:ea typeface="MS PGothic" pitchFamily="34" charset="-128"/>
              </a:defRPr>
            </a:lvl5pPr>
            <a:lvl6pPr marL="25146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6pPr>
            <a:lvl7pPr marL="29718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7pPr>
            <a:lvl8pPr marL="34290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8pPr>
            <a:lvl9pPr marL="38862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9pPr>
          </a:lstStyle>
          <a:p>
            <a:pPr>
              <a:spcBef>
                <a:spcPct val="0"/>
              </a:spcBef>
              <a:buFontTx/>
              <a:buNone/>
            </a:pPr>
            <a:r>
              <a:rPr lang="en-US" altLang="en-US" sz="1500"/>
              <a:t>Single case designs</a:t>
            </a:r>
          </a:p>
        </p:txBody>
      </p:sp>
      <p:sp>
        <p:nvSpPr>
          <p:cNvPr id="10266" name="TextBox 29"/>
          <p:cNvSpPr txBox="1">
            <a:spLocks noChangeArrowheads="1"/>
          </p:cNvSpPr>
          <p:nvPr/>
        </p:nvSpPr>
        <p:spPr bwMode="auto">
          <a:xfrm>
            <a:off x="3769729" y="1314450"/>
            <a:ext cx="197560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Times" charset="-95"/>
              <a:buChar char="•"/>
              <a:defRPr sz="2400">
                <a:solidFill>
                  <a:schemeClr val="tx1"/>
                </a:solidFill>
                <a:latin typeface="Tahoma" pitchFamily="34" charset="0"/>
                <a:ea typeface="MS PGothic" pitchFamily="34" charset="-128"/>
              </a:defRPr>
            </a:lvl1pPr>
            <a:lvl2pPr marL="742950" indent="-285750">
              <a:spcBef>
                <a:spcPct val="20000"/>
              </a:spcBef>
              <a:buFont typeface="Times" charset="-95"/>
              <a:buChar char="•"/>
              <a:defRPr sz="2400">
                <a:solidFill>
                  <a:schemeClr val="tx1"/>
                </a:solidFill>
                <a:latin typeface="Tahoma" pitchFamily="34" charset="0"/>
                <a:ea typeface="MS PGothic" pitchFamily="34" charset="-128"/>
              </a:defRPr>
            </a:lvl2pPr>
            <a:lvl3pPr marL="1143000" indent="-228600">
              <a:spcBef>
                <a:spcPct val="20000"/>
              </a:spcBef>
              <a:buFont typeface="Times" charset="-95"/>
              <a:buChar char="•"/>
              <a:defRPr sz="2400">
                <a:solidFill>
                  <a:schemeClr val="tx1"/>
                </a:solidFill>
                <a:latin typeface="Tahoma" pitchFamily="34" charset="0"/>
                <a:ea typeface="MS PGothic" pitchFamily="34" charset="-128"/>
              </a:defRPr>
            </a:lvl3pPr>
            <a:lvl4pPr marL="1600200" indent="-228600">
              <a:spcBef>
                <a:spcPct val="20000"/>
              </a:spcBef>
              <a:buFont typeface="Times" charset="-95"/>
              <a:buChar char="•"/>
              <a:defRPr sz="2400">
                <a:solidFill>
                  <a:schemeClr val="tx1"/>
                </a:solidFill>
                <a:latin typeface="Tahoma" pitchFamily="34" charset="0"/>
                <a:ea typeface="MS PGothic" pitchFamily="34" charset="-128"/>
              </a:defRPr>
            </a:lvl4pPr>
            <a:lvl5pPr marL="2057400" indent="-228600">
              <a:spcBef>
                <a:spcPct val="20000"/>
              </a:spcBef>
              <a:buFont typeface="Times" charset="-95"/>
              <a:buChar char="•"/>
              <a:defRPr sz="2400">
                <a:solidFill>
                  <a:schemeClr val="tx1"/>
                </a:solidFill>
                <a:latin typeface="Tahoma" pitchFamily="34" charset="0"/>
                <a:ea typeface="MS PGothic" pitchFamily="34" charset="-128"/>
              </a:defRPr>
            </a:lvl5pPr>
            <a:lvl6pPr marL="25146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6pPr>
            <a:lvl7pPr marL="29718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7pPr>
            <a:lvl8pPr marL="34290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8pPr>
            <a:lvl9pPr marL="38862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9pPr>
          </a:lstStyle>
          <a:p>
            <a:pPr>
              <a:spcBef>
                <a:spcPct val="0"/>
              </a:spcBef>
              <a:buFontTx/>
              <a:buNone/>
            </a:pPr>
            <a:r>
              <a:rPr lang="en-US" altLang="en-US" sz="1500"/>
              <a:t>Multiple case designs</a:t>
            </a:r>
          </a:p>
        </p:txBody>
      </p:sp>
      <p:sp>
        <p:nvSpPr>
          <p:cNvPr id="10267" name="TextBox 30"/>
          <p:cNvSpPr txBox="1">
            <a:spLocks noChangeArrowheads="1"/>
          </p:cNvSpPr>
          <p:nvPr/>
        </p:nvSpPr>
        <p:spPr bwMode="auto">
          <a:xfrm>
            <a:off x="568139" y="1871663"/>
            <a:ext cx="72340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Times" charset="-95"/>
              <a:buChar char="•"/>
              <a:defRPr sz="2400">
                <a:solidFill>
                  <a:schemeClr val="tx1"/>
                </a:solidFill>
                <a:latin typeface="Tahoma" pitchFamily="34" charset="0"/>
                <a:ea typeface="MS PGothic" pitchFamily="34" charset="-128"/>
              </a:defRPr>
            </a:lvl1pPr>
            <a:lvl2pPr marL="742950" indent="-285750">
              <a:spcBef>
                <a:spcPct val="20000"/>
              </a:spcBef>
              <a:buFont typeface="Times" charset="-95"/>
              <a:buChar char="•"/>
              <a:defRPr sz="2400">
                <a:solidFill>
                  <a:schemeClr val="tx1"/>
                </a:solidFill>
                <a:latin typeface="Tahoma" pitchFamily="34" charset="0"/>
                <a:ea typeface="MS PGothic" pitchFamily="34" charset="-128"/>
              </a:defRPr>
            </a:lvl2pPr>
            <a:lvl3pPr marL="1143000" indent="-228600">
              <a:spcBef>
                <a:spcPct val="20000"/>
              </a:spcBef>
              <a:buFont typeface="Times" charset="-95"/>
              <a:buChar char="•"/>
              <a:defRPr sz="2400">
                <a:solidFill>
                  <a:schemeClr val="tx1"/>
                </a:solidFill>
                <a:latin typeface="Tahoma" pitchFamily="34" charset="0"/>
                <a:ea typeface="MS PGothic" pitchFamily="34" charset="-128"/>
              </a:defRPr>
            </a:lvl3pPr>
            <a:lvl4pPr marL="1600200" indent="-228600">
              <a:spcBef>
                <a:spcPct val="20000"/>
              </a:spcBef>
              <a:buFont typeface="Times" charset="-95"/>
              <a:buChar char="•"/>
              <a:defRPr sz="2400">
                <a:solidFill>
                  <a:schemeClr val="tx1"/>
                </a:solidFill>
                <a:latin typeface="Tahoma" pitchFamily="34" charset="0"/>
                <a:ea typeface="MS PGothic" pitchFamily="34" charset="-128"/>
              </a:defRPr>
            </a:lvl4pPr>
            <a:lvl5pPr marL="2057400" indent="-228600">
              <a:spcBef>
                <a:spcPct val="20000"/>
              </a:spcBef>
              <a:buFont typeface="Times" charset="-95"/>
              <a:buChar char="•"/>
              <a:defRPr sz="2400">
                <a:solidFill>
                  <a:schemeClr val="tx1"/>
                </a:solidFill>
                <a:latin typeface="Tahoma" pitchFamily="34" charset="0"/>
                <a:ea typeface="MS PGothic" pitchFamily="34" charset="-128"/>
              </a:defRPr>
            </a:lvl5pPr>
            <a:lvl6pPr marL="25146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6pPr>
            <a:lvl7pPr marL="29718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7pPr>
            <a:lvl8pPr marL="34290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8pPr>
            <a:lvl9pPr marL="38862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9pPr>
          </a:lstStyle>
          <a:p>
            <a:pPr>
              <a:spcBef>
                <a:spcPct val="0"/>
              </a:spcBef>
              <a:buFontTx/>
              <a:buNone/>
            </a:pPr>
            <a:r>
              <a:rPr lang="en-US" altLang="en-US" sz="1200"/>
              <a:t>Holistic:</a:t>
            </a:r>
          </a:p>
          <a:p>
            <a:pPr>
              <a:spcBef>
                <a:spcPct val="0"/>
              </a:spcBef>
              <a:buFontTx/>
              <a:buNone/>
            </a:pPr>
            <a:r>
              <a:rPr lang="en-US" altLang="en-US" sz="1200">
                <a:solidFill>
                  <a:srgbClr val="FF0000"/>
                </a:solidFill>
              </a:rPr>
              <a:t>Single</a:t>
            </a:r>
            <a:r>
              <a:rPr lang="en-US" altLang="en-US" sz="1200"/>
              <a:t> </a:t>
            </a:r>
          </a:p>
          <a:p>
            <a:pPr>
              <a:spcBef>
                <a:spcPct val="0"/>
              </a:spcBef>
              <a:buFontTx/>
              <a:buNone/>
            </a:pPr>
            <a:r>
              <a:rPr lang="en-US" altLang="en-US" sz="1200"/>
              <a:t>Unit of </a:t>
            </a:r>
          </a:p>
          <a:p>
            <a:pPr>
              <a:spcBef>
                <a:spcPct val="0"/>
              </a:spcBef>
              <a:buFontTx/>
              <a:buNone/>
            </a:pPr>
            <a:r>
              <a:rPr lang="en-US" altLang="en-US" sz="1200"/>
              <a:t>analysis</a:t>
            </a:r>
          </a:p>
        </p:txBody>
      </p:sp>
      <p:sp>
        <p:nvSpPr>
          <p:cNvPr id="10268" name="TextBox 31"/>
          <p:cNvSpPr txBox="1">
            <a:spLocks noChangeArrowheads="1"/>
          </p:cNvSpPr>
          <p:nvPr/>
        </p:nvSpPr>
        <p:spPr bwMode="auto">
          <a:xfrm>
            <a:off x="568138" y="2857500"/>
            <a:ext cx="95891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Times" charset="-95"/>
              <a:buChar char="•"/>
              <a:defRPr sz="2400">
                <a:solidFill>
                  <a:schemeClr val="tx1"/>
                </a:solidFill>
                <a:latin typeface="Tahoma" pitchFamily="34" charset="0"/>
                <a:ea typeface="MS PGothic" pitchFamily="34" charset="-128"/>
              </a:defRPr>
            </a:lvl1pPr>
            <a:lvl2pPr marL="742950" indent="-285750">
              <a:spcBef>
                <a:spcPct val="20000"/>
              </a:spcBef>
              <a:buFont typeface="Times" charset="-95"/>
              <a:buChar char="•"/>
              <a:defRPr sz="2400">
                <a:solidFill>
                  <a:schemeClr val="tx1"/>
                </a:solidFill>
                <a:latin typeface="Tahoma" pitchFamily="34" charset="0"/>
                <a:ea typeface="MS PGothic" pitchFamily="34" charset="-128"/>
              </a:defRPr>
            </a:lvl2pPr>
            <a:lvl3pPr marL="1143000" indent="-228600">
              <a:spcBef>
                <a:spcPct val="20000"/>
              </a:spcBef>
              <a:buFont typeface="Times" charset="-95"/>
              <a:buChar char="•"/>
              <a:defRPr sz="2400">
                <a:solidFill>
                  <a:schemeClr val="tx1"/>
                </a:solidFill>
                <a:latin typeface="Tahoma" pitchFamily="34" charset="0"/>
                <a:ea typeface="MS PGothic" pitchFamily="34" charset="-128"/>
              </a:defRPr>
            </a:lvl3pPr>
            <a:lvl4pPr marL="1600200" indent="-228600">
              <a:spcBef>
                <a:spcPct val="20000"/>
              </a:spcBef>
              <a:buFont typeface="Times" charset="-95"/>
              <a:buChar char="•"/>
              <a:defRPr sz="2400">
                <a:solidFill>
                  <a:schemeClr val="tx1"/>
                </a:solidFill>
                <a:latin typeface="Tahoma" pitchFamily="34" charset="0"/>
                <a:ea typeface="MS PGothic" pitchFamily="34" charset="-128"/>
              </a:defRPr>
            </a:lvl4pPr>
            <a:lvl5pPr marL="2057400" indent="-228600">
              <a:spcBef>
                <a:spcPct val="20000"/>
              </a:spcBef>
              <a:buFont typeface="Times" charset="-95"/>
              <a:buChar char="•"/>
              <a:defRPr sz="2400">
                <a:solidFill>
                  <a:schemeClr val="tx1"/>
                </a:solidFill>
                <a:latin typeface="Tahoma" pitchFamily="34" charset="0"/>
                <a:ea typeface="MS PGothic" pitchFamily="34" charset="-128"/>
              </a:defRPr>
            </a:lvl5pPr>
            <a:lvl6pPr marL="25146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6pPr>
            <a:lvl7pPr marL="29718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7pPr>
            <a:lvl8pPr marL="34290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8pPr>
            <a:lvl9pPr marL="38862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9pPr>
          </a:lstStyle>
          <a:p>
            <a:pPr>
              <a:spcBef>
                <a:spcPct val="0"/>
              </a:spcBef>
              <a:buFontTx/>
              <a:buNone/>
            </a:pPr>
            <a:r>
              <a:rPr lang="en-US" altLang="en-US" sz="1200"/>
              <a:t>Embedded:</a:t>
            </a:r>
          </a:p>
          <a:p>
            <a:pPr>
              <a:spcBef>
                <a:spcPct val="0"/>
              </a:spcBef>
              <a:buFontTx/>
              <a:buNone/>
            </a:pPr>
            <a:r>
              <a:rPr lang="en-US" altLang="en-US" sz="1200">
                <a:solidFill>
                  <a:srgbClr val="FF0000"/>
                </a:solidFill>
              </a:rPr>
              <a:t>Multiple</a:t>
            </a:r>
          </a:p>
          <a:p>
            <a:pPr>
              <a:spcBef>
                <a:spcPct val="0"/>
              </a:spcBef>
              <a:buFontTx/>
              <a:buNone/>
            </a:pPr>
            <a:r>
              <a:rPr lang="en-US" altLang="en-US" sz="1200"/>
              <a:t>Unit of </a:t>
            </a:r>
          </a:p>
          <a:p>
            <a:pPr>
              <a:spcBef>
                <a:spcPct val="0"/>
              </a:spcBef>
              <a:buFontTx/>
              <a:buNone/>
            </a:pPr>
            <a:r>
              <a:rPr lang="en-US" altLang="en-US" sz="1200"/>
              <a:t>analysis</a:t>
            </a:r>
          </a:p>
        </p:txBody>
      </p:sp>
      <p:sp>
        <p:nvSpPr>
          <p:cNvPr id="33" name="Oval 32"/>
          <p:cNvSpPr/>
          <p:nvPr/>
        </p:nvSpPr>
        <p:spPr bwMode="auto">
          <a:xfrm>
            <a:off x="2111188" y="3143250"/>
            <a:ext cx="685800" cy="342900"/>
          </a:xfrm>
          <a:prstGeom prst="ellipse">
            <a:avLst/>
          </a:prstGeom>
          <a:solidFill>
            <a:schemeClr val="accent3"/>
          </a:solidFill>
          <a:ln w="9525" cap="flat" cmpd="sng" algn="ctr">
            <a:solidFill>
              <a:schemeClr val="tx1"/>
            </a:solidFill>
            <a:prstDash val="solid"/>
            <a:round/>
            <a:headEnd type="none" w="med" len="med"/>
            <a:tailEnd type="none" w="med" len="med"/>
          </a:ln>
          <a:effectLst/>
        </p:spPr>
        <p:txBody>
          <a:bodyPr/>
          <a:lstStyle/>
          <a:p>
            <a:pPr>
              <a:defRPr/>
            </a:pPr>
            <a:endParaRPr lang="en-US" sz="1350" dirty="0"/>
          </a:p>
        </p:txBody>
      </p:sp>
      <p:sp>
        <p:nvSpPr>
          <p:cNvPr id="3" name="Rectangle 2"/>
          <p:cNvSpPr/>
          <p:nvPr/>
        </p:nvSpPr>
        <p:spPr>
          <a:xfrm>
            <a:off x="1372405" y="3900355"/>
            <a:ext cx="3429000" cy="1015663"/>
          </a:xfrm>
          <a:prstGeom prst="rect">
            <a:avLst/>
          </a:prstGeom>
        </p:spPr>
        <p:txBody>
          <a:bodyPr>
            <a:spAutoFit/>
          </a:bodyPr>
          <a:lstStyle/>
          <a:p>
            <a:r>
              <a:rPr lang="en-US" altLang="en-US" sz="1500"/>
              <a:t>- Critical case</a:t>
            </a:r>
          </a:p>
          <a:p>
            <a:r>
              <a:rPr lang="en-US" altLang="en-US" sz="1500"/>
              <a:t>- Extreme/unique case</a:t>
            </a:r>
          </a:p>
          <a:p>
            <a:r>
              <a:rPr lang="en-US" altLang="en-US" sz="1500"/>
              <a:t>- Representative/typical case</a:t>
            </a:r>
          </a:p>
          <a:p>
            <a:r>
              <a:rPr lang="en-US" altLang="en-US" sz="1500"/>
              <a:t>- Revelatory case</a:t>
            </a:r>
          </a:p>
        </p:txBody>
      </p:sp>
      <p:sp>
        <p:nvSpPr>
          <p:cNvPr id="4" name="Rectangle 3"/>
          <p:cNvSpPr/>
          <p:nvPr/>
        </p:nvSpPr>
        <p:spPr>
          <a:xfrm>
            <a:off x="3768538" y="3904708"/>
            <a:ext cx="3429000" cy="1015663"/>
          </a:xfrm>
          <a:prstGeom prst="rect">
            <a:avLst/>
          </a:prstGeom>
        </p:spPr>
        <p:txBody>
          <a:bodyPr>
            <a:spAutoFit/>
          </a:bodyPr>
          <a:lstStyle/>
          <a:p>
            <a:r>
              <a:rPr lang="en-US" altLang="en-US" sz="1500"/>
              <a:t>- Comparative studies</a:t>
            </a:r>
          </a:p>
          <a:p>
            <a:r>
              <a:rPr lang="en-US" altLang="en-US" sz="1500"/>
              <a:t>- Replication logic</a:t>
            </a:r>
          </a:p>
          <a:p>
            <a:r>
              <a:rPr lang="en-US" altLang="en-US" sz="1500"/>
              <a:t>- Sampling logic</a:t>
            </a:r>
          </a:p>
          <a:p>
            <a:endParaRPr lang="nl-NL" sz="1500"/>
          </a:p>
        </p:txBody>
      </p:sp>
    </p:spTree>
    <p:extLst>
      <p:ext uri="{BB962C8B-B14F-4D97-AF65-F5344CB8AC3E}">
        <p14:creationId xmlns:p14="http://schemas.microsoft.com/office/powerpoint/2010/main" val="3167129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911792" y="205979"/>
            <a:ext cx="7090513" cy="857250"/>
          </a:xfrm>
        </p:spPr>
        <p:txBody>
          <a:bodyPr>
            <a:normAutofit/>
          </a:bodyPr>
          <a:lstStyle/>
          <a:p>
            <a:r>
              <a:rPr lang="en-US" altLang="en-US" dirty="0"/>
              <a:t>Assignment</a:t>
            </a:r>
          </a:p>
        </p:txBody>
      </p:sp>
      <p:sp>
        <p:nvSpPr>
          <p:cNvPr id="10245" name="Rectangle 6"/>
          <p:cNvSpPr>
            <a:spLocks noChangeArrowheads="1"/>
          </p:cNvSpPr>
          <p:nvPr/>
        </p:nvSpPr>
        <p:spPr bwMode="auto">
          <a:xfrm>
            <a:off x="1425388" y="1771650"/>
            <a:ext cx="2000250" cy="800100"/>
          </a:xfrm>
          <a:prstGeom prst="rect">
            <a:avLst/>
          </a:prstGeom>
          <a:solidFill>
            <a:schemeClr val="accent1"/>
          </a:solidFill>
          <a:ln w="9525">
            <a:solidFill>
              <a:schemeClr val="tx1"/>
            </a:solidFill>
            <a:round/>
            <a:headEnd/>
            <a:tailEnd/>
          </a:ln>
        </p:spPr>
        <p:txBody>
          <a:bodyPr/>
          <a:lstStyle>
            <a:lvl1pPr>
              <a:spcBef>
                <a:spcPct val="20000"/>
              </a:spcBef>
              <a:buFont typeface="Times" charset="-95"/>
              <a:buChar char="•"/>
              <a:defRPr sz="2400">
                <a:solidFill>
                  <a:schemeClr val="tx1"/>
                </a:solidFill>
                <a:latin typeface="Tahoma" pitchFamily="34" charset="0"/>
                <a:ea typeface="MS PGothic" pitchFamily="34" charset="-128"/>
              </a:defRPr>
            </a:lvl1pPr>
            <a:lvl2pPr marL="742950" indent="-285750">
              <a:spcBef>
                <a:spcPct val="20000"/>
              </a:spcBef>
              <a:buFont typeface="Times" charset="-95"/>
              <a:buChar char="•"/>
              <a:defRPr sz="2400">
                <a:solidFill>
                  <a:schemeClr val="tx1"/>
                </a:solidFill>
                <a:latin typeface="Tahoma" pitchFamily="34" charset="0"/>
                <a:ea typeface="MS PGothic" pitchFamily="34" charset="-128"/>
              </a:defRPr>
            </a:lvl2pPr>
            <a:lvl3pPr marL="1143000" indent="-228600">
              <a:spcBef>
                <a:spcPct val="20000"/>
              </a:spcBef>
              <a:buFont typeface="Times" charset="-95"/>
              <a:buChar char="•"/>
              <a:defRPr sz="2400">
                <a:solidFill>
                  <a:schemeClr val="tx1"/>
                </a:solidFill>
                <a:latin typeface="Tahoma" pitchFamily="34" charset="0"/>
                <a:ea typeface="MS PGothic" pitchFamily="34" charset="-128"/>
              </a:defRPr>
            </a:lvl3pPr>
            <a:lvl4pPr marL="1600200" indent="-228600">
              <a:spcBef>
                <a:spcPct val="20000"/>
              </a:spcBef>
              <a:buFont typeface="Times" charset="-95"/>
              <a:buChar char="•"/>
              <a:defRPr sz="2400">
                <a:solidFill>
                  <a:schemeClr val="tx1"/>
                </a:solidFill>
                <a:latin typeface="Tahoma" pitchFamily="34" charset="0"/>
                <a:ea typeface="MS PGothic" pitchFamily="34" charset="-128"/>
              </a:defRPr>
            </a:lvl4pPr>
            <a:lvl5pPr marL="2057400" indent="-228600">
              <a:spcBef>
                <a:spcPct val="20000"/>
              </a:spcBef>
              <a:buFont typeface="Times" charset="-95"/>
              <a:buChar char="•"/>
              <a:defRPr sz="2400">
                <a:solidFill>
                  <a:schemeClr val="tx1"/>
                </a:solidFill>
                <a:latin typeface="Tahoma" pitchFamily="34" charset="0"/>
                <a:ea typeface="MS PGothic" pitchFamily="34" charset="-128"/>
              </a:defRPr>
            </a:lvl5pPr>
            <a:lvl6pPr marL="25146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6pPr>
            <a:lvl7pPr marL="29718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7pPr>
            <a:lvl8pPr marL="34290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8pPr>
            <a:lvl9pPr marL="38862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9pPr>
          </a:lstStyle>
          <a:p>
            <a:pPr>
              <a:spcBef>
                <a:spcPct val="0"/>
              </a:spcBef>
              <a:buFontTx/>
              <a:buNone/>
            </a:pPr>
            <a:endParaRPr lang="en-US" altLang="en-US" sz="2100"/>
          </a:p>
        </p:txBody>
      </p:sp>
      <p:sp>
        <p:nvSpPr>
          <p:cNvPr id="10246" name="Rectangle 7"/>
          <p:cNvSpPr>
            <a:spLocks noChangeArrowheads="1"/>
          </p:cNvSpPr>
          <p:nvPr/>
        </p:nvSpPr>
        <p:spPr bwMode="auto">
          <a:xfrm>
            <a:off x="1425388" y="2800350"/>
            <a:ext cx="2000250" cy="800100"/>
          </a:xfrm>
          <a:prstGeom prst="rect">
            <a:avLst/>
          </a:prstGeom>
          <a:solidFill>
            <a:schemeClr val="accent1"/>
          </a:solidFill>
          <a:ln w="9525">
            <a:solidFill>
              <a:schemeClr val="tx1"/>
            </a:solidFill>
            <a:round/>
            <a:headEnd/>
            <a:tailEnd/>
          </a:ln>
        </p:spPr>
        <p:txBody>
          <a:bodyPr/>
          <a:lstStyle>
            <a:lvl1pPr>
              <a:spcBef>
                <a:spcPct val="20000"/>
              </a:spcBef>
              <a:buFont typeface="Times" charset="-95"/>
              <a:buChar char="•"/>
              <a:defRPr sz="2400">
                <a:solidFill>
                  <a:schemeClr val="tx1"/>
                </a:solidFill>
                <a:latin typeface="Tahoma" pitchFamily="34" charset="0"/>
                <a:ea typeface="MS PGothic" pitchFamily="34" charset="-128"/>
              </a:defRPr>
            </a:lvl1pPr>
            <a:lvl2pPr marL="742950" indent="-285750">
              <a:spcBef>
                <a:spcPct val="20000"/>
              </a:spcBef>
              <a:buFont typeface="Times" charset="-95"/>
              <a:buChar char="•"/>
              <a:defRPr sz="2400">
                <a:solidFill>
                  <a:schemeClr val="tx1"/>
                </a:solidFill>
                <a:latin typeface="Tahoma" pitchFamily="34" charset="0"/>
                <a:ea typeface="MS PGothic" pitchFamily="34" charset="-128"/>
              </a:defRPr>
            </a:lvl2pPr>
            <a:lvl3pPr marL="1143000" indent="-228600">
              <a:spcBef>
                <a:spcPct val="20000"/>
              </a:spcBef>
              <a:buFont typeface="Times" charset="-95"/>
              <a:buChar char="•"/>
              <a:defRPr sz="2400">
                <a:solidFill>
                  <a:schemeClr val="tx1"/>
                </a:solidFill>
                <a:latin typeface="Tahoma" pitchFamily="34" charset="0"/>
                <a:ea typeface="MS PGothic" pitchFamily="34" charset="-128"/>
              </a:defRPr>
            </a:lvl3pPr>
            <a:lvl4pPr marL="1600200" indent="-228600">
              <a:spcBef>
                <a:spcPct val="20000"/>
              </a:spcBef>
              <a:buFont typeface="Times" charset="-95"/>
              <a:buChar char="•"/>
              <a:defRPr sz="2400">
                <a:solidFill>
                  <a:schemeClr val="tx1"/>
                </a:solidFill>
                <a:latin typeface="Tahoma" pitchFamily="34" charset="0"/>
                <a:ea typeface="MS PGothic" pitchFamily="34" charset="-128"/>
              </a:defRPr>
            </a:lvl4pPr>
            <a:lvl5pPr marL="2057400" indent="-228600">
              <a:spcBef>
                <a:spcPct val="20000"/>
              </a:spcBef>
              <a:buFont typeface="Times" charset="-95"/>
              <a:buChar char="•"/>
              <a:defRPr sz="2400">
                <a:solidFill>
                  <a:schemeClr val="tx1"/>
                </a:solidFill>
                <a:latin typeface="Tahoma" pitchFamily="34" charset="0"/>
                <a:ea typeface="MS PGothic" pitchFamily="34" charset="-128"/>
              </a:defRPr>
            </a:lvl5pPr>
            <a:lvl6pPr marL="25146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6pPr>
            <a:lvl7pPr marL="29718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7pPr>
            <a:lvl8pPr marL="34290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8pPr>
            <a:lvl9pPr marL="38862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9pPr>
          </a:lstStyle>
          <a:p>
            <a:pPr>
              <a:spcBef>
                <a:spcPct val="0"/>
              </a:spcBef>
              <a:buFontTx/>
              <a:buNone/>
            </a:pPr>
            <a:endParaRPr lang="en-US" altLang="en-US" sz="2100"/>
          </a:p>
        </p:txBody>
      </p:sp>
      <p:sp>
        <p:nvSpPr>
          <p:cNvPr id="13" name="Oval 12"/>
          <p:cNvSpPr/>
          <p:nvPr/>
        </p:nvSpPr>
        <p:spPr bwMode="auto">
          <a:xfrm>
            <a:off x="1482538" y="2857500"/>
            <a:ext cx="685800" cy="342900"/>
          </a:xfrm>
          <a:prstGeom prst="ellipse">
            <a:avLst/>
          </a:prstGeom>
          <a:solidFill>
            <a:schemeClr val="accent3"/>
          </a:solidFill>
          <a:ln w="9525" cap="flat" cmpd="sng" algn="ctr">
            <a:solidFill>
              <a:schemeClr val="tx1"/>
            </a:solidFill>
            <a:prstDash val="solid"/>
            <a:round/>
            <a:headEnd type="none" w="med" len="med"/>
            <a:tailEnd type="none" w="med" len="med"/>
          </a:ln>
          <a:effectLst/>
        </p:spPr>
        <p:txBody>
          <a:bodyPr/>
          <a:lstStyle/>
          <a:p>
            <a:pPr>
              <a:defRPr/>
            </a:pPr>
            <a:endParaRPr lang="en-US" sz="1350" dirty="0"/>
          </a:p>
        </p:txBody>
      </p:sp>
      <p:sp>
        <p:nvSpPr>
          <p:cNvPr id="14" name="Oval 13"/>
          <p:cNvSpPr/>
          <p:nvPr/>
        </p:nvSpPr>
        <p:spPr bwMode="auto">
          <a:xfrm>
            <a:off x="2682688" y="2857500"/>
            <a:ext cx="685800" cy="342900"/>
          </a:xfrm>
          <a:prstGeom prst="ellipse">
            <a:avLst/>
          </a:prstGeom>
          <a:solidFill>
            <a:schemeClr val="accent3"/>
          </a:solidFill>
          <a:ln w="9525" cap="flat" cmpd="sng" algn="ctr">
            <a:solidFill>
              <a:schemeClr val="tx1"/>
            </a:solidFill>
            <a:prstDash val="solid"/>
            <a:round/>
            <a:headEnd type="none" w="med" len="med"/>
            <a:tailEnd type="none" w="med" len="med"/>
          </a:ln>
          <a:effectLst/>
        </p:spPr>
        <p:txBody>
          <a:bodyPr/>
          <a:lstStyle/>
          <a:p>
            <a:pPr>
              <a:defRPr/>
            </a:pPr>
            <a:endParaRPr lang="en-US" sz="1350" dirty="0"/>
          </a:p>
        </p:txBody>
      </p:sp>
      <p:sp>
        <p:nvSpPr>
          <p:cNvPr id="10249" name="Rectangle 8"/>
          <p:cNvSpPr>
            <a:spLocks noChangeArrowheads="1"/>
          </p:cNvSpPr>
          <p:nvPr/>
        </p:nvSpPr>
        <p:spPr bwMode="auto">
          <a:xfrm>
            <a:off x="3768538" y="1771650"/>
            <a:ext cx="596504" cy="800100"/>
          </a:xfrm>
          <a:prstGeom prst="rect">
            <a:avLst/>
          </a:prstGeom>
          <a:solidFill>
            <a:schemeClr val="accent1"/>
          </a:solidFill>
          <a:ln w="9525">
            <a:solidFill>
              <a:schemeClr val="tx1"/>
            </a:solidFill>
            <a:round/>
            <a:headEnd/>
            <a:tailEnd/>
          </a:ln>
        </p:spPr>
        <p:txBody>
          <a:bodyPr/>
          <a:lstStyle>
            <a:lvl1pPr>
              <a:spcBef>
                <a:spcPct val="20000"/>
              </a:spcBef>
              <a:buFont typeface="Times" charset="-95"/>
              <a:buChar char="•"/>
              <a:defRPr sz="2400">
                <a:solidFill>
                  <a:schemeClr val="tx1"/>
                </a:solidFill>
                <a:latin typeface="Tahoma" pitchFamily="34" charset="0"/>
                <a:ea typeface="MS PGothic" pitchFamily="34" charset="-128"/>
              </a:defRPr>
            </a:lvl1pPr>
            <a:lvl2pPr marL="742950" indent="-285750">
              <a:spcBef>
                <a:spcPct val="20000"/>
              </a:spcBef>
              <a:buFont typeface="Times" charset="-95"/>
              <a:buChar char="•"/>
              <a:defRPr sz="2400">
                <a:solidFill>
                  <a:schemeClr val="tx1"/>
                </a:solidFill>
                <a:latin typeface="Tahoma" pitchFamily="34" charset="0"/>
                <a:ea typeface="MS PGothic" pitchFamily="34" charset="-128"/>
              </a:defRPr>
            </a:lvl2pPr>
            <a:lvl3pPr marL="1143000" indent="-228600">
              <a:spcBef>
                <a:spcPct val="20000"/>
              </a:spcBef>
              <a:buFont typeface="Times" charset="-95"/>
              <a:buChar char="•"/>
              <a:defRPr sz="2400">
                <a:solidFill>
                  <a:schemeClr val="tx1"/>
                </a:solidFill>
                <a:latin typeface="Tahoma" pitchFamily="34" charset="0"/>
                <a:ea typeface="MS PGothic" pitchFamily="34" charset="-128"/>
              </a:defRPr>
            </a:lvl3pPr>
            <a:lvl4pPr marL="1600200" indent="-228600">
              <a:spcBef>
                <a:spcPct val="20000"/>
              </a:spcBef>
              <a:buFont typeface="Times" charset="-95"/>
              <a:buChar char="•"/>
              <a:defRPr sz="2400">
                <a:solidFill>
                  <a:schemeClr val="tx1"/>
                </a:solidFill>
                <a:latin typeface="Tahoma" pitchFamily="34" charset="0"/>
                <a:ea typeface="MS PGothic" pitchFamily="34" charset="-128"/>
              </a:defRPr>
            </a:lvl4pPr>
            <a:lvl5pPr marL="2057400" indent="-228600">
              <a:spcBef>
                <a:spcPct val="20000"/>
              </a:spcBef>
              <a:buFont typeface="Times" charset="-95"/>
              <a:buChar char="•"/>
              <a:defRPr sz="2400">
                <a:solidFill>
                  <a:schemeClr val="tx1"/>
                </a:solidFill>
                <a:latin typeface="Tahoma" pitchFamily="34" charset="0"/>
                <a:ea typeface="MS PGothic" pitchFamily="34" charset="-128"/>
              </a:defRPr>
            </a:lvl5pPr>
            <a:lvl6pPr marL="25146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6pPr>
            <a:lvl7pPr marL="29718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7pPr>
            <a:lvl8pPr marL="34290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8pPr>
            <a:lvl9pPr marL="38862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9pPr>
          </a:lstStyle>
          <a:p>
            <a:pPr>
              <a:spcBef>
                <a:spcPct val="0"/>
              </a:spcBef>
              <a:buFontTx/>
              <a:buNone/>
            </a:pPr>
            <a:endParaRPr lang="en-US" altLang="en-US" sz="2100"/>
          </a:p>
        </p:txBody>
      </p:sp>
      <p:sp>
        <p:nvSpPr>
          <p:cNvPr id="10250" name="Rectangle 9"/>
          <p:cNvSpPr>
            <a:spLocks noChangeArrowheads="1"/>
          </p:cNvSpPr>
          <p:nvPr/>
        </p:nvSpPr>
        <p:spPr bwMode="auto">
          <a:xfrm>
            <a:off x="4503154" y="1771650"/>
            <a:ext cx="596503" cy="800100"/>
          </a:xfrm>
          <a:prstGeom prst="rect">
            <a:avLst/>
          </a:prstGeom>
          <a:solidFill>
            <a:schemeClr val="accent1"/>
          </a:solidFill>
          <a:ln w="9525">
            <a:solidFill>
              <a:schemeClr val="tx1"/>
            </a:solidFill>
            <a:round/>
            <a:headEnd/>
            <a:tailEnd/>
          </a:ln>
        </p:spPr>
        <p:txBody>
          <a:bodyPr/>
          <a:lstStyle>
            <a:lvl1pPr>
              <a:spcBef>
                <a:spcPct val="20000"/>
              </a:spcBef>
              <a:buFont typeface="Times" charset="-95"/>
              <a:buChar char="•"/>
              <a:defRPr sz="2400">
                <a:solidFill>
                  <a:schemeClr val="tx1"/>
                </a:solidFill>
                <a:latin typeface="Tahoma" pitchFamily="34" charset="0"/>
                <a:ea typeface="MS PGothic" pitchFamily="34" charset="-128"/>
              </a:defRPr>
            </a:lvl1pPr>
            <a:lvl2pPr marL="742950" indent="-285750">
              <a:spcBef>
                <a:spcPct val="20000"/>
              </a:spcBef>
              <a:buFont typeface="Times" charset="-95"/>
              <a:buChar char="•"/>
              <a:defRPr sz="2400">
                <a:solidFill>
                  <a:schemeClr val="tx1"/>
                </a:solidFill>
                <a:latin typeface="Tahoma" pitchFamily="34" charset="0"/>
                <a:ea typeface="MS PGothic" pitchFamily="34" charset="-128"/>
              </a:defRPr>
            </a:lvl2pPr>
            <a:lvl3pPr marL="1143000" indent="-228600">
              <a:spcBef>
                <a:spcPct val="20000"/>
              </a:spcBef>
              <a:buFont typeface="Times" charset="-95"/>
              <a:buChar char="•"/>
              <a:defRPr sz="2400">
                <a:solidFill>
                  <a:schemeClr val="tx1"/>
                </a:solidFill>
                <a:latin typeface="Tahoma" pitchFamily="34" charset="0"/>
                <a:ea typeface="MS PGothic" pitchFamily="34" charset="-128"/>
              </a:defRPr>
            </a:lvl3pPr>
            <a:lvl4pPr marL="1600200" indent="-228600">
              <a:spcBef>
                <a:spcPct val="20000"/>
              </a:spcBef>
              <a:buFont typeface="Times" charset="-95"/>
              <a:buChar char="•"/>
              <a:defRPr sz="2400">
                <a:solidFill>
                  <a:schemeClr val="tx1"/>
                </a:solidFill>
                <a:latin typeface="Tahoma" pitchFamily="34" charset="0"/>
                <a:ea typeface="MS PGothic" pitchFamily="34" charset="-128"/>
              </a:defRPr>
            </a:lvl4pPr>
            <a:lvl5pPr marL="2057400" indent="-228600">
              <a:spcBef>
                <a:spcPct val="20000"/>
              </a:spcBef>
              <a:buFont typeface="Times" charset="-95"/>
              <a:buChar char="•"/>
              <a:defRPr sz="2400">
                <a:solidFill>
                  <a:schemeClr val="tx1"/>
                </a:solidFill>
                <a:latin typeface="Tahoma" pitchFamily="34" charset="0"/>
                <a:ea typeface="MS PGothic" pitchFamily="34" charset="-128"/>
              </a:defRPr>
            </a:lvl5pPr>
            <a:lvl6pPr marL="25146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6pPr>
            <a:lvl7pPr marL="29718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7pPr>
            <a:lvl8pPr marL="34290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8pPr>
            <a:lvl9pPr marL="38862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9pPr>
          </a:lstStyle>
          <a:p>
            <a:pPr>
              <a:spcBef>
                <a:spcPct val="0"/>
              </a:spcBef>
              <a:buFontTx/>
              <a:buNone/>
            </a:pPr>
            <a:endParaRPr lang="en-US" altLang="en-US" sz="2100"/>
          </a:p>
        </p:txBody>
      </p:sp>
      <p:sp>
        <p:nvSpPr>
          <p:cNvPr id="10251" name="Rectangle 10"/>
          <p:cNvSpPr>
            <a:spLocks noChangeArrowheads="1"/>
          </p:cNvSpPr>
          <p:nvPr/>
        </p:nvSpPr>
        <p:spPr bwMode="auto">
          <a:xfrm>
            <a:off x="3768538" y="2800350"/>
            <a:ext cx="596504" cy="742950"/>
          </a:xfrm>
          <a:prstGeom prst="rect">
            <a:avLst/>
          </a:prstGeom>
          <a:solidFill>
            <a:schemeClr val="accent1"/>
          </a:solidFill>
          <a:ln w="9525">
            <a:solidFill>
              <a:schemeClr val="tx1"/>
            </a:solidFill>
            <a:round/>
            <a:headEnd/>
            <a:tailEnd/>
          </a:ln>
        </p:spPr>
        <p:txBody>
          <a:bodyPr/>
          <a:lstStyle>
            <a:lvl1pPr>
              <a:spcBef>
                <a:spcPct val="20000"/>
              </a:spcBef>
              <a:buFont typeface="Times" charset="-95"/>
              <a:buChar char="•"/>
              <a:defRPr sz="2400">
                <a:solidFill>
                  <a:schemeClr val="tx1"/>
                </a:solidFill>
                <a:latin typeface="Tahoma" pitchFamily="34" charset="0"/>
                <a:ea typeface="MS PGothic" pitchFamily="34" charset="-128"/>
              </a:defRPr>
            </a:lvl1pPr>
            <a:lvl2pPr marL="742950" indent="-285750">
              <a:spcBef>
                <a:spcPct val="20000"/>
              </a:spcBef>
              <a:buFont typeface="Times" charset="-95"/>
              <a:buChar char="•"/>
              <a:defRPr sz="2400">
                <a:solidFill>
                  <a:schemeClr val="tx1"/>
                </a:solidFill>
                <a:latin typeface="Tahoma" pitchFamily="34" charset="0"/>
                <a:ea typeface="MS PGothic" pitchFamily="34" charset="-128"/>
              </a:defRPr>
            </a:lvl2pPr>
            <a:lvl3pPr marL="1143000" indent="-228600">
              <a:spcBef>
                <a:spcPct val="20000"/>
              </a:spcBef>
              <a:buFont typeface="Times" charset="-95"/>
              <a:buChar char="•"/>
              <a:defRPr sz="2400">
                <a:solidFill>
                  <a:schemeClr val="tx1"/>
                </a:solidFill>
                <a:latin typeface="Tahoma" pitchFamily="34" charset="0"/>
                <a:ea typeface="MS PGothic" pitchFamily="34" charset="-128"/>
              </a:defRPr>
            </a:lvl3pPr>
            <a:lvl4pPr marL="1600200" indent="-228600">
              <a:spcBef>
                <a:spcPct val="20000"/>
              </a:spcBef>
              <a:buFont typeface="Times" charset="-95"/>
              <a:buChar char="•"/>
              <a:defRPr sz="2400">
                <a:solidFill>
                  <a:schemeClr val="tx1"/>
                </a:solidFill>
                <a:latin typeface="Tahoma" pitchFamily="34" charset="0"/>
                <a:ea typeface="MS PGothic" pitchFamily="34" charset="-128"/>
              </a:defRPr>
            </a:lvl4pPr>
            <a:lvl5pPr marL="2057400" indent="-228600">
              <a:spcBef>
                <a:spcPct val="20000"/>
              </a:spcBef>
              <a:buFont typeface="Times" charset="-95"/>
              <a:buChar char="•"/>
              <a:defRPr sz="2400">
                <a:solidFill>
                  <a:schemeClr val="tx1"/>
                </a:solidFill>
                <a:latin typeface="Tahoma" pitchFamily="34" charset="0"/>
                <a:ea typeface="MS PGothic" pitchFamily="34" charset="-128"/>
              </a:defRPr>
            </a:lvl5pPr>
            <a:lvl6pPr marL="25146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6pPr>
            <a:lvl7pPr marL="29718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7pPr>
            <a:lvl8pPr marL="34290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8pPr>
            <a:lvl9pPr marL="38862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9pPr>
          </a:lstStyle>
          <a:p>
            <a:pPr>
              <a:spcBef>
                <a:spcPct val="0"/>
              </a:spcBef>
              <a:buFontTx/>
              <a:buNone/>
            </a:pPr>
            <a:endParaRPr lang="en-US" altLang="en-US" sz="2100"/>
          </a:p>
        </p:txBody>
      </p:sp>
      <p:sp>
        <p:nvSpPr>
          <p:cNvPr id="10252" name="Rectangle 11"/>
          <p:cNvSpPr>
            <a:spLocks noChangeArrowheads="1"/>
          </p:cNvSpPr>
          <p:nvPr/>
        </p:nvSpPr>
        <p:spPr bwMode="auto">
          <a:xfrm>
            <a:off x="4503154" y="2800350"/>
            <a:ext cx="596503" cy="742950"/>
          </a:xfrm>
          <a:prstGeom prst="rect">
            <a:avLst/>
          </a:prstGeom>
          <a:solidFill>
            <a:schemeClr val="accent1"/>
          </a:solidFill>
          <a:ln w="9525">
            <a:solidFill>
              <a:schemeClr val="tx1"/>
            </a:solidFill>
            <a:round/>
            <a:headEnd/>
            <a:tailEnd/>
          </a:ln>
        </p:spPr>
        <p:txBody>
          <a:bodyPr/>
          <a:lstStyle>
            <a:lvl1pPr>
              <a:spcBef>
                <a:spcPct val="20000"/>
              </a:spcBef>
              <a:buFont typeface="Times" charset="-95"/>
              <a:buChar char="•"/>
              <a:defRPr sz="2400">
                <a:solidFill>
                  <a:schemeClr val="tx1"/>
                </a:solidFill>
                <a:latin typeface="Tahoma" pitchFamily="34" charset="0"/>
                <a:ea typeface="MS PGothic" pitchFamily="34" charset="-128"/>
              </a:defRPr>
            </a:lvl1pPr>
            <a:lvl2pPr marL="742950" indent="-285750">
              <a:spcBef>
                <a:spcPct val="20000"/>
              </a:spcBef>
              <a:buFont typeface="Times" charset="-95"/>
              <a:buChar char="•"/>
              <a:defRPr sz="2400">
                <a:solidFill>
                  <a:schemeClr val="tx1"/>
                </a:solidFill>
                <a:latin typeface="Tahoma" pitchFamily="34" charset="0"/>
                <a:ea typeface="MS PGothic" pitchFamily="34" charset="-128"/>
              </a:defRPr>
            </a:lvl2pPr>
            <a:lvl3pPr marL="1143000" indent="-228600">
              <a:spcBef>
                <a:spcPct val="20000"/>
              </a:spcBef>
              <a:buFont typeface="Times" charset="-95"/>
              <a:buChar char="•"/>
              <a:defRPr sz="2400">
                <a:solidFill>
                  <a:schemeClr val="tx1"/>
                </a:solidFill>
                <a:latin typeface="Tahoma" pitchFamily="34" charset="0"/>
                <a:ea typeface="MS PGothic" pitchFamily="34" charset="-128"/>
              </a:defRPr>
            </a:lvl3pPr>
            <a:lvl4pPr marL="1600200" indent="-228600">
              <a:spcBef>
                <a:spcPct val="20000"/>
              </a:spcBef>
              <a:buFont typeface="Times" charset="-95"/>
              <a:buChar char="•"/>
              <a:defRPr sz="2400">
                <a:solidFill>
                  <a:schemeClr val="tx1"/>
                </a:solidFill>
                <a:latin typeface="Tahoma" pitchFamily="34" charset="0"/>
                <a:ea typeface="MS PGothic" pitchFamily="34" charset="-128"/>
              </a:defRPr>
            </a:lvl4pPr>
            <a:lvl5pPr marL="2057400" indent="-228600">
              <a:spcBef>
                <a:spcPct val="20000"/>
              </a:spcBef>
              <a:buFont typeface="Times" charset="-95"/>
              <a:buChar char="•"/>
              <a:defRPr sz="2400">
                <a:solidFill>
                  <a:schemeClr val="tx1"/>
                </a:solidFill>
                <a:latin typeface="Tahoma" pitchFamily="34" charset="0"/>
                <a:ea typeface="MS PGothic" pitchFamily="34" charset="-128"/>
              </a:defRPr>
            </a:lvl5pPr>
            <a:lvl6pPr marL="25146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6pPr>
            <a:lvl7pPr marL="29718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7pPr>
            <a:lvl8pPr marL="34290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8pPr>
            <a:lvl9pPr marL="38862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9pPr>
          </a:lstStyle>
          <a:p>
            <a:pPr>
              <a:spcBef>
                <a:spcPct val="0"/>
              </a:spcBef>
              <a:buFontTx/>
              <a:buNone/>
            </a:pPr>
            <a:endParaRPr lang="en-US" altLang="en-US" sz="2100"/>
          </a:p>
        </p:txBody>
      </p:sp>
      <p:sp>
        <p:nvSpPr>
          <p:cNvPr id="15" name="Oval 14"/>
          <p:cNvSpPr/>
          <p:nvPr/>
        </p:nvSpPr>
        <p:spPr bwMode="auto">
          <a:xfrm>
            <a:off x="3906651" y="2857500"/>
            <a:ext cx="413147" cy="285750"/>
          </a:xfrm>
          <a:prstGeom prst="ellipse">
            <a:avLst/>
          </a:prstGeom>
          <a:solidFill>
            <a:schemeClr val="accent3"/>
          </a:solidFill>
          <a:ln w="9525" cap="flat" cmpd="sng" algn="ctr">
            <a:solidFill>
              <a:schemeClr val="tx1"/>
            </a:solidFill>
            <a:prstDash val="solid"/>
            <a:round/>
            <a:headEnd type="none" w="med" len="med"/>
            <a:tailEnd type="none" w="med" len="med"/>
          </a:ln>
          <a:effectLst/>
        </p:spPr>
        <p:txBody>
          <a:bodyPr/>
          <a:lstStyle/>
          <a:p>
            <a:pPr>
              <a:defRPr/>
            </a:pPr>
            <a:endParaRPr lang="en-US" sz="1350" dirty="0"/>
          </a:p>
        </p:txBody>
      </p:sp>
      <p:sp>
        <p:nvSpPr>
          <p:cNvPr id="16" name="Oval 15"/>
          <p:cNvSpPr/>
          <p:nvPr/>
        </p:nvSpPr>
        <p:spPr bwMode="auto">
          <a:xfrm>
            <a:off x="3906651" y="3200400"/>
            <a:ext cx="413147" cy="285750"/>
          </a:xfrm>
          <a:prstGeom prst="ellipse">
            <a:avLst/>
          </a:prstGeom>
          <a:solidFill>
            <a:schemeClr val="accent3"/>
          </a:solidFill>
          <a:ln w="9525" cap="flat" cmpd="sng" algn="ctr">
            <a:solidFill>
              <a:schemeClr val="tx1"/>
            </a:solidFill>
            <a:prstDash val="solid"/>
            <a:round/>
            <a:headEnd type="none" w="med" len="med"/>
            <a:tailEnd type="none" w="med" len="med"/>
          </a:ln>
          <a:effectLst/>
        </p:spPr>
        <p:txBody>
          <a:bodyPr/>
          <a:lstStyle/>
          <a:p>
            <a:pPr>
              <a:defRPr/>
            </a:pPr>
            <a:endParaRPr lang="en-US" sz="1350" dirty="0"/>
          </a:p>
        </p:txBody>
      </p:sp>
      <p:sp>
        <p:nvSpPr>
          <p:cNvPr id="17" name="Oval 16"/>
          <p:cNvSpPr/>
          <p:nvPr/>
        </p:nvSpPr>
        <p:spPr bwMode="auto">
          <a:xfrm>
            <a:off x="4594832" y="2857500"/>
            <a:ext cx="413147" cy="285750"/>
          </a:xfrm>
          <a:prstGeom prst="ellipse">
            <a:avLst/>
          </a:prstGeom>
          <a:solidFill>
            <a:schemeClr val="accent3"/>
          </a:solidFill>
          <a:ln w="9525" cap="flat" cmpd="sng" algn="ctr">
            <a:solidFill>
              <a:schemeClr val="tx1"/>
            </a:solidFill>
            <a:prstDash val="solid"/>
            <a:round/>
            <a:headEnd type="none" w="med" len="med"/>
            <a:tailEnd type="none" w="med" len="med"/>
          </a:ln>
          <a:effectLst/>
        </p:spPr>
        <p:txBody>
          <a:bodyPr/>
          <a:lstStyle/>
          <a:p>
            <a:pPr>
              <a:defRPr/>
            </a:pPr>
            <a:endParaRPr lang="en-US" sz="1350" dirty="0"/>
          </a:p>
        </p:txBody>
      </p:sp>
      <p:sp>
        <p:nvSpPr>
          <p:cNvPr id="18" name="Oval 17"/>
          <p:cNvSpPr/>
          <p:nvPr/>
        </p:nvSpPr>
        <p:spPr bwMode="auto">
          <a:xfrm>
            <a:off x="4594832" y="3200400"/>
            <a:ext cx="413147" cy="285750"/>
          </a:xfrm>
          <a:prstGeom prst="ellipse">
            <a:avLst/>
          </a:prstGeom>
          <a:solidFill>
            <a:schemeClr val="accent3"/>
          </a:solidFill>
          <a:ln w="9525" cap="flat" cmpd="sng" algn="ctr">
            <a:solidFill>
              <a:schemeClr val="tx1"/>
            </a:solidFill>
            <a:prstDash val="solid"/>
            <a:round/>
            <a:headEnd type="none" w="med" len="med"/>
            <a:tailEnd type="none" w="med" len="med"/>
          </a:ln>
          <a:effectLst/>
        </p:spPr>
        <p:txBody>
          <a:bodyPr/>
          <a:lstStyle/>
          <a:p>
            <a:pPr>
              <a:defRPr/>
            </a:pPr>
            <a:endParaRPr lang="en-US" sz="1350" dirty="0"/>
          </a:p>
        </p:txBody>
      </p:sp>
      <p:sp>
        <p:nvSpPr>
          <p:cNvPr id="10257" name="Rectangle 18"/>
          <p:cNvSpPr>
            <a:spLocks noChangeArrowheads="1"/>
          </p:cNvSpPr>
          <p:nvPr/>
        </p:nvSpPr>
        <p:spPr bwMode="auto">
          <a:xfrm>
            <a:off x="5237769" y="1771650"/>
            <a:ext cx="596504" cy="800100"/>
          </a:xfrm>
          <a:prstGeom prst="rect">
            <a:avLst/>
          </a:prstGeom>
          <a:solidFill>
            <a:schemeClr val="accent1"/>
          </a:solidFill>
          <a:ln w="9525">
            <a:solidFill>
              <a:schemeClr val="tx1"/>
            </a:solidFill>
            <a:round/>
            <a:headEnd/>
            <a:tailEnd/>
          </a:ln>
        </p:spPr>
        <p:txBody>
          <a:bodyPr/>
          <a:lstStyle>
            <a:lvl1pPr>
              <a:spcBef>
                <a:spcPct val="20000"/>
              </a:spcBef>
              <a:buFont typeface="Times" charset="-95"/>
              <a:buChar char="•"/>
              <a:defRPr sz="2400">
                <a:solidFill>
                  <a:schemeClr val="tx1"/>
                </a:solidFill>
                <a:latin typeface="Tahoma" pitchFamily="34" charset="0"/>
                <a:ea typeface="MS PGothic" pitchFamily="34" charset="-128"/>
              </a:defRPr>
            </a:lvl1pPr>
            <a:lvl2pPr marL="742950" indent="-285750">
              <a:spcBef>
                <a:spcPct val="20000"/>
              </a:spcBef>
              <a:buFont typeface="Times" charset="-95"/>
              <a:buChar char="•"/>
              <a:defRPr sz="2400">
                <a:solidFill>
                  <a:schemeClr val="tx1"/>
                </a:solidFill>
                <a:latin typeface="Tahoma" pitchFamily="34" charset="0"/>
                <a:ea typeface="MS PGothic" pitchFamily="34" charset="-128"/>
              </a:defRPr>
            </a:lvl2pPr>
            <a:lvl3pPr marL="1143000" indent="-228600">
              <a:spcBef>
                <a:spcPct val="20000"/>
              </a:spcBef>
              <a:buFont typeface="Times" charset="-95"/>
              <a:buChar char="•"/>
              <a:defRPr sz="2400">
                <a:solidFill>
                  <a:schemeClr val="tx1"/>
                </a:solidFill>
                <a:latin typeface="Tahoma" pitchFamily="34" charset="0"/>
                <a:ea typeface="MS PGothic" pitchFamily="34" charset="-128"/>
              </a:defRPr>
            </a:lvl3pPr>
            <a:lvl4pPr marL="1600200" indent="-228600">
              <a:spcBef>
                <a:spcPct val="20000"/>
              </a:spcBef>
              <a:buFont typeface="Times" charset="-95"/>
              <a:buChar char="•"/>
              <a:defRPr sz="2400">
                <a:solidFill>
                  <a:schemeClr val="tx1"/>
                </a:solidFill>
                <a:latin typeface="Tahoma" pitchFamily="34" charset="0"/>
                <a:ea typeface="MS PGothic" pitchFamily="34" charset="-128"/>
              </a:defRPr>
            </a:lvl4pPr>
            <a:lvl5pPr marL="2057400" indent="-228600">
              <a:spcBef>
                <a:spcPct val="20000"/>
              </a:spcBef>
              <a:buFont typeface="Times" charset="-95"/>
              <a:buChar char="•"/>
              <a:defRPr sz="2400">
                <a:solidFill>
                  <a:schemeClr val="tx1"/>
                </a:solidFill>
                <a:latin typeface="Tahoma" pitchFamily="34" charset="0"/>
                <a:ea typeface="MS PGothic" pitchFamily="34" charset="-128"/>
              </a:defRPr>
            </a:lvl5pPr>
            <a:lvl6pPr marL="25146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6pPr>
            <a:lvl7pPr marL="29718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7pPr>
            <a:lvl8pPr marL="34290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8pPr>
            <a:lvl9pPr marL="38862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9pPr>
          </a:lstStyle>
          <a:p>
            <a:pPr>
              <a:spcBef>
                <a:spcPct val="0"/>
              </a:spcBef>
              <a:buFontTx/>
              <a:buNone/>
            </a:pPr>
            <a:endParaRPr lang="en-US" altLang="en-US" sz="2100"/>
          </a:p>
        </p:txBody>
      </p:sp>
      <p:sp>
        <p:nvSpPr>
          <p:cNvPr id="10258" name="Rectangle 19"/>
          <p:cNvSpPr>
            <a:spLocks noChangeArrowheads="1"/>
          </p:cNvSpPr>
          <p:nvPr/>
        </p:nvSpPr>
        <p:spPr bwMode="auto">
          <a:xfrm>
            <a:off x="5972386" y="1771650"/>
            <a:ext cx="596503" cy="800100"/>
          </a:xfrm>
          <a:prstGeom prst="rect">
            <a:avLst/>
          </a:prstGeom>
          <a:solidFill>
            <a:schemeClr val="accent1"/>
          </a:solidFill>
          <a:ln w="9525">
            <a:solidFill>
              <a:schemeClr val="tx1"/>
            </a:solidFill>
            <a:round/>
            <a:headEnd/>
            <a:tailEnd/>
          </a:ln>
        </p:spPr>
        <p:txBody>
          <a:bodyPr/>
          <a:lstStyle>
            <a:lvl1pPr>
              <a:spcBef>
                <a:spcPct val="20000"/>
              </a:spcBef>
              <a:buFont typeface="Times" charset="-95"/>
              <a:buChar char="•"/>
              <a:defRPr sz="2400">
                <a:solidFill>
                  <a:schemeClr val="tx1"/>
                </a:solidFill>
                <a:latin typeface="Tahoma" pitchFamily="34" charset="0"/>
                <a:ea typeface="MS PGothic" pitchFamily="34" charset="-128"/>
              </a:defRPr>
            </a:lvl1pPr>
            <a:lvl2pPr marL="742950" indent="-285750">
              <a:spcBef>
                <a:spcPct val="20000"/>
              </a:spcBef>
              <a:buFont typeface="Times" charset="-95"/>
              <a:buChar char="•"/>
              <a:defRPr sz="2400">
                <a:solidFill>
                  <a:schemeClr val="tx1"/>
                </a:solidFill>
                <a:latin typeface="Tahoma" pitchFamily="34" charset="0"/>
                <a:ea typeface="MS PGothic" pitchFamily="34" charset="-128"/>
              </a:defRPr>
            </a:lvl2pPr>
            <a:lvl3pPr marL="1143000" indent="-228600">
              <a:spcBef>
                <a:spcPct val="20000"/>
              </a:spcBef>
              <a:buFont typeface="Times" charset="-95"/>
              <a:buChar char="•"/>
              <a:defRPr sz="2400">
                <a:solidFill>
                  <a:schemeClr val="tx1"/>
                </a:solidFill>
                <a:latin typeface="Tahoma" pitchFamily="34" charset="0"/>
                <a:ea typeface="MS PGothic" pitchFamily="34" charset="-128"/>
              </a:defRPr>
            </a:lvl3pPr>
            <a:lvl4pPr marL="1600200" indent="-228600">
              <a:spcBef>
                <a:spcPct val="20000"/>
              </a:spcBef>
              <a:buFont typeface="Times" charset="-95"/>
              <a:buChar char="•"/>
              <a:defRPr sz="2400">
                <a:solidFill>
                  <a:schemeClr val="tx1"/>
                </a:solidFill>
                <a:latin typeface="Tahoma" pitchFamily="34" charset="0"/>
                <a:ea typeface="MS PGothic" pitchFamily="34" charset="-128"/>
              </a:defRPr>
            </a:lvl4pPr>
            <a:lvl5pPr marL="2057400" indent="-228600">
              <a:spcBef>
                <a:spcPct val="20000"/>
              </a:spcBef>
              <a:buFont typeface="Times" charset="-95"/>
              <a:buChar char="•"/>
              <a:defRPr sz="2400">
                <a:solidFill>
                  <a:schemeClr val="tx1"/>
                </a:solidFill>
                <a:latin typeface="Tahoma" pitchFamily="34" charset="0"/>
                <a:ea typeface="MS PGothic" pitchFamily="34" charset="-128"/>
              </a:defRPr>
            </a:lvl5pPr>
            <a:lvl6pPr marL="25146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6pPr>
            <a:lvl7pPr marL="29718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7pPr>
            <a:lvl8pPr marL="34290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8pPr>
            <a:lvl9pPr marL="38862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9pPr>
          </a:lstStyle>
          <a:p>
            <a:pPr>
              <a:spcBef>
                <a:spcPct val="0"/>
              </a:spcBef>
              <a:buFontTx/>
              <a:buNone/>
            </a:pPr>
            <a:endParaRPr lang="en-US" altLang="en-US" sz="2100"/>
          </a:p>
        </p:txBody>
      </p:sp>
      <p:sp>
        <p:nvSpPr>
          <p:cNvPr id="10259" name="Rectangle 20"/>
          <p:cNvSpPr>
            <a:spLocks noChangeArrowheads="1"/>
          </p:cNvSpPr>
          <p:nvPr/>
        </p:nvSpPr>
        <p:spPr bwMode="auto">
          <a:xfrm>
            <a:off x="5237769" y="2800350"/>
            <a:ext cx="596504" cy="742950"/>
          </a:xfrm>
          <a:prstGeom prst="rect">
            <a:avLst/>
          </a:prstGeom>
          <a:solidFill>
            <a:schemeClr val="accent1"/>
          </a:solidFill>
          <a:ln w="9525">
            <a:solidFill>
              <a:schemeClr val="tx1"/>
            </a:solidFill>
            <a:round/>
            <a:headEnd/>
            <a:tailEnd/>
          </a:ln>
        </p:spPr>
        <p:txBody>
          <a:bodyPr/>
          <a:lstStyle>
            <a:lvl1pPr>
              <a:spcBef>
                <a:spcPct val="20000"/>
              </a:spcBef>
              <a:buFont typeface="Times" charset="-95"/>
              <a:buChar char="•"/>
              <a:defRPr sz="2400">
                <a:solidFill>
                  <a:schemeClr val="tx1"/>
                </a:solidFill>
                <a:latin typeface="Tahoma" pitchFamily="34" charset="0"/>
                <a:ea typeface="MS PGothic" pitchFamily="34" charset="-128"/>
              </a:defRPr>
            </a:lvl1pPr>
            <a:lvl2pPr marL="742950" indent="-285750">
              <a:spcBef>
                <a:spcPct val="20000"/>
              </a:spcBef>
              <a:buFont typeface="Times" charset="-95"/>
              <a:buChar char="•"/>
              <a:defRPr sz="2400">
                <a:solidFill>
                  <a:schemeClr val="tx1"/>
                </a:solidFill>
                <a:latin typeface="Tahoma" pitchFamily="34" charset="0"/>
                <a:ea typeface="MS PGothic" pitchFamily="34" charset="-128"/>
              </a:defRPr>
            </a:lvl2pPr>
            <a:lvl3pPr marL="1143000" indent="-228600">
              <a:spcBef>
                <a:spcPct val="20000"/>
              </a:spcBef>
              <a:buFont typeface="Times" charset="-95"/>
              <a:buChar char="•"/>
              <a:defRPr sz="2400">
                <a:solidFill>
                  <a:schemeClr val="tx1"/>
                </a:solidFill>
                <a:latin typeface="Tahoma" pitchFamily="34" charset="0"/>
                <a:ea typeface="MS PGothic" pitchFamily="34" charset="-128"/>
              </a:defRPr>
            </a:lvl3pPr>
            <a:lvl4pPr marL="1600200" indent="-228600">
              <a:spcBef>
                <a:spcPct val="20000"/>
              </a:spcBef>
              <a:buFont typeface="Times" charset="-95"/>
              <a:buChar char="•"/>
              <a:defRPr sz="2400">
                <a:solidFill>
                  <a:schemeClr val="tx1"/>
                </a:solidFill>
                <a:latin typeface="Tahoma" pitchFamily="34" charset="0"/>
                <a:ea typeface="MS PGothic" pitchFamily="34" charset="-128"/>
              </a:defRPr>
            </a:lvl4pPr>
            <a:lvl5pPr marL="2057400" indent="-228600">
              <a:spcBef>
                <a:spcPct val="20000"/>
              </a:spcBef>
              <a:buFont typeface="Times" charset="-95"/>
              <a:buChar char="•"/>
              <a:defRPr sz="2400">
                <a:solidFill>
                  <a:schemeClr val="tx1"/>
                </a:solidFill>
                <a:latin typeface="Tahoma" pitchFamily="34" charset="0"/>
                <a:ea typeface="MS PGothic" pitchFamily="34" charset="-128"/>
              </a:defRPr>
            </a:lvl5pPr>
            <a:lvl6pPr marL="25146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6pPr>
            <a:lvl7pPr marL="29718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7pPr>
            <a:lvl8pPr marL="34290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8pPr>
            <a:lvl9pPr marL="38862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9pPr>
          </a:lstStyle>
          <a:p>
            <a:pPr>
              <a:spcBef>
                <a:spcPct val="0"/>
              </a:spcBef>
              <a:buFontTx/>
              <a:buNone/>
            </a:pPr>
            <a:endParaRPr lang="en-US" altLang="en-US" sz="2100"/>
          </a:p>
        </p:txBody>
      </p:sp>
      <p:sp>
        <p:nvSpPr>
          <p:cNvPr id="10260" name="Rectangle 21"/>
          <p:cNvSpPr>
            <a:spLocks noChangeArrowheads="1"/>
          </p:cNvSpPr>
          <p:nvPr/>
        </p:nvSpPr>
        <p:spPr bwMode="auto">
          <a:xfrm>
            <a:off x="5972386" y="2800350"/>
            <a:ext cx="596503" cy="742950"/>
          </a:xfrm>
          <a:prstGeom prst="rect">
            <a:avLst/>
          </a:prstGeom>
          <a:solidFill>
            <a:schemeClr val="accent1"/>
          </a:solidFill>
          <a:ln w="9525">
            <a:solidFill>
              <a:schemeClr val="tx1"/>
            </a:solidFill>
            <a:round/>
            <a:headEnd/>
            <a:tailEnd/>
          </a:ln>
        </p:spPr>
        <p:txBody>
          <a:bodyPr/>
          <a:lstStyle>
            <a:lvl1pPr>
              <a:spcBef>
                <a:spcPct val="20000"/>
              </a:spcBef>
              <a:buFont typeface="Times" charset="-95"/>
              <a:buChar char="•"/>
              <a:defRPr sz="2400">
                <a:solidFill>
                  <a:schemeClr val="tx1"/>
                </a:solidFill>
                <a:latin typeface="Tahoma" pitchFamily="34" charset="0"/>
                <a:ea typeface="MS PGothic" pitchFamily="34" charset="-128"/>
              </a:defRPr>
            </a:lvl1pPr>
            <a:lvl2pPr marL="742950" indent="-285750">
              <a:spcBef>
                <a:spcPct val="20000"/>
              </a:spcBef>
              <a:buFont typeface="Times" charset="-95"/>
              <a:buChar char="•"/>
              <a:defRPr sz="2400">
                <a:solidFill>
                  <a:schemeClr val="tx1"/>
                </a:solidFill>
                <a:latin typeface="Tahoma" pitchFamily="34" charset="0"/>
                <a:ea typeface="MS PGothic" pitchFamily="34" charset="-128"/>
              </a:defRPr>
            </a:lvl2pPr>
            <a:lvl3pPr marL="1143000" indent="-228600">
              <a:spcBef>
                <a:spcPct val="20000"/>
              </a:spcBef>
              <a:buFont typeface="Times" charset="-95"/>
              <a:buChar char="•"/>
              <a:defRPr sz="2400">
                <a:solidFill>
                  <a:schemeClr val="tx1"/>
                </a:solidFill>
                <a:latin typeface="Tahoma" pitchFamily="34" charset="0"/>
                <a:ea typeface="MS PGothic" pitchFamily="34" charset="-128"/>
              </a:defRPr>
            </a:lvl3pPr>
            <a:lvl4pPr marL="1600200" indent="-228600">
              <a:spcBef>
                <a:spcPct val="20000"/>
              </a:spcBef>
              <a:buFont typeface="Times" charset="-95"/>
              <a:buChar char="•"/>
              <a:defRPr sz="2400">
                <a:solidFill>
                  <a:schemeClr val="tx1"/>
                </a:solidFill>
                <a:latin typeface="Tahoma" pitchFamily="34" charset="0"/>
                <a:ea typeface="MS PGothic" pitchFamily="34" charset="-128"/>
              </a:defRPr>
            </a:lvl4pPr>
            <a:lvl5pPr marL="2057400" indent="-228600">
              <a:spcBef>
                <a:spcPct val="20000"/>
              </a:spcBef>
              <a:buFont typeface="Times" charset="-95"/>
              <a:buChar char="•"/>
              <a:defRPr sz="2400">
                <a:solidFill>
                  <a:schemeClr val="tx1"/>
                </a:solidFill>
                <a:latin typeface="Tahoma" pitchFamily="34" charset="0"/>
                <a:ea typeface="MS PGothic" pitchFamily="34" charset="-128"/>
              </a:defRPr>
            </a:lvl5pPr>
            <a:lvl6pPr marL="25146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6pPr>
            <a:lvl7pPr marL="29718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7pPr>
            <a:lvl8pPr marL="34290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8pPr>
            <a:lvl9pPr marL="38862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9pPr>
          </a:lstStyle>
          <a:p>
            <a:pPr>
              <a:spcBef>
                <a:spcPct val="0"/>
              </a:spcBef>
              <a:buFontTx/>
              <a:buNone/>
            </a:pPr>
            <a:endParaRPr lang="en-US" altLang="en-US" sz="2100"/>
          </a:p>
        </p:txBody>
      </p:sp>
      <p:sp>
        <p:nvSpPr>
          <p:cNvPr id="23" name="Oval 22"/>
          <p:cNvSpPr/>
          <p:nvPr/>
        </p:nvSpPr>
        <p:spPr bwMode="auto">
          <a:xfrm>
            <a:off x="5375882" y="2857500"/>
            <a:ext cx="413147" cy="285750"/>
          </a:xfrm>
          <a:prstGeom prst="ellipse">
            <a:avLst/>
          </a:prstGeom>
          <a:solidFill>
            <a:schemeClr val="accent3"/>
          </a:solidFill>
          <a:ln w="9525" cap="flat" cmpd="sng" algn="ctr">
            <a:solidFill>
              <a:schemeClr val="tx1"/>
            </a:solidFill>
            <a:prstDash val="solid"/>
            <a:round/>
            <a:headEnd type="none" w="med" len="med"/>
            <a:tailEnd type="none" w="med" len="med"/>
          </a:ln>
          <a:effectLst/>
        </p:spPr>
        <p:txBody>
          <a:bodyPr/>
          <a:lstStyle/>
          <a:p>
            <a:pPr>
              <a:defRPr/>
            </a:pPr>
            <a:endParaRPr lang="en-US" sz="1350" dirty="0"/>
          </a:p>
        </p:txBody>
      </p:sp>
      <p:sp>
        <p:nvSpPr>
          <p:cNvPr id="24" name="Oval 23"/>
          <p:cNvSpPr/>
          <p:nvPr/>
        </p:nvSpPr>
        <p:spPr bwMode="auto">
          <a:xfrm>
            <a:off x="5375882" y="3200400"/>
            <a:ext cx="413147" cy="285750"/>
          </a:xfrm>
          <a:prstGeom prst="ellipse">
            <a:avLst/>
          </a:prstGeom>
          <a:solidFill>
            <a:schemeClr val="accent3"/>
          </a:solidFill>
          <a:ln w="9525" cap="flat" cmpd="sng" algn="ctr">
            <a:solidFill>
              <a:schemeClr val="tx1"/>
            </a:solidFill>
            <a:prstDash val="solid"/>
            <a:round/>
            <a:headEnd type="none" w="med" len="med"/>
            <a:tailEnd type="none" w="med" len="med"/>
          </a:ln>
          <a:effectLst/>
        </p:spPr>
        <p:txBody>
          <a:bodyPr/>
          <a:lstStyle/>
          <a:p>
            <a:pPr>
              <a:defRPr/>
            </a:pPr>
            <a:endParaRPr lang="en-US" sz="1350" dirty="0"/>
          </a:p>
        </p:txBody>
      </p:sp>
      <p:sp>
        <p:nvSpPr>
          <p:cNvPr id="25" name="Oval 24"/>
          <p:cNvSpPr/>
          <p:nvPr/>
        </p:nvSpPr>
        <p:spPr bwMode="auto">
          <a:xfrm>
            <a:off x="6064064" y="2857500"/>
            <a:ext cx="413147" cy="285750"/>
          </a:xfrm>
          <a:prstGeom prst="ellipse">
            <a:avLst/>
          </a:prstGeom>
          <a:solidFill>
            <a:schemeClr val="accent3"/>
          </a:solidFill>
          <a:ln w="9525" cap="flat" cmpd="sng" algn="ctr">
            <a:solidFill>
              <a:schemeClr val="tx1"/>
            </a:solidFill>
            <a:prstDash val="solid"/>
            <a:round/>
            <a:headEnd type="none" w="med" len="med"/>
            <a:tailEnd type="none" w="med" len="med"/>
          </a:ln>
          <a:effectLst/>
        </p:spPr>
        <p:txBody>
          <a:bodyPr/>
          <a:lstStyle/>
          <a:p>
            <a:pPr>
              <a:defRPr/>
            </a:pPr>
            <a:endParaRPr lang="en-US" sz="1350" dirty="0"/>
          </a:p>
        </p:txBody>
      </p:sp>
      <p:sp>
        <p:nvSpPr>
          <p:cNvPr id="26" name="Oval 25"/>
          <p:cNvSpPr/>
          <p:nvPr/>
        </p:nvSpPr>
        <p:spPr bwMode="auto">
          <a:xfrm>
            <a:off x="6064064" y="3200400"/>
            <a:ext cx="413147" cy="285750"/>
          </a:xfrm>
          <a:prstGeom prst="ellipse">
            <a:avLst/>
          </a:prstGeom>
          <a:solidFill>
            <a:schemeClr val="accent3"/>
          </a:solidFill>
          <a:ln w="9525" cap="flat" cmpd="sng" algn="ctr">
            <a:solidFill>
              <a:schemeClr val="tx1"/>
            </a:solidFill>
            <a:prstDash val="solid"/>
            <a:round/>
            <a:headEnd type="none" w="med" len="med"/>
            <a:tailEnd type="none" w="med" len="med"/>
          </a:ln>
          <a:effectLst/>
        </p:spPr>
        <p:txBody>
          <a:bodyPr/>
          <a:lstStyle/>
          <a:p>
            <a:pPr>
              <a:defRPr/>
            </a:pPr>
            <a:endParaRPr lang="en-US" sz="1350" dirty="0"/>
          </a:p>
        </p:txBody>
      </p:sp>
      <p:sp>
        <p:nvSpPr>
          <p:cNvPr id="10265" name="TextBox 28"/>
          <p:cNvSpPr txBox="1">
            <a:spLocks noChangeArrowheads="1"/>
          </p:cNvSpPr>
          <p:nvPr/>
        </p:nvSpPr>
        <p:spPr bwMode="auto">
          <a:xfrm>
            <a:off x="1425388" y="1314450"/>
            <a:ext cx="182774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Times" charset="-95"/>
              <a:buChar char="•"/>
              <a:defRPr sz="2400">
                <a:solidFill>
                  <a:schemeClr val="tx1"/>
                </a:solidFill>
                <a:latin typeface="Tahoma" pitchFamily="34" charset="0"/>
                <a:ea typeface="MS PGothic" pitchFamily="34" charset="-128"/>
              </a:defRPr>
            </a:lvl1pPr>
            <a:lvl2pPr marL="742950" indent="-285750">
              <a:spcBef>
                <a:spcPct val="20000"/>
              </a:spcBef>
              <a:buFont typeface="Times" charset="-95"/>
              <a:buChar char="•"/>
              <a:defRPr sz="2400">
                <a:solidFill>
                  <a:schemeClr val="tx1"/>
                </a:solidFill>
                <a:latin typeface="Tahoma" pitchFamily="34" charset="0"/>
                <a:ea typeface="MS PGothic" pitchFamily="34" charset="-128"/>
              </a:defRPr>
            </a:lvl2pPr>
            <a:lvl3pPr marL="1143000" indent="-228600">
              <a:spcBef>
                <a:spcPct val="20000"/>
              </a:spcBef>
              <a:buFont typeface="Times" charset="-95"/>
              <a:buChar char="•"/>
              <a:defRPr sz="2400">
                <a:solidFill>
                  <a:schemeClr val="tx1"/>
                </a:solidFill>
                <a:latin typeface="Tahoma" pitchFamily="34" charset="0"/>
                <a:ea typeface="MS PGothic" pitchFamily="34" charset="-128"/>
              </a:defRPr>
            </a:lvl3pPr>
            <a:lvl4pPr marL="1600200" indent="-228600">
              <a:spcBef>
                <a:spcPct val="20000"/>
              </a:spcBef>
              <a:buFont typeface="Times" charset="-95"/>
              <a:buChar char="•"/>
              <a:defRPr sz="2400">
                <a:solidFill>
                  <a:schemeClr val="tx1"/>
                </a:solidFill>
                <a:latin typeface="Tahoma" pitchFamily="34" charset="0"/>
                <a:ea typeface="MS PGothic" pitchFamily="34" charset="-128"/>
              </a:defRPr>
            </a:lvl4pPr>
            <a:lvl5pPr marL="2057400" indent="-228600">
              <a:spcBef>
                <a:spcPct val="20000"/>
              </a:spcBef>
              <a:buFont typeface="Times" charset="-95"/>
              <a:buChar char="•"/>
              <a:defRPr sz="2400">
                <a:solidFill>
                  <a:schemeClr val="tx1"/>
                </a:solidFill>
                <a:latin typeface="Tahoma" pitchFamily="34" charset="0"/>
                <a:ea typeface="MS PGothic" pitchFamily="34" charset="-128"/>
              </a:defRPr>
            </a:lvl5pPr>
            <a:lvl6pPr marL="25146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6pPr>
            <a:lvl7pPr marL="29718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7pPr>
            <a:lvl8pPr marL="34290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8pPr>
            <a:lvl9pPr marL="38862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9pPr>
          </a:lstStyle>
          <a:p>
            <a:pPr>
              <a:spcBef>
                <a:spcPct val="0"/>
              </a:spcBef>
              <a:buFontTx/>
              <a:buNone/>
            </a:pPr>
            <a:r>
              <a:rPr lang="en-US" altLang="en-US" sz="1500"/>
              <a:t>Single case designs</a:t>
            </a:r>
          </a:p>
        </p:txBody>
      </p:sp>
      <p:sp>
        <p:nvSpPr>
          <p:cNvPr id="10266" name="TextBox 29"/>
          <p:cNvSpPr txBox="1">
            <a:spLocks noChangeArrowheads="1"/>
          </p:cNvSpPr>
          <p:nvPr/>
        </p:nvSpPr>
        <p:spPr bwMode="auto">
          <a:xfrm>
            <a:off x="3769729" y="1314450"/>
            <a:ext cx="197560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Times" charset="-95"/>
              <a:buChar char="•"/>
              <a:defRPr sz="2400">
                <a:solidFill>
                  <a:schemeClr val="tx1"/>
                </a:solidFill>
                <a:latin typeface="Tahoma" pitchFamily="34" charset="0"/>
                <a:ea typeface="MS PGothic" pitchFamily="34" charset="-128"/>
              </a:defRPr>
            </a:lvl1pPr>
            <a:lvl2pPr marL="742950" indent="-285750">
              <a:spcBef>
                <a:spcPct val="20000"/>
              </a:spcBef>
              <a:buFont typeface="Times" charset="-95"/>
              <a:buChar char="•"/>
              <a:defRPr sz="2400">
                <a:solidFill>
                  <a:schemeClr val="tx1"/>
                </a:solidFill>
                <a:latin typeface="Tahoma" pitchFamily="34" charset="0"/>
                <a:ea typeface="MS PGothic" pitchFamily="34" charset="-128"/>
              </a:defRPr>
            </a:lvl2pPr>
            <a:lvl3pPr marL="1143000" indent="-228600">
              <a:spcBef>
                <a:spcPct val="20000"/>
              </a:spcBef>
              <a:buFont typeface="Times" charset="-95"/>
              <a:buChar char="•"/>
              <a:defRPr sz="2400">
                <a:solidFill>
                  <a:schemeClr val="tx1"/>
                </a:solidFill>
                <a:latin typeface="Tahoma" pitchFamily="34" charset="0"/>
                <a:ea typeface="MS PGothic" pitchFamily="34" charset="-128"/>
              </a:defRPr>
            </a:lvl3pPr>
            <a:lvl4pPr marL="1600200" indent="-228600">
              <a:spcBef>
                <a:spcPct val="20000"/>
              </a:spcBef>
              <a:buFont typeface="Times" charset="-95"/>
              <a:buChar char="•"/>
              <a:defRPr sz="2400">
                <a:solidFill>
                  <a:schemeClr val="tx1"/>
                </a:solidFill>
                <a:latin typeface="Tahoma" pitchFamily="34" charset="0"/>
                <a:ea typeface="MS PGothic" pitchFamily="34" charset="-128"/>
              </a:defRPr>
            </a:lvl4pPr>
            <a:lvl5pPr marL="2057400" indent="-228600">
              <a:spcBef>
                <a:spcPct val="20000"/>
              </a:spcBef>
              <a:buFont typeface="Times" charset="-95"/>
              <a:buChar char="•"/>
              <a:defRPr sz="2400">
                <a:solidFill>
                  <a:schemeClr val="tx1"/>
                </a:solidFill>
                <a:latin typeface="Tahoma" pitchFamily="34" charset="0"/>
                <a:ea typeface="MS PGothic" pitchFamily="34" charset="-128"/>
              </a:defRPr>
            </a:lvl5pPr>
            <a:lvl6pPr marL="25146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6pPr>
            <a:lvl7pPr marL="29718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7pPr>
            <a:lvl8pPr marL="34290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8pPr>
            <a:lvl9pPr marL="38862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9pPr>
          </a:lstStyle>
          <a:p>
            <a:pPr>
              <a:spcBef>
                <a:spcPct val="0"/>
              </a:spcBef>
              <a:buFontTx/>
              <a:buNone/>
            </a:pPr>
            <a:r>
              <a:rPr lang="en-US" altLang="en-US" sz="1500"/>
              <a:t>Multiple case designs</a:t>
            </a:r>
          </a:p>
        </p:txBody>
      </p:sp>
      <p:sp>
        <p:nvSpPr>
          <p:cNvPr id="10267" name="TextBox 30"/>
          <p:cNvSpPr txBox="1">
            <a:spLocks noChangeArrowheads="1"/>
          </p:cNvSpPr>
          <p:nvPr/>
        </p:nvSpPr>
        <p:spPr bwMode="auto">
          <a:xfrm>
            <a:off x="568139" y="1871663"/>
            <a:ext cx="72340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Times" charset="-95"/>
              <a:buChar char="•"/>
              <a:defRPr sz="2400">
                <a:solidFill>
                  <a:schemeClr val="tx1"/>
                </a:solidFill>
                <a:latin typeface="Tahoma" pitchFamily="34" charset="0"/>
                <a:ea typeface="MS PGothic" pitchFamily="34" charset="-128"/>
              </a:defRPr>
            </a:lvl1pPr>
            <a:lvl2pPr marL="742950" indent="-285750">
              <a:spcBef>
                <a:spcPct val="20000"/>
              </a:spcBef>
              <a:buFont typeface="Times" charset="-95"/>
              <a:buChar char="•"/>
              <a:defRPr sz="2400">
                <a:solidFill>
                  <a:schemeClr val="tx1"/>
                </a:solidFill>
                <a:latin typeface="Tahoma" pitchFamily="34" charset="0"/>
                <a:ea typeface="MS PGothic" pitchFamily="34" charset="-128"/>
              </a:defRPr>
            </a:lvl2pPr>
            <a:lvl3pPr marL="1143000" indent="-228600">
              <a:spcBef>
                <a:spcPct val="20000"/>
              </a:spcBef>
              <a:buFont typeface="Times" charset="-95"/>
              <a:buChar char="•"/>
              <a:defRPr sz="2400">
                <a:solidFill>
                  <a:schemeClr val="tx1"/>
                </a:solidFill>
                <a:latin typeface="Tahoma" pitchFamily="34" charset="0"/>
                <a:ea typeface="MS PGothic" pitchFamily="34" charset="-128"/>
              </a:defRPr>
            </a:lvl3pPr>
            <a:lvl4pPr marL="1600200" indent="-228600">
              <a:spcBef>
                <a:spcPct val="20000"/>
              </a:spcBef>
              <a:buFont typeface="Times" charset="-95"/>
              <a:buChar char="•"/>
              <a:defRPr sz="2400">
                <a:solidFill>
                  <a:schemeClr val="tx1"/>
                </a:solidFill>
                <a:latin typeface="Tahoma" pitchFamily="34" charset="0"/>
                <a:ea typeface="MS PGothic" pitchFamily="34" charset="-128"/>
              </a:defRPr>
            </a:lvl4pPr>
            <a:lvl5pPr marL="2057400" indent="-228600">
              <a:spcBef>
                <a:spcPct val="20000"/>
              </a:spcBef>
              <a:buFont typeface="Times" charset="-95"/>
              <a:buChar char="•"/>
              <a:defRPr sz="2400">
                <a:solidFill>
                  <a:schemeClr val="tx1"/>
                </a:solidFill>
                <a:latin typeface="Tahoma" pitchFamily="34" charset="0"/>
                <a:ea typeface="MS PGothic" pitchFamily="34" charset="-128"/>
              </a:defRPr>
            </a:lvl5pPr>
            <a:lvl6pPr marL="25146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6pPr>
            <a:lvl7pPr marL="29718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7pPr>
            <a:lvl8pPr marL="34290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8pPr>
            <a:lvl9pPr marL="38862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9pPr>
          </a:lstStyle>
          <a:p>
            <a:pPr>
              <a:spcBef>
                <a:spcPct val="0"/>
              </a:spcBef>
              <a:buFontTx/>
              <a:buNone/>
            </a:pPr>
            <a:r>
              <a:rPr lang="en-US" altLang="en-US" sz="1200"/>
              <a:t>Holistic:</a:t>
            </a:r>
          </a:p>
          <a:p>
            <a:pPr>
              <a:spcBef>
                <a:spcPct val="0"/>
              </a:spcBef>
              <a:buFontTx/>
              <a:buNone/>
            </a:pPr>
            <a:r>
              <a:rPr lang="en-US" altLang="en-US" sz="1200">
                <a:solidFill>
                  <a:srgbClr val="FF0000"/>
                </a:solidFill>
              </a:rPr>
              <a:t>Single</a:t>
            </a:r>
            <a:r>
              <a:rPr lang="en-US" altLang="en-US" sz="1200"/>
              <a:t> </a:t>
            </a:r>
          </a:p>
          <a:p>
            <a:pPr>
              <a:spcBef>
                <a:spcPct val="0"/>
              </a:spcBef>
              <a:buFontTx/>
              <a:buNone/>
            </a:pPr>
            <a:r>
              <a:rPr lang="en-US" altLang="en-US" sz="1200"/>
              <a:t>Unit of </a:t>
            </a:r>
          </a:p>
          <a:p>
            <a:pPr>
              <a:spcBef>
                <a:spcPct val="0"/>
              </a:spcBef>
              <a:buFontTx/>
              <a:buNone/>
            </a:pPr>
            <a:r>
              <a:rPr lang="en-US" altLang="en-US" sz="1200"/>
              <a:t>analysis</a:t>
            </a:r>
          </a:p>
        </p:txBody>
      </p:sp>
      <p:sp>
        <p:nvSpPr>
          <p:cNvPr id="10268" name="TextBox 31"/>
          <p:cNvSpPr txBox="1">
            <a:spLocks noChangeArrowheads="1"/>
          </p:cNvSpPr>
          <p:nvPr/>
        </p:nvSpPr>
        <p:spPr bwMode="auto">
          <a:xfrm>
            <a:off x="568138" y="2857500"/>
            <a:ext cx="95891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Times" charset="-95"/>
              <a:buChar char="•"/>
              <a:defRPr sz="2400">
                <a:solidFill>
                  <a:schemeClr val="tx1"/>
                </a:solidFill>
                <a:latin typeface="Tahoma" pitchFamily="34" charset="0"/>
                <a:ea typeface="MS PGothic" pitchFamily="34" charset="-128"/>
              </a:defRPr>
            </a:lvl1pPr>
            <a:lvl2pPr marL="742950" indent="-285750">
              <a:spcBef>
                <a:spcPct val="20000"/>
              </a:spcBef>
              <a:buFont typeface="Times" charset="-95"/>
              <a:buChar char="•"/>
              <a:defRPr sz="2400">
                <a:solidFill>
                  <a:schemeClr val="tx1"/>
                </a:solidFill>
                <a:latin typeface="Tahoma" pitchFamily="34" charset="0"/>
                <a:ea typeface="MS PGothic" pitchFamily="34" charset="-128"/>
              </a:defRPr>
            </a:lvl2pPr>
            <a:lvl3pPr marL="1143000" indent="-228600">
              <a:spcBef>
                <a:spcPct val="20000"/>
              </a:spcBef>
              <a:buFont typeface="Times" charset="-95"/>
              <a:buChar char="•"/>
              <a:defRPr sz="2400">
                <a:solidFill>
                  <a:schemeClr val="tx1"/>
                </a:solidFill>
                <a:latin typeface="Tahoma" pitchFamily="34" charset="0"/>
                <a:ea typeface="MS PGothic" pitchFamily="34" charset="-128"/>
              </a:defRPr>
            </a:lvl3pPr>
            <a:lvl4pPr marL="1600200" indent="-228600">
              <a:spcBef>
                <a:spcPct val="20000"/>
              </a:spcBef>
              <a:buFont typeface="Times" charset="-95"/>
              <a:buChar char="•"/>
              <a:defRPr sz="2400">
                <a:solidFill>
                  <a:schemeClr val="tx1"/>
                </a:solidFill>
                <a:latin typeface="Tahoma" pitchFamily="34" charset="0"/>
                <a:ea typeface="MS PGothic" pitchFamily="34" charset="-128"/>
              </a:defRPr>
            </a:lvl4pPr>
            <a:lvl5pPr marL="2057400" indent="-228600">
              <a:spcBef>
                <a:spcPct val="20000"/>
              </a:spcBef>
              <a:buFont typeface="Times" charset="-95"/>
              <a:buChar char="•"/>
              <a:defRPr sz="2400">
                <a:solidFill>
                  <a:schemeClr val="tx1"/>
                </a:solidFill>
                <a:latin typeface="Tahoma" pitchFamily="34" charset="0"/>
                <a:ea typeface="MS PGothic" pitchFamily="34" charset="-128"/>
              </a:defRPr>
            </a:lvl5pPr>
            <a:lvl6pPr marL="25146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6pPr>
            <a:lvl7pPr marL="29718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7pPr>
            <a:lvl8pPr marL="34290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8pPr>
            <a:lvl9pPr marL="3886200" indent="-228600" eaLnBrk="0" fontAlgn="base" hangingPunct="0">
              <a:spcBef>
                <a:spcPct val="20000"/>
              </a:spcBef>
              <a:spcAft>
                <a:spcPct val="0"/>
              </a:spcAft>
              <a:buFont typeface="Times" charset="-95"/>
              <a:buChar char="•"/>
              <a:defRPr sz="2400">
                <a:solidFill>
                  <a:schemeClr val="tx1"/>
                </a:solidFill>
                <a:latin typeface="Tahoma" pitchFamily="34" charset="0"/>
                <a:ea typeface="MS PGothic" pitchFamily="34" charset="-128"/>
              </a:defRPr>
            </a:lvl9pPr>
          </a:lstStyle>
          <a:p>
            <a:pPr>
              <a:spcBef>
                <a:spcPct val="0"/>
              </a:spcBef>
              <a:buFontTx/>
              <a:buNone/>
            </a:pPr>
            <a:r>
              <a:rPr lang="en-US" altLang="en-US" sz="1200"/>
              <a:t>Embedded:</a:t>
            </a:r>
          </a:p>
          <a:p>
            <a:pPr>
              <a:spcBef>
                <a:spcPct val="0"/>
              </a:spcBef>
              <a:buFontTx/>
              <a:buNone/>
            </a:pPr>
            <a:r>
              <a:rPr lang="en-US" altLang="en-US" sz="1200">
                <a:solidFill>
                  <a:srgbClr val="FF0000"/>
                </a:solidFill>
              </a:rPr>
              <a:t>Multiple</a:t>
            </a:r>
          </a:p>
          <a:p>
            <a:pPr>
              <a:spcBef>
                <a:spcPct val="0"/>
              </a:spcBef>
              <a:buFontTx/>
              <a:buNone/>
            </a:pPr>
            <a:r>
              <a:rPr lang="en-US" altLang="en-US" sz="1200"/>
              <a:t>Unit of </a:t>
            </a:r>
          </a:p>
          <a:p>
            <a:pPr>
              <a:spcBef>
                <a:spcPct val="0"/>
              </a:spcBef>
              <a:buFontTx/>
              <a:buNone/>
            </a:pPr>
            <a:r>
              <a:rPr lang="en-US" altLang="en-US" sz="1200"/>
              <a:t>analysis</a:t>
            </a:r>
          </a:p>
        </p:txBody>
      </p:sp>
      <p:sp>
        <p:nvSpPr>
          <p:cNvPr id="33" name="Oval 32"/>
          <p:cNvSpPr/>
          <p:nvPr/>
        </p:nvSpPr>
        <p:spPr bwMode="auto">
          <a:xfrm>
            <a:off x="2111188" y="3143250"/>
            <a:ext cx="685800" cy="342900"/>
          </a:xfrm>
          <a:prstGeom prst="ellipse">
            <a:avLst/>
          </a:prstGeom>
          <a:solidFill>
            <a:schemeClr val="accent3"/>
          </a:solidFill>
          <a:ln w="9525" cap="flat" cmpd="sng" algn="ctr">
            <a:solidFill>
              <a:schemeClr val="tx1"/>
            </a:solidFill>
            <a:prstDash val="solid"/>
            <a:round/>
            <a:headEnd type="none" w="med" len="med"/>
            <a:tailEnd type="none" w="med" len="med"/>
          </a:ln>
          <a:effectLst/>
        </p:spPr>
        <p:txBody>
          <a:bodyPr/>
          <a:lstStyle/>
          <a:p>
            <a:pPr>
              <a:defRPr/>
            </a:pPr>
            <a:endParaRPr lang="en-US" sz="1350" dirty="0"/>
          </a:p>
        </p:txBody>
      </p:sp>
      <p:sp>
        <p:nvSpPr>
          <p:cNvPr id="3" name="Rectangle 2"/>
          <p:cNvSpPr/>
          <p:nvPr/>
        </p:nvSpPr>
        <p:spPr>
          <a:xfrm>
            <a:off x="1372405" y="3900355"/>
            <a:ext cx="3429000" cy="1015663"/>
          </a:xfrm>
          <a:prstGeom prst="rect">
            <a:avLst/>
          </a:prstGeom>
        </p:spPr>
        <p:txBody>
          <a:bodyPr>
            <a:spAutoFit/>
          </a:bodyPr>
          <a:lstStyle/>
          <a:p>
            <a:r>
              <a:rPr lang="en-US" altLang="en-US" sz="1500"/>
              <a:t>- Critical case</a:t>
            </a:r>
          </a:p>
          <a:p>
            <a:r>
              <a:rPr lang="en-US" altLang="en-US" sz="1500"/>
              <a:t>- Extreme/unique case</a:t>
            </a:r>
          </a:p>
          <a:p>
            <a:r>
              <a:rPr lang="en-US" altLang="en-US" sz="1500"/>
              <a:t>- Representative/typical case</a:t>
            </a:r>
          </a:p>
          <a:p>
            <a:r>
              <a:rPr lang="en-US" altLang="en-US" sz="1500"/>
              <a:t>- Revelatory case</a:t>
            </a:r>
          </a:p>
        </p:txBody>
      </p:sp>
      <p:sp>
        <p:nvSpPr>
          <p:cNvPr id="4" name="Rectangle 3"/>
          <p:cNvSpPr/>
          <p:nvPr/>
        </p:nvSpPr>
        <p:spPr>
          <a:xfrm>
            <a:off x="3768538" y="3904708"/>
            <a:ext cx="3429000" cy="1015663"/>
          </a:xfrm>
          <a:prstGeom prst="rect">
            <a:avLst/>
          </a:prstGeom>
        </p:spPr>
        <p:txBody>
          <a:bodyPr>
            <a:spAutoFit/>
          </a:bodyPr>
          <a:lstStyle/>
          <a:p>
            <a:r>
              <a:rPr lang="en-US" altLang="en-US" sz="1500"/>
              <a:t>- Comparative studies</a:t>
            </a:r>
          </a:p>
          <a:p>
            <a:r>
              <a:rPr lang="en-US" altLang="en-US" sz="1500"/>
              <a:t>- Replication logic</a:t>
            </a:r>
          </a:p>
          <a:p>
            <a:r>
              <a:rPr lang="en-US" altLang="en-US" sz="1500"/>
              <a:t>- Sampling logic</a:t>
            </a:r>
          </a:p>
          <a:p>
            <a:endParaRPr lang="nl-NL" sz="1500"/>
          </a:p>
        </p:txBody>
      </p:sp>
      <p:sp>
        <p:nvSpPr>
          <p:cNvPr id="6" name="TextBox 5"/>
          <p:cNvSpPr txBox="1"/>
          <p:nvPr/>
        </p:nvSpPr>
        <p:spPr>
          <a:xfrm>
            <a:off x="6761174" y="1601088"/>
            <a:ext cx="2269703" cy="2585323"/>
          </a:xfrm>
          <a:prstGeom prst="rect">
            <a:avLst/>
          </a:prstGeom>
          <a:noFill/>
        </p:spPr>
        <p:txBody>
          <a:bodyPr wrap="square" rtlCol="0">
            <a:spAutoFit/>
          </a:bodyPr>
          <a:lstStyle/>
          <a:p>
            <a:r>
              <a:rPr lang="en-GB" dirty="0"/>
              <a:t>RQ: Why do telecom operators and banks struggle to roll out mobile payment platforms?</a:t>
            </a:r>
          </a:p>
          <a:p>
            <a:endParaRPr lang="en-GB" dirty="0"/>
          </a:p>
          <a:p>
            <a:pPr marL="342900" indent="-342900">
              <a:buAutoNum type="arabicPeriod"/>
            </a:pPr>
            <a:r>
              <a:rPr lang="en-GB" dirty="0"/>
              <a:t>What would each type of case study design look like?</a:t>
            </a:r>
          </a:p>
        </p:txBody>
      </p:sp>
    </p:spTree>
    <p:extLst>
      <p:ext uri="{BB962C8B-B14F-4D97-AF65-F5344CB8AC3E}">
        <p14:creationId xmlns:p14="http://schemas.microsoft.com/office/powerpoint/2010/main" val="336484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Field procedures: data collection</a:t>
            </a:r>
          </a:p>
        </p:txBody>
      </p:sp>
      <p:sp>
        <p:nvSpPr>
          <p:cNvPr id="16387" name="Content Placeholder 2"/>
          <p:cNvSpPr>
            <a:spLocks noGrp="1"/>
          </p:cNvSpPr>
          <p:nvPr>
            <p:ph idx="1"/>
          </p:nvPr>
        </p:nvSpPr>
        <p:spPr/>
        <p:txBody>
          <a:bodyPr>
            <a:noAutofit/>
          </a:bodyPr>
          <a:lstStyle/>
          <a:p>
            <a:r>
              <a:rPr lang="en-US" altLang="en-US" sz="1650"/>
              <a:t>Multiple data collection methods</a:t>
            </a:r>
          </a:p>
          <a:p>
            <a:pPr lvl="1"/>
            <a:r>
              <a:rPr lang="en-US" altLang="en-US" sz="1650"/>
              <a:t>Quantitative / qualitative</a:t>
            </a:r>
          </a:p>
          <a:p>
            <a:pPr lvl="1"/>
            <a:r>
              <a:rPr lang="en-US" altLang="en-US" sz="1650"/>
              <a:t>Interviews, document analysis, observation, survey</a:t>
            </a:r>
          </a:p>
          <a:p>
            <a:r>
              <a:rPr lang="en-US" altLang="en-US" sz="1650"/>
              <a:t>Multiple data sources</a:t>
            </a:r>
          </a:p>
          <a:p>
            <a:pPr lvl="1"/>
            <a:r>
              <a:rPr lang="en-US" altLang="en-US" sz="1650"/>
              <a:t>Public/private, different time points, different perspectives </a:t>
            </a:r>
          </a:p>
          <a:p>
            <a:pPr lvl="1"/>
            <a:endParaRPr lang="en-US" altLang="en-US" sz="1650"/>
          </a:p>
          <a:p>
            <a:r>
              <a:rPr lang="en-US" altLang="en-US" sz="1650"/>
              <a:t>Unit of observation may differ from unit of analysis! </a:t>
            </a:r>
          </a:p>
          <a:p>
            <a:endParaRPr lang="en-US" altLang="en-US" sz="1650"/>
          </a:p>
          <a:p>
            <a:r>
              <a:rPr lang="en-US" altLang="en-US" sz="1650"/>
              <a:t>Create a Case study database</a:t>
            </a:r>
          </a:p>
          <a:p>
            <a:r>
              <a:rPr lang="en-US" altLang="en-US" sz="1650">
                <a:solidFill>
                  <a:srgbClr val="FF0000"/>
                </a:solidFill>
              </a:rPr>
              <a:t>Maintain a Chain of Evidence</a:t>
            </a:r>
          </a:p>
          <a:p>
            <a:pPr lvl="1"/>
            <a:endParaRPr lang="en-US" altLang="en-US" sz="1650"/>
          </a:p>
        </p:txBody>
      </p:sp>
    </p:spTree>
    <p:extLst>
      <p:ext uri="{BB962C8B-B14F-4D97-AF65-F5344CB8AC3E}">
        <p14:creationId xmlns:p14="http://schemas.microsoft.com/office/powerpoint/2010/main" val="911641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Field procedures: data collection</a:t>
            </a:r>
          </a:p>
        </p:txBody>
      </p:sp>
      <p:sp>
        <p:nvSpPr>
          <p:cNvPr id="16387" name="Content Placeholder 2"/>
          <p:cNvSpPr>
            <a:spLocks noGrp="1"/>
          </p:cNvSpPr>
          <p:nvPr>
            <p:ph idx="1"/>
          </p:nvPr>
        </p:nvSpPr>
        <p:spPr/>
        <p:txBody>
          <a:bodyPr>
            <a:noAutofit/>
          </a:bodyPr>
          <a:lstStyle/>
          <a:p>
            <a:r>
              <a:rPr lang="en-US" altLang="en-US" sz="1650" dirty="0"/>
              <a:t>Multiple data collection methods</a:t>
            </a:r>
          </a:p>
          <a:p>
            <a:pPr lvl="1"/>
            <a:r>
              <a:rPr lang="en-US" altLang="en-US" sz="1650" dirty="0"/>
              <a:t>Quantitative / qualitative</a:t>
            </a:r>
          </a:p>
          <a:p>
            <a:pPr lvl="1"/>
            <a:r>
              <a:rPr lang="en-US" altLang="en-US" sz="1650" dirty="0"/>
              <a:t>Interviews, document analysis, observation, survey</a:t>
            </a:r>
          </a:p>
          <a:p>
            <a:r>
              <a:rPr lang="en-US" altLang="en-US" sz="1650" dirty="0"/>
              <a:t>Multiple data sources</a:t>
            </a:r>
          </a:p>
          <a:p>
            <a:pPr lvl="1"/>
            <a:r>
              <a:rPr lang="en-US" altLang="en-US" sz="1650" dirty="0"/>
              <a:t>Public/private, different time points, different perspectives </a:t>
            </a:r>
          </a:p>
          <a:p>
            <a:pPr lvl="1"/>
            <a:endParaRPr lang="en-US" altLang="en-US" sz="1650" dirty="0"/>
          </a:p>
          <a:p>
            <a:r>
              <a:rPr lang="en-US" altLang="en-US" sz="1650" dirty="0"/>
              <a:t>Unit of observation may differ from unit of analysis! </a:t>
            </a:r>
            <a:endParaRPr lang="en-US" sz="1650" dirty="0"/>
          </a:p>
          <a:p>
            <a:endParaRPr lang="en-US" sz="1650" dirty="0"/>
          </a:p>
          <a:p>
            <a:pPr marL="0" indent="0">
              <a:buNone/>
            </a:pPr>
            <a:r>
              <a:rPr lang="en-GB" sz="1800" dirty="0"/>
              <a:t>RQ: Why do telecom operators and banks struggle to roll out mobile payment platforms?</a:t>
            </a:r>
          </a:p>
          <a:p>
            <a:pPr marL="457200" indent="-457200">
              <a:buAutoNum type="arabicPeriod"/>
            </a:pPr>
            <a:r>
              <a:rPr lang="en-US" altLang="en-US" sz="2050" dirty="0"/>
              <a:t>What data collection methods could be suitable?</a:t>
            </a:r>
          </a:p>
          <a:p>
            <a:pPr marL="457200" indent="-457200">
              <a:buAutoNum type="arabicPeriod"/>
            </a:pPr>
            <a:r>
              <a:rPr lang="en-US" altLang="en-US" sz="2050" dirty="0"/>
              <a:t>What data sources could be suitable?</a:t>
            </a:r>
          </a:p>
          <a:p>
            <a:pPr marL="457200" indent="-457200">
              <a:buAutoNum type="arabicPeriod"/>
            </a:pPr>
            <a:endParaRPr lang="en-US" altLang="en-US" sz="2050" dirty="0"/>
          </a:p>
        </p:txBody>
      </p:sp>
    </p:spTree>
    <p:extLst>
      <p:ext uri="{BB962C8B-B14F-4D97-AF65-F5344CB8AC3E}">
        <p14:creationId xmlns:p14="http://schemas.microsoft.com/office/powerpoint/2010/main" val="2197025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a:t>Data analysis</a:t>
            </a:r>
          </a:p>
        </p:txBody>
      </p:sp>
      <p:sp>
        <p:nvSpPr>
          <p:cNvPr id="18435" name="Content Placeholder 2"/>
          <p:cNvSpPr>
            <a:spLocks noGrp="1"/>
          </p:cNvSpPr>
          <p:nvPr>
            <p:ph idx="1"/>
          </p:nvPr>
        </p:nvSpPr>
        <p:spPr/>
        <p:txBody>
          <a:bodyPr>
            <a:normAutofit lnSpcReduction="10000"/>
          </a:bodyPr>
          <a:lstStyle/>
          <a:p>
            <a:r>
              <a:rPr lang="en-US" altLang="en-US" sz="1800"/>
              <a:t>Field notes, memo</a:t>
            </a:r>
            <a:r>
              <a:rPr lang="en-US" altLang="en-GB" sz="1800"/>
              <a:t>’</a:t>
            </a:r>
            <a:r>
              <a:rPr lang="en-US" altLang="en-US" sz="1800"/>
              <a:t>s</a:t>
            </a:r>
          </a:p>
          <a:p>
            <a:r>
              <a:rPr lang="en-US" altLang="en-US" sz="1800"/>
              <a:t>Transcription, databases, data-analysis tools</a:t>
            </a:r>
          </a:p>
          <a:p>
            <a:r>
              <a:rPr lang="en-US" altLang="en-US" sz="1800"/>
              <a:t>Coding procedures</a:t>
            </a:r>
          </a:p>
          <a:p>
            <a:r>
              <a:rPr lang="en-US" altLang="en-US" sz="1800"/>
              <a:t>Software</a:t>
            </a:r>
          </a:p>
          <a:p>
            <a:r>
              <a:rPr lang="en-US" altLang="en-US" sz="1800"/>
              <a:t>Within case cross case analyses procedures</a:t>
            </a:r>
          </a:p>
          <a:p>
            <a:r>
              <a:rPr lang="en-US" altLang="en-US" sz="1800"/>
              <a:t>Iterations</a:t>
            </a:r>
          </a:p>
          <a:p>
            <a:endParaRPr lang="en-US" altLang="en-US" sz="1800"/>
          </a:p>
          <a:p>
            <a:r>
              <a:rPr lang="en-US" altLang="en-US" sz="1800"/>
              <a:t>Triangulate!</a:t>
            </a:r>
          </a:p>
          <a:p>
            <a:pPr lvl="1"/>
            <a:r>
              <a:rPr lang="en-US" altLang="en-US" sz="1500"/>
              <a:t>Between data collection methods</a:t>
            </a:r>
          </a:p>
          <a:p>
            <a:pPr lvl="1"/>
            <a:r>
              <a:rPr lang="en-US" altLang="en-US" sz="1500"/>
              <a:t>Between data sources</a:t>
            </a:r>
          </a:p>
          <a:p>
            <a:pPr lvl="1"/>
            <a:r>
              <a:rPr lang="en-US" altLang="en-US" sz="1500"/>
              <a:t>Between analysts</a:t>
            </a:r>
          </a:p>
          <a:p>
            <a:pPr lvl="1"/>
            <a:r>
              <a:rPr lang="en-US" altLang="en-US" sz="1500"/>
              <a:t>Between findings and theory</a:t>
            </a:r>
          </a:p>
        </p:txBody>
      </p:sp>
    </p:spTree>
    <p:extLst>
      <p:ext uri="{BB962C8B-B14F-4D97-AF65-F5344CB8AC3E}">
        <p14:creationId xmlns:p14="http://schemas.microsoft.com/office/powerpoint/2010/main" val="3640166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Quality assessment of case study research</a:t>
            </a:r>
          </a:p>
        </p:txBody>
      </p:sp>
      <p:sp>
        <p:nvSpPr>
          <p:cNvPr id="3" name="Content Placeholder 2"/>
          <p:cNvSpPr>
            <a:spLocks noGrp="1"/>
          </p:cNvSpPr>
          <p:nvPr>
            <p:ph idx="1"/>
          </p:nvPr>
        </p:nvSpPr>
        <p:spPr/>
        <p:txBody>
          <a:bodyPr>
            <a:normAutofit lnSpcReduction="10000"/>
          </a:bodyPr>
          <a:lstStyle/>
          <a:p>
            <a:r>
              <a:rPr lang="en-US" sz="2400" dirty="0"/>
              <a:t>Quality assessment of case study research using logical tests:</a:t>
            </a:r>
          </a:p>
          <a:p>
            <a:pPr lvl="1"/>
            <a:r>
              <a:rPr lang="en-US" sz="2100" dirty="0"/>
              <a:t>Construct validity</a:t>
            </a:r>
          </a:p>
          <a:p>
            <a:pPr lvl="1"/>
            <a:r>
              <a:rPr lang="en-US" sz="2100" dirty="0"/>
              <a:t>Internal validity</a:t>
            </a:r>
          </a:p>
          <a:p>
            <a:pPr lvl="1"/>
            <a:r>
              <a:rPr lang="en-US" sz="2100" dirty="0"/>
              <a:t>External validity</a:t>
            </a:r>
          </a:p>
          <a:p>
            <a:pPr lvl="1"/>
            <a:r>
              <a:rPr lang="en-US" sz="2100" dirty="0"/>
              <a:t>Reliability </a:t>
            </a:r>
          </a:p>
          <a:p>
            <a:r>
              <a:rPr lang="en-US" sz="2400" dirty="0"/>
              <a:t>For each of these logical tests, tactics can be used to enhance the quality of case study research</a:t>
            </a:r>
          </a:p>
          <a:p>
            <a:pPr lvl="1"/>
            <a:endParaRPr lang="en-US" sz="2100" dirty="0"/>
          </a:p>
        </p:txBody>
      </p:sp>
    </p:spTree>
    <p:extLst>
      <p:ext uri="{BB962C8B-B14F-4D97-AF65-F5344CB8AC3E}">
        <p14:creationId xmlns:p14="http://schemas.microsoft.com/office/powerpoint/2010/main" val="4254694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fontScale="90000"/>
          </a:bodyPr>
          <a:lstStyle/>
          <a:p>
            <a:r>
              <a:rPr lang="en-US" altLang="en-US" dirty="0"/>
              <a:t>Assignment </a:t>
            </a:r>
            <a:br>
              <a:rPr lang="en-US" altLang="en-US" dirty="0"/>
            </a:br>
            <a:r>
              <a:rPr lang="en-US" altLang="en-US" dirty="0"/>
              <a:t>Example construct validity</a:t>
            </a:r>
            <a:endParaRPr lang="en-US" altLang="en-US" sz="1800" dirty="0"/>
          </a:p>
        </p:txBody>
      </p:sp>
      <p:sp>
        <p:nvSpPr>
          <p:cNvPr id="22531" name="Content Placeholder 2"/>
          <p:cNvSpPr>
            <a:spLocks noGrp="1"/>
          </p:cNvSpPr>
          <p:nvPr>
            <p:ph idx="1"/>
          </p:nvPr>
        </p:nvSpPr>
        <p:spPr/>
        <p:txBody>
          <a:bodyPr>
            <a:noAutofit/>
          </a:bodyPr>
          <a:lstStyle/>
          <a:p>
            <a:pPr marL="0" indent="0">
              <a:buNone/>
            </a:pPr>
            <a:r>
              <a:rPr lang="en-US" sz="2000" b="1" dirty="0"/>
              <a:t>For example</a:t>
            </a:r>
            <a:r>
              <a:rPr lang="en-US" sz="2000" dirty="0"/>
              <a:t>:</a:t>
            </a:r>
          </a:p>
          <a:p>
            <a:r>
              <a:rPr lang="en-US" sz="2000" dirty="0"/>
              <a:t>Construct validity: “Identifying correct operational measures for the concepts being studied” (Yin, 2018, p. 78). </a:t>
            </a:r>
          </a:p>
        </p:txBody>
      </p:sp>
      <p:graphicFrame>
        <p:nvGraphicFramePr>
          <p:cNvPr id="2" name="Table 1"/>
          <p:cNvGraphicFramePr>
            <a:graphicFrameLocks noGrp="1"/>
          </p:cNvGraphicFramePr>
          <p:nvPr>
            <p:extLst>
              <p:ext uri="{D42A27DB-BD31-4B8C-83A1-F6EECF244321}">
                <p14:modId xmlns:p14="http://schemas.microsoft.com/office/powerpoint/2010/main" val="3651680390"/>
              </p:ext>
            </p:extLst>
          </p:nvPr>
        </p:nvGraphicFramePr>
        <p:xfrm>
          <a:off x="1763107" y="2704403"/>
          <a:ext cx="7174706" cy="2118790"/>
        </p:xfrm>
        <a:graphic>
          <a:graphicData uri="http://schemas.openxmlformats.org/drawingml/2006/table">
            <a:tbl>
              <a:tblPr firstRow="1" firstCol="1">
                <a:tableStyleId>{616DA210-FB5B-4158-B5E0-FEB733F419BA}</a:tableStyleId>
              </a:tblPr>
              <a:tblGrid>
                <a:gridCol w="1170898">
                  <a:extLst>
                    <a:ext uri="{9D8B030D-6E8A-4147-A177-3AD203B41FA5}">
                      <a16:colId xmlns:a16="http://schemas.microsoft.com/office/drawing/2014/main" val="3878662558"/>
                    </a:ext>
                  </a:extLst>
                </a:gridCol>
                <a:gridCol w="6003808">
                  <a:extLst>
                    <a:ext uri="{9D8B030D-6E8A-4147-A177-3AD203B41FA5}">
                      <a16:colId xmlns:a16="http://schemas.microsoft.com/office/drawing/2014/main" val="246350650"/>
                    </a:ext>
                  </a:extLst>
                </a:gridCol>
              </a:tblGrid>
              <a:tr h="680106">
                <a:tc>
                  <a:txBody>
                    <a:bodyPr/>
                    <a:lstStyle/>
                    <a:p>
                      <a:r>
                        <a:rPr lang="en-US" sz="1800" dirty="0"/>
                        <a:t>Logical</a:t>
                      </a:r>
                      <a:r>
                        <a:rPr lang="en-US" sz="1800" baseline="0" dirty="0"/>
                        <a:t> t</a:t>
                      </a:r>
                      <a:r>
                        <a:rPr lang="en-US" sz="1800" dirty="0"/>
                        <a:t>est</a:t>
                      </a:r>
                    </a:p>
                  </a:txBody>
                  <a:tcPr marL="68580" marR="68580" marT="34290" marB="34290">
                    <a:solidFill>
                      <a:schemeClr val="bg2"/>
                    </a:solidFill>
                  </a:tcPr>
                </a:tc>
                <a:tc>
                  <a:txBody>
                    <a:bodyPr/>
                    <a:lstStyle/>
                    <a:p>
                      <a:r>
                        <a:rPr lang="en-US" sz="1800" dirty="0"/>
                        <a:t>Case study tactic</a:t>
                      </a:r>
                    </a:p>
                  </a:txBody>
                  <a:tcPr marL="68580" marR="68580" marT="34290" marB="34290">
                    <a:solidFill>
                      <a:schemeClr val="bg2"/>
                    </a:solidFill>
                  </a:tcPr>
                </a:tc>
                <a:extLst>
                  <a:ext uri="{0D108BD9-81ED-4DB2-BD59-A6C34878D82A}">
                    <a16:rowId xmlns:a16="http://schemas.microsoft.com/office/drawing/2014/main" val="4272612445"/>
                  </a:ext>
                </a:extLst>
              </a:tr>
              <a:tr h="379289">
                <a:tc rowSpan="3">
                  <a:txBody>
                    <a:bodyPr/>
                    <a:lstStyle/>
                    <a:p>
                      <a:r>
                        <a:rPr lang="en-US" sz="1800" dirty="0"/>
                        <a:t>Construct validity</a:t>
                      </a:r>
                    </a:p>
                  </a:txBody>
                  <a:tcPr marL="68580" marR="68580" marT="34290" marB="34290">
                    <a:solidFill>
                      <a:schemeClr val="bg2"/>
                    </a:solidFill>
                  </a:tcPr>
                </a:tc>
                <a:tc>
                  <a:txBody>
                    <a:bodyPr/>
                    <a:lstStyle/>
                    <a:p>
                      <a:pPr marL="0" indent="0">
                        <a:buFont typeface="Arial" panose="020B0604020202020204" pitchFamily="34" charset="0"/>
                        <a:buNone/>
                      </a:pPr>
                      <a:r>
                        <a:rPr lang="en-US" sz="1800" dirty="0"/>
                        <a:t>Use multiple sources of evidence (data collection phase)</a:t>
                      </a:r>
                      <a:endParaRPr lang="en-US" sz="1800" i="0" dirty="0"/>
                    </a:p>
                  </a:txBody>
                  <a:tcPr marL="68580" marR="68580" marT="34290" marB="34290"/>
                </a:tc>
                <a:extLst>
                  <a:ext uri="{0D108BD9-81ED-4DB2-BD59-A6C34878D82A}">
                    <a16:rowId xmlns:a16="http://schemas.microsoft.com/office/drawing/2014/main" val="803980218"/>
                  </a:ext>
                </a:extLst>
              </a:tr>
              <a:tr h="379289">
                <a:tc vMerge="1">
                  <a:txBody>
                    <a:bodyPr/>
                    <a:lstStyle/>
                    <a:p>
                      <a:endParaRPr lang="en-US" sz="2400" dirty="0"/>
                    </a:p>
                  </a:txBody>
                  <a:tcPr/>
                </a:tc>
                <a:tc>
                  <a:txBody>
                    <a:bodyPr/>
                    <a:lstStyle/>
                    <a:p>
                      <a:pPr marL="0" indent="0">
                        <a:buFont typeface="Arial" panose="020B0604020202020204" pitchFamily="34" charset="0"/>
                        <a:buNone/>
                      </a:pPr>
                      <a:r>
                        <a:rPr lang="en-US" sz="1800" u="none" strike="noStrike" kern="1200" baseline="0" dirty="0"/>
                        <a:t>Establish a chain of evidence </a:t>
                      </a:r>
                      <a:r>
                        <a:rPr lang="en-US" sz="1800" dirty="0"/>
                        <a:t>(data collection phase)</a:t>
                      </a:r>
                      <a:endParaRPr lang="en-US" sz="1800" i="0" dirty="0"/>
                    </a:p>
                  </a:txBody>
                  <a:tcPr marL="68580" marR="68580" marT="34290" marB="34290"/>
                </a:tc>
                <a:extLst>
                  <a:ext uri="{0D108BD9-81ED-4DB2-BD59-A6C34878D82A}">
                    <a16:rowId xmlns:a16="http://schemas.microsoft.com/office/drawing/2014/main" val="3597569985"/>
                  </a:ext>
                </a:extLst>
              </a:tr>
              <a:tr h="680106">
                <a:tc vMerge="1">
                  <a:txBody>
                    <a:bodyPr/>
                    <a:lstStyle/>
                    <a:p>
                      <a:endParaRPr lang="en-US" sz="2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t>Have key informants</a:t>
                      </a:r>
                      <a:r>
                        <a:rPr lang="en-US" sz="1800" baseline="0" dirty="0"/>
                        <a:t> review draft case study report (report composition phase)</a:t>
                      </a:r>
                      <a:endParaRPr lang="en-US" sz="1800" dirty="0"/>
                    </a:p>
                  </a:txBody>
                  <a:tcPr marL="68580" marR="68580" marT="34290" marB="34290"/>
                </a:tc>
                <a:extLst>
                  <a:ext uri="{0D108BD9-81ED-4DB2-BD59-A6C34878D82A}">
                    <a16:rowId xmlns:a16="http://schemas.microsoft.com/office/drawing/2014/main" val="2530156321"/>
                  </a:ext>
                </a:extLst>
              </a:tr>
            </a:tbl>
          </a:graphicData>
        </a:graphic>
      </p:graphicFrame>
      <p:sp>
        <p:nvSpPr>
          <p:cNvPr id="3" name="Rectangle 2"/>
          <p:cNvSpPr/>
          <p:nvPr/>
        </p:nvSpPr>
        <p:spPr>
          <a:xfrm>
            <a:off x="3836095" y="4857958"/>
            <a:ext cx="1012370" cy="300082"/>
          </a:xfrm>
          <a:prstGeom prst="rect">
            <a:avLst/>
          </a:prstGeom>
          <a:solidFill>
            <a:schemeClr val="bg1"/>
          </a:solidFill>
        </p:spPr>
        <p:txBody>
          <a:bodyPr wrap="square">
            <a:spAutoFit/>
          </a:bodyPr>
          <a:lstStyle/>
          <a:p>
            <a:pPr defTabSz="342900">
              <a:defRPr/>
            </a:pPr>
            <a:r>
              <a:rPr lang="en-GB" sz="1350" dirty="0">
                <a:solidFill>
                  <a:prstClr val="black"/>
                </a:solidFill>
                <a:latin typeface="Calibri"/>
              </a:rPr>
              <a:t>Yin, 2018</a:t>
            </a:r>
            <a:endParaRPr lang="en-US" sz="1350" dirty="0">
              <a:solidFill>
                <a:prstClr val="black"/>
              </a:solidFill>
              <a:latin typeface="Calibri"/>
            </a:endParaRPr>
          </a:p>
        </p:txBody>
      </p:sp>
    </p:spTree>
    <p:extLst>
      <p:ext uri="{BB962C8B-B14F-4D97-AF65-F5344CB8AC3E}">
        <p14:creationId xmlns:p14="http://schemas.microsoft.com/office/powerpoint/2010/main" val="3358808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Assignment</a:t>
            </a:r>
            <a:br>
              <a:rPr lang="en-US" dirty="0"/>
            </a:br>
            <a:r>
              <a:rPr lang="en-US" dirty="0"/>
              <a:t>Case study best practices</a:t>
            </a:r>
          </a:p>
        </p:txBody>
      </p:sp>
      <p:sp>
        <p:nvSpPr>
          <p:cNvPr id="3" name="Content Placeholder 2"/>
          <p:cNvSpPr>
            <a:spLocks noGrp="1"/>
          </p:cNvSpPr>
          <p:nvPr>
            <p:ph idx="1"/>
          </p:nvPr>
        </p:nvSpPr>
        <p:spPr/>
        <p:txBody>
          <a:bodyPr>
            <a:normAutofit fontScale="92500"/>
          </a:bodyPr>
          <a:lstStyle/>
          <a:p>
            <a:pPr lvl="0"/>
            <a:r>
              <a:rPr lang="en-US" dirty="0"/>
              <a:t>For each of the following three logical tests, discuss an underlying tactic that can be used to assess the quality of case study research:</a:t>
            </a:r>
          </a:p>
          <a:p>
            <a:pPr lvl="1"/>
            <a:r>
              <a:rPr lang="en-US" sz="2100" dirty="0"/>
              <a:t>Internal validity: establishing a causal relationship</a:t>
            </a:r>
          </a:p>
          <a:p>
            <a:pPr lvl="1"/>
            <a:r>
              <a:rPr lang="en-US" sz="2100" dirty="0"/>
              <a:t>External validity: examine possible generalization of findings</a:t>
            </a:r>
          </a:p>
          <a:p>
            <a:pPr lvl="1"/>
            <a:r>
              <a:rPr lang="en-US" sz="2100" dirty="0"/>
              <a:t>Reliability: replication of research by other researchers </a:t>
            </a:r>
          </a:p>
          <a:p>
            <a:r>
              <a:rPr lang="en-US" dirty="0"/>
              <a:t>In groups of 2</a:t>
            </a:r>
          </a:p>
        </p:txBody>
      </p:sp>
    </p:spTree>
    <p:extLst>
      <p:ext uri="{BB962C8B-B14F-4D97-AF65-F5344CB8AC3E}">
        <p14:creationId xmlns:p14="http://schemas.microsoft.com/office/powerpoint/2010/main" val="3831148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fontScale="90000"/>
          </a:bodyPr>
          <a:lstStyle/>
          <a:p>
            <a:r>
              <a:rPr lang="en-US" altLang="en-US" dirty="0"/>
              <a:t>Assignment Feedback / Q&amp;A</a:t>
            </a:r>
            <a:br>
              <a:rPr lang="en-US" altLang="en-US" dirty="0"/>
            </a:br>
            <a:r>
              <a:rPr lang="en-US" altLang="en-US" dirty="0"/>
              <a:t>Internal validity</a:t>
            </a:r>
            <a:endParaRPr lang="en-US" altLang="en-US" sz="1800" dirty="0"/>
          </a:p>
        </p:txBody>
      </p:sp>
      <p:sp>
        <p:nvSpPr>
          <p:cNvPr id="22531" name="Content Placeholder 2"/>
          <p:cNvSpPr>
            <a:spLocks noGrp="1"/>
          </p:cNvSpPr>
          <p:nvPr>
            <p:ph idx="1"/>
          </p:nvPr>
        </p:nvSpPr>
        <p:spPr/>
        <p:txBody>
          <a:bodyPr>
            <a:noAutofit/>
          </a:bodyPr>
          <a:lstStyle/>
          <a:p>
            <a:r>
              <a:rPr lang="en-US" sz="1950" b="1" dirty="0"/>
              <a:t>Internal validity</a:t>
            </a:r>
            <a:r>
              <a:rPr lang="en-US" sz="1950" dirty="0"/>
              <a:t>: “Seeking to establish a causal relationship, whereby certain conditions are believed to lead to other conditions, as distinguished from spurious relationships” (Yin, 2018, p. 78)</a:t>
            </a:r>
            <a:endParaRPr lang="en-US" sz="1200" dirty="0"/>
          </a:p>
          <a:p>
            <a:endParaRPr lang="en-US" dirty="0"/>
          </a:p>
          <a:p>
            <a:endParaRPr lang="en-US" dirty="0"/>
          </a:p>
        </p:txBody>
      </p:sp>
      <p:sp>
        <p:nvSpPr>
          <p:cNvPr id="3" name="Rectangle 2"/>
          <p:cNvSpPr/>
          <p:nvPr/>
        </p:nvSpPr>
        <p:spPr>
          <a:xfrm>
            <a:off x="1284516" y="4706559"/>
            <a:ext cx="1012370" cy="300082"/>
          </a:xfrm>
          <a:prstGeom prst="rect">
            <a:avLst/>
          </a:prstGeom>
          <a:solidFill>
            <a:schemeClr val="bg1"/>
          </a:solidFill>
        </p:spPr>
        <p:txBody>
          <a:bodyPr wrap="square">
            <a:spAutoFit/>
          </a:bodyPr>
          <a:lstStyle/>
          <a:p>
            <a:pPr defTabSz="342900">
              <a:defRPr/>
            </a:pPr>
            <a:r>
              <a:rPr lang="en-GB" sz="1350" dirty="0">
                <a:solidFill>
                  <a:prstClr val="black"/>
                </a:solidFill>
                <a:latin typeface="Calibri"/>
              </a:rPr>
              <a:t>Yin, 2018</a:t>
            </a:r>
            <a:endParaRPr lang="en-US" sz="1350" dirty="0">
              <a:solidFill>
                <a:prstClr val="black"/>
              </a:solidFill>
              <a:latin typeface="Calibri"/>
            </a:endParaRPr>
          </a:p>
        </p:txBody>
      </p:sp>
      <p:graphicFrame>
        <p:nvGraphicFramePr>
          <p:cNvPr id="5" name="Table 4"/>
          <p:cNvGraphicFramePr>
            <a:graphicFrameLocks noGrp="1"/>
          </p:cNvGraphicFramePr>
          <p:nvPr>
            <p:extLst>
              <p:ext uri="{D42A27DB-BD31-4B8C-83A1-F6EECF244321}">
                <p14:modId xmlns:p14="http://schemas.microsoft.com/office/powerpoint/2010/main" val="2749404041"/>
              </p:ext>
            </p:extLst>
          </p:nvPr>
        </p:nvGraphicFramePr>
        <p:xfrm>
          <a:off x="512544" y="2594669"/>
          <a:ext cx="8357026" cy="1714500"/>
        </p:xfrm>
        <a:graphic>
          <a:graphicData uri="http://schemas.openxmlformats.org/drawingml/2006/table">
            <a:tbl>
              <a:tblPr firstRow="1" firstCol="1">
                <a:tableStyleId>{616DA210-FB5B-4158-B5E0-FEB733F419BA}</a:tableStyleId>
              </a:tblPr>
              <a:tblGrid>
                <a:gridCol w="2207471">
                  <a:extLst>
                    <a:ext uri="{9D8B030D-6E8A-4147-A177-3AD203B41FA5}">
                      <a16:colId xmlns:a16="http://schemas.microsoft.com/office/drawing/2014/main" val="3878662558"/>
                    </a:ext>
                  </a:extLst>
                </a:gridCol>
                <a:gridCol w="6149555">
                  <a:extLst>
                    <a:ext uri="{9D8B030D-6E8A-4147-A177-3AD203B41FA5}">
                      <a16:colId xmlns:a16="http://schemas.microsoft.com/office/drawing/2014/main" val="246350650"/>
                    </a:ext>
                  </a:extLst>
                </a:gridCol>
              </a:tblGrid>
              <a:tr h="172736">
                <a:tc>
                  <a:txBody>
                    <a:bodyPr/>
                    <a:lstStyle/>
                    <a:p>
                      <a:r>
                        <a:rPr lang="en-US" sz="1800" dirty="0"/>
                        <a:t>Logical test</a:t>
                      </a:r>
                    </a:p>
                  </a:txBody>
                  <a:tcPr marL="68580" marR="68580" marT="34290" marB="34290">
                    <a:solidFill>
                      <a:schemeClr val="bg2"/>
                    </a:solidFill>
                  </a:tcPr>
                </a:tc>
                <a:tc>
                  <a:txBody>
                    <a:bodyPr/>
                    <a:lstStyle/>
                    <a:p>
                      <a:r>
                        <a:rPr lang="en-US" sz="1800" dirty="0"/>
                        <a:t>Case study tactic</a:t>
                      </a:r>
                    </a:p>
                  </a:txBody>
                  <a:tcPr marL="68580" marR="68580" marT="34290" marB="34290">
                    <a:solidFill>
                      <a:schemeClr val="bg2"/>
                    </a:solidFill>
                  </a:tcPr>
                </a:tc>
                <a:extLst>
                  <a:ext uri="{0D108BD9-81ED-4DB2-BD59-A6C34878D82A}">
                    <a16:rowId xmlns:a16="http://schemas.microsoft.com/office/drawing/2014/main" val="4272612445"/>
                  </a:ext>
                </a:extLst>
              </a:tr>
              <a:tr h="172736">
                <a:tc rowSpan="4">
                  <a:txBody>
                    <a:bodyPr/>
                    <a:lstStyle/>
                    <a:p>
                      <a:r>
                        <a:rPr lang="en-US" sz="1800" dirty="0"/>
                        <a:t>Internal validity</a:t>
                      </a:r>
                    </a:p>
                  </a:txBody>
                  <a:tcPr marL="68580" marR="68580" marT="34290" marB="34290">
                    <a:solidFill>
                      <a:schemeClr val="bg2"/>
                    </a:solidFill>
                  </a:tcPr>
                </a:tc>
                <a:tc>
                  <a:txBody>
                    <a:bodyPr/>
                    <a:lstStyle/>
                    <a:p>
                      <a:pPr marL="0" indent="0">
                        <a:buFont typeface="Arial" panose="020B0604020202020204" pitchFamily="34" charset="0"/>
                        <a:buNone/>
                      </a:pPr>
                      <a:r>
                        <a:rPr lang="en-US" sz="1800" dirty="0"/>
                        <a:t>Pattern matching (data analysis phase)</a:t>
                      </a:r>
                      <a:endParaRPr lang="en-US" sz="1800" i="0" dirty="0"/>
                    </a:p>
                  </a:txBody>
                  <a:tcPr marL="68580" marR="68580" marT="34290" marB="34290"/>
                </a:tc>
                <a:extLst>
                  <a:ext uri="{0D108BD9-81ED-4DB2-BD59-A6C34878D82A}">
                    <a16:rowId xmlns:a16="http://schemas.microsoft.com/office/drawing/2014/main" val="803980218"/>
                  </a:ext>
                </a:extLst>
              </a:tr>
              <a:tr h="172736">
                <a:tc vMerge="1">
                  <a:txBody>
                    <a:bodyPr/>
                    <a:lstStyle/>
                    <a:p>
                      <a:endParaRPr lang="en-US" sz="2400" dirty="0"/>
                    </a:p>
                  </a:txBody>
                  <a:tcPr/>
                </a:tc>
                <a:tc>
                  <a:txBody>
                    <a:bodyPr/>
                    <a:lstStyle/>
                    <a:p>
                      <a:pPr marL="0" indent="0">
                        <a:buFont typeface="Arial" panose="020B0604020202020204" pitchFamily="34" charset="0"/>
                        <a:buNone/>
                      </a:pPr>
                      <a:r>
                        <a:rPr lang="en-US" sz="1800" u="none" strike="noStrike" kern="1200" baseline="0" dirty="0"/>
                        <a:t>Explanation building </a:t>
                      </a:r>
                      <a:r>
                        <a:rPr lang="en-US" sz="1800" dirty="0"/>
                        <a:t>(data analysis phase)</a:t>
                      </a:r>
                      <a:endParaRPr lang="en-US" sz="1800" i="0" dirty="0"/>
                    </a:p>
                  </a:txBody>
                  <a:tcPr marL="68580" marR="68580" marT="34290" marB="34290"/>
                </a:tc>
                <a:extLst>
                  <a:ext uri="{0D108BD9-81ED-4DB2-BD59-A6C34878D82A}">
                    <a16:rowId xmlns:a16="http://schemas.microsoft.com/office/drawing/2014/main" val="3597569985"/>
                  </a:ext>
                </a:extLst>
              </a:tr>
              <a:tr h="318198">
                <a:tc vMerge="1">
                  <a:txBody>
                    <a:bodyPr/>
                    <a:lstStyle/>
                    <a:p>
                      <a:endParaRPr lang="en-US" sz="2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t>Address rival explanations (data analysis phase)</a:t>
                      </a:r>
                    </a:p>
                  </a:txBody>
                  <a:tcPr marL="68580" marR="68580" marT="34290" marB="34290"/>
                </a:tc>
                <a:extLst>
                  <a:ext uri="{0D108BD9-81ED-4DB2-BD59-A6C34878D82A}">
                    <a16:rowId xmlns:a16="http://schemas.microsoft.com/office/drawing/2014/main" val="2530156321"/>
                  </a:ext>
                </a:extLst>
              </a:tr>
              <a:tr h="172736">
                <a:tc vMerge="1">
                  <a:txBody>
                    <a:bodyPr/>
                    <a:lstStyle/>
                    <a:p>
                      <a:endParaRPr lang="en-US" sz="2300" dirty="0"/>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t>Use logic models (data analysis phase)</a:t>
                      </a:r>
                    </a:p>
                  </a:txBody>
                  <a:tcPr marL="68580" marR="68580" marT="34290" marB="34290"/>
                </a:tc>
                <a:extLst>
                  <a:ext uri="{0D108BD9-81ED-4DB2-BD59-A6C34878D82A}">
                    <a16:rowId xmlns:a16="http://schemas.microsoft.com/office/drawing/2014/main" val="164448904"/>
                  </a:ext>
                </a:extLst>
              </a:tr>
            </a:tbl>
          </a:graphicData>
        </a:graphic>
      </p:graphicFrame>
      <p:sp>
        <p:nvSpPr>
          <p:cNvPr id="6" name="Rectangle 5"/>
          <p:cNvSpPr/>
          <p:nvPr/>
        </p:nvSpPr>
        <p:spPr>
          <a:xfrm>
            <a:off x="1333503" y="4744659"/>
            <a:ext cx="1012370" cy="300082"/>
          </a:xfrm>
          <a:prstGeom prst="rect">
            <a:avLst/>
          </a:prstGeom>
          <a:solidFill>
            <a:schemeClr val="bg1"/>
          </a:solidFill>
        </p:spPr>
        <p:txBody>
          <a:bodyPr wrap="square">
            <a:spAutoFit/>
          </a:bodyPr>
          <a:lstStyle/>
          <a:p>
            <a:pPr defTabSz="342900">
              <a:defRPr/>
            </a:pPr>
            <a:r>
              <a:rPr lang="en-GB" sz="1350" dirty="0">
                <a:solidFill>
                  <a:prstClr val="black"/>
                </a:solidFill>
                <a:latin typeface="Calibri"/>
              </a:rPr>
              <a:t>Yin, 2018</a:t>
            </a:r>
            <a:endParaRPr lang="en-US" sz="1350" dirty="0">
              <a:solidFill>
                <a:prstClr val="black"/>
              </a:solidFill>
              <a:latin typeface="Calibri"/>
            </a:endParaRPr>
          </a:p>
        </p:txBody>
      </p:sp>
    </p:spTree>
    <p:extLst>
      <p:ext uri="{BB962C8B-B14F-4D97-AF65-F5344CB8AC3E}">
        <p14:creationId xmlns:p14="http://schemas.microsoft.com/office/powerpoint/2010/main" val="2175868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fontScale="90000"/>
          </a:bodyPr>
          <a:lstStyle/>
          <a:p>
            <a:r>
              <a:rPr lang="en-US" altLang="en-US" dirty="0"/>
              <a:t>Assignment Feedback / Q&amp;A</a:t>
            </a:r>
            <a:br>
              <a:rPr lang="en-US" altLang="en-US" dirty="0"/>
            </a:br>
            <a:r>
              <a:rPr lang="en-US" altLang="en-US" dirty="0"/>
              <a:t>External validity</a:t>
            </a:r>
            <a:endParaRPr lang="en-US" altLang="en-US" sz="1800" dirty="0"/>
          </a:p>
        </p:txBody>
      </p:sp>
      <p:sp>
        <p:nvSpPr>
          <p:cNvPr id="22531" name="Content Placeholder 2"/>
          <p:cNvSpPr>
            <a:spLocks noGrp="1"/>
          </p:cNvSpPr>
          <p:nvPr>
            <p:ph idx="1"/>
          </p:nvPr>
        </p:nvSpPr>
        <p:spPr/>
        <p:txBody>
          <a:bodyPr>
            <a:noAutofit/>
          </a:bodyPr>
          <a:lstStyle/>
          <a:p>
            <a:r>
              <a:rPr lang="en-US" sz="1950" b="1" dirty="0"/>
              <a:t>External validity</a:t>
            </a:r>
            <a:r>
              <a:rPr lang="en-US" sz="1950" dirty="0"/>
              <a:t>: “S</a:t>
            </a:r>
            <a:r>
              <a:rPr lang="en-US" dirty="0"/>
              <a:t>howing whether and how a case study’s findings can be generalized</a:t>
            </a:r>
            <a:r>
              <a:rPr lang="en-US" sz="1950" dirty="0"/>
              <a:t>” (Yin, 2018, p. 78)</a:t>
            </a:r>
            <a:endParaRPr lang="en-US" dirty="0"/>
          </a:p>
          <a:p>
            <a:pPr lvl="1"/>
            <a:r>
              <a:rPr lang="en-US" altLang="en-US" sz="2100" dirty="0"/>
              <a:t>Relation to broader domain</a:t>
            </a:r>
          </a:p>
          <a:p>
            <a:pPr lvl="1"/>
            <a:r>
              <a:rPr lang="en-US" altLang="en-US" sz="2100" dirty="0"/>
              <a:t>Generalizing theoretical propositions</a:t>
            </a:r>
          </a:p>
          <a:p>
            <a:endParaRPr lang="en-US" dirty="0"/>
          </a:p>
        </p:txBody>
      </p:sp>
      <p:sp>
        <p:nvSpPr>
          <p:cNvPr id="3" name="Rectangle 2"/>
          <p:cNvSpPr/>
          <p:nvPr/>
        </p:nvSpPr>
        <p:spPr>
          <a:xfrm>
            <a:off x="1284516" y="4706559"/>
            <a:ext cx="1012370" cy="300082"/>
          </a:xfrm>
          <a:prstGeom prst="rect">
            <a:avLst/>
          </a:prstGeom>
          <a:solidFill>
            <a:schemeClr val="bg1"/>
          </a:solidFill>
        </p:spPr>
        <p:txBody>
          <a:bodyPr wrap="square">
            <a:spAutoFit/>
          </a:bodyPr>
          <a:lstStyle/>
          <a:p>
            <a:pPr defTabSz="342900">
              <a:defRPr/>
            </a:pPr>
            <a:r>
              <a:rPr lang="en-GB" sz="1350" dirty="0">
                <a:solidFill>
                  <a:prstClr val="black"/>
                </a:solidFill>
                <a:latin typeface="Calibri"/>
              </a:rPr>
              <a:t>Yin, 2018</a:t>
            </a:r>
            <a:endParaRPr lang="en-US" sz="1350" dirty="0">
              <a:solidFill>
                <a:prstClr val="black"/>
              </a:solidFill>
              <a:latin typeface="Calibri"/>
            </a:endParaRPr>
          </a:p>
        </p:txBody>
      </p:sp>
      <p:sp>
        <p:nvSpPr>
          <p:cNvPr id="6" name="Rectangle 5"/>
          <p:cNvSpPr/>
          <p:nvPr/>
        </p:nvSpPr>
        <p:spPr>
          <a:xfrm>
            <a:off x="1311732" y="4766431"/>
            <a:ext cx="1012370" cy="300082"/>
          </a:xfrm>
          <a:prstGeom prst="rect">
            <a:avLst/>
          </a:prstGeom>
          <a:solidFill>
            <a:schemeClr val="bg1"/>
          </a:solidFill>
        </p:spPr>
        <p:txBody>
          <a:bodyPr wrap="square">
            <a:spAutoFit/>
          </a:bodyPr>
          <a:lstStyle/>
          <a:p>
            <a:pPr defTabSz="342900">
              <a:defRPr/>
            </a:pPr>
            <a:r>
              <a:rPr lang="en-GB" sz="1350" dirty="0">
                <a:solidFill>
                  <a:prstClr val="black"/>
                </a:solidFill>
                <a:latin typeface="Calibri"/>
              </a:rPr>
              <a:t>Yin, 2018</a:t>
            </a:r>
            <a:endParaRPr lang="en-US" sz="1350" dirty="0">
              <a:solidFill>
                <a:prstClr val="black"/>
              </a:solidFill>
              <a:latin typeface="Calibri"/>
            </a:endParaRPr>
          </a:p>
        </p:txBody>
      </p:sp>
      <p:graphicFrame>
        <p:nvGraphicFramePr>
          <p:cNvPr id="7" name="Table 6"/>
          <p:cNvGraphicFramePr>
            <a:graphicFrameLocks noGrp="1"/>
          </p:cNvGraphicFramePr>
          <p:nvPr>
            <p:extLst>
              <p:ext uri="{D42A27DB-BD31-4B8C-83A1-F6EECF244321}">
                <p14:modId xmlns:p14="http://schemas.microsoft.com/office/powerpoint/2010/main" val="717662200"/>
              </p:ext>
            </p:extLst>
          </p:nvPr>
        </p:nvGraphicFramePr>
        <p:xfrm>
          <a:off x="473210" y="3482987"/>
          <a:ext cx="7872931" cy="1028700"/>
        </p:xfrm>
        <a:graphic>
          <a:graphicData uri="http://schemas.openxmlformats.org/drawingml/2006/table">
            <a:tbl>
              <a:tblPr firstRow="1" firstCol="1">
                <a:tableStyleId>{616DA210-FB5B-4158-B5E0-FEB733F419BA}</a:tableStyleId>
              </a:tblPr>
              <a:tblGrid>
                <a:gridCol w="2013370">
                  <a:extLst>
                    <a:ext uri="{9D8B030D-6E8A-4147-A177-3AD203B41FA5}">
                      <a16:colId xmlns:a16="http://schemas.microsoft.com/office/drawing/2014/main" val="3878662558"/>
                    </a:ext>
                  </a:extLst>
                </a:gridCol>
                <a:gridCol w="5859561">
                  <a:extLst>
                    <a:ext uri="{9D8B030D-6E8A-4147-A177-3AD203B41FA5}">
                      <a16:colId xmlns:a16="http://schemas.microsoft.com/office/drawing/2014/main" val="246350650"/>
                    </a:ext>
                  </a:extLst>
                </a:gridCol>
              </a:tblGrid>
              <a:tr h="166073">
                <a:tc>
                  <a:txBody>
                    <a:bodyPr/>
                    <a:lstStyle/>
                    <a:p>
                      <a:r>
                        <a:rPr lang="en-US" sz="1800" dirty="0"/>
                        <a:t>Logical</a:t>
                      </a:r>
                      <a:r>
                        <a:rPr lang="en-US" sz="1800" baseline="0" dirty="0"/>
                        <a:t> </a:t>
                      </a:r>
                      <a:r>
                        <a:rPr lang="en-US" sz="1800" dirty="0"/>
                        <a:t>test</a:t>
                      </a:r>
                    </a:p>
                  </a:txBody>
                  <a:tcPr marL="68580" marR="68580" marT="34290" marB="34290">
                    <a:solidFill>
                      <a:schemeClr val="bg2"/>
                    </a:solidFill>
                  </a:tcPr>
                </a:tc>
                <a:tc>
                  <a:txBody>
                    <a:bodyPr/>
                    <a:lstStyle/>
                    <a:p>
                      <a:r>
                        <a:rPr lang="en-US" sz="1800" dirty="0"/>
                        <a:t>Case study tactic</a:t>
                      </a:r>
                    </a:p>
                  </a:txBody>
                  <a:tcPr marL="68580" marR="68580" marT="34290" marB="34290">
                    <a:solidFill>
                      <a:schemeClr val="bg2"/>
                    </a:solidFill>
                  </a:tcPr>
                </a:tc>
                <a:extLst>
                  <a:ext uri="{0D108BD9-81ED-4DB2-BD59-A6C34878D82A}">
                    <a16:rowId xmlns:a16="http://schemas.microsoft.com/office/drawing/2014/main" val="4272612445"/>
                  </a:ext>
                </a:extLst>
              </a:tr>
              <a:tr h="166073">
                <a:tc rowSpan="2">
                  <a:txBody>
                    <a:bodyPr/>
                    <a:lstStyle/>
                    <a:p>
                      <a:r>
                        <a:rPr lang="en-US" sz="1800" dirty="0"/>
                        <a:t>External validity</a:t>
                      </a:r>
                    </a:p>
                  </a:txBody>
                  <a:tcPr marL="68580" marR="68580" marT="34290" marB="34290">
                    <a:solidFill>
                      <a:schemeClr val="bg2"/>
                    </a:solidFill>
                  </a:tcPr>
                </a:tc>
                <a:tc>
                  <a:txBody>
                    <a:bodyPr/>
                    <a:lstStyle/>
                    <a:p>
                      <a:pPr marL="0" indent="0">
                        <a:buFont typeface="Arial" panose="020B0604020202020204" pitchFamily="34" charset="0"/>
                        <a:buNone/>
                      </a:pPr>
                      <a:r>
                        <a:rPr lang="en-US" sz="1800" i="0" dirty="0"/>
                        <a:t>Use theory (research design phase)</a:t>
                      </a:r>
                    </a:p>
                  </a:txBody>
                  <a:tcPr marL="68580" marR="68580" marT="34290" marB="34290"/>
                </a:tc>
                <a:extLst>
                  <a:ext uri="{0D108BD9-81ED-4DB2-BD59-A6C34878D82A}">
                    <a16:rowId xmlns:a16="http://schemas.microsoft.com/office/drawing/2014/main" val="803980218"/>
                  </a:ext>
                </a:extLst>
              </a:tr>
              <a:tr h="305923">
                <a:tc vMerge="1">
                  <a:txBody>
                    <a:bodyPr/>
                    <a:lstStyle/>
                    <a:p>
                      <a:endParaRPr lang="en-US" sz="2400" dirty="0"/>
                    </a:p>
                  </a:txBody>
                  <a:tcPr/>
                </a:tc>
                <a:tc>
                  <a:txBody>
                    <a:bodyPr/>
                    <a:lstStyle/>
                    <a:p>
                      <a:pPr marL="0" indent="0">
                        <a:buFont typeface="Arial" panose="020B0604020202020204" pitchFamily="34" charset="0"/>
                        <a:buNone/>
                      </a:pPr>
                      <a:r>
                        <a:rPr lang="en-US" sz="1800" i="0" dirty="0"/>
                        <a:t>Use replication logic (research design phase)</a:t>
                      </a:r>
                    </a:p>
                  </a:txBody>
                  <a:tcPr marL="68580" marR="68580" marT="34290" marB="34290"/>
                </a:tc>
                <a:extLst>
                  <a:ext uri="{0D108BD9-81ED-4DB2-BD59-A6C34878D82A}">
                    <a16:rowId xmlns:a16="http://schemas.microsoft.com/office/drawing/2014/main" val="3597569985"/>
                  </a:ext>
                </a:extLst>
              </a:tr>
            </a:tbl>
          </a:graphicData>
        </a:graphic>
      </p:graphicFrame>
    </p:spTree>
    <p:extLst>
      <p:ext uri="{BB962C8B-B14F-4D97-AF65-F5344CB8AC3E}">
        <p14:creationId xmlns:p14="http://schemas.microsoft.com/office/powerpoint/2010/main" val="549748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r>
              <a:rPr lang="en-US" altLang="en-US" dirty="0"/>
              <a:t>What are case studies? (1)</a:t>
            </a:r>
          </a:p>
        </p:txBody>
      </p:sp>
      <p:sp>
        <p:nvSpPr>
          <p:cNvPr id="7171" name="Content Placeholder 2"/>
          <p:cNvSpPr>
            <a:spLocks noGrp="1"/>
          </p:cNvSpPr>
          <p:nvPr>
            <p:ph idx="1"/>
          </p:nvPr>
        </p:nvSpPr>
        <p:spPr/>
        <p:txBody>
          <a:bodyPr>
            <a:noAutofit/>
          </a:bodyPr>
          <a:lstStyle/>
          <a:p>
            <a:r>
              <a:rPr lang="en-US" altLang="en-US" dirty="0"/>
              <a:t>Empirical, in-depth study of </a:t>
            </a:r>
            <a:r>
              <a:rPr lang="en-US" altLang="en-US" b="1" dirty="0">
                <a:solidFill>
                  <a:schemeClr val="accent2"/>
                </a:solidFill>
              </a:rPr>
              <a:t>contemporary phenomenon </a:t>
            </a:r>
            <a:r>
              <a:rPr lang="en-US" altLang="en-US" dirty="0"/>
              <a:t>(“the case”) within its </a:t>
            </a:r>
            <a:r>
              <a:rPr lang="en-US" altLang="en-US" b="1" dirty="0">
                <a:solidFill>
                  <a:schemeClr val="accent2"/>
                </a:solidFill>
              </a:rPr>
              <a:t>real-life context</a:t>
            </a:r>
          </a:p>
          <a:p>
            <a:pPr lvl="1"/>
            <a:r>
              <a:rPr lang="en-US" altLang="en-US" dirty="0"/>
              <a:t>No clear boundaries between phenomenon and context</a:t>
            </a:r>
          </a:p>
        </p:txBody>
      </p:sp>
      <p:sp>
        <p:nvSpPr>
          <p:cNvPr id="5" name="TextBox 4"/>
          <p:cNvSpPr txBox="1"/>
          <p:nvPr/>
        </p:nvSpPr>
        <p:spPr>
          <a:xfrm>
            <a:off x="2892879" y="4729341"/>
            <a:ext cx="1479316" cy="300082"/>
          </a:xfrm>
          <a:prstGeom prst="rect">
            <a:avLst/>
          </a:prstGeom>
          <a:noFill/>
        </p:spPr>
        <p:txBody>
          <a:bodyPr wrap="none" rtlCol="0">
            <a:spAutoFit/>
          </a:bodyPr>
          <a:lstStyle/>
          <a:p>
            <a:pPr defTabSz="342900"/>
            <a:r>
              <a:rPr lang="en-GB" sz="1350" dirty="0">
                <a:solidFill>
                  <a:prstClr val="black"/>
                </a:solidFill>
                <a:latin typeface="Calibri"/>
              </a:rPr>
              <a:t>Yin 2003; Yin 2018</a:t>
            </a:r>
            <a:endParaRPr lang="nl-NL" sz="1350" dirty="0">
              <a:solidFill>
                <a:prstClr val="black"/>
              </a:solidFill>
              <a:latin typeface="Calibri"/>
            </a:endParaRPr>
          </a:p>
        </p:txBody>
      </p:sp>
    </p:spTree>
    <p:extLst>
      <p:ext uri="{BB962C8B-B14F-4D97-AF65-F5344CB8AC3E}">
        <p14:creationId xmlns:p14="http://schemas.microsoft.com/office/powerpoint/2010/main" val="1391307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fontScale="90000"/>
          </a:bodyPr>
          <a:lstStyle/>
          <a:p>
            <a:r>
              <a:rPr lang="en-US" altLang="en-US" dirty="0"/>
              <a:t>Assignment Feedback / Q&amp;A</a:t>
            </a:r>
            <a:br>
              <a:rPr lang="en-US" altLang="en-US" dirty="0"/>
            </a:br>
            <a:r>
              <a:rPr lang="en-US" altLang="en-US" dirty="0"/>
              <a:t>Reliability</a:t>
            </a:r>
            <a:endParaRPr lang="en-US" altLang="en-US" sz="1800" dirty="0"/>
          </a:p>
        </p:txBody>
      </p:sp>
      <p:sp>
        <p:nvSpPr>
          <p:cNvPr id="22531" name="Content Placeholder 2"/>
          <p:cNvSpPr>
            <a:spLocks noGrp="1"/>
          </p:cNvSpPr>
          <p:nvPr>
            <p:ph idx="1"/>
          </p:nvPr>
        </p:nvSpPr>
        <p:spPr/>
        <p:txBody>
          <a:bodyPr>
            <a:noAutofit/>
          </a:bodyPr>
          <a:lstStyle/>
          <a:p>
            <a:r>
              <a:rPr lang="en-US" altLang="en-US" b="1" dirty="0"/>
              <a:t>Reliability</a:t>
            </a:r>
            <a:r>
              <a:rPr lang="en-US" altLang="en-US" dirty="0"/>
              <a:t>: Research should be described in such a way that any other researcher can replicate the research</a:t>
            </a:r>
          </a:p>
          <a:p>
            <a:endParaRPr lang="en-US" dirty="0"/>
          </a:p>
        </p:txBody>
      </p:sp>
      <p:sp>
        <p:nvSpPr>
          <p:cNvPr id="3" name="Rectangle 2"/>
          <p:cNvSpPr/>
          <p:nvPr/>
        </p:nvSpPr>
        <p:spPr>
          <a:xfrm>
            <a:off x="1284516" y="4706559"/>
            <a:ext cx="1012370" cy="300082"/>
          </a:xfrm>
          <a:prstGeom prst="rect">
            <a:avLst/>
          </a:prstGeom>
          <a:solidFill>
            <a:schemeClr val="bg1"/>
          </a:solidFill>
        </p:spPr>
        <p:txBody>
          <a:bodyPr wrap="square">
            <a:spAutoFit/>
          </a:bodyPr>
          <a:lstStyle/>
          <a:p>
            <a:pPr defTabSz="342900">
              <a:defRPr/>
            </a:pPr>
            <a:r>
              <a:rPr lang="en-GB" sz="1350" dirty="0">
                <a:solidFill>
                  <a:prstClr val="black"/>
                </a:solidFill>
                <a:latin typeface="Calibri"/>
              </a:rPr>
              <a:t>Yin, 2018</a:t>
            </a:r>
            <a:endParaRPr lang="en-US" sz="1350" dirty="0">
              <a:solidFill>
                <a:prstClr val="black"/>
              </a:solidFill>
              <a:latin typeface="Calibri"/>
            </a:endParaRPr>
          </a:p>
        </p:txBody>
      </p:sp>
      <p:sp>
        <p:nvSpPr>
          <p:cNvPr id="6" name="Rectangle 5"/>
          <p:cNvSpPr/>
          <p:nvPr/>
        </p:nvSpPr>
        <p:spPr>
          <a:xfrm>
            <a:off x="1344388" y="4766431"/>
            <a:ext cx="1012370" cy="300082"/>
          </a:xfrm>
          <a:prstGeom prst="rect">
            <a:avLst/>
          </a:prstGeom>
          <a:solidFill>
            <a:schemeClr val="bg1"/>
          </a:solidFill>
        </p:spPr>
        <p:txBody>
          <a:bodyPr wrap="square">
            <a:spAutoFit/>
          </a:bodyPr>
          <a:lstStyle/>
          <a:p>
            <a:pPr defTabSz="342900">
              <a:defRPr/>
            </a:pPr>
            <a:r>
              <a:rPr lang="en-GB" sz="1350" dirty="0">
                <a:solidFill>
                  <a:prstClr val="black"/>
                </a:solidFill>
                <a:latin typeface="Calibri"/>
              </a:rPr>
              <a:t>Yin, 2018</a:t>
            </a:r>
            <a:endParaRPr lang="en-US" sz="1350" dirty="0">
              <a:solidFill>
                <a:prstClr val="black"/>
              </a:solidFill>
              <a:latin typeface="Calibri"/>
            </a:endParaRPr>
          </a:p>
        </p:txBody>
      </p:sp>
      <p:graphicFrame>
        <p:nvGraphicFramePr>
          <p:cNvPr id="7" name="Table 6"/>
          <p:cNvGraphicFramePr>
            <a:graphicFrameLocks noGrp="1"/>
          </p:cNvGraphicFramePr>
          <p:nvPr>
            <p:extLst>
              <p:ext uri="{D42A27DB-BD31-4B8C-83A1-F6EECF244321}">
                <p14:modId xmlns:p14="http://schemas.microsoft.com/office/powerpoint/2010/main" val="599701062"/>
              </p:ext>
            </p:extLst>
          </p:nvPr>
        </p:nvGraphicFramePr>
        <p:xfrm>
          <a:off x="663387" y="2782094"/>
          <a:ext cx="7853083" cy="1371600"/>
        </p:xfrm>
        <a:graphic>
          <a:graphicData uri="http://schemas.openxmlformats.org/drawingml/2006/table">
            <a:tbl>
              <a:tblPr firstRow="1" firstCol="1">
                <a:tableStyleId>{616DA210-FB5B-4158-B5E0-FEB733F419BA}</a:tableStyleId>
              </a:tblPr>
              <a:tblGrid>
                <a:gridCol w="1630457">
                  <a:extLst>
                    <a:ext uri="{9D8B030D-6E8A-4147-A177-3AD203B41FA5}">
                      <a16:colId xmlns:a16="http://schemas.microsoft.com/office/drawing/2014/main" val="3878662558"/>
                    </a:ext>
                  </a:extLst>
                </a:gridCol>
                <a:gridCol w="6222626">
                  <a:extLst>
                    <a:ext uri="{9D8B030D-6E8A-4147-A177-3AD203B41FA5}">
                      <a16:colId xmlns:a16="http://schemas.microsoft.com/office/drawing/2014/main" val="246350650"/>
                    </a:ext>
                  </a:extLst>
                </a:gridCol>
              </a:tblGrid>
              <a:tr h="265941">
                <a:tc>
                  <a:txBody>
                    <a:bodyPr/>
                    <a:lstStyle/>
                    <a:p>
                      <a:r>
                        <a:rPr lang="en-US" sz="1800" dirty="0"/>
                        <a:t>Logical test</a:t>
                      </a:r>
                    </a:p>
                  </a:txBody>
                  <a:tcPr marL="68580" marR="68580" marT="34290" marB="34290">
                    <a:solidFill>
                      <a:schemeClr val="bg2"/>
                    </a:solidFill>
                  </a:tcPr>
                </a:tc>
                <a:tc>
                  <a:txBody>
                    <a:bodyPr/>
                    <a:lstStyle/>
                    <a:p>
                      <a:r>
                        <a:rPr lang="en-US" sz="1800" dirty="0"/>
                        <a:t>Case study tactic</a:t>
                      </a:r>
                    </a:p>
                  </a:txBody>
                  <a:tcPr marL="68580" marR="68580" marT="34290" marB="34290">
                    <a:solidFill>
                      <a:schemeClr val="bg2"/>
                    </a:solidFill>
                  </a:tcPr>
                </a:tc>
                <a:extLst>
                  <a:ext uri="{0D108BD9-81ED-4DB2-BD59-A6C34878D82A}">
                    <a16:rowId xmlns:a16="http://schemas.microsoft.com/office/drawing/2014/main" val="4272612445"/>
                  </a:ext>
                </a:extLst>
              </a:tr>
              <a:tr h="265941">
                <a:tc rowSpan="3">
                  <a:txBody>
                    <a:bodyPr/>
                    <a:lstStyle/>
                    <a:p>
                      <a:r>
                        <a:rPr lang="en-US" sz="1800" dirty="0"/>
                        <a:t>Reliability</a:t>
                      </a:r>
                    </a:p>
                  </a:txBody>
                  <a:tcPr marL="68580" marR="68580" marT="34290" marB="34290">
                    <a:solidFill>
                      <a:schemeClr val="bg2"/>
                    </a:solidFill>
                  </a:tcPr>
                </a:tc>
                <a:tc>
                  <a:txBody>
                    <a:bodyPr/>
                    <a:lstStyle/>
                    <a:p>
                      <a:pPr marL="0" indent="0">
                        <a:buFont typeface="Arial" panose="020B0604020202020204" pitchFamily="34" charset="0"/>
                        <a:buNone/>
                      </a:pPr>
                      <a:r>
                        <a:rPr lang="en-US" sz="1800" i="0" dirty="0"/>
                        <a:t>Use case study</a:t>
                      </a:r>
                      <a:r>
                        <a:rPr lang="en-US" sz="1800" i="0" baseline="0" dirty="0"/>
                        <a:t> protocol (research design &amp; data collection phase)</a:t>
                      </a:r>
                      <a:endParaRPr lang="en-US" sz="1800" i="0" dirty="0"/>
                    </a:p>
                  </a:txBody>
                  <a:tcPr marL="68580" marR="68580" marT="34290" marB="34290"/>
                </a:tc>
                <a:extLst>
                  <a:ext uri="{0D108BD9-81ED-4DB2-BD59-A6C34878D82A}">
                    <a16:rowId xmlns:a16="http://schemas.microsoft.com/office/drawing/2014/main" val="803980218"/>
                  </a:ext>
                </a:extLst>
              </a:tr>
              <a:tr h="265941">
                <a:tc vMerge="1">
                  <a:txBody>
                    <a:bodyPr/>
                    <a:lstStyle/>
                    <a:p>
                      <a:endParaRPr lang="en-US" sz="2400" dirty="0"/>
                    </a:p>
                  </a:txBody>
                  <a:tcPr/>
                </a:tc>
                <a:tc>
                  <a:txBody>
                    <a:bodyPr/>
                    <a:lstStyle/>
                    <a:p>
                      <a:pPr marL="0" indent="0">
                        <a:buFont typeface="Arial" panose="020B0604020202020204" pitchFamily="34" charset="0"/>
                        <a:buNone/>
                      </a:pPr>
                      <a:r>
                        <a:rPr lang="en-US" sz="1800" i="0" dirty="0"/>
                        <a:t>Develop</a:t>
                      </a:r>
                      <a:r>
                        <a:rPr lang="en-US" sz="1800" i="0" baseline="0" dirty="0"/>
                        <a:t> case study database (data collection phase)</a:t>
                      </a:r>
                      <a:endParaRPr lang="en-US" sz="1800" i="0" dirty="0"/>
                    </a:p>
                  </a:txBody>
                  <a:tcPr marL="68580" marR="68580" marT="34290" marB="34290"/>
                </a:tc>
                <a:extLst>
                  <a:ext uri="{0D108BD9-81ED-4DB2-BD59-A6C34878D82A}">
                    <a16:rowId xmlns:a16="http://schemas.microsoft.com/office/drawing/2014/main" val="3597569985"/>
                  </a:ext>
                </a:extLst>
              </a:tr>
              <a:tr h="265941">
                <a:tc vMerge="1">
                  <a:txBody>
                    <a:bodyPr/>
                    <a:lstStyle/>
                    <a:p>
                      <a:endParaRPr lang="en-US" sz="2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t>Maintain a chain of evidence </a:t>
                      </a:r>
                      <a:r>
                        <a:rPr lang="en-US" sz="1800" i="0" baseline="0" dirty="0"/>
                        <a:t>(data collection phase)</a:t>
                      </a:r>
                      <a:endParaRPr lang="en-US" sz="1800" dirty="0"/>
                    </a:p>
                  </a:txBody>
                  <a:tcPr marL="68580" marR="68580" marT="34290" marB="34290"/>
                </a:tc>
                <a:extLst>
                  <a:ext uri="{0D108BD9-81ED-4DB2-BD59-A6C34878D82A}">
                    <a16:rowId xmlns:a16="http://schemas.microsoft.com/office/drawing/2014/main" val="2530156321"/>
                  </a:ext>
                </a:extLst>
              </a:tr>
            </a:tbl>
          </a:graphicData>
        </a:graphic>
      </p:graphicFrame>
    </p:spTree>
    <p:extLst>
      <p:ext uri="{BB962C8B-B14F-4D97-AF65-F5344CB8AC3E}">
        <p14:creationId xmlns:p14="http://schemas.microsoft.com/office/powerpoint/2010/main" val="12671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nl-NL" sz="2400" dirty="0"/>
              <a:t>What is a case study protocol?</a:t>
            </a:r>
            <a:endParaRPr lang="nl-NL" altLang="nl-NL" sz="2400" dirty="0"/>
          </a:p>
        </p:txBody>
      </p:sp>
      <p:sp>
        <p:nvSpPr>
          <p:cNvPr id="16387" name="Rectangle 3"/>
          <p:cNvSpPr>
            <a:spLocks noGrp="1" noChangeArrowheads="1"/>
          </p:cNvSpPr>
          <p:nvPr>
            <p:ph idx="1"/>
          </p:nvPr>
        </p:nvSpPr>
        <p:spPr/>
        <p:txBody>
          <a:bodyPr>
            <a:normAutofit fontScale="85000" lnSpcReduction="20000"/>
          </a:bodyPr>
          <a:lstStyle/>
          <a:p>
            <a:pPr>
              <a:lnSpc>
                <a:spcPct val="90000"/>
              </a:lnSpc>
            </a:pPr>
            <a:r>
              <a:rPr lang="en-US" dirty="0"/>
              <a:t>Prescribes steps for conducting a case study</a:t>
            </a:r>
          </a:p>
          <a:p>
            <a:pPr>
              <a:lnSpc>
                <a:spcPct val="90000"/>
              </a:lnSpc>
            </a:pPr>
            <a:endParaRPr lang="en-US" dirty="0"/>
          </a:p>
          <a:p>
            <a:pPr>
              <a:lnSpc>
                <a:spcPct val="90000"/>
              </a:lnSpc>
            </a:pPr>
            <a:r>
              <a:rPr lang="en-US" dirty="0"/>
              <a:t>Contains:</a:t>
            </a:r>
          </a:p>
          <a:p>
            <a:pPr lvl="1">
              <a:lnSpc>
                <a:spcPct val="90000"/>
              </a:lnSpc>
            </a:pPr>
            <a:r>
              <a:rPr lang="en-US" dirty="0"/>
              <a:t>Instrument</a:t>
            </a:r>
          </a:p>
          <a:p>
            <a:pPr lvl="1">
              <a:lnSpc>
                <a:spcPct val="90000"/>
              </a:lnSpc>
            </a:pPr>
            <a:r>
              <a:rPr lang="en-US" dirty="0"/>
              <a:t>Procedures and general rules</a:t>
            </a:r>
          </a:p>
          <a:p>
            <a:pPr>
              <a:lnSpc>
                <a:spcPct val="90000"/>
              </a:lnSpc>
            </a:pPr>
            <a:endParaRPr lang="nl-NL" altLang="nl-NL" dirty="0"/>
          </a:p>
          <a:p>
            <a:pPr>
              <a:lnSpc>
                <a:spcPct val="90000"/>
              </a:lnSpc>
            </a:pPr>
            <a:r>
              <a:rPr lang="nl-NL" altLang="nl-NL" dirty="0"/>
              <a:t>`Machine </a:t>
            </a:r>
            <a:r>
              <a:rPr lang="nl-NL" altLang="nl-NL" dirty="0" err="1"/>
              <a:t>instructions</a:t>
            </a:r>
            <a:r>
              <a:rPr lang="nl-NL" altLang="nl-NL" dirty="0"/>
              <a:t>’ level</a:t>
            </a:r>
          </a:p>
          <a:p>
            <a:pPr>
              <a:lnSpc>
                <a:spcPct val="90000"/>
              </a:lnSpc>
            </a:pPr>
            <a:endParaRPr lang="nl-NL" altLang="nl-NL" dirty="0"/>
          </a:p>
          <a:p>
            <a:pPr>
              <a:lnSpc>
                <a:spcPct val="90000"/>
              </a:lnSpc>
            </a:pPr>
            <a:r>
              <a:rPr lang="nl-NL" altLang="nl-NL" dirty="0" err="1"/>
              <a:t>Desirable</a:t>
            </a:r>
            <a:r>
              <a:rPr lang="nl-NL" altLang="nl-NL" dirty="0"/>
              <a:t> </a:t>
            </a:r>
            <a:r>
              <a:rPr lang="nl-NL" altLang="nl-NL" dirty="0" err="1"/>
              <a:t>under</a:t>
            </a:r>
            <a:r>
              <a:rPr lang="nl-NL" altLang="nl-NL" dirty="0"/>
              <a:t> </a:t>
            </a:r>
            <a:r>
              <a:rPr lang="nl-NL" altLang="nl-NL" dirty="0" err="1"/>
              <a:t>all</a:t>
            </a:r>
            <a:r>
              <a:rPr lang="nl-NL" altLang="nl-NL" dirty="0"/>
              <a:t> </a:t>
            </a:r>
            <a:r>
              <a:rPr lang="nl-NL" altLang="nl-NL" dirty="0" err="1"/>
              <a:t>circumstances</a:t>
            </a:r>
            <a:r>
              <a:rPr lang="nl-NL" altLang="nl-NL" dirty="0"/>
              <a:t> but </a:t>
            </a:r>
            <a:r>
              <a:rPr lang="nl-NL" altLang="nl-NL" dirty="0" err="1"/>
              <a:t>essential</a:t>
            </a:r>
            <a:r>
              <a:rPr lang="nl-NL" altLang="nl-NL" dirty="0"/>
              <a:t> </a:t>
            </a:r>
            <a:r>
              <a:rPr lang="nl-NL" altLang="nl-NL" dirty="0" err="1"/>
              <a:t>for</a:t>
            </a:r>
            <a:r>
              <a:rPr lang="nl-NL" altLang="nl-NL" dirty="0"/>
              <a:t> research </a:t>
            </a:r>
            <a:r>
              <a:rPr lang="nl-NL" altLang="nl-NL" dirty="0" err="1"/>
              <a:t>using</a:t>
            </a:r>
            <a:r>
              <a:rPr lang="nl-NL" altLang="nl-NL" dirty="0"/>
              <a:t> a multiple case </a:t>
            </a:r>
            <a:r>
              <a:rPr lang="nl-NL" altLang="nl-NL" dirty="0" err="1"/>
              <a:t>study</a:t>
            </a:r>
            <a:r>
              <a:rPr lang="nl-NL" altLang="nl-NL" dirty="0"/>
              <a:t> approach</a:t>
            </a:r>
          </a:p>
          <a:p>
            <a:pPr>
              <a:lnSpc>
                <a:spcPct val="90000"/>
              </a:lnSpc>
            </a:pPr>
            <a:endParaRPr lang="nl-NL" altLang="nl-NL" dirty="0"/>
          </a:p>
        </p:txBody>
      </p:sp>
      <p:sp>
        <p:nvSpPr>
          <p:cNvPr id="4" name="TextBox 3"/>
          <p:cNvSpPr txBox="1"/>
          <p:nvPr/>
        </p:nvSpPr>
        <p:spPr>
          <a:xfrm>
            <a:off x="4514850" y="4729341"/>
            <a:ext cx="789512" cy="300082"/>
          </a:xfrm>
          <a:prstGeom prst="rect">
            <a:avLst/>
          </a:prstGeom>
          <a:noFill/>
        </p:spPr>
        <p:txBody>
          <a:bodyPr wrap="none" rtlCol="0">
            <a:spAutoFit/>
          </a:bodyPr>
          <a:lstStyle/>
          <a:p>
            <a:pPr defTabSz="342900">
              <a:defRPr/>
            </a:pPr>
            <a:r>
              <a:rPr lang="en-GB" sz="1350" dirty="0">
                <a:solidFill>
                  <a:prstClr val="black"/>
                </a:solidFill>
                <a:latin typeface="Calibri"/>
              </a:rPr>
              <a:t>Yin 2003</a:t>
            </a:r>
            <a:endParaRPr lang="nl-NL" sz="1350" dirty="0">
              <a:solidFill>
                <a:prstClr val="black"/>
              </a:solidFill>
              <a:latin typeface="Calibri"/>
            </a:endParaRPr>
          </a:p>
        </p:txBody>
      </p:sp>
    </p:spTree>
    <p:extLst>
      <p:ext uri="{BB962C8B-B14F-4D97-AF65-F5344CB8AC3E}">
        <p14:creationId xmlns:p14="http://schemas.microsoft.com/office/powerpoint/2010/main" val="427020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protocol</a:t>
            </a:r>
          </a:p>
        </p:txBody>
      </p:sp>
      <p:sp>
        <p:nvSpPr>
          <p:cNvPr id="3" name="Content Placeholder 2"/>
          <p:cNvSpPr>
            <a:spLocks noGrp="1"/>
          </p:cNvSpPr>
          <p:nvPr>
            <p:ph idx="1"/>
          </p:nvPr>
        </p:nvSpPr>
        <p:spPr/>
        <p:txBody>
          <a:bodyPr/>
          <a:lstStyle/>
          <a:p>
            <a:pPr marL="0" indent="0">
              <a:buNone/>
            </a:pPr>
            <a:r>
              <a:rPr lang="en-US" dirty="0"/>
              <a:t>Four essential sections:</a:t>
            </a:r>
          </a:p>
          <a:p>
            <a:pPr marL="385763" indent="-385763">
              <a:buFont typeface="+mj-lt"/>
              <a:buAutoNum type="alphaUcPeriod"/>
            </a:pPr>
            <a:r>
              <a:rPr lang="en-US" dirty="0"/>
              <a:t>Overview of the case study</a:t>
            </a:r>
          </a:p>
          <a:p>
            <a:pPr marL="385763" indent="-385763">
              <a:buFont typeface="+mj-lt"/>
              <a:buAutoNum type="alphaUcPeriod"/>
            </a:pPr>
            <a:r>
              <a:rPr lang="en-US" dirty="0"/>
              <a:t>Data collection procedures</a:t>
            </a:r>
          </a:p>
          <a:p>
            <a:pPr marL="385763" indent="-385763">
              <a:buFont typeface="+mj-lt"/>
              <a:buAutoNum type="alphaUcPeriod"/>
            </a:pPr>
            <a:r>
              <a:rPr lang="en-US" dirty="0"/>
              <a:t>Protocol questions</a:t>
            </a:r>
          </a:p>
          <a:p>
            <a:pPr marL="385763" indent="-385763">
              <a:buFont typeface="+mj-lt"/>
              <a:buAutoNum type="alphaUcPeriod"/>
            </a:pPr>
            <a:r>
              <a:rPr lang="en-US" dirty="0"/>
              <a:t>Tentative outline for the case study report</a:t>
            </a:r>
          </a:p>
        </p:txBody>
      </p:sp>
      <p:sp>
        <p:nvSpPr>
          <p:cNvPr id="4" name="TextBox 3"/>
          <p:cNvSpPr txBox="1"/>
          <p:nvPr/>
        </p:nvSpPr>
        <p:spPr>
          <a:xfrm>
            <a:off x="4514850" y="4729341"/>
            <a:ext cx="789512" cy="300082"/>
          </a:xfrm>
          <a:prstGeom prst="rect">
            <a:avLst/>
          </a:prstGeom>
          <a:noFill/>
        </p:spPr>
        <p:txBody>
          <a:bodyPr wrap="none" rtlCol="0">
            <a:spAutoFit/>
          </a:bodyPr>
          <a:lstStyle/>
          <a:p>
            <a:pPr defTabSz="342900">
              <a:defRPr/>
            </a:pPr>
            <a:r>
              <a:rPr lang="en-GB" sz="1350" dirty="0">
                <a:solidFill>
                  <a:prstClr val="black"/>
                </a:solidFill>
                <a:latin typeface="Calibri"/>
              </a:rPr>
              <a:t>Yin 2018</a:t>
            </a:r>
            <a:endParaRPr lang="nl-NL" sz="1350" dirty="0">
              <a:solidFill>
                <a:prstClr val="black"/>
              </a:solidFill>
              <a:latin typeface="Calibri"/>
            </a:endParaRPr>
          </a:p>
        </p:txBody>
      </p:sp>
    </p:spTree>
    <p:extLst>
      <p:ext uri="{BB962C8B-B14F-4D97-AF65-F5344CB8AC3E}">
        <p14:creationId xmlns:p14="http://schemas.microsoft.com/office/powerpoint/2010/main" val="507399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Assignment 1 </a:t>
            </a:r>
            <a:br>
              <a:rPr lang="en-US" dirty="0"/>
            </a:br>
            <a:r>
              <a:rPr lang="en-US" dirty="0"/>
              <a:t>Case study protocol analysis</a:t>
            </a:r>
          </a:p>
        </p:txBody>
      </p:sp>
      <p:sp>
        <p:nvSpPr>
          <p:cNvPr id="3" name="Content Placeholder 2"/>
          <p:cNvSpPr>
            <a:spLocks noGrp="1"/>
          </p:cNvSpPr>
          <p:nvPr>
            <p:ph idx="1"/>
          </p:nvPr>
        </p:nvSpPr>
        <p:spPr/>
        <p:txBody>
          <a:bodyPr>
            <a:normAutofit fontScale="77500" lnSpcReduction="20000"/>
          </a:bodyPr>
          <a:lstStyle/>
          <a:p>
            <a:r>
              <a:rPr lang="en-US" dirty="0"/>
              <a:t>In assignments 1-3, we will look for case study protocol information included in</a:t>
            </a:r>
          </a:p>
          <a:p>
            <a:pPr lvl="1"/>
            <a:r>
              <a:rPr lang="en-US" dirty="0"/>
              <a:t>de Reuver, M., </a:t>
            </a:r>
            <a:r>
              <a:rPr lang="en-US" dirty="0" err="1"/>
              <a:t>Verschuur</a:t>
            </a:r>
            <a:r>
              <a:rPr lang="en-US" dirty="0"/>
              <a:t>, E., Nikayin, F., </a:t>
            </a:r>
            <a:r>
              <a:rPr lang="en-US" dirty="0" err="1"/>
              <a:t>Cerpa</a:t>
            </a:r>
            <a:r>
              <a:rPr lang="en-US" dirty="0"/>
              <a:t>, N., &amp; </a:t>
            </a:r>
            <a:r>
              <a:rPr lang="en-US" dirty="0" err="1"/>
              <a:t>Bouwman</a:t>
            </a:r>
            <a:r>
              <a:rPr lang="en-US" dirty="0"/>
              <a:t>, H. (2015). Collective action for mobile payment platforms: A case study on collaboration issues between banks and telecom operators. </a:t>
            </a:r>
            <a:r>
              <a:rPr lang="en-US" i="1" dirty="0"/>
              <a:t>Electronic commerce research and applications</a:t>
            </a:r>
            <a:r>
              <a:rPr lang="en-US" dirty="0"/>
              <a:t>, </a:t>
            </a:r>
            <a:r>
              <a:rPr lang="en-US" i="1" dirty="0"/>
              <a:t>14</a:t>
            </a:r>
            <a:r>
              <a:rPr lang="en-US" dirty="0"/>
              <a:t>(5), 331-344. </a:t>
            </a:r>
            <a:r>
              <a:rPr lang="en-GB" dirty="0">
                <a:hlinkClick r:id="rId2"/>
              </a:rPr>
              <a:t>https://www.sciencedirect.com/science/article/pii/S1567422314000519</a:t>
            </a:r>
            <a:endParaRPr lang="en-US" dirty="0"/>
          </a:p>
          <a:p>
            <a:r>
              <a:rPr lang="en-US" dirty="0"/>
              <a:t>Article links on BS</a:t>
            </a:r>
          </a:p>
          <a:p>
            <a:pPr marL="0" indent="0">
              <a:buNone/>
            </a:pPr>
            <a:endParaRPr lang="en-US" dirty="0"/>
          </a:p>
          <a:p>
            <a:r>
              <a:rPr lang="en-US" dirty="0"/>
              <a:t>Work individually or in groups of 2</a:t>
            </a:r>
          </a:p>
          <a:p>
            <a:pPr lvl="1"/>
            <a:endParaRPr lang="en-US" dirty="0"/>
          </a:p>
          <a:p>
            <a:endParaRPr lang="en-US" dirty="0"/>
          </a:p>
        </p:txBody>
      </p:sp>
    </p:spTree>
    <p:extLst>
      <p:ext uri="{BB962C8B-B14F-4D97-AF65-F5344CB8AC3E}">
        <p14:creationId xmlns:p14="http://schemas.microsoft.com/office/powerpoint/2010/main" val="549993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Assignment 1 </a:t>
            </a:r>
            <a:br>
              <a:rPr lang="en-US" dirty="0"/>
            </a:br>
            <a:r>
              <a:rPr lang="en-US" dirty="0"/>
              <a:t>Case study protocol analysis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Does this article provide information about the following case study protocol elements?</a:t>
            </a:r>
          </a:p>
          <a:p>
            <a:pPr lvl="1"/>
            <a:r>
              <a:rPr lang="en-US" dirty="0"/>
              <a:t>Case study selection &amp; unit of analysis (section A)</a:t>
            </a:r>
          </a:p>
          <a:p>
            <a:pPr lvl="1"/>
            <a:r>
              <a:rPr lang="en-US" dirty="0"/>
              <a:t>Case study description (section A)</a:t>
            </a:r>
          </a:p>
          <a:p>
            <a:pPr lvl="1"/>
            <a:r>
              <a:rPr lang="en-US" dirty="0"/>
              <a:t>Data collection procedures (section B)</a:t>
            </a:r>
          </a:p>
          <a:p>
            <a:pPr lvl="2"/>
            <a:r>
              <a:rPr lang="en-US" dirty="0"/>
              <a:t>how was the case study data collected? (e.g., interviews, websites, news articles)</a:t>
            </a:r>
          </a:p>
          <a:p>
            <a:pPr lvl="1"/>
            <a:r>
              <a:rPr lang="en-US" dirty="0"/>
              <a:t>Analysis method (section B)</a:t>
            </a:r>
          </a:p>
          <a:p>
            <a:pPr lvl="2"/>
            <a:r>
              <a:rPr lang="en-US" dirty="0"/>
              <a:t>E.g., </a:t>
            </a:r>
            <a:r>
              <a:rPr lang="en-US" dirty="0" err="1"/>
              <a:t>Atlas.ti</a:t>
            </a:r>
            <a:r>
              <a:rPr lang="en-US" dirty="0"/>
              <a:t> software, single/multiple assessors</a:t>
            </a:r>
          </a:p>
          <a:p>
            <a:pPr lvl="1"/>
            <a:r>
              <a:rPr lang="en-US" dirty="0"/>
              <a:t>Case study questions (section C)</a:t>
            </a:r>
          </a:p>
          <a:p>
            <a:pPr lvl="2"/>
            <a:r>
              <a:rPr lang="en-US" dirty="0"/>
              <a:t>Which questions did the researchers try to answer?</a:t>
            </a:r>
          </a:p>
        </p:txBody>
      </p:sp>
    </p:spTree>
    <p:extLst>
      <p:ext uri="{BB962C8B-B14F-4D97-AF65-F5344CB8AC3E}">
        <p14:creationId xmlns:p14="http://schemas.microsoft.com/office/powerpoint/2010/main" val="16024843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Assignment 1</a:t>
            </a:r>
            <a:br>
              <a:rPr lang="en-US" dirty="0"/>
            </a:br>
            <a:r>
              <a:rPr lang="en-US" dirty="0"/>
              <a:t>Feedback</a:t>
            </a:r>
          </a:p>
        </p:txBody>
      </p:sp>
      <p:sp>
        <p:nvSpPr>
          <p:cNvPr id="3" name="Content Placeholder 2"/>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8144151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Assignment 2</a:t>
            </a:r>
            <a:br>
              <a:rPr lang="en-US" dirty="0"/>
            </a:br>
            <a:r>
              <a:rPr lang="en-US" dirty="0"/>
              <a:t>Case study protocol analysis</a:t>
            </a:r>
          </a:p>
        </p:txBody>
      </p:sp>
      <p:sp>
        <p:nvSpPr>
          <p:cNvPr id="3" name="Content Placeholder 2"/>
          <p:cNvSpPr>
            <a:spLocks noGrp="1"/>
          </p:cNvSpPr>
          <p:nvPr>
            <p:ph idx="1"/>
          </p:nvPr>
        </p:nvSpPr>
        <p:spPr/>
        <p:txBody>
          <a:bodyPr>
            <a:normAutofit fontScale="92500" lnSpcReduction="10000"/>
          </a:bodyPr>
          <a:lstStyle/>
          <a:p>
            <a:pPr marL="385763" indent="-385763">
              <a:buFont typeface="+mj-lt"/>
              <a:buAutoNum type="arabicPeriod"/>
            </a:pPr>
            <a:r>
              <a:rPr lang="en-US" dirty="0"/>
              <a:t>Take 5 minutes to quickly scan the following article (particularly research approach/methodology section):</a:t>
            </a:r>
          </a:p>
          <a:p>
            <a:endParaRPr lang="en-US" dirty="0"/>
          </a:p>
          <a:p>
            <a:r>
              <a:rPr lang="en-US" dirty="0"/>
              <a:t>Zhang, G., &amp; </a:t>
            </a:r>
            <a:r>
              <a:rPr lang="en-US" dirty="0" err="1"/>
              <a:t>Ravishankar</a:t>
            </a:r>
            <a:r>
              <a:rPr lang="en-US" dirty="0"/>
              <a:t>, M.N. (2019). </a:t>
            </a:r>
            <a:r>
              <a:rPr lang="en-US" dirty="0">
                <a:hlinkClick r:id="rId3"/>
              </a:rPr>
              <a:t>Exploring vendor capabilities in the cloud environment: A case study of Alibaba Cloud Computing</a:t>
            </a:r>
            <a:r>
              <a:rPr lang="en-US" dirty="0"/>
              <a:t>. Information &amp; Management, 56(3), 343-355.</a:t>
            </a:r>
          </a:p>
        </p:txBody>
      </p:sp>
      <p:sp>
        <p:nvSpPr>
          <p:cNvPr id="4" name="Rectangle 3"/>
          <p:cNvSpPr/>
          <p:nvPr/>
        </p:nvSpPr>
        <p:spPr>
          <a:xfrm>
            <a:off x="2465330" y="4559998"/>
            <a:ext cx="5329848" cy="507831"/>
          </a:xfrm>
          <a:prstGeom prst="rect">
            <a:avLst/>
          </a:prstGeom>
        </p:spPr>
        <p:txBody>
          <a:bodyPr wrap="square">
            <a:spAutoFit/>
          </a:bodyPr>
          <a:lstStyle/>
          <a:p>
            <a:r>
              <a:rPr lang="en-US" sz="1350" dirty="0"/>
              <a:t>Link in chat: </a:t>
            </a:r>
            <a:r>
              <a:rPr lang="en-US" sz="1350" dirty="0">
                <a:hlinkClick r:id="rId4"/>
              </a:rPr>
              <a:t>https://www.sciencedirect.com/science/article/pii/S0378720617311199</a:t>
            </a:r>
            <a:r>
              <a:rPr lang="en-US" sz="1350" dirty="0"/>
              <a:t> </a:t>
            </a:r>
          </a:p>
        </p:txBody>
      </p:sp>
    </p:spTree>
    <p:extLst>
      <p:ext uri="{BB962C8B-B14F-4D97-AF65-F5344CB8AC3E}">
        <p14:creationId xmlns:p14="http://schemas.microsoft.com/office/powerpoint/2010/main" val="4173319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Assignment 2 </a:t>
            </a:r>
            <a:br>
              <a:rPr lang="en-US" dirty="0"/>
            </a:br>
            <a:r>
              <a:rPr lang="en-US" dirty="0"/>
              <a:t>Case study protocol analysis</a:t>
            </a:r>
          </a:p>
        </p:txBody>
      </p:sp>
      <p:sp>
        <p:nvSpPr>
          <p:cNvPr id="3" name="Content Placeholder 2"/>
          <p:cNvSpPr>
            <a:spLocks noGrp="1"/>
          </p:cNvSpPr>
          <p:nvPr>
            <p:ph idx="1"/>
          </p:nvPr>
        </p:nvSpPr>
        <p:spPr/>
        <p:txBody>
          <a:bodyPr>
            <a:normAutofit fontScale="92500"/>
          </a:bodyPr>
          <a:lstStyle/>
          <a:p>
            <a:pPr marL="385763" indent="-385763">
              <a:buFont typeface="+mj-lt"/>
              <a:buAutoNum type="arabicPeriod" startAt="2"/>
            </a:pPr>
            <a:r>
              <a:rPr lang="en-US" dirty="0"/>
              <a:t>Does this article provide information about the following case study protocol elements?</a:t>
            </a:r>
          </a:p>
          <a:p>
            <a:pPr lvl="1"/>
            <a:r>
              <a:rPr lang="en-US" dirty="0"/>
              <a:t>Case study selection &amp; unit of analysis (section A)</a:t>
            </a:r>
          </a:p>
          <a:p>
            <a:pPr lvl="1"/>
            <a:r>
              <a:rPr lang="en-US" dirty="0"/>
              <a:t>Case study description (section A)</a:t>
            </a:r>
          </a:p>
          <a:p>
            <a:pPr lvl="1"/>
            <a:r>
              <a:rPr lang="en-US" dirty="0"/>
              <a:t>Data collection procedures (section B)</a:t>
            </a:r>
          </a:p>
          <a:p>
            <a:pPr lvl="1"/>
            <a:r>
              <a:rPr lang="en-US" dirty="0"/>
              <a:t>Analysis method (section B)</a:t>
            </a:r>
          </a:p>
          <a:p>
            <a:pPr lvl="1"/>
            <a:r>
              <a:rPr lang="en-US" dirty="0"/>
              <a:t>Case study questions (section C)</a:t>
            </a:r>
          </a:p>
          <a:p>
            <a:r>
              <a:rPr lang="en-US" dirty="0"/>
              <a:t>Menti.com – code: </a:t>
            </a:r>
            <a:r>
              <a:rPr lang="en-US" dirty="0">
                <a:solidFill>
                  <a:srgbClr val="FF0000"/>
                </a:solidFill>
              </a:rPr>
              <a:t>5269 9907</a:t>
            </a:r>
            <a:endParaRPr lang="en-US" dirty="0"/>
          </a:p>
        </p:txBody>
      </p:sp>
    </p:spTree>
    <p:extLst>
      <p:ext uri="{BB962C8B-B14F-4D97-AF65-F5344CB8AC3E}">
        <p14:creationId xmlns:p14="http://schemas.microsoft.com/office/powerpoint/2010/main" val="40377882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Assignment 2</a:t>
            </a:r>
            <a:br>
              <a:rPr lang="en-US" dirty="0"/>
            </a:br>
            <a:r>
              <a:rPr lang="en-US" dirty="0"/>
              <a:t>Feedback</a:t>
            </a:r>
          </a:p>
        </p:txBody>
      </p:sp>
      <p:sp>
        <p:nvSpPr>
          <p:cNvPr id="3" name="Content Placeholder 2"/>
          <p:cNvSpPr>
            <a:spLocks noGrp="1"/>
          </p:cNvSpPr>
          <p:nvPr>
            <p:ph idx="1"/>
          </p:nvPr>
        </p:nvSpPr>
        <p:spPr/>
        <p:txBody>
          <a:bodyPr>
            <a:noAutofit/>
          </a:bodyPr>
          <a:lstStyle/>
          <a:p>
            <a:r>
              <a:rPr lang="en-US" sz="1800" dirty="0"/>
              <a:t>Zhang, G., &amp; </a:t>
            </a:r>
            <a:r>
              <a:rPr lang="en-US" sz="1800" dirty="0" err="1"/>
              <a:t>Ravishankar</a:t>
            </a:r>
            <a:r>
              <a:rPr lang="en-US" sz="1800" dirty="0"/>
              <a:t>, M.N. (2019). </a:t>
            </a:r>
            <a:r>
              <a:rPr lang="en-US" sz="1800" dirty="0">
                <a:hlinkClick r:id="rId2"/>
              </a:rPr>
              <a:t>Exploring vendor capabilities in the cloud environment: A case study of Alibaba Cloud Computing</a:t>
            </a:r>
            <a:r>
              <a:rPr lang="en-US" sz="1800" dirty="0"/>
              <a:t>. </a:t>
            </a:r>
          </a:p>
          <a:p>
            <a:endParaRPr lang="en-US" sz="1800" dirty="0"/>
          </a:p>
          <a:p>
            <a:r>
              <a:rPr lang="en-US" sz="1800" dirty="0"/>
              <a:t>Article contains:</a:t>
            </a:r>
          </a:p>
          <a:p>
            <a:pPr lvl="1"/>
            <a:r>
              <a:rPr lang="en-US" dirty="0"/>
              <a:t>Case study selection - unit of analysis</a:t>
            </a:r>
          </a:p>
          <a:p>
            <a:pPr lvl="1"/>
            <a:r>
              <a:rPr lang="en-US" dirty="0"/>
              <a:t>Case study description</a:t>
            </a:r>
          </a:p>
          <a:p>
            <a:pPr lvl="1"/>
            <a:r>
              <a:rPr lang="en-US" dirty="0"/>
              <a:t>Data collection</a:t>
            </a:r>
          </a:p>
          <a:p>
            <a:pPr lvl="1"/>
            <a:r>
              <a:rPr lang="en-US" dirty="0"/>
              <a:t>Analysis methods</a:t>
            </a:r>
          </a:p>
          <a:p>
            <a:pPr lvl="1"/>
            <a:r>
              <a:rPr lang="en-US" dirty="0"/>
              <a:t>Case study questions</a:t>
            </a:r>
          </a:p>
        </p:txBody>
      </p:sp>
    </p:spTree>
    <p:extLst>
      <p:ext uri="{BB962C8B-B14F-4D97-AF65-F5344CB8AC3E}">
        <p14:creationId xmlns:p14="http://schemas.microsoft.com/office/powerpoint/2010/main" val="31769645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310910" y="1575028"/>
            <a:ext cx="6496186" cy="2526833"/>
          </a:xfrm>
          <a:prstGeom prst="rect">
            <a:avLst/>
          </a:prstGeom>
          <a:ln w="15875">
            <a:solidFill>
              <a:schemeClr val="tx1"/>
            </a:solidFill>
          </a:ln>
        </p:spPr>
      </p:pic>
      <p:sp>
        <p:nvSpPr>
          <p:cNvPr id="7" name="TextBox 6"/>
          <p:cNvSpPr txBox="1"/>
          <p:nvPr/>
        </p:nvSpPr>
        <p:spPr>
          <a:xfrm>
            <a:off x="3510952" y="595222"/>
            <a:ext cx="2665562" cy="369332"/>
          </a:xfrm>
          <a:prstGeom prst="rect">
            <a:avLst/>
          </a:prstGeom>
          <a:noFill/>
        </p:spPr>
        <p:txBody>
          <a:bodyPr wrap="square" rtlCol="0">
            <a:spAutoFit/>
          </a:bodyPr>
          <a:lstStyle/>
          <a:p>
            <a:r>
              <a:rPr lang="en-US" dirty="0"/>
              <a:t>Case selection criteria</a:t>
            </a:r>
          </a:p>
        </p:txBody>
      </p:sp>
      <p:sp>
        <p:nvSpPr>
          <p:cNvPr id="13" name="Down Arrow 12"/>
          <p:cNvSpPr/>
          <p:nvPr/>
        </p:nvSpPr>
        <p:spPr>
          <a:xfrm>
            <a:off x="4326147" y="1079970"/>
            <a:ext cx="491706" cy="49505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224993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r>
              <a:rPr lang="en-US" altLang="en-US" dirty="0"/>
              <a:t>What are case studies? (2)</a:t>
            </a:r>
          </a:p>
        </p:txBody>
      </p:sp>
      <p:sp>
        <p:nvSpPr>
          <p:cNvPr id="7171" name="Content Placeholder 2"/>
          <p:cNvSpPr>
            <a:spLocks noGrp="1"/>
          </p:cNvSpPr>
          <p:nvPr>
            <p:ph idx="1"/>
          </p:nvPr>
        </p:nvSpPr>
        <p:spPr/>
        <p:txBody>
          <a:bodyPr>
            <a:noAutofit/>
          </a:bodyPr>
          <a:lstStyle/>
          <a:p>
            <a:r>
              <a:rPr lang="en-US" altLang="en-US" dirty="0"/>
              <a:t>Distinctive situation with </a:t>
            </a:r>
            <a:r>
              <a:rPr lang="en-US" altLang="en-US" b="1" dirty="0">
                <a:solidFill>
                  <a:schemeClr val="accent3"/>
                </a:solidFill>
              </a:rPr>
              <a:t>many more variables of interest </a:t>
            </a:r>
            <a:r>
              <a:rPr lang="en-US" altLang="en-US" dirty="0"/>
              <a:t>than data points</a:t>
            </a:r>
          </a:p>
          <a:p>
            <a:r>
              <a:rPr lang="en-US" altLang="en-US" dirty="0"/>
              <a:t>Benefits from prior development of </a:t>
            </a:r>
            <a:r>
              <a:rPr lang="en-US" altLang="en-US" b="1" dirty="0">
                <a:solidFill>
                  <a:schemeClr val="accent5"/>
                </a:solidFill>
              </a:rPr>
              <a:t>theoretical propositions </a:t>
            </a:r>
            <a:r>
              <a:rPr lang="en-US" altLang="en-US" dirty="0"/>
              <a:t>to guide data collection and analysis</a:t>
            </a:r>
          </a:p>
          <a:p>
            <a:r>
              <a:rPr lang="en-US" altLang="en-US" dirty="0"/>
              <a:t>Relies on </a:t>
            </a:r>
            <a:r>
              <a:rPr lang="en-US" altLang="en-US" b="1" dirty="0">
                <a:solidFill>
                  <a:schemeClr val="accent4"/>
                </a:solidFill>
              </a:rPr>
              <a:t>multiple sources of evidence</a:t>
            </a:r>
            <a:r>
              <a:rPr lang="en-US" altLang="en-US" dirty="0"/>
              <a:t>, with data that needs to be </a:t>
            </a:r>
            <a:r>
              <a:rPr lang="en-US" altLang="en-US" b="1" dirty="0">
                <a:solidFill>
                  <a:schemeClr val="accent4"/>
                </a:solidFill>
              </a:rPr>
              <a:t>triangulated</a:t>
            </a:r>
          </a:p>
          <a:p>
            <a:pPr>
              <a:buFont typeface="Times" charset="-95"/>
              <a:buNone/>
            </a:pPr>
            <a:endParaRPr lang="en-US" altLang="en-US" sz="1650" dirty="0"/>
          </a:p>
        </p:txBody>
      </p:sp>
      <p:sp>
        <p:nvSpPr>
          <p:cNvPr id="2" name="TextBox 1"/>
          <p:cNvSpPr txBox="1"/>
          <p:nvPr/>
        </p:nvSpPr>
        <p:spPr>
          <a:xfrm>
            <a:off x="2892879" y="4729341"/>
            <a:ext cx="1479316" cy="300082"/>
          </a:xfrm>
          <a:prstGeom prst="rect">
            <a:avLst/>
          </a:prstGeom>
          <a:noFill/>
        </p:spPr>
        <p:txBody>
          <a:bodyPr wrap="none" rtlCol="0">
            <a:spAutoFit/>
          </a:bodyPr>
          <a:lstStyle/>
          <a:p>
            <a:pPr defTabSz="342900"/>
            <a:r>
              <a:rPr lang="en-GB" sz="1350" dirty="0">
                <a:solidFill>
                  <a:prstClr val="black"/>
                </a:solidFill>
                <a:latin typeface="Calibri"/>
              </a:rPr>
              <a:t>Yin 2003; Yin 2018</a:t>
            </a:r>
            <a:endParaRPr lang="nl-NL" sz="1350" dirty="0">
              <a:solidFill>
                <a:prstClr val="black"/>
              </a:solidFill>
              <a:latin typeface="Calibri"/>
            </a:endParaRPr>
          </a:p>
        </p:txBody>
      </p:sp>
    </p:spTree>
    <p:extLst>
      <p:ext uri="{BB962C8B-B14F-4D97-AF65-F5344CB8AC3E}">
        <p14:creationId xmlns:p14="http://schemas.microsoft.com/office/powerpoint/2010/main" val="1385884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10952" y="595222"/>
            <a:ext cx="2665562" cy="646331"/>
          </a:xfrm>
          <a:prstGeom prst="rect">
            <a:avLst/>
          </a:prstGeom>
          <a:noFill/>
        </p:spPr>
        <p:txBody>
          <a:bodyPr wrap="square" rtlCol="0">
            <a:spAutoFit/>
          </a:bodyPr>
          <a:lstStyle/>
          <a:p>
            <a:r>
              <a:rPr lang="en-US" dirty="0"/>
              <a:t>Data collection procedures</a:t>
            </a:r>
          </a:p>
        </p:txBody>
      </p:sp>
      <p:pic>
        <p:nvPicPr>
          <p:cNvPr id="3" name="Picture 2"/>
          <p:cNvPicPr>
            <a:picLocks noChangeAspect="1"/>
          </p:cNvPicPr>
          <p:nvPr/>
        </p:nvPicPr>
        <p:blipFill>
          <a:blip r:embed="rId2"/>
          <a:stretch>
            <a:fillRect/>
          </a:stretch>
        </p:blipFill>
        <p:spPr>
          <a:xfrm>
            <a:off x="1272939" y="1475117"/>
            <a:ext cx="5814749" cy="2130071"/>
          </a:xfrm>
          <a:prstGeom prst="rect">
            <a:avLst/>
          </a:prstGeom>
          <a:ln w="12700">
            <a:solidFill>
              <a:schemeClr val="tx1"/>
            </a:solidFill>
          </a:ln>
        </p:spPr>
      </p:pic>
      <p:pic>
        <p:nvPicPr>
          <p:cNvPr id="5" name="Picture 4"/>
          <p:cNvPicPr>
            <a:picLocks noChangeAspect="1"/>
          </p:cNvPicPr>
          <p:nvPr/>
        </p:nvPicPr>
        <p:blipFill>
          <a:blip r:embed="rId3"/>
          <a:stretch>
            <a:fillRect/>
          </a:stretch>
        </p:blipFill>
        <p:spPr>
          <a:xfrm>
            <a:off x="1909239" y="3725198"/>
            <a:ext cx="5989395" cy="933066"/>
          </a:xfrm>
          <a:prstGeom prst="rect">
            <a:avLst/>
          </a:prstGeom>
          <a:ln w="12700">
            <a:solidFill>
              <a:schemeClr val="tx1"/>
            </a:solidFill>
          </a:ln>
        </p:spPr>
      </p:pic>
      <p:sp>
        <p:nvSpPr>
          <p:cNvPr id="13" name="Down Arrow 12"/>
          <p:cNvSpPr/>
          <p:nvPr/>
        </p:nvSpPr>
        <p:spPr>
          <a:xfrm>
            <a:off x="4326147" y="1079970"/>
            <a:ext cx="491706" cy="49505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lstStyle/>
          <a:p>
            <a:endParaRPr lang="en-GB"/>
          </a:p>
        </p:txBody>
      </p:sp>
      <p:sp>
        <p:nvSpPr>
          <p:cNvPr id="4" name="Content Placeholder 3"/>
          <p:cNvSpPr>
            <a:spLocks noGrp="1"/>
          </p:cNvSpPr>
          <p:nvPr>
            <p:ph idx="1"/>
          </p:nvPr>
        </p:nvSpPr>
        <p:spPr/>
        <p:txBody>
          <a:bodyPr/>
          <a:lstStyle/>
          <a:p>
            <a:endParaRPr lang="en-GB"/>
          </a:p>
        </p:txBody>
      </p:sp>
    </p:spTree>
    <p:extLst>
      <p:ext uri="{BB962C8B-B14F-4D97-AF65-F5344CB8AC3E}">
        <p14:creationId xmlns:p14="http://schemas.microsoft.com/office/powerpoint/2010/main" val="42944433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10952" y="595222"/>
            <a:ext cx="2665562" cy="646331"/>
          </a:xfrm>
          <a:prstGeom prst="rect">
            <a:avLst/>
          </a:prstGeom>
          <a:noFill/>
        </p:spPr>
        <p:txBody>
          <a:bodyPr wrap="square" rtlCol="0">
            <a:spAutoFit/>
          </a:bodyPr>
          <a:lstStyle/>
          <a:p>
            <a:r>
              <a:rPr lang="en-US" dirty="0"/>
              <a:t>Data collection procedures</a:t>
            </a:r>
          </a:p>
        </p:txBody>
      </p:sp>
      <p:pic>
        <p:nvPicPr>
          <p:cNvPr id="3" name="Picture 2"/>
          <p:cNvPicPr>
            <a:picLocks noChangeAspect="1"/>
          </p:cNvPicPr>
          <p:nvPr/>
        </p:nvPicPr>
        <p:blipFill>
          <a:blip r:embed="rId2"/>
          <a:stretch>
            <a:fillRect/>
          </a:stretch>
        </p:blipFill>
        <p:spPr>
          <a:xfrm>
            <a:off x="1272939" y="1475117"/>
            <a:ext cx="5814749" cy="2130071"/>
          </a:xfrm>
          <a:prstGeom prst="rect">
            <a:avLst/>
          </a:prstGeom>
          <a:ln w="12700">
            <a:solidFill>
              <a:schemeClr val="tx1"/>
            </a:solidFill>
          </a:ln>
        </p:spPr>
      </p:pic>
      <p:pic>
        <p:nvPicPr>
          <p:cNvPr id="5" name="Picture 4"/>
          <p:cNvPicPr>
            <a:picLocks noChangeAspect="1"/>
          </p:cNvPicPr>
          <p:nvPr/>
        </p:nvPicPr>
        <p:blipFill>
          <a:blip r:embed="rId3"/>
          <a:stretch>
            <a:fillRect/>
          </a:stretch>
        </p:blipFill>
        <p:spPr>
          <a:xfrm>
            <a:off x="1909239" y="3725198"/>
            <a:ext cx="5989395" cy="933066"/>
          </a:xfrm>
          <a:prstGeom prst="rect">
            <a:avLst/>
          </a:prstGeom>
          <a:ln w="12700">
            <a:solidFill>
              <a:schemeClr val="tx1"/>
            </a:solidFill>
          </a:ln>
        </p:spPr>
      </p:pic>
      <p:sp>
        <p:nvSpPr>
          <p:cNvPr id="13" name="Down Arrow 12"/>
          <p:cNvSpPr/>
          <p:nvPr/>
        </p:nvSpPr>
        <p:spPr>
          <a:xfrm>
            <a:off x="4326147" y="1079970"/>
            <a:ext cx="491706" cy="49505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pic>
        <p:nvPicPr>
          <p:cNvPr id="6" name="Picture 5"/>
          <p:cNvPicPr>
            <a:picLocks noChangeAspect="1"/>
          </p:cNvPicPr>
          <p:nvPr/>
        </p:nvPicPr>
        <p:blipFill>
          <a:blip r:embed="rId4"/>
          <a:stretch>
            <a:fillRect/>
          </a:stretch>
        </p:blipFill>
        <p:spPr>
          <a:xfrm>
            <a:off x="3103353" y="1695039"/>
            <a:ext cx="4479131" cy="2693194"/>
          </a:xfrm>
          <a:prstGeom prst="rect">
            <a:avLst/>
          </a:prstGeom>
          <a:ln w="12700">
            <a:solidFill>
              <a:schemeClr val="tx1"/>
            </a:solidFill>
          </a:ln>
        </p:spPr>
      </p:pic>
      <p:sp>
        <p:nvSpPr>
          <p:cNvPr id="2" name="Title 1"/>
          <p:cNvSpPr>
            <a:spLocks noGrp="1"/>
          </p:cNvSpPr>
          <p:nvPr>
            <p:ph type="title"/>
          </p:nvPr>
        </p:nvSpPr>
        <p:spPr/>
        <p:txBody>
          <a:bodyPr/>
          <a:lstStyle/>
          <a:p>
            <a:endParaRPr lang="en-GB"/>
          </a:p>
        </p:txBody>
      </p:sp>
      <p:sp>
        <p:nvSpPr>
          <p:cNvPr id="4" name="Content Placeholder 3"/>
          <p:cNvSpPr>
            <a:spLocks noGrp="1"/>
          </p:cNvSpPr>
          <p:nvPr>
            <p:ph idx="1"/>
          </p:nvPr>
        </p:nvSpPr>
        <p:spPr/>
        <p:txBody>
          <a:bodyPr/>
          <a:lstStyle/>
          <a:p>
            <a:endParaRPr lang="en-GB"/>
          </a:p>
        </p:txBody>
      </p:sp>
    </p:spTree>
    <p:extLst>
      <p:ext uri="{BB962C8B-B14F-4D97-AF65-F5344CB8AC3E}">
        <p14:creationId xmlns:p14="http://schemas.microsoft.com/office/powerpoint/2010/main" val="17622387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10952" y="595222"/>
            <a:ext cx="2665562" cy="369332"/>
          </a:xfrm>
          <a:prstGeom prst="rect">
            <a:avLst/>
          </a:prstGeom>
          <a:noFill/>
        </p:spPr>
        <p:txBody>
          <a:bodyPr wrap="square" rtlCol="0">
            <a:spAutoFit/>
          </a:bodyPr>
          <a:lstStyle/>
          <a:p>
            <a:r>
              <a:rPr lang="en-US" dirty="0"/>
              <a:t>Data analysis method</a:t>
            </a:r>
          </a:p>
        </p:txBody>
      </p:sp>
      <p:sp>
        <p:nvSpPr>
          <p:cNvPr id="13" name="Down Arrow 12"/>
          <p:cNvSpPr/>
          <p:nvPr/>
        </p:nvSpPr>
        <p:spPr>
          <a:xfrm>
            <a:off x="4326147" y="1079970"/>
            <a:ext cx="491706" cy="49505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pic>
        <p:nvPicPr>
          <p:cNvPr id="6" name="Picture 5"/>
          <p:cNvPicPr>
            <a:picLocks noChangeAspect="1"/>
          </p:cNvPicPr>
          <p:nvPr/>
        </p:nvPicPr>
        <p:blipFill>
          <a:blip r:embed="rId2"/>
          <a:stretch>
            <a:fillRect/>
          </a:stretch>
        </p:blipFill>
        <p:spPr>
          <a:xfrm>
            <a:off x="1312080" y="1889185"/>
            <a:ext cx="6533645" cy="822685"/>
          </a:xfrm>
          <a:prstGeom prst="rect">
            <a:avLst/>
          </a:prstGeom>
          <a:ln w="12700">
            <a:solidFill>
              <a:schemeClr val="tx1"/>
            </a:solidFill>
          </a:ln>
        </p:spPr>
      </p:pic>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2850499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10952" y="595222"/>
            <a:ext cx="2665562" cy="369332"/>
          </a:xfrm>
          <a:prstGeom prst="rect">
            <a:avLst/>
          </a:prstGeom>
          <a:noFill/>
        </p:spPr>
        <p:txBody>
          <a:bodyPr wrap="square" rtlCol="0">
            <a:spAutoFit/>
          </a:bodyPr>
          <a:lstStyle/>
          <a:p>
            <a:r>
              <a:rPr lang="en-US" dirty="0"/>
              <a:t>Case study questions</a:t>
            </a:r>
          </a:p>
        </p:txBody>
      </p:sp>
      <p:sp>
        <p:nvSpPr>
          <p:cNvPr id="13" name="Down Arrow 12"/>
          <p:cNvSpPr/>
          <p:nvPr/>
        </p:nvSpPr>
        <p:spPr>
          <a:xfrm>
            <a:off x="4326147" y="1079970"/>
            <a:ext cx="491706" cy="49505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pic>
        <p:nvPicPr>
          <p:cNvPr id="3" name="Picture 2"/>
          <p:cNvPicPr>
            <a:picLocks noChangeAspect="1"/>
          </p:cNvPicPr>
          <p:nvPr/>
        </p:nvPicPr>
        <p:blipFill>
          <a:blip r:embed="rId2"/>
          <a:stretch>
            <a:fillRect/>
          </a:stretch>
        </p:blipFill>
        <p:spPr>
          <a:xfrm>
            <a:off x="1246519" y="1834292"/>
            <a:ext cx="6702725" cy="827867"/>
          </a:xfrm>
          <a:prstGeom prst="rect">
            <a:avLst/>
          </a:prstGeom>
          <a:ln w="12700">
            <a:solidFill>
              <a:schemeClr val="tx1"/>
            </a:solidFill>
          </a:ln>
        </p:spPr>
      </p:pic>
      <p:sp>
        <p:nvSpPr>
          <p:cNvPr id="2" name="Title 1"/>
          <p:cNvSpPr>
            <a:spLocks noGrp="1"/>
          </p:cNvSpPr>
          <p:nvPr>
            <p:ph type="title"/>
          </p:nvPr>
        </p:nvSpPr>
        <p:spPr/>
        <p:txBody>
          <a:bodyPr/>
          <a:lstStyle/>
          <a:p>
            <a:endParaRPr lang="en-GB"/>
          </a:p>
        </p:txBody>
      </p:sp>
      <p:sp>
        <p:nvSpPr>
          <p:cNvPr id="4" name="Content Placeholder 3"/>
          <p:cNvSpPr>
            <a:spLocks noGrp="1"/>
          </p:cNvSpPr>
          <p:nvPr>
            <p:ph idx="1"/>
          </p:nvPr>
        </p:nvSpPr>
        <p:spPr/>
        <p:txBody>
          <a:bodyPr/>
          <a:lstStyle/>
          <a:p>
            <a:endParaRPr lang="en-GB"/>
          </a:p>
        </p:txBody>
      </p:sp>
    </p:spTree>
    <p:extLst>
      <p:ext uri="{BB962C8B-B14F-4D97-AF65-F5344CB8AC3E}">
        <p14:creationId xmlns:p14="http://schemas.microsoft.com/office/powerpoint/2010/main" val="36061646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Assignment 4</a:t>
            </a:r>
            <a:br>
              <a:rPr lang="en-US" dirty="0"/>
            </a:br>
            <a:r>
              <a:rPr lang="en-US" dirty="0"/>
              <a:t>Setting up a case study protocol</a:t>
            </a:r>
          </a:p>
        </p:txBody>
      </p:sp>
      <p:sp>
        <p:nvSpPr>
          <p:cNvPr id="5" name="Content Placeholder 4"/>
          <p:cNvSpPr>
            <a:spLocks noGrp="1"/>
          </p:cNvSpPr>
          <p:nvPr>
            <p:ph idx="1"/>
          </p:nvPr>
        </p:nvSpPr>
        <p:spPr/>
        <p:txBody>
          <a:bodyPr>
            <a:normAutofit fontScale="85000" lnSpcReduction="20000"/>
          </a:bodyPr>
          <a:lstStyle/>
          <a:p>
            <a:r>
              <a:rPr lang="en-US" dirty="0"/>
              <a:t>Weekly assignment 4:</a:t>
            </a:r>
          </a:p>
          <a:p>
            <a:pPr lvl="1"/>
            <a:r>
              <a:rPr lang="en-GB" dirty="0"/>
              <a:t>Define a research question on the topic of data and business models that can typically be answered using qualitative research</a:t>
            </a:r>
            <a:endParaRPr lang="en-US" dirty="0"/>
          </a:p>
          <a:p>
            <a:r>
              <a:rPr lang="en-US" dirty="0"/>
              <a:t>Use that RQ as the basis for </a:t>
            </a:r>
            <a:r>
              <a:rPr lang="en-US" i="1" dirty="0"/>
              <a:t>this</a:t>
            </a:r>
            <a:r>
              <a:rPr lang="en-US" dirty="0"/>
              <a:t> assignment (or come up with another one)</a:t>
            </a:r>
          </a:p>
          <a:p>
            <a:endParaRPr lang="en-US" dirty="0"/>
          </a:p>
          <a:p>
            <a:r>
              <a:rPr lang="en-US" b="1" dirty="0"/>
              <a:t>Write down your research question (appropriate for a case study)</a:t>
            </a:r>
            <a:endParaRPr lang="en-US" dirty="0">
              <a:solidFill>
                <a:srgbClr val="FF0000"/>
              </a:solidFill>
            </a:endParaRPr>
          </a:p>
          <a:p>
            <a:pPr lvl="1"/>
            <a:r>
              <a:rPr lang="en-US" dirty="0"/>
              <a:t>Focus on gaining in-depth insights, not on frequencies</a:t>
            </a:r>
          </a:p>
          <a:p>
            <a:pPr lvl="1"/>
            <a:r>
              <a:rPr lang="en-GB" dirty="0"/>
              <a:t>How or why question</a:t>
            </a:r>
            <a:endParaRPr lang="en-US" dirty="0">
              <a:solidFill>
                <a:srgbClr val="FF0000"/>
              </a:solidFill>
            </a:endParaRPr>
          </a:p>
          <a:p>
            <a:endParaRPr lang="en-US" b="1" dirty="0"/>
          </a:p>
          <a:p>
            <a:endParaRPr lang="en-US" dirty="0"/>
          </a:p>
        </p:txBody>
      </p:sp>
    </p:spTree>
    <p:extLst>
      <p:ext uri="{BB962C8B-B14F-4D97-AF65-F5344CB8AC3E}">
        <p14:creationId xmlns:p14="http://schemas.microsoft.com/office/powerpoint/2010/main" val="13566507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Assignment 4</a:t>
            </a:r>
            <a:br>
              <a:rPr lang="en-US" dirty="0"/>
            </a:br>
            <a:r>
              <a:rPr lang="en-US" dirty="0"/>
              <a:t>Setting up a case study protocol</a:t>
            </a:r>
          </a:p>
        </p:txBody>
      </p:sp>
      <p:sp>
        <p:nvSpPr>
          <p:cNvPr id="5" name="Content Placeholder 4"/>
          <p:cNvSpPr>
            <a:spLocks noGrp="1"/>
          </p:cNvSpPr>
          <p:nvPr>
            <p:ph idx="1"/>
          </p:nvPr>
        </p:nvSpPr>
        <p:spPr/>
        <p:txBody>
          <a:bodyPr>
            <a:normAutofit/>
          </a:bodyPr>
          <a:lstStyle/>
          <a:p>
            <a:r>
              <a:rPr lang="en-US" dirty="0"/>
              <a:t>Assignment: </a:t>
            </a:r>
          </a:p>
          <a:p>
            <a:pPr lvl="1"/>
            <a:r>
              <a:rPr lang="en-US" dirty="0"/>
              <a:t>Imagine you would conduct a case study to answer this RQ</a:t>
            </a:r>
          </a:p>
          <a:p>
            <a:pPr lvl="1"/>
            <a:r>
              <a:rPr lang="en-US" dirty="0"/>
              <a:t>Individually/in pairs think of what information you would put into your case study protocol sections</a:t>
            </a:r>
          </a:p>
          <a:p>
            <a:pPr lvl="1"/>
            <a:endParaRPr lang="en-US" dirty="0"/>
          </a:p>
        </p:txBody>
      </p:sp>
    </p:spTree>
    <p:extLst>
      <p:ext uri="{BB962C8B-B14F-4D97-AF65-F5344CB8AC3E}">
        <p14:creationId xmlns:p14="http://schemas.microsoft.com/office/powerpoint/2010/main" val="20680340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Assignment 4</a:t>
            </a:r>
            <a:br>
              <a:rPr lang="en-US" dirty="0"/>
            </a:br>
            <a:r>
              <a:rPr lang="en-US" dirty="0"/>
              <a:t>Setting up a case study protocol (A)</a:t>
            </a:r>
          </a:p>
        </p:txBody>
      </p:sp>
      <p:sp>
        <p:nvSpPr>
          <p:cNvPr id="3" name="Content Placeholder 2"/>
          <p:cNvSpPr>
            <a:spLocks noGrp="1"/>
          </p:cNvSpPr>
          <p:nvPr>
            <p:ph idx="1"/>
          </p:nvPr>
        </p:nvSpPr>
        <p:spPr/>
        <p:txBody>
          <a:bodyPr>
            <a:normAutofit/>
          </a:bodyPr>
          <a:lstStyle/>
          <a:p>
            <a:r>
              <a:rPr lang="en-US" dirty="0"/>
              <a:t>Section A: an overview of the case study</a:t>
            </a:r>
          </a:p>
          <a:p>
            <a:pPr lvl="1"/>
            <a:r>
              <a:rPr lang="en-US" dirty="0"/>
              <a:t>Objectives  </a:t>
            </a:r>
          </a:p>
          <a:p>
            <a:endParaRPr lang="en-US" b="1" dirty="0"/>
          </a:p>
          <a:p>
            <a:r>
              <a:rPr lang="en-US" b="1" dirty="0"/>
              <a:t>What would be the </a:t>
            </a:r>
            <a:r>
              <a:rPr lang="en-US" b="1" u="sng" dirty="0"/>
              <a:t>objective</a:t>
            </a:r>
            <a:r>
              <a:rPr lang="en-US" b="1" dirty="0"/>
              <a:t> of your case study to answer the research question?</a:t>
            </a:r>
          </a:p>
          <a:p>
            <a:endParaRPr lang="en-US" dirty="0">
              <a:solidFill>
                <a:srgbClr val="FF0000"/>
              </a:solidFill>
            </a:endParaRPr>
          </a:p>
        </p:txBody>
      </p:sp>
    </p:spTree>
    <p:extLst>
      <p:ext uri="{BB962C8B-B14F-4D97-AF65-F5344CB8AC3E}">
        <p14:creationId xmlns:p14="http://schemas.microsoft.com/office/powerpoint/2010/main" val="5656776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Assignment 4</a:t>
            </a:r>
            <a:br>
              <a:rPr lang="en-US" dirty="0"/>
            </a:br>
            <a:r>
              <a:rPr lang="en-US" dirty="0"/>
              <a:t>Setting up a case study protocol (B)</a:t>
            </a:r>
          </a:p>
        </p:txBody>
      </p:sp>
      <p:sp>
        <p:nvSpPr>
          <p:cNvPr id="3" name="Content Placeholder 2"/>
          <p:cNvSpPr>
            <a:spLocks noGrp="1"/>
          </p:cNvSpPr>
          <p:nvPr>
            <p:ph idx="1"/>
          </p:nvPr>
        </p:nvSpPr>
        <p:spPr/>
        <p:txBody>
          <a:bodyPr>
            <a:normAutofit/>
          </a:bodyPr>
          <a:lstStyle/>
          <a:p>
            <a:r>
              <a:rPr lang="en-US" dirty="0"/>
              <a:t>Section B: data collection procedures</a:t>
            </a:r>
          </a:p>
          <a:p>
            <a:pPr lvl="2"/>
            <a:r>
              <a:rPr lang="en-US" dirty="0"/>
              <a:t>Identification of likely sources of data</a:t>
            </a:r>
          </a:p>
          <a:p>
            <a:endParaRPr lang="en-US" dirty="0"/>
          </a:p>
          <a:p>
            <a:r>
              <a:rPr lang="en-US" b="1" dirty="0"/>
              <a:t>What data (sources) would you collect if you would conduct a case study to answer your research question?</a:t>
            </a:r>
          </a:p>
          <a:p>
            <a:endParaRPr lang="en-US" b="1" dirty="0"/>
          </a:p>
          <a:p>
            <a:endParaRPr lang="en-US" dirty="0">
              <a:solidFill>
                <a:srgbClr val="FF0000"/>
              </a:solidFill>
            </a:endParaRPr>
          </a:p>
        </p:txBody>
      </p:sp>
    </p:spTree>
    <p:extLst>
      <p:ext uri="{BB962C8B-B14F-4D97-AF65-F5344CB8AC3E}">
        <p14:creationId xmlns:p14="http://schemas.microsoft.com/office/powerpoint/2010/main" val="32091682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Assignment 4</a:t>
            </a:r>
            <a:br>
              <a:rPr lang="en-US" dirty="0"/>
            </a:br>
            <a:r>
              <a:rPr lang="en-US" dirty="0"/>
              <a:t>Setting up a case study protocol (C)</a:t>
            </a:r>
          </a:p>
        </p:txBody>
      </p:sp>
      <p:sp>
        <p:nvSpPr>
          <p:cNvPr id="3" name="Content Placeholder 2"/>
          <p:cNvSpPr>
            <a:spLocks noGrp="1"/>
          </p:cNvSpPr>
          <p:nvPr>
            <p:ph idx="1"/>
          </p:nvPr>
        </p:nvSpPr>
        <p:spPr/>
        <p:txBody>
          <a:bodyPr>
            <a:normAutofit fontScale="92500"/>
          </a:bodyPr>
          <a:lstStyle/>
          <a:p>
            <a:r>
              <a:rPr lang="en-US" dirty="0"/>
              <a:t>Section C: protocol questions </a:t>
            </a:r>
          </a:p>
          <a:p>
            <a:pPr lvl="2"/>
            <a:r>
              <a:rPr lang="en-US" dirty="0"/>
              <a:t>The specific questions that the case study researcher must keep in mind in collecting data </a:t>
            </a:r>
          </a:p>
          <a:p>
            <a:endParaRPr lang="en-US" dirty="0"/>
          </a:p>
          <a:p>
            <a:r>
              <a:rPr lang="en-US" b="1" dirty="0"/>
              <a:t>What specific questions would you need to keep in mind while conducing a case study to answer your research question?</a:t>
            </a:r>
          </a:p>
          <a:p>
            <a:endParaRPr lang="en-US" b="1" dirty="0"/>
          </a:p>
          <a:p>
            <a:endParaRPr lang="en-US" dirty="0">
              <a:solidFill>
                <a:srgbClr val="FF0000"/>
              </a:solidFill>
            </a:endParaRPr>
          </a:p>
        </p:txBody>
      </p:sp>
    </p:spTree>
    <p:extLst>
      <p:ext uri="{BB962C8B-B14F-4D97-AF65-F5344CB8AC3E}">
        <p14:creationId xmlns:p14="http://schemas.microsoft.com/office/powerpoint/2010/main" val="23905418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Assignment 4</a:t>
            </a:r>
            <a:br>
              <a:rPr lang="en-US" dirty="0"/>
            </a:br>
            <a:r>
              <a:rPr lang="en-US" dirty="0"/>
              <a:t>Setting up a case study protocol (D)</a:t>
            </a:r>
          </a:p>
        </p:txBody>
      </p:sp>
      <p:sp>
        <p:nvSpPr>
          <p:cNvPr id="3" name="Content Placeholder 2"/>
          <p:cNvSpPr>
            <a:spLocks noGrp="1"/>
          </p:cNvSpPr>
          <p:nvPr>
            <p:ph idx="1"/>
          </p:nvPr>
        </p:nvSpPr>
        <p:spPr/>
        <p:txBody>
          <a:bodyPr>
            <a:normAutofit/>
          </a:bodyPr>
          <a:lstStyle/>
          <a:p>
            <a:r>
              <a:rPr lang="en-US" dirty="0"/>
              <a:t>Section D: a tentative outline for the case study report </a:t>
            </a:r>
          </a:p>
          <a:p>
            <a:pPr lvl="2"/>
            <a:r>
              <a:rPr lang="en-US" dirty="0"/>
              <a:t>Audience for the case study report</a:t>
            </a:r>
          </a:p>
          <a:p>
            <a:endParaRPr lang="en-US" dirty="0"/>
          </a:p>
          <a:p>
            <a:r>
              <a:rPr lang="en-US" b="1" dirty="0"/>
              <a:t>For what audience would you publish the case study report?</a:t>
            </a:r>
          </a:p>
          <a:p>
            <a:endParaRPr lang="en-US" b="1" dirty="0"/>
          </a:p>
          <a:p>
            <a:endParaRPr lang="en-US" dirty="0">
              <a:solidFill>
                <a:srgbClr val="FF0000"/>
              </a:solidFill>
            </a:endParaRPr>
          </a:p>
        </p:txBody>
      </p:sp>
    </p:spTree>
    <p:extLst>
      <p:ext uri="{BB962C8B-B14F-4D97-AF65-F5344CB8AC3E}">
        <p14:creationId xmlns:p14="http://schemas.microsoft.com/office/powerpoint/2010/main" val="12818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r>
              <a:rPr lang="en-US" altLang="en-US" dirty="0"/>
              <a:t>What are case studies? (3)</a:t>
            </a:r>
          </a:p>
        </p:txBody>
      </p:sp>
      <p:sp>
        <p:nvSpPr>
          <p:cNvPr id="7171" name="Content Placeholder 2"/>
          <p:cNvSpPr>
            <a:spLocks noGrp="1"/>
          </p:cNvSpPr>
          <p:nvPr>
            <p:ph idx="1"/>
          </p:nvPr>
        </p:nvSpPr>
        <p:spPr/>
        <p:txBody>
          <a:bodyPr>
            <a:noAutofit/>
          </a:bodyPr>
          <a:lstStyle/>
          <a:p>
            <a:r>
              <a:rPr lang="en-US" dirty="0"/>
              <a:t>All-encompassing mode of inquiry</a:t>
            </a:r>
          </a:p>
          <a:p>
            <a:pPr lvl="1"/>
            <a:r>
              <a:rPr lang="en-US" dirty="0"/>
              <a:t>specific design logic, data collection techniques, and data analysis approaches</a:t>
            </a:r>
          </a:p>
          <a:p>
            <a:pPr lvl="1"/>
            <a:endParaRPr lang="en-US" altLang="en-US" b="1" dirty="0"/>
          </a:p>
          <a:p>
            <a:r>
              <a:rPr lang="en-US" altLang="en-US" b="1" dirty="0"/>
              <a:t>Note: case studies ≠ Qualitative research </a:t>
            </a:r>
          </a:p>
          <a:p>
            <a:endParaRPr lang="en-US" dirty="0"/>
          </a:p>
          <a:p>
            <a:r>
              <a:rPr lang="en-US" dirty="0"/>
              <a:t>Commonly made mistake!</a:t>
            </a:r>
            <a:endParaRPr lang="nl-NL" dirty="0"/>
          </a:p>
          <a:p>
            <a:pPr>
              <a:buFont typeface="Times" charset="-95"/>
              <a:buNone/>
            </a:pPr>
            <a:endParaRPr lang="en-US" altLang="en-US" dirty="0"/>
          </a:p>
        </p:txBody>
      </p:sp>
    </p:spTree>
    <p:extLst>
      <p:ext uri="{BB962C8B-B14F-4D97-AF65-F5344CB8AC3E}">
        <p14:creationId xmlns:p14="http://schemas.microsoft.com/office/powerpoint/2010/main" val="37921198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Next week</a:t>
            </a:r>
          </a:p>
        </p:txBody>
      </p:sp>
      <p:sp>
        <p:nvSpPr>
          <p:cNvPr id="5" name="Content Placeholder 4"/>
          <p:cNvSpPr>
            <a:spLocks noGrp="1"/>
          </p:cNvSpPr>
          <p:nvPr>
            <p:ph idx="1"/>
          </p:nvPr>
        </p:nvSpPr>
        <p:spPr/>
        <p:txBody>
          <a:bodyPr/>
          <a:lstStyle/>
          <a:p>
            <a:r>
              <a:rPr lang="en-GB" dirty="0"/>
              <a:t>Monday: Wrap-up case study + Intro to qualitative analysis</a:t>
            </a:r>
          </a:p>
          <a:p>
            <a:r>
              <a:rPr lang="en-GB" dirty="0"/>
              <a:t>Tuesday: Practice with </a:t>
            </a:r>
            <a:r>
              <a:rPr lang="en-GB"/>
              <a:t>qualitative analysis</a:t>
            </a:r>
          </a:p>
        </p:txBody>
      </p:sp>
    </p:spTree>
    <p:extLst>
      <p:ext uri="{BB962C8B-B14F-4D97-AF65-F5344CB8AC3E}">
        <p14:creationId xmlns:p14="http://schemas.microsoft.com/office/powerpoint/2010/main" val="3489393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en-US" altLang="nl-NL" sz="2400"/>
              <a:t>When to do a case study?</a:t>
            </a:r>
            <a:endParaRPr lang="nl-NL" altLang="nl-NL" sz="2400"/>
          </a:p>
        </p:txBody>
      </p:sp>
      <p:sp>
        <p:nvSpPr>
          <p:cNvPr id="19459" name="Rectangle 3"/>
          <p:cNvSpPr>
            <a:spLocks noGrp="1" noChangeArrowheads="1"/>
          </p:cNvSpPr>
          <p:nvPr>
            <p:ph type="body" idx="1"/>
          </p:nvPr>
        </p:nvSpPr>
        <p:spPr/>
        <p:txBody>
          <a:bodyPr>
            <a:normAutofit/>
          </a:bodyPr>
          <a:lstStyle/>
          <a:p>
            <a:r>
              <a:rPr lang="en-US" altLang="nl-NL" dirty="0"/>
              <a:t>“Contemporary phenomena in their real-life setting, taking into account their rich, qualitative intricacies” </a:t>
            </a:r>
            <a:r>
              <a:rPr lang="en-US" altLang="nl-NL" sz="1350" dirty="0"/>
              <a:t>(</a:t>
            </a:r>
            <a:r>
              <a:rPr lang="en-US" altLang="nl-NL" sz="1350" dirty="0" err="1"/>
              <a:t>Benbasat</a:t>
            </a:r>
            <a:r>
              <a:rPr lang="en-US" altLang="nl-NL" sz="1350" dirty="0"/>
              <a:t> et al 1987)</a:t>
            </a:r>
          </a:p>
          <a:p>
            <a:endParaRPr lang="en-US" altLang="nl-NL" sz="1350" dirty="0"/>
          </a:p>
          <a:p>
            <a:r>
              <a:rPr lang="en-US" altLang="nl-NL" dirty="0"/>
              <a:t>Why or how questions</a:t>
            </a:r>
          </a:p>
          <a:p>
            <a:pPr lvl="1"/>
            <a:r>
              <a:rPr lang="en-US" altLang="nl-NL" dirty="0"/>
              <a:t>where researchers cannot manipulate core concepts </a:t>
            </a:r>
            <a:r>
              <a:rPr lang="en-US" altLang="nl-NL" sz="1350" dirty="0"/>
              <a:t>(Yin, 2018)</a:t>
            </a:r>
            <a:endParaRPr lang="en-US" altLang="en-US" sz="1350" dirty="0"/>
          </a:p>
          <a:p>
            <a:endParaRPr lang="nl-NL" altLang="nl-NL" dirty="0"/>
          </a:p>
        </p:txBody>
      </p:sp>
    </p:spTree>
    <p:extLst>
      <p:ext uri="{BB962C8B-B14F-4D97-AF65-F5344CB8AC3E}">
        <p14:creationId xmlns:p14="http://schemas.microsoft.com/office/powerpoint/2010/main" val="1315402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Assignment</a:t>
            </a:r>
            <a:br>
              <a:rPr lang="en-US" dirty="0"/>
            </a:br>
            <a:r>
              <a:rPr lang="en-US" dirty="0"/>
              <a:t>Suitability of case study method (1)</a:t>
            </a:r>
          </a:p>
        </p:txBody>
      </p:sp>
      <p:sp>
        <p:nvSpPr>
          <p:cNvPr id="3" name="Content Placeholder 2"/>
          <p:cNvSpPr>
            <a:spLocks noGrp="1"/>
          </p:cNvSpPr>
          <p:nvPr>
            <p:ph idx="1"/>
          </p:nvPr>
        </p:nvSpPr>
        <p:spPr/>
        <p:txBody>
          <a:bodyPr>
            <a:normAutofit fontScale="85000" lnSpcReduction="20000"/>
          </a:bodyPr>
          <a:lstStyle/>
          <a:p>
            <a:r>
              <a:rPr lang="en-US" dirty="0"/>
              <a:t>In a study concerning business data sharing, the following research question is provided: </a:t>
            </a:r>
          </a:p>
          <a:p>
            <a:pPr lvl="1"/>
            <a:r>
              <a:rPr lang="en-US" b="1" i="1" dirty="0"/>
              <a:t>“What percentage of European companies openly shares detailed, machine-readable spending data on their website?” </a:t>
            </a:r>
          </a:p>
          <a:p>
            <a:r>
              <a:rPr lang="en-US" dirty="0"/>
              <a:t>Assignment, in groups of 2-3:</a:t>
            </a:r>
          </a:p>
          <a:p>
            <a:pPr marL="385763" indent="-385763">
              <a:buFont typeface="+mj-lt"/>
              <a:buAutoNum type="arabicPeriod"/>
            </a:pPr>
            <a:r>
              <a:rPr lang="en-US" dirty="0"/>
              <a:t>Discuss whether a case study is a suitable method for this research question</a:t>
            </a:r>
          </a:p>
          <a:p>
            <a:pPr marL="385763" indent="-385763">
              <a:buFont typeface="+mj-lt"/>
              <a:buAutoNum type="arabicPeriod"/>
            </a:pPr>
            <a:r>
              <a:rPr lang="en-US" dirty="0"/>
              <a:t>Discuss at least three criteria that determine whether a case study is suitable or not</a:t>
            </a:r>
          </a:p>
        </p:txBody>
      </p:sp>
    </p:spTree>
    <p:extLst>
      <p:ext uri="{BB962C8B-B14F-4D97-AF65-F5344CB8AC3E}">
        <p14:creationId xmlns:p14="http://schemas.microsoft.com/office/powerpoint/2010/main" val="4268721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Feedback/ Q&amp;A</a:t>
            </a:r>
            <a:br>
              <a:rPr lang="en-US" dirty="0"/>
            </a:br>
            <a:r>
              <a:rPr lang="en-US" dirty="0"/>
              <a:t>Suitability of case study method</a:t>
            </a:r>
          </a:p>
        </p:txBody>
      </p:sp>
      <p:sp>
        <p:nvSpPr>
          <p:cNvPr id="3" name="Content Placeholder 2"/>
          <p:cNvSpPr>
            <a:spLocks noGrp="1"/>
          </p:cNvSpPr>
          <p:nvPr>
            <p:ph idx="1"/>
          </p:nvPr>
        </p:nvSpPr>
        <p:spPr>
          <a:xfrm>
            <a:off x="2465330" y="1200151"/>
            <a:ext cx="5329848" cy="3703967"/>
          </a:xfrm>
        </p:spPr>
        <p:txBody>
          <a:bodyPr>
            <a:normAutofit fontScale="77500" lnSpcReduction="20000"/>
          </a:bodyPr>
          <a:lstStyle/>
          <a:p>
            <a:pPr marL="0" indent="0">
              <a:buNone/>
            </a:pPr>
            <a:r>
              <a:rPr lang="en-US" b="1" i="1" dirty="0"/>
              <a:t>“What percentage of European companies openly shares detailed, machine-readable spending data on their website?” </a:t>
            </a:r>
          </a:p>
          <a:p>
            <a:pPr marL="385763" indent="-385763">
              <a:buFont typeface="+mj-lt"/>
              <a:buAutoNum type="arabicPeriod"/>
            </a:pPr>
            <a:r>
              <a:rPr lang="en-US" dirty="0"/>
              <a:t>Case study is not suitable for this RQ</a:t>
            </a:r>
          </a:p>
          <a:p>
            <a:pPr marL="385763" indent="-385763">
              <a:buFont typeface="+mj-lt"/>
              <a:buAutoNum type="arabicPeriod"/>
            </a:pPr>
            <a:r>
              <a:rPr lang="en-US" dirty="0"/>
              <a:t>Criteria that determine why case study is not suitable here:</a:t>
            </a:r>
            <a:endParaRPr lang="nl-NL" dirty="0">
              <a:sym typeface="Wingdings" panose="05000000000000000000" pitchFamily="2" charset="2"/>
            </a:endParaRPr>
          </a:p>
          <a:p>
            <a:pPr lvl="1"/>
            <a:r>
              <a:rPr lang="en-US" dirty="0">
                <a:sym typeface="Wingdings" panose="05000000000000000000" pitchFamily="2" charset="2"/>
              </a:rPr>
              <a:t>No how or why question but ‘how many’</a:t>
            </a:r>
          </a:p>
          <a:p>
            <a:pPr lvl="1"/>
            <a:r>
              <a:rPr lang="nl-NL" dirty="0">
                <a:sym typeface="Wingdings" panose="05000000000000000000" pitchFamily="2" charset="2"/>
              </a:rPr>
              <a:t>Real life setting </a:t>
            </a:r>
            <a:r>
              <a:rPr lang="nl-NL" dirty="0" err="1">
                <a:sym typeface="Wingdings" panose="05000000000000000000" pitchFamily="2" charset="2"/>
              </a:rPr>
              <a:t>less</a:t>
            </a:r>
            <a:r>
              <a:rPr lang="nl-NL" dirty="0">
                <a:sym typeface="Wingdings" panose="05000000000000000000" pitchFamily="2" charset="2"/>
              </a:rPr>
              <a:t> important</a:t>
            </a:r>
          </a:p>
          <a:p>
            <a:pPr lvl="1"/>
            <a:r>
              <a:rPr lang="nl-NL" dirty="0" err="1">
                <a:sym typeface="Wingdings" panose="05000000000000000000" pitchFamily="2" charset="2"/>
              </a:rPr>
              <a:t>Specific</a:t>
            </a:r>
            <a:r>
              <a:rPr lang="nl-NL" dirty="0">
                <a:sym typeface="Wingdings" panose="05000000000000000000" pitchFamily="2" charset="2"/>
              </a:rPr>
              <a:t> </a:t>
            </a:r>
            <a:r>
              <a:rPr lang="nl-NL" dirty="0" err="1">
                <a:sym typeface="Wingdings" panose="05000000000000000000" pitchFamily="2" charset="2"/>
              </a:rPr>
              <a:t>and</a:t>
            </a:r>
            <a:r>
              <a:rPr lang="nl-NL" dirty="0">
                <a:sym typeface="Wingdings" panose="05000000000000000000" pitchFamily="2" charset="2"/>
              </a:rPr>
              <a:t> </a:t>
            </a:r>
            <a:r>
              <a:rPr lang="nl-NL" dirty="0" err="1">
                <a:sym typeface="Wingdings" panose="05000000000000000000" pitchFamily="2" charset="2"/>
              </a:rPr>
              <a:t>limited</a:t>
            </a:r>
            <a:r>
              <a:rPr lang="nl-NL" dirty="0">
                <a:sym typeface="Wingdings" panose="05000000000000000000" pitchFamily="2" charset="2"/>
              </a:rPr>
              <a:t> </a:t>
            </a:r>
            <a:r>
              <a:rPr lang="nl-NL" dirty="0" err="1">
                <a:sym typeface="Wingdings" panose="05000000000000000000" pitchFamily="2" charset="2"/>
              </a:rPr>
              <a:t>number</a:t>
            </a:r>
            <a:r>
              <a:rPr lang="nl-NL" dirty="0">
                <a:sym typeface="Wingdings" panose="05000000000000000000" pitchFamily="2" charset="2"/>
              </a:rPr>
              <a:t> of variables of interest</a:t>
            </a:r>
          </a:p>
          <a:p>
            <a:pPr lvl="1"/>
            <a:r>
              <a:rPr lang="nl-NL" dirty="0" err="1">
                <a:sym typeface="Wingdings" panose="05000000000000000000" pitchFamily="2" charset="2"/>
              </a:rPr>
              <a:t>Requires</a:t>
            </a:r>
            <a:r>
              <a:rPr lang="nl-NL" dirty="0">
                <a:sym typeface="Wingdings" panose="05000000000000000000" pitchFamily="2" charset="2"/>
              </a:rPr>
              <a:t> a </a:t>
            </a:r>
            <a:r>
              <a:rPr lang="nl-NL" dirty="0" err="1">
                <a:sym typeface="Wingdings" panose="05000000000000000000" pitchFamily="2" charset="2"/>
              </a:rPr>
              <a:t>probability-based</a:t>
            </a:r>
            <a:r>
              <a:rPr lang="nl-NL" dirty="0">
                <a:sym typeface="Wingdings" panose="05000000000000000000" pitchFamily="2" charset="2"/>
              </a:rPr>
              <a:t> sample</a:t>
            </a:r>
          </a:p>
          <a:p>
            <a:pPr lvl="1"/>
            <a:endParaRPr lang="en-US" dirty="0"/>
          </a:p>
        </p:txBody>
      </p:sp>
    </p:spTree>
    <p:extLst>
      <p:ext uri="{BB962C8B-B14F-4D97-AF65-F5344CB8AC3E}">
        <p14:creationId xmlns:p14="http://schemas.microsoft.com/office/powerpoint/2010/main" val="4156136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Assignment</a:t>
            </a:r>
            <a:br>
              <a:rPr lang="en-US" dirty="0"/>
            </a:br>
            <a:r>
              <a:rPr lang="en-US" dirty="0"/>
              <a:t>Suitability of case study method (2)</a:t>
            </a:r>
          </a:p>
        </p:txBody>
      </p:sp>
      <p:sp>
        <p:nvSpPr>
          <p:cNvPr id="3" name="Content Placeholder 2"/>
          <p:cNvSpPr>
            <a:spLocks noGrp="1"/>
          </p:cNvSpPr>
          <p:nvPr>
            <p:ph idx="1"/>
          </p:nvPr>
        </p:nvSpPr>
        <p:spPr/>
        <p:txBody>
          <a:bodyPr>
            <a:normAutofit fontScale="85000" lnSpcReduction="20000"/>
          </a:bodyPr>
          <a:lstStyle/>
          <a:p>
            <a:r>
              <a:rPr lang="en-US" dirty="0"/>
              <a:t>In a study concerning information sharing, the following research question is provided: </a:t>
            </a:r>
          </a:p>
          <a:p>
            <a:pPr lvl="1"/>
            <a:r>
              <a:rPr lang="en-US" b="1" i="1" dirty="0"/>
              <a:t>“What are the drivers and mechanisms to achieve cross-sector voluntary information sharing to create public value?” </a:t>
            </a:r>
          </a:p>
          <a:p>
            <a:r>
              <a:rPr lang="en-US" dirty="0"/>
              <a:t>Assignment, in groups of 2-3:</a:t>
            </a:r>
          </a:p>
          <a:p>
            <a:pPr marL="385763" indent="-385763">
              <a:buFont typeface="+mj-lt"/>
              <a:buAutoNum type="arabicPeriod"/>
            </a:pPr>
            <a:r>
              <a:rPr lang="en-US" dirty="0"/>
              <a:t>Discuss whether a case study is a suitable method for this research question</a:t>
            </a:r>
          </a:p>
          <a:p>
            <a:pPr marL="385763" indent="-385763">
              <a:buFont typeface="+mj-lt"/>
              <a:buAutoNum type="arabicPeriod"/>
            </a:pPr>
            <a:r>
              <a:rPr lang="en-US" dirty="0"/>
              <a:t>Discuss at least three criteria that determine whether a case study is suitable or not</a:t>
            </a:r>
          </a:p>
        </p:txBody>
      </p:sp>
    </p:spTree>
    <p:extLst>
      <p:ext uri="{BB962C8B-B14F-4D97-AF65-F5344CB8AC3E}">
        <p14:creationId xmlns:p14="http://schemas.microsoft.com/office/powerpoint/2010/main" val="1529957117"/>
      </p:ext>
    </p:extLst>
  </p:cSld>
  <p:clrMapOvr>
    <a:masterClrMapping/>
  </p:clrMapOvr>
</p:sld>
</file>

<file path=ppt/theme/theme1.xml><?xml version="1.0" encoding="utf-8"?>
<a:theme xmlns:a="http://schemas.openxmlformats.org/drawingml/2006/main" name="Office Theme">
  <a:themeElements>
    <a:clrScheme name="TU Delft">
      <a:dk1>
        <a:sysClr val="windowText" lastClr="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814</TotalTime>
  <Words>3441</Words>
  <Application>Microsoft Office PowerPoint</Application>
  <PresentationFormat>On-screen Show (16:9)</PresentationFormat>
  <Paragraphs>439</Paragraphs>
  <Slides>50</Slides>
  <Notes>21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50</vt:i4>
      </vt:variant>
    </vt:vector>
  </HeadingPairs>
  <TitlesOfParts>
    <vt:vector size="56" baseType="lpstr">
      <vt:lpstr>Arial</vt:lpstr>
      <vt:lpstr>Calibri</vt:lpstr>
      <vt:lpstr>Tahoma</vt:lpstr>
      <vt:lpstr>Times</vt:lpstr>
      <vt:lpstr>Office Theme</vt:lpstr>
      <vt:lpstr>Custom Design</vt:lpstr>
      <vt:lpstr>Case study research</vt:lpstr>
      <vt:lpstr>Learning objectives</vt:lpstr>
      <vt:lpstr>What are case studies? (1)</vt:lpstr>
      <vt:lpstr>What are case studies? (2)</vt:lpstr>
      <vt:lpstr>What are case studies? (3)</vt:lpstr>
      <vt:lpstr>When to do a case study?</vt:lpstr>
      <vt:lpstr>Assignment Suitability of case study method (1)</vt:lpstr>
      <vt:lpstr>Feedback/ Q&amp;A Suitability of case study method</vt:lpstr>
      <vt:lpstr>Assignment Suitability of case study method (2)</vt:lpstr>
      <vt:lpstr>Feedback/ Q&amp;A Suitability of case study method (1)</vt:lpstr>
      <vt:lpstr>Feedback/ Q&amp;A Suitability of case study method (2)</vt:lpstr>
      <vt:lpstr>Criticisms on case study research</vt:lpstr>
      <vt:lpstr>Assignment  Case study criticisms</vt:lpstr>
      <vt:lpstr>Feedback Q&amp;A Case study criticisms </vt:lpstr>
      <vt:lpstr>Feedback Q&amp;A Case study criticisms </vt:lpstr>
      <vt:lpstr>Feedback Q&amp;A Case study criticisms </vt:lpstr>
      <vt:lpstr>Feedback Q&amp;A Case study criticisms </vt:lpstr>
      <vt:lpstr>The case study protocol</vt:lpstr>
      <vt:lpstr>Case study protocol</vt:lpstr>
      <vt:lpstr>Case study selection: designs</vt:lpstr>
      <vt:lpstr>Assignment</vt:lpstr>
      <vt:lpstr>Field procedures: data collection</vt:lpstr>
      <vt:lpstr>Field procedures: data collection</vt:lpstr>
      <vt:lpstr>Data analysis</vt:lpstr>
      <vt:lpstr>Quality assessment of case study research</vt:lpstr>
      <vt:lpstr>Assignment  Example construct validity</vt:lpstr>
      <vt:lpstr>Assignment Case study best practices</vt:lpstr>
      <vt:lpstr>Assignment Feedback / Q&amp;A Internal validity</vt:lpstr>
      <vt:lpstr>Assignment Feedback / Q&amp;A External validity</vt:lpstr>
      <vt:lpstr>Assignment Feedback / Q&amp;A Reliability</vt:lpstr>
      <vt:lpstr>What is a case study protocol?</vt:lpstr>
      <vt:lpstr>Case study protocol</vt:lpstr>
      <vt:lpstr>Assignment 1  Case study protocol analysis</vt:lpstr>
      <vt:lpstr>Assignment 1  Case study protocol analysis</vt:lpstr>
      <vt:lpstr>Assignment 1 Feedback</vt:lpstr>
      <vt:lpstr>Assignment 2 Case study protocol analysis</vt:lpstr>
      <vt:lpstr>Assignment 2  Case study protocol analysis</vt:lpstr>
      <vt:lpstr>Assignment 2 Feedback</vt:lpstr>
      <vt:lpstr>PowerPoint Presentation</vt:lpstr>
      <vt:lpstr>PowerPoint Presentation</vt:lpstr>
      <vt:lpstr>PowerPoint Presentation</vt:lpstr>
      <vt:lpstr>PowerPoint Presentation</vt:lpstr>
      <vt:lpstr>PowerPoint Presentation</vt:lpstr>
      <vt:lpstr>Assignment 4 Setting up a case study protocol</vt:lpstr>
      <vt:lpstr>Assignment 4 Setting up a case study protocol</vt:lpstr>
      <vt:lpstr>Assignment 4 Setting up a case study protocol (A)</vt:lpstr>
      <vt:lpstr>Assignment 4 Setting up a case study protocol (B)</vt:lpstr>
      <vt:lpstr>Assignment 4 Setting up a case study protocol (C)</vt:lpstr>
      <vt:lpstr>Assignment 4 Setting up a case study protocol (D)</vt:lpstr>
      <vt:lpstr>Next week</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dc:creator>
  <cp:lastModifiedBy>Mark de Reuver</cp:lastModifiedBy>
  <cp:revision>78</cp:revision>
  <dcterms:created xsi:type="dcterms:W3CDTF">2015-07-09T11:57:30Z</dcterms:created>
  <dcterms:modified xsi:type="dcterms:W3CDTF">2023-11-06T09:48:53Z</dcterms:modified>
</cp:coreProperties>
</file>