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339" r:id="rId4"/>
    <p:sldId id="340" r:id="rId5"/>
    <p:sldId id="341" r:id="rId6"/>
    <p:sldId id="334" r:id="rId7"/>
    <p:sldId id="335" r:id="rId8"/>
    <p:sldId id="337" r:id="rId9"/>
    <p:sldId id="336" r:id="rId10"/>
    <p:sldId id="342" r:id="rId11"/>
    <p:sldId id="338" r:id="rId12"/>
    <p:sldId id="343" r:id="rId13"/>
    <p:sldId id="344" r:id="rId14"/>
    <p:sldId id="345" r:id="rId15"/>
    <p:sldId id="347" r:id="rId16"/>
    <p:sldId id="346" r:id="rId17"/>
    <p:sldId id="28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4" autoAdjust="0"/>
    <p:restoredTop sz="78182" autoAdjust="0"/>
  </p:normalViewPr>
  <p:slideViewPr>
    <p:cSldViewPr snapToGrid="0" snapToObjects="1">
      <p:cViewPr varScale="1">
        <p:scale>
          <a:sx n="69" d="100"/>
          <a:sy n="69" d="100"/>
        </p:scale>
        <p:origin x="1484" y="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E71D8-5F38-49DF-BEF3-4E8C0E0FD260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428B-5DBF-4E47-AA05-E337B9B8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Wrap-up: Module 4 &amp; 5</a:t>
            </a:r>
            <a:br>
              <a:rPr lang="en-US" sz="4800" dirty="0"/>
            </a:br>
            <a:r>
              <a:rPr lang="en-US" sz="4800" dirty="0"/>
              <a:t>Intro to Module 6: Case study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2023</a:t>
            </a:r>
          </a:p>
          <a:p>
            <a:pPr algn="l"/>
            <a:r>
              <a:rPr lang="en-US" sz="2000" dirty="0"/>
              <a:t>4 December 2023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EE219C-B7C4-5293-EDBD-6DF57152BA95}"/>
              </a:ext>
            </a:extLst>
          </p:cNvPr>
          <p:cNvSpPr/>
          <p:nvPr/>
        </p:nvSpPr>
        <p:spPr>
          <a:xfrm>
            <a:off x="-807868" y="-13466"/>
            <a:ext cx="1615736" cy="12961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1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 to module 6: Case study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20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case studies?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Empirical, in-depth study of </a:t>
            </a:r>
            <a:r>
              <a:rPr lang="en-US" altLang="en-US" b="1" dirty="0">
                <a:solidFill>
                  <a:schemeClr val="accent2"/>
                </a:solidFill>
              </a:rPr>
              <a:t>contemporary phenomenon </a:t>
            </a:r>
            <a:r>
              <a:rPr lang="en-US" altLang="en-US" dirty="0"/>
              <a:t>(“the case”) within its </a:t>
            </a:r>
            <a:r>
              <a:rPr lang="en-US" altLang="en-US" b="1" dirty="0">
                <a:solidFill>
                  <a:schemeClr val="accent2"/>
                </a:solidFill>
              </a:rPr>
              <a:t>real-life context</a:t>
            </a:r>
          </a:p>
          <a:p>
            <a:r>
              <a:rPr lang="en-US" altLang="en-US" b="1" dirty="0">
                <a:solidFill>
                  <a:schemeClr val="accent3"/>
                </a:solidFill>
              </a:rPr>
              <a:t>many more variables of interest </a:t>
            </a:r>
            <a:r>
              <a:rPr lang="en-US" altLang="en-US" dirty="0"/>
              <a:t>than data points</a:t>
            </a:r>
          </a:p>
          <a:p>
            <a:r>
              <a:rPr lang="en-US" altLang="en-US" b="1" dirty="0">
                <a:solidFill>
                  <a:schemeClr val="accent4"/>
                </a:solidFill>
              </a:rPr>
              <a:t>multiple sources of evidence</a:t>
            </a:r>
            <a:r>
              <a:rPr lang="en-US" altLang="en-US" dirty="0"/>
              <a:t>, with data that needs to be </a:t>
            </a:r>
            <a:r>
              <a:rPr lang="en-US" altLang="en-US" b="1" dirty="0">
                <a:solidFill>
                  <a:schemeClr val="accent4"/>
                </a:solidFill>
              </a:rPr>
              <a:t>triangulated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5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do case studies?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/>
              <a:t>“Contemporary phenomena in their real-life setting, taking into account their rich, qualitative intricacies” </a:t>
            </a:r>
            <a:r>
              <a:rPr lang="en-US" altLang="nl-NL" sz="1350" dirty="0"/>
              <a:t>(</a:t>
            </a:r>
            <a:r>
              <a:rPr lang="en-US" altLang="nl-NL" sz="1350" dirty="0" err="1"/>
              <a:t>Benbasat</a:t>
            </a:r>
            <a:r>
              <a:rPr lang="en-US" altLang="nl-NL" sz="1350" dirty="0"/>
              <a:t> et al 1987)</a:t>
            </a:r>
          </a:p>
          <a:p>
            <a:endParaRPr lang="en-US" altLang="nl-NL" sz="1350" dirty="0"/>
          </a:p>
          <a:p>
            <a:r>
              <a:rPr lang="en-US" altLang="nl-NL" dirty="0"/>
              <a:t>Why or how questions</a:t>
            </a:r>
          </a:p>
          <a:p>
            <a:pPr lvl="1"/>
            <a:r>
              <a:rPr lang="en-US" altLang="nl-NL" dirty="0"/>
              <a:t>where researchers cannot manipulate core concepts </a:t>
            </a:r>
            <a:r>
              <a:rPr lang="en-US" altLang="nl-NL" sz="1350" dirty="0"/>
              <a:t>(Yin, 2018)</a:t>
            </a: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6043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21C8-879C-9411-8F2C-24F21CF4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methods in MOT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C743-DAFB-8B5C-50A7-0AE0A1DF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in thesis projects</a:t>
            </a:r>
          </a:p>
          <a:p>
            <a:endParaRPr lang="en-GB" dirty="0"/>
          </a:p>
          <a:p>
            <a:r>
              <a:rPr lang="en-GB" dirty="0"/>
              <a:t>More to it than students (and researchers) often assume</a:t>
            </a:r>
          </a:p>
          <a:p>
            <a:endParaRPr lang="en-GB" dirty="0"/>
          </a:p>
          <a:p>
            <a:r>
              <a:rPr lang="en-GB" dirty="0"/>
              <a:t>On the Research Methods exam, typically the lowest scores on this topic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572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23EF-7C40-F879-8942-0DC076C4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6F7C-6DFA-5795-F5C2-A49A55623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your research topic: What are possible cases you could work on?</a:t>
            </a:r>
          </a:p>
          <a:p>
            <a:pPr lvl="1"/>
            <a:r>
              <a:rPr lang="en-GB" dirty="0"/>
              <a:t>What contemporary phenomena could give you insights?</a:t>
            </a:r>
          </a:p>
          <a:p>
            <a:pPr lvl="1"/>
            <a:r>
              <a:rPr lang="en-GB" dirty="0"/>
              <a:t>What kind of how and why questions could you answer with a case?</a:t>
            </a:r>
          </a:p>
          <a:p>
            <a:pPr lvl="1"/>
            <a:r>
              <a:rPr lang="en-GB" dirty="0"/>
              <a:t>What data collection methods could be suitable?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833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Tomorrow’s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with the materials of module 6: case study research</a:t>
            </a:r>
            <a:endParaRPr lang="en-GB" dirty="0"/>
          </a:p>
          <a:p>
            <a:r>
              <a:rPr lang="en-US" dirty="0"/>
              <a:t>Work on practical case</a:t>
            </a:r>
            <a:endParaRPr lang="en-GB" dirty="0"/>
          </a:p>
          <a:p>
            <a:pPr lvl="0"/>
            <a:r>
              <a:rPr lang="en-US" dirty="0"/>
              <a:t>Preparation needed!</a:t>
            </a:r>
            <a:endParaRPr lang="en-GB" dirty="0"/>
          </a:p>
          <a:p>
            <a:pPr lvl="1"/>
            <a:r>
              <a:rPr lang="en-US" dirty="0"/>
              <a:t>Watch the learning videos from module 6 </a:t>
            </a:r>
            <a:r>
              <a:rPr lang="en-US" i="1" dirty="0"/>
              <a:t>before</a:t>
            </a:r>
            <a:r>
              <a:rPr lang="en-US" dirty="0"/>
              <a:t> the lecture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4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A researcher finds that two items that are supposed to measure the same construct are </a:t>
            </a:r>
            <a:r>
              <a:rPr lang="en-GB" i="1" dirty="0"/>
              <a:t>not</a:t>
            </a:r>
            <a:r>
              <a:rPr lang="en-GB" dirty="0"/>
              <a:t> correlated. This indicates: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GB" dirty="0"/>
              <a:t>Low convergent validity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GB" dirty="0"/>
              <a:t>High convergent validity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GB" dirty="0"/>
              <a:t>Low discriminant validity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GB" dirty="0"/>
              <a:t>High discriminant validity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4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During data analysis, a solution for non-response error is: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GB" dirty="0"/>
              <a:t>Avoiding bias in questionnaire items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GB" dirty="0"/>
              <a:t>Weighting 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GB" dirty="0"/>
              <a:t>Probability sampling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GB" dirty="0"/>
              <a:t>Using a sampling frame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58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Which statement is correct? </a:t>
            </a:r>
          </a:p>
          <a:p>
            <a:r>
              <a:rPr lang="en-GB" dirty="0"/>
              <a:t>I: Any dichotomous scale is a nominal scale. </a:t>
            </a:r>
          </a:p>
          <a:p>
            <a:r>
              <a:rPr lang="en-GB" dirty="0"/>
              <a:t>II: Category scales can either be nominal or ordinal </a:t>
            </a:r>
          </a:p>
          <a:p>
            <a:r>
              <a:rPr lang="en-GB" dirty="0"/>
              <a:t> 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GB" dirty="0"/>
              <a:t>Only statement I is correct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GB" dirty="0"/>
              <a:t>Only statement II is correct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GB" dirty="0"/>
              <a:t>Both statements are correct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GB" dirty="0"/>
              <a:t>Both statements are incorrect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97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B92AE-7B38-B044-890E-1C925373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 </a:t>
            </a:r>
            <a:r>
              <a:rPr lang="nl-NL" dirty="0" err="1"/>
              <a:t>weekly</a:t>
            </a:r>
            <a:r>
              <a:rPr lang="nl-NL" dirty="0"/>
              <a:t> </a:t>
            </a:r>
            <a:r>
              <a:rPr lang="nl-NL" dirty="0" err="1"/>
              <a:t>assignment</a:t>
            </a:r>
            <a:r>
              <a:rPr lang="nl-NL" dirty="0"/>
              <a:t> #3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DA0916-A84F-CE4E-9061-C536359F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99851-D786-55FE-7C85-3FF35E379F81}"/>
              </a:ext>
            </a:extLst>
          </p:cNvPr>
          <p:cNvSpPr/>
          <p:nvPr/>
        </p:nvSpPr>
        <p:spPr>
          <a:xfrm>
            <a:off x="-807868" y="-13466"/>
            <a:ext cx="1615736" cy="12961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13E0E-97E1-A84B-9686-47900434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Often</a:t>
            </a:r>
            <a:r>
              <a:rPr lang="nl-NL" dirty="0"/>
              <a:t> made mistakes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36F3CC-E034-9B43-B35D-20356E82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err="1"/>
              <a:t>Population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sample</a:t>
            </a:r>
          </a:p>
          <a:p>
            <a:pPr marL="685800" lvl="2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you’re</a:t>
            </a:r>
            <a:r>
              <a:rPr lang="nl-NL" dirty="0"/>
              <a:t>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survey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, </a:t>
            </a:r>
            <a:r>
              <a:rPr lang="nl-NL" dirty="0" err="1"/>
              <a:t>there’s</a:t>
            </a:r>
            <a:r>
              <a:rPr lang="nl-NL" dirty="0"/>
              <a:t> no sense </a:t>
            </a:r>
          </a:p>
          <a:p>
            <a:pPr marL="685800" lvl="2" indent="0">
              <a:buNone/>
            </a:pPr>
            <a:r>
              <a:rPr lang="nl-NL" dirty="0" err="1"/>
              <a:t>taking</a:t>
            </a:r>
            <a:r>
              <a:rPr lang="nl-NL" dirty="0"/>
              <a:t> a sample out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endParaRPr lang="nl-NL" dirty="0"/>
          </a:p>
          <a:p>
            <a:r>
              <a:rPr lang="nl-NL" dirty="0" err="1"/>
              <a:t>Likert</a:t>
            </a:r>
            <a:r>
              <a:rPr lang="nl-NL" dirty="0"/>
              <a:t> </a:t>
            </a:r>
            <a:r>
              <a:rPr lang="nl-NL" dirty="0" err="1"/>
              <a:t>scale</a:t>
            </a:r>
            <a:endParaRPr lang="nl-NL" dirty="0"/>
          </a:p>
          <a:p>
            <a:pPr marL="685800" lvl="2" indent="0">
              <a:buNone/>
            </a:pPr>
            <a:r>
              <a:rPr lang="nl-NL" dirty="0" err="1"/>
              <a:t>Likert</a:t>
            </a:r>
            <a:r>
              <a:rPr lang="nl-NL" dirty="0"/>
              <a:t> </a:t>
            </a:r>
            <a:r>
              <a:rPr lang="nl-NL" dirty="0" err="1"/>
              <a:t>scale</a:t>
            </a:r>
            <a:r>
              <a:rPr lang="nl-NL" dirty="0"/>
              <a:t> is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level of agreement </a:t>
            </a:r>
            <a:r>
              <a:rPr lang="nl-NL" dirty="0" err="1"/>
              <a:t>for</a:t>
            </a:r>
            <a:r>
              <a:rPr lang="nl-NL" dirty="0"/>
              <a:t> a statement,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i="1" dirty="0" err="1"/>
              <a:t>not</a:t>
            </a:r>
            <a:r>
              <a:rPr lang="nl-NL" i="1" dirty="0"/>
              <a:t> </a:t>
            </a:r>
            <a:r>
              <a:rPr lang="nl-NL" dirty="0"/>
              <a:t>a question!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make statements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respondent </a:t>
            </a:r>
            <a:r>
              <a:rPr lang="nl-NL" dirty="0" err="1"/>
              <a:t>what</a:t>
            </a:r>
            <a:r>
              <a:rPr lang="nl-NL" dirty="0"/>
              <a:t> his/her opinion is </a:t>
            </a:r>
            <a:r>
              <a:rPr lang="nl-NL" dirty="0" err="1"/>
              <a:t>regarding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statement (e.g. </a:t>
            </a:r>
            <a:r>
              <a:rPr lang="nl-NL" dirty="0" err="1"/>
              <a:t>strongly</a:t>
            </a:r>
            <a:r>
              <a:rPr lang="nl-NL" dirty="0"/>
              <a:t> </a:t>
            </a:r>
            <a:r>
              <a:rPr lang="nl-NL" dirty="0" err="1"/>
              <a:t>agree</a:t>
            </a:r>
            <a:r>
              <a:rPr lang="nl-NL" dirty="0"/>
              <a:t>)</a:t>
            </a:r>
          </a:p>
          <a:p>
            <a:pPr marL="685800" lvl="2" indent="0">
              <a:buNone/>
            </a:pPr>
            <a:r>
              <a:rPr lang="nl-NL" dirty="0"/>
              <a:t>(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wrong in exams </a:t>
            </a:r>
            <a:r>
              <a:rPr lang="nl-NL" dirty="0" err="1"/>
              <a:t>too</a:t>
            </a:r>
            <a:r>
              <a:rPr lang="nl-NL" dirty="0"/>
              <a:t>..)</a:t>
            </a:r>
          </a:p>
          <a:p>
            <a:r>
              <a:rPr lang="nl-NL" dirty="0"/>
              <a:t>Sample frame</a:t>
            </a:r>
          </a:p>
          <a:p>
            <a:pPr marL="685800" lvl="2" indent="0">
              <a:buNone/>
            </a:pP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or </a:t>
            </a:r>
            <a:r>
              <a:rPr lang="nl-NL" dirty="0" err="1"/>
              <a:t>the</a:t>
            </a:r>
            <a:r>
              <a:rPr lang="nl-NL" dirty="0"/>
              <a:t> sample. . Sample frame is </a:t>
            </a:r>
            <a:r>
              <a:rPr lang="nl-NL" dirty="0" err="1"/>
              <a:t>the</a:t>
            </a:r>
            <a:r>
              <a:rPr lang="nl-NL" dirty="0"/>
              <a:t> source </a:t>
            </a:r>
            <a:r>
              <a:rPr lang="nl-NL" dirty="0" err="1"/>
              <a:t>material</a:t>
            </a:r>
            <a:r>
              <a:rPr lang="nl-NL" dirty="0"/>
              <a:t> or device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a sample is </a:t>
            </a:r>
            <a:r>
              <a:rPr lang="nl-NL" dirty="0" err="1"/>
              <a:t>drawn</a:t>
            </a:r>
            <a:r>
              <a:rPr lang="nl-NL" dirty="0"/>
              <a:t>. It is a list of </a:t>
            </a:r>
            <a:r>
              <a:rPr lang="nl-NL" dirty="0" err="1"/>
              <a:t>those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sample</a:t>
            </a:r>
            <a:br>
              <a:rPr lang="nl-NL" dirty="0"/>
            </a:br>
            <a:r>
              <a:rPr lang="nl-NL" dirty="0"/>
              <a:t>(idem)</a:t>
            </a:r>
          </a:p>
          <a:p>
            <a:pPr marL="685800" lvl="2" indent="0">
              <a:buNone/>
            </a:pP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3E00D2-B2B8-CA62-911F-E94B15346478}"/>
              </a:ext>
            </a:extLst>
          </p:cNvPr>
          <p:cNvSpPr/>
          <p:nvPr/>
        </p:nvSpPr>
        <p:spPr>
          <a:xfrm>
            <a:off x="-807868" y="-13466"/>
            <a:ext cx="1615736" cy="12961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831FB-F54F-4FFD-91B0-CB17DEF0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Sampling frame </a:t>
            </a:r>
            <a:r>
              <a:rPr lang="nl-NL" dirty="0" err="1"/>
              <a:t>vs</a:t>
            </a:r>
            <a:r>
              <a:rPr lang="nl-NL" dirty="0"/>
              <a:t> sampling </a:t>
            </a:r>
            <a:r>
              <a:rPr lang="nl-NL" dirty="0" err="1"/>
              <a:t>method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093ECE-6F89-40C4-8773-C7D01036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 err="1"/>
              <a:t>Probability</a:t>
            </a:r>
            <a:r>
              <a:rPr lang="nl-NL" sz="2000" dirty="0"/>
              <a:t> sampling </a:t>
            </a:r>
            <a:r>
              <a:rPr lang="nl-NL" sz="2000" dirty="0" err="1"/>
              <a:t>vs</a:t>
            </a:r>
            <a:r>
              <a:rPr lang="nl-NL" sz="2000" dirty="0"/>
              <a:t> non-</a:t>
            </a:r>
            <a:r>
              <a:rPr lang="nl-NL" sz="2000" dirty="0" err="1"/>
              <a:t>probability</a:t>
            </a:r>
            <a:r>
              <a:rPr lang="nl-NL" sz="2000" dirty="0"/>
              <a:t> sampling</a:t>
            </a:r>
          </a:p>
          <a:p>
            <a:r>
              <a:rPr lang="nl-NL" sz="2000" dirty="0" err="1"/>
              <a:t>Difference</a:t>
            </a:r>
            <a:r>
              <a:rPr lang="nl-NL" sz="2000" dirty="0"/>
              <a:t> </a:t>
            </a:r>
            <a:r>
              <a:rPr lang="nl-NL" sz="2000" dirty="0" err="1"/>
              <a:t>between</a:t>
            </a:r>
            <a:r>
              <a:rPr lang="nl-NL" sz="2000" dirty="0"/>
              <a:t> a sample frame </a:t>
            </a:r>
            <a:r>
              <a:rPr lang="nl-NL" sz="2000" dirty="0" err="1"/>
              <a:t>and</a:t>
            </a:r>
            <a:r>
              <a:rPr lang="nl-NL" sz="2000" dirty="0"/>
              <a:t> a sampling </a:t>
            </a:r>
            <a:r>
              <a:rPr lang="nl-NL" sz="2000" dirty="0" err="1"/>
              <a:t>method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C17350-1315-40DB-886A-192A181352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4969" y="2662896"/>
            <a:ext cx="3627120" cy="119634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167C0F8-6BB6-4FC9-AD2D-1B13ADEDEA52}"/>
              </a:ext>
            </a:extLst>
          </p:cNvPr>
          <p:cNvSpPr txBox="1"/>
          <p:nvPr/>
        </p:nvSpPr>
        <p:spPr>
          <a:xfrm>
            <a:off x="2244969" y="4034226"/>
            <a:ext cx="2595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/>
              <a:t>Stratified</a:t>
            </a:r>
            <a:r>
              <a:rPr lang="nl-NL" sz="1400" dirty="0"/>
              <a:t> sampling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7F89E72-A3A9-48C4-A031-9B877051DE37}"/>
              </a:ext>
            </a:extLst>
          </p:cNvPr>
          <p:cNvSpPr txBox="1"/>
          <p:nvPr/>
        </p:nvSpPr>
        <p:spPr>
          <a:xfrm>
            <a:off x="6175718" y="2554751"/>
            <a:ext cx="227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 sample frame is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take </a:t>
            </a:r>
            <a:r>
              <a:rPr lang="nl-NL" dirty="0" err="1"/>
              <a:t>your</a:t>
            </a:r>
            <a:r>
              <a:rPr lang="nl-NL" dirty="0"/>
              <a:t> sample </a:t>
            </a:r>
            <a:r>
              <a:rPr lang="nl-NL" dirty="0" err="1"/>
              <a:t>from</a:t>
            </a:r>
            <a:r>
              <a:rPr lang="nl-NL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08645-102B-5485-014A-C7EECF2CC6A1}"/>
              </a:ext>
            </a:extLst>
          </p:cNvPr>
          <p:cNvSpPr/>
          <p:nvPr/>
        </p:nvSpPr>
        <p:spPr>
          <a:xfrm>
            <a:off x="-807868" y="-13466"/>
            <a:ext cx="1615736" cy="12961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3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B2F8-E876-AD46-BFA1-1500DF37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Often</a:t>
            </a:r>
            <a:r>
              <a:rPr lang="nl-NL" dirty="0"/>
              <a:t> made mistakes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EFDB9B-C7B2-704B-98F2-8390C8E8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err="1"/>
              <a:t>Argumentation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sampling</a:t>
            </a:r>
          </a:p>
          <a:p>
            <a:pPr marL="1028700" lvl="2" indent="-342900"/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argumentation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why</a:t>
            </a:r>
            <a:r>
              <a:rPr lang="nl-NL" dirty="0"/>
              <a:t> are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design.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 </a:t>
            </a:r>
            <a:r>
              <a:rPr lang="nl-NL" dirty="0" err="1"/>
              <a:t>it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boundaries</a:t>
            </a:r>
            <a:endParaRPr lang="nl-NL" dirty="0"/>
          </a:p>
          <a:p>
            <a:pPr marL="1028700" lvl="2" indent="-342900"/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a </a:t>
            </a:r>
            <a:r>
              <a:rPr lang="nl-NL" dirty="0" err="1"/>
              <a:t>geographical</a:t>
            </a:r>
            <a:r>
              <a:rPr lang="nl-NL" dirty="0"/>
              <a:t> </a:t>
            </a:r>
            <a:r>
              <a:rPr lang="nl-NL" dirty="0" err="1"/>
              <a:t>boundarie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.</a:t>
            </a:r>
          </a:p>
          <a:p>
            <a:pPr marL="1028700" lvl="2" indent="-342900"/>
            <a:r>
              <a:rPr lang="nl-NL" dirty="0"/>
              <a:t>e.g. </a:t>
            </a:r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owners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Netherlands </a:t>
            </a:r>
            <a:r>
              <a:rPr lang="nl-NL" dirty="0" err="1"/>
              <a:t>who</a:t>
            </a:r>
            <a:r>
              <a:rPr lang="nl-NL" dirty="0"/>
              <a:t> are 18 </a:t>
            </a:r>
            <a:r>
              <a:rPr lang="nl-NL" dirty="0" err="1"/>
              <a:t>year</a:t>
            </a:r>
            <a:r>
              <a:rPr lang="nl-NL" dirty="0"/>
              <a:t> or </a:t>
            </a:r>
            <a:r>
              <a:rPr lang="nl-NL" dirty="0" err="1"/>
              <a:t>older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are </a:t>
            </a:r>
            <a:r>
              <a:rPr lang="nl-NL" dirty="0" err="1"/>
              <a:t>registered</a:t>
            </a:r>
            <a:r>
              <a:rPr lang="nl-NL" dirty="0"/>
              <a:t> as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“</a:t>
            </a:r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owners</a:t>
            </a:r>
            <a:r>
              <a:rPr lang="nl-NL" dirty="0"/>
              <a:t>” </a:t>
            </a:r>
          </a:p>
          <a:p>
            <a:pPr marL="1028700" lvl="2" indent="-342900"/>
            <a:r>
              <a:rPr lang="en-GB" sz="2500" dirty="0"/>
              <a:t>Bad example: The Population is the Smart Textile Industry. </a:t>
            </a:r>
            <a:r>
              <a:rPr lang="nl-NL" sz="2500" dirty="0" err="1"/>
              <a:t>Because</a:t>
            </a:r>
            <a:r>
              <a:rPr lang="nl-NL" sz="2500" dirty="0"/>
              <a:t> </a:t>
            </a:r>
            <a:r>
              <a:rPr lang="nl-NL" sz="2500" dirty="0" err="1"/>
              <a:t>suitable</a:t>
            </a:r>
            <a:r>
              <a:rPr lang="nl-NL" sz="2500" dirty="0"/>
              <a:t> sensor system must </a:t>
            </a:r>
            <a:r>
              <a:rPr lang="nl-NL" sz="2500" dirty="0" err="1"/>
              <a:t>be</a:t>
            </a:r>
            <a:r>
              <a:rPr lang="nl-NL" sz="2500" dirty="0"/>
              <a:t> </a:t>
            </a:r>
            <a:r>
              <a:rPr lang="nl-NL" sz="2500" dirty="0" err="1"/>
              <a:t>developed</a:t>
            </a:r>
            <a:r>
              <a:rPr lang="nl-NL" sz="2500" dirty="0"/>
              <a:t> </a:t>
            </a:r>
            <a:r>
              <a:rPr lang="nl-NL" sz="2500" dirty="0" err="1"/>
              <a:t>using</a:t>
            </a:r>
            <a:r>
              <a:rPr lang="nl-NL" sz="2500" dirty="0"/>
              <a:t> smart </a:t>
            </a:r>
            <a:r>
              <a:rPr lang="nl-NL" sz="2500" dirty="0" err="1"/>
              <a:t>textile</a:t>
            </a:r>
            <a:r>
              <a:rPr lang="nl-NL" sz="2500" dirty="0"/>
              <a:t> in order </a:t>
            </a:r>
            <a:r>
              <a:rPr lang="nl-NL" sz="2500" dirty="0" err="1"/>
              <a:t>to</a:t>
            </a:r>
            <a:r>
              <a:rPr lang="nl-NL" sz="2500" dirty="0"/>
              <a:t> </a:t>
            </a:r>
            <a:r>
              <a:rPr lang="nl-NL" sz="2500" dirty="0" err="1"/>
              <a:t>replace</a:t>
            </a:r>
            <a:r>
              <a:rPr lang="nl-NL" sz="2500" dirty="0"/>
              <a:t> </a:t>
            </a:r>
            <a:r>
              <a:rPr lang="nl-NL" sz="2500" dirty="0" err="1"/>
              <a:t>the</a:t>
            </a:r>
            <a:r>
              <a:rPr lang="nl-NL" sz="2500" dirty="0"/>
              <a:t> </a:t>
            </a:r>
            <a:r>
              <a:rPr lang="nl-NL" sz="2500" dirty="0" err="1"/>
              <a:t>current</a:t>
            </a:r>
            <a:r>
              <a:rPr lang="nl-NL" sz="2500" dirty="0"/>
              <a:t> </a:t>
            </a:r>
            <a:r>
              <a:rPr lang="nl-NL" sz="2500" dirty="0" err="1"/>
              <a:t>sensing</a:t>
            </a:r>
            <a:r>
              <a:rPr lang="nl-NL" sz="2500" dirty="0"/>
              <a:t> </a:t>
            </a:r>
            <a:r>
              <a:rPr lang="nl-NL" sz="2500" dirty="0" err="1"/>
              <a:t>technology</a:t>
            </a:r>
            <a:endParaRPr lang="nl-NL" sz="2500" dirty="0"/>
          </a:p>
          <a:p>
            <a:pPr marL="1028700" lvl="2" indent="-342900"/>
            <a:r>
              <a:rPr lang="en-GB" sz="2500" dirty="0"/>
              <a:t>Good example: High-Tech &amp; Software companies in the region of Eindhoven, Netherlands</a:t>
            </a:r>
            <a:endParaRPr lang="nl-NL" sz="2500" dirty="0"/>
          </a:p>
          <a:p>
            <a:pPr marL="685800" lvl="2" indent="0">
              <a:buNone/>
            </a:pP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0EBAB-CF36-5AD2-4A5F-33F23DC24E21}"/>
              </a:ext>
            </a:extLst>
          </p:cNvPr>
          <p:cNvSpPr/>
          <p:nvPr/>
        </p:nvSpPr>
        <p:spPr>
          <a:xfrm>
            <a:off x="-807868" y="-13466"/>
            <a:ext cx="1615736" cy="12961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3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Interactive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6" y="1200150"/>
            <a:ext cx="8700992" cy="3615551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One person presents their questionnaire items</a:t>
            </a:r>
          </a:p>
          <a:p>
            <a:r>
              <a:rPr lang="en-GB" dirty="0"/>
              <a:t>The others give feedback, using the checklist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nl-NL" dirty="0"/>
              <a:t>Avoid double-barreled/twofold questions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nl-NL" dirty="0"/>
              <a:t>Avoid ambiguous questions and words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nl-NL" dirty="0"/>
              <a:t>Define concepts/terms properly and in advance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nl-NL" dirty="0"/>
              <a:t>Avoid abbreviations before you introduce them 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nl-NL" dirty="0"/>
              <a:t>Use of ordinary words </a:t>
            </a:r>
          </a:p>
          <a:p>
            <a:pPr marL="742950" lvl="2" indent="-342900">
              <a:lnSpc>
                <a:spcPct val="120000"/>
              </a:lnSpc>
              <a:spcBef>
                <a:spcPct val="0"/>
              </a:spcBef>
            </a:pPr>
            <a:r>
              <a:rPr lang="en-US" altLang="nl-NL" dirty="0"/>
              <a:t>Avoid leading or biasing questions (‘</a:t>
            </a:r>
            <a:r>
              <a:rPr lang="en-US" altLang="en-US" dirty="0"/>
              <a:t>You are also likely to agree..’)</a:t>
            </a:r>
            <a:endParaRPr lang="en-US" altLang="nl-NL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nl-NL" dirty="0"/>
              <a:t>Social desirability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nl-NL" dirty="0"/>
              <a:t>Avoid recall-dependent questions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nl-NL" dirty="0"/>
              <a:t>Avoid emotionally-loaded questions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nl-NL" dirty="0"/>
              <a:t>Avoid too long questions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nl-NL" dirty="0"/>
              <a:t>Use words and terms that are culturally acceptable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2C6C9-6B48-E871-59DD-A7FC75275922}"/>
              </a:ext>
            </a:extLst>
          </p:cNvPr>
          <p:cNvSpPr/>
          <p:nvPr/>
        </p:nvSpPr>
        <p:spPr>
          <a:xfrm>
            <a:off x="-807868" y="-13466"/>
            <a:ext cx="1615736" cy="12961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668</Words>
  <Application>Microsoft Office PowerPoint</Application>
  <PresentationFormat>On-screen Show (16:9)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Tahoma</vt:lpstr>
      <vt:lpstr>Office Theme</vt:lpstr>
      <vt:lpstr>Custom Design</vt:lpstr>
      <vt:lpstr>Wrap-up: Module 4 &amp; 5 Intro to Module 6: Case study research</vt:lpstr>
      <vt:lpstr>PowerPoint Presentation</vt:lpstr>
      <vt:lpstr>PowerPoint Presentation</vt:lpstr>
      <vt:lpstr>PowerPoint Presentation</vt:lpstr>
      <vt:lpstr>Feedback weekly assignment #3</vt:lpstr>
      <vt:lpstr>Often made mistakes</vt:lpstr>
      <vt:lpstr>Sampling frame vs sampling method</vt:lpstr>
      <vt:lpstr>Often made mistakes</vt:lpstr>
      <vt:lpstr>Interactive session</vt:lpstr>
      <vt:lpstr>Q&amp;A</vt:lpstr>
      <vt:lpstr>Intro to module 6: Case study research</vt:lpstr>
      <vt:lpstr>What are case studies? </vt:lpstr>
      <vt:lpstr>When to do case studies? </vt:lpstr>
      <vt:lpstr>Case methods in MOT</vt:lpstr>
      <vt:lpstr>Assignment</vt:lpstr>
      <vt:lpstr>Tomorrow’s lecture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Mark de Reuver</cp:lastModifiedBy>
  <cp:revision>71</cp:revision>
  <dcterms:created xsi:type="dcterms:W3CDTF">2015-07-09T11:57:30Z</dcterms:created>
  <dcterms:modified xsi:type="dcterms:W3CDTF">2023-11-06T09:53:04Z</dcterms:modified>
</cp:coreProperties>
</file>