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8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4" autoAdjust="0"/>
    <p:restoredTop sz="78182" autoAdjust="0"/>
  </p:normalViewPr>
  <p:slideViewPr>
    <p:cSldViewPr snapToGrid="0" snapToObjects="1">
      <p:cViewPr varScale="1">
        <p:scale>
          <a:sx n="69" d="100"/>
          <a:sy n="69" d="100"/>
        </p:scale>
        <p:origin x="1484" y="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E71D8-5F38-49DF-BEF3-4E8C0E0FD260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428B-5DBF-4E47-AA05-E337B9B88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4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igsaw.vitalsource.com/books/9781119266846/epub/OPS/bgloss.xhtml#glo196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A: an overview of the case study (objectives and auspices, case study issues, and relevant readings about the topic being investigated)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52A1DF-DB67-4215-A149-0F57EC620F2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09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we looked at various possible case study designs.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52A1DF-DB67-4215-A149-0F57EC620F2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81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B concerns the data collection procedures (procedures for protecting human subjects, identification of likely sources of data, presentation of credentials to field contacts, and other logistical reminders)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52A1DF-DB67-4215-A149-0F57EC620F2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597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C: protocol questions (the specific questions that the case study researcher must keep in mind in collecting data and the potential sources of evidence for addressing each question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52A1DF-DB67-4215-A149-0F57EC620F2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80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finally, section D of the protocol contains a tentative outline for the case study report (e.g., the intended audience of the report, format for the data, use and presentation of other documentation, and bibliographic information)</a:t>
            </a:r>
            <a:endParaRPr lang="en-US" altLang="nl-N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52A1DF-DB67-4215-A149-0F57EC620F2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72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As </a:t>
            </a:r>
            <a:r>
              <a:rPr lang="nl-NL" dirty="0" err="1"/>
              <a:t>stated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Sekaran</a:t>
            </a:r>
            <a:r>
              <a:rPr lang="nl-NL" baseline="0" dirty="0"/>
              <a:t> </a:t>
            </a:r>
            <a:r>
              <a:rPr lang="nl-NL" baseline="0" dirty="0" err="1"/>
              <a:t>and</a:t>
            </a:r>
            <a:r>
              <a:rPr lang="nl-NL" baseline="0" dirty="0"/>
              <a:t> Bougie,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Qualitative 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data in the form of words. Examples of qualitative data are interview notes, transcripts of focus groups, answers to open-ended questions, transcriptions of video recordings, accounts of experiences with a product on the Internet and news articles. Qualitative data can come from a wide variety of primary sources and/or secondary sources, such as individuals, focus groups, company records, government publications, and the Internet.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52A1DF-DB67-4215-A149-0F57EC620F2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97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37276A-A857-4BA6-9C9B-07F11A6BEC5D}" type="slidenum">
              <a:rPr kumimoji="0" lang="nl-NL" alt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NL" dirty="0"/>
              <a:t>So why would you conduct qualitative research? Reasons include, but are not limited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dirty="0"/>
              <a:t>To develop theory on a new phenomenon.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dirty="0"/>
              <a:t>To explore new concepts in-depth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dirty="0"/>
              <a:t>To generate hypotheses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dirty="0"/>
              <a:t>To specify hypotheses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dirty="0"/>
              <a:t>To trace the direction of causality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dirty="0"/>
              <a:t>To gain a rich understanding of causality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dirty="0"/>
              <a:t>And to understand the process of change</a:t>
            </a:r>
            <a:endParaRPr lang="nl-NL" alt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1584022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simple</a:t>
            </a:r>
            <a:r>
              <a:rPr lang="nl-NL" dirty="0"/>
              <a:t> view on </a:t>
            </a:r>
            <a:r>
              <a:rPr lang="nl-NL" dirty="0" err="1"/>
              <a:t>qualitative</a:t>
            </a:r>
            <a:r>
              <a:rPr lang="nl-NL" baseline="0" dirty="0"/>
              <a:t> </a:t>
            </a:r>
            <a:r>
              <a:rPr lang="nl-NL" baseline="0" dirty="0" err="1"/>
              <a:t>and</a:t>
            </a:r>
            <a:r>
              <a:rPr lang="nl-NL" baseline="0" dirty="0"/>
              <a:t> </a:t>
            </a:r>
            <a:r>
              <a:rPr lang="nl-NL" baseline="0" dirty="0" err="1"/>
              <a:t>quantitative</a:t>
            </a:r>
            <a:r>
              <a:rPr lang="nl-NL" baseline="0" dirty="0"/>
              <a:t> research. In </a:t>
            </a:r>
            <a:r>
              <a:rPr lang="nl-NL" baseline="0" dirty="0" err="1"/>
              <a:t>general</a:t>
            </a:r>
            <a:r>
              <a:rPr lang="nl-NL" baseline="0" dirty="0"/>
              <a:t>,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could</a:t>
            </a:r>
            <a:r>
              <a:rPr lang="nl-NL" baseline="0" dirty="0"/>
              <a:t> say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qualitative</a:t>
            </a:r>
            <a:r>
              <a:rPr lang="nl-NL" baseline="0" dirty="0"/>
              <a:t> research </a:t>
            </a:r>
            <a:r>
              <a:rPr lang="nl-NL" baseline="0" dirty="0" err="1"/>
              <a:t>usually</a:t>
            </a:r>
            <a:r>
              <a:rPr lang="nl-NL" baseline="0" dirty="0"/>
              <a:t> </a:t>
            </a:r>
            <a:r>
              <a:rPr lang="nl-NL" baseline="0" dirty="0" err="1"/>
              <a:t>uses</a:t>
            </a:r>
            <a:r>
              <a:rPr lang="nl-NL" baseline="0" dirty="0"/>
              <a:t> a non-</a:t>
            </a:r>
            <a:r>
              <a:rPr lang="nl-NL" baseline="0" dirty="0" err="1"/>
              <a:t>probability</a:t>
            </a:r>
            <a:r>
              <a:rPr lang="nl-NL" baseline="0" dirty="0"/>
              <a:t>-</a:t>
            </a:r>
            <a:r>
              <a:rPr lang="nl-NL" baseline="0" dirty="0" err="1"/>
              <a:t>based</a:t>
            </a:r>
            <a:r>
              <a:rPr lang="nl-NL" baseline="0" dirty="0"/>
              <a:t> sample, </a:t>
            </a:r>
            <a:r>
              <a:rPr lang="nl-NL" baseline="0" dirty="0" err="1"/>
              <a:t>while</a:t>
            </a:r>
            <a:r>
              <a:rPr lang="nl-NL" baseline="0" dirty="0"/>
              <a:t> </a:t>
            </a:r>
            <a:r>
              <a:rPr lang="nl-NL" baseline="0" dirty="0" err="1"/>
              <a:t>quantitative</a:t>
            </a:r>
            <a:r>
              <a:rPr lang="nl-NL" baseline="0" dirty="0"/>
              <a:t> research </a:t>
            </a:r>
            <a:r>
              <a:rPr lang="nl-NL" baseline="0" dirty="0" err="1"/>
              <a:t>typically</a:t>
            </a:r>
            <a:r>
              <a:rPr lang="nl-NL" baseline="0" dirty="0"/>
              <a:t> </a:t>
            </a:r>
            <a:r>
              <a:rPr lang="nl-NL" baseline="0" dirty="0" err="1"/>
              <a:t>uses</a:t>
            </a:r>
            <a:r>
              <a:rPr lang="nl-NL" baseline="0" dirty="0"/>
              <a:t> a </a:t>
            </a:r>
            <a:r>
              <a:rPr lang="nl-NL" baseline="0" dirty="0" err="1"/>
              <a:t>probability-based</a:t>
            </a:r>
            <a:r>
              <a:rPr lang="nl-NL" baseline="0" dirty="0"/>
              <a:t> sample. </a:t>
            </a:r>
            <a:r>
              <a:rPr lang="nl-NL" baseline="0" dirty="0" err="1"/>
              <a:t>This</a:t>
            </a:r>
            <a:r>
              <a:rPr lang="nl-NL" baseline="0" dirty="0"/>
              <a:t> is </a:t>
            </a:r>
            <a:r>
              <a:rPr lang="nl-NL" baseline="0" dirty="0" err="1"/>
              <a:t>not</a:t>
            </a:r>
            <a:r>
              <a:rPr lang="nl-NL" baseline="0" dirty="0"/>
              <a:t> </a:t>
            </a:r>
            <a:r>
              <a:rPr lang="nl-NL" baseline="0" dirty="0" err="1"/>
              <a:t>always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case, as </a:t>
            </a:r>
            <a:r>
              <a:rPr lang="nl-NL" baseline="0" dirty="0" err="1"/>
              <a:t>qualitative</a:t>
            </a:r>
            <a:r>
              <a:rPr lang="nl-NL" baseline="0" dirty="0"/>
              <a:t> studies </a:t>
            </a:r>
            <a:r>
              <a:rPr lang="nl-NL" baseline="0" dirty="0" err="1"/>
              <a:t>may</a:t>
            </a:r>
            <a:r>
              <a:rPr lang="nl-NL" baseline="0" dirty="0"/>
              <a:t> </a:t>
            </a:r>
            <a:r>
              <a:rPr lang="nl-NL" baseline="0" dirty="0" err="1"/>
              <a:t>also</a:t>
            </a:r>
            <a:r>
              <a:rPr lang="nl-NL" baseline="0" dirty="0"/>
              <a:t> </a:t>
            </a:r>
            <a:r>
              <a:rPr lang="nl-NL" baseline="0" dirty="0" err="1"/>
              <a:t>use</a:t>
            </a:r>
            <a:r>
              <a:rPr lang="nl-NL" baseline="0" dirty="0"/>
              <a:t> </a:t>
            </a:r>
            <a:r>
              <a:rPr lang="nl-NL" baseline="0" dirty="0" err="1"/>
              <a:t>probability-based</a:t>
            </a:r>
            <a:r>
              <a:rPr lang="nl-NL" baseline="0" dirty="0"/>
              <a:t> samples </a:t>
            </a:r>
            <a:r>
              <a:rPr lang="nl-NL" baseline="0" dirty="0" err="1"/>
              <a:t>and</a:t>
            </a:r>
            <a:r>
              <a:rPr lang="nl-NL" baseline="0" dirty="0"/>
              <a:t> </a:t>
            </a:r>
            <a:r>
              <a:rPr lang="nl-NL" baseline="0" dirty="0" err="1"/>
              <a:t>quantitative</a:t>
            </a:r>
            <a:r>
              <a:rPr lang="nl-NL" baseline="0" dirty="0"/>
              <a:t> studies </a:t>
            </a:r>
            <a:r>
              <a:rPr lang="nl-NL" baseline="0" dirty="0" err="1"/>
              <a:t>may</a:t>
            </a:r>
            <a:r>
              <a:rPr lang="nl-NL" baseline="0" dirty="0"/>
              <a:t> </a:t>
            </a:r>
            <a:r>
              <a:rPr lang="nl-NL" baseline="0" dirty="0" err="1"/>
              <a:t>use</a:t>
            </a:r>
            <a:r>
              <a:rPr lang="nl-NL" baseline="0" dirty="0"/>
              <a:t> non-</a:t>
            </a:r>
            <a:r>
              <a:rPr lang="nl-NL" baseline="0" dirty="0" err="1"/>
              <a:t>probability</a:t>
            </a:r>
            <a:r>
              <a:rPr lang="nl-NL" baseline="0" dirty="0"/>
              <a:t>-</a:t>
            </a:r>
            <a:r>
              <a:rPr lang="nl-NL" baseline="0" dirty="0" err="1"/>
              <a:t>based</a:t>
            </a:r>
            <a:r>
              <a:rPr lang="nl-NL" baseline="0" dirty="0"/>
              <a:t> samples, but </a:t>
            </a:r>
            <a:r>
              <a:rPr lang="nl-NL" baseline="0" dirty="0" err="1"/>
              <a:t>the</a:t>
            </a:r>
            <a:r>
              <a:rPr lang="nl-NL" baseline="0" dirty="0"/>
              <a:t> statement </a:t>
            </a:r>
            <a:r>
              <a:rPr lang="nl-NL" baseline="0" dirty="0" err="1"/>
              <a:t>holds</a:t>
            </a:r>
            <a:r>
              <a:rPr lang="nl-NL" baseline="0" dirty="0"/>
              <a:t> </a:t>
            </a:r>
            <a:r>
              <a:rPr lang="nl-NL" baseline="0" dirty="0" err="1"/>
              <a:t>for</a:t>
            </a:r>
            <a:r>
              <a:rPr lang="nl-NL" baseline="0" dirty="0"/>
              <a:t> most </a:t>
            </a:r>
            <a:r>
              <a:rPr lang="nl-NL" baseline="0" dirty="0" err="1"/>
              <a:t>qualitative</a:t>
            </a:r>
            <a:r>
              <a:rPr lang="nl-NL" baseline="0" dirty="0"/>
              <a:t> </a:t>
            </a:r>
            <a:r>
              <a:rPr lang="nl-NL" baseline="0" dirty="0" err="1"/>
              <a:t>and</a:t>
            </a:r>
            <a:r>
              <a:rPr lang="nl-NL" baseline="0" dirty="0"/>
              <a:t> </a:t>
            </a:r>
            <a:r>
              <a:rPr lang="nl-NL" baseline="0" dirty="0" err="1"/>
              <a:t>quantitative</a:t>
            </a:r>
            <a:r>
              <a:rPr lang="nl-NL" baseline="0" dirty="0"/>
              <a:t> studies. </a:t>
            </a:r>
          </a:p>
          <a:p>
            <a:endParaRPr lang="nl-NL" baseline="0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52A1DF-DB67-4215-A149-0F57EC620F2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804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Qualitative</a:t>
            </a:r>
            <a:r>
              <a:rPr lang="nl-NL" dirty="0"/>
              <a:t> research</a:t>
            </a:r>
            <a:r>
              <a:rPr lang="nl-NL" baseline="0" dirty="0"/>
              <a:t> is </a:t>
            </a:r>
            <a:r>
              <a:rPr lang="nl-NL" baseline="0" dirty="0" err="1"/>
              <a:t>characterized</a:t>
            </a:r>
            <a:r>
              <a:rPr lang="nl-NL" baseline="0" dirty="0"/>
              <a:t> </a:t>
            </a:r>
            <a:r>
              <a:rPr lang="nl-NL" baseline="0" dirty="0" err="1"/>
              <a:t>by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use</a:t>
            </a:r>
            <a:r>
              <a:rPr lang="nl-NL" baseline="0" dirty="0"/>
              <a:t> of </a:t>
            </a:r>
            <a:r>
              <a:rPr lang="nl-NL" baseline="0" dirty="0" err="1"/>
              <a:t>words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describe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findings</a:t>
            </a:r>
            <a:r>
              <a:rPr lang="nl-NL" baseline="0" dirty="0"/>
              <a:t>, </a:t>
            </a:r>
            <a:r>
              <a:rPr lang="nl-NL" baseline="0" dirty="0" err="1"/>
              <a:t>from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perspective</a:t>
            </a:r>
            <a:r>
              <a:rPr lang="nl-NL" baseline="0" dirty="0"/>
              <a:t> of </a:t>
            </a:r>
            <a:r>
              <a:rPr lang="nl-NL" baseline="0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study</a:t>
            </a:r>
            <a:r>
              <a:rPr lang="nl-NL" baseline="0" dirty="0"/>
              <a:t> participant. The researcher is </a:t>
            </a:r>
            <a:r>
              <a:rPr lang="nl-NL" baseline="0" dirty="0" err="1"/>
              <a:t>often</a:t>
            </a:r>
            <a:r>
              <a:rPr lang="nl-NL" baseline="0" dirty="0"/>
              <a:t> </a:t>
            </a:r>
            <a:r>
              <a:rPr lang="nl-NL" baseline="0" dirty="0" err="1"/>
              <a:t>closely</a:t>
            </a:r>
            <a:r>
              <a:rPr lang="nl-NL" baseline="0" dirty="0"/>
              <a:t> </a:t>
            </a:r>
            <a:r>
              <a:rPr lang="nl-NL" baseline="0" dirty="0" err="1"/>
              <a:t>involved</a:t>
            </a:r>
            <a:r>
              <a:rPr lang="nl-NL" baseline="0" dirty="0"/>
              <a:t>. </a:t>
            </a:r>
            <a:r>
              <a:rPr lang="nl-NL" baseline="0" dirty="0" err="1"/>
              <a:t>Qualitative</a:t>
            </a:r>
            <a:r>
              <a:rPr lang="nl-NL" baseline="0" dirty="0"/>
              <a:t> research </a:t>
            </a:r>
            <a:r>
              <a:rPr lang="nl-NL" baseline="0" dirty="0" err="1"/>
              <a:t>often</a:t>
            </a:r>
            <a:r>
              <a:rPr lang="nl-NL" baseline="0" dirty="0"/>
              <a:t> looks at </a:t>
            </a:r>
            <a:r>
              <a:rPr lang="nl-NL" baseline="0" dirty="0" err="1"/>
              <a:t>processes</a:t>
            </a:r>
            <a:r>
              <a:rPr lang="nl-NL" baseline="0" dirty="0"/>
              <a:t>, is </a:t>
            </a:r>
            <a:r>
              <a:rPr lang="nl-NL" baseline="0" dirty="0" err="1"/>
              <a:t>unstructured</a:t>
            </a:r>
            <a:r>
              <a:rPr lang="nl-NL" baseline="0" dirty="0"/>
              <a:t> </a:t>
            </a:r>
            <a:r>
              <a:rPr lang="nl-NL" baseline="0" dirty="0" err="1"/>
              <a:t>and</a:t>
            </a:r>
            <a:r>
              <a:rPr lang="nl-NL" baseline="0" dirty="0"/>
              <a:t> </a:t>
            </a:r>
            <a:r>
              <a:rPr lang="nl-NL" baseline="0" dirty="0" err="1"/>
              <a:t>makes</a:t>
            </a:r>
            <a:r>
              <a:rPr lang="nl-NL" baseline="0" dirty="0"/>
              <a:t> </a:t>
            </a:r>
            <a:r>
              <a:rPr lang="nl-NL" baseline="0" dirty="0" err="1"/>
              <a:t>it</a:t>
            </a:r>
            <a:r>
              <a:rPr lang="nl-NL" baseline="0" dirty="0"/>
              <a:t> </a:t>
            </a:r>
            <a:r>
              <a:rPr lang="nl-NL" baseline="0" dirty="0" err="1"/>
              <a:t>possible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obtain</a:t>
            </a:r>
            <a:r>
              <a:rPr lang="nl-NL" baseline="0" dirty="0"/>
              <a:t> </a:t>
            </a:r>
            <a:r>
              <a:rPr lang="nl-NL" baseline="0" dirty="0" err="1"/>
              <a:t>contextual</a:t>
            </a:r>
            <a:r>
              <a:rPr lang="nl-NL" baseline="0" dirty="0"/>
              <a:t> </a:t>
            </a:r>
            <a:r>
              <a:rPr lang="nl-NL" baseline="0" dirty="0" err="1"/>
              <a:t>understanding</a:t>
            </a:r>
            <a:r>
              <a:rPr lang="nl-NL" baseline="0" dirty="0"/>
              <a:t>. It </a:t>
            </a:r>
            <a:r>
              <a:rPr lang="nl-NL" baseline="0" dirty="0" err="1"/>
              <a:t>often</a:t>
            </a:r>
            <a:r>
              <a:rPr lang="nl-NL" baseline="0" dirty="0"/>
              <a:t> leads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rich</a:t>
            </a:r>
            <a:r>
              <a:rPr lang="nl-NL" baseline="0" dirty="0"/>
              <a:t> </a:t>
            </a:r>
            <a:r>
              <a:rPr lang="nl-NL" baseline="0" dirty="0" err="1"/>
              <a:t>deep</a:t>
            </a:r>
            <a:r>
              <a:rPr lang="nl-NL" baseline="0" dirty="0"/>
              <a:t> data </a:t>
            </a:r>
            <a:r>
              <a:rPr lang="nl-NL" baseline="0" dirty="0" err="1"/>
              <a:t>derived</a:t>
            </a:r>
            <a:r>
              <a:rPr lang="nl-NL" baseline="0" dirty="0"/>
              <a:t> </a:t>
            </a:r>
            <a:r>
              <a:rPr lang="nl-NL" baseline="0" dirty="0" err="1"/>
              <a:t>from</a:t>
            </a:r>
            <a:r>
              <a:rPr lang="nl-NL" baseline="0" dirty="0"/>
              <a:t> multiple data sources. The </a:t>
            </a:r>
            <a:r>
              <a:rPr lang="nl-NL" baseline="0" dirty="0" err="1"/>
              <a:t>findings</a:t>
            </a:r>
            <a:r>
              <a:rPr lang="nl-NL" baseline="0" dirty="0"/>
              <a:t> are </a:t>
            </a:r>
            <a:r>
              <a:rPr lang="nl-NL" baseline="0" dirty="0" err="1"/>
              <a:t>often</a:t>
            </a:r>
            <a:r>
              <a:rPr lang="nl-NL" baseline="0" dirty="0"/>
              <a:t> at </a:t>
            </a:r>
            <a:r>
              <a:rPr lang="nl-NL" baseline="0" dirty="0" err="1"/>
              <a:t>the</a:t>
            </a:r>
            <a:r>
              <a:rPr lang="nl-NL" baseline="0" dirty="0"/>
              <a:t> micro level </a:t>
            </a:r>
            <a:r>
              <a:rPr lang="nl-NL" baseline="0" dirty="0" err="1"/>
              <a:t>and</a:t>
            </a:r>
            <a:r>
              <a:rPr lang="nl-NL" baseline="0" dirty="0"/>
              <a:t> </a:t>
            </a:r>
            <a:r>
              <a:rPr lang="nl-NL" baseline="0" dirty="0" err="1"/>
              <a:t>they</a:t>
            </a:r>
            <a:r>
              <a:rPr lang="nl-NL" baseline="0" dirty="0"/>
              <a:t> concern </a:t>
            </a:r>
            <a:r>
              <a:rPr lang="nl-NL" baseline="0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meaning</a:t>
            </a:r>
            <a:r>
              <a:rPr lang="nl-NL" baseline="0" dirty="0"/>
              <a:t> of </a:t>
            </a:r>
            <a:r>
              <a:rPr lang="nl-NL" baseline="0" dirty="0" err="1"/>
              <a:t>certain</a:t>
            </a:r>
            <a:r>
              <a:rPr lang="nl-NL" baseline="0" dirty="0"/>
              <a:t> </a:t>
            </a:r>
            <a:r>
              <a:rPr lang="nl-NL" baseline="0" dirty="0" err="1"/>
              <a:t>phenomena</a:t>
            </a:r>
            <a:r>
              <a:rPr lang="nl-NL" baseline="0" dirty="0"/>
              <a:t> in </a:t>
            </a:r>
            <a:r>
              <a:rPr lang="nl-NL" baseline="0" dirty="0" err="1"/>
              <a:t>their</a:t>
            </a:r>
            <a:r>
              <a:rPr lang="nl-NL" baseline="0" dirty="0"/>
              <a:t> </a:t>
            </a:r>
            <a:r>
              <a:rPr lang="nl-NL" baseline="0" dirty="0" err="1"/>
              <a:t>natural</a:t>
            </a:r>
            <a:r>
              <a:rPr lang="nl-NL" baseline="0" dirty="0"/>
              <a:t> setting.</a:t>
            </a:r>
          </a:p>
          <a:p>
            <a:endParaRPr lang="nl-NL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52A1DF-DB67-4215-A149-0F57EC620F2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5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1" y="4815702"/>
            <a:ext cx="231637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0324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1" y="4815702"/>
            <a:ext cx="231637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750" smtClean="0"/>
              <a:pPr/>
              <a:t>‹#›</a:t>
            </a:fld>
            <a:endParaRPr lang="en-US" sz="75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6197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0" r:id="rId4"/>
    <p:sldLayoutId id="2147483671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Wrap-up: case studies</a:t>
            </a:r>
            <a:br>
              <a:rPr lang="en-US" sz="4800" dirty="0"/>
            </a:br>
            <a:r>
              <a:rPr lang="en-US" sz="4800" dirty="0"/>
              <a:t>Intro: Qualitative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>
                <a:latin typeface="Arial"/>
                <a:cs typeface="Arial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 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Which of the following statements about protocol questions is correct? </a:t>
            </a:r>
          </a:p>
          <a:p>
            <a:endParaRPr lang="en-US" dirty="0"/>
          </a:p>
          <a:p>
            <a:pPr marL="385763" indent="-385763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Protocol questions describe what types of data are planned to be collected</a:t>
            </a:r>
          </a:p>
          <a:p>
            <a:pPr marL="385763" indent="-385763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Protocol questions describe the intended audience for the case report</a:t>
            </a:r>
          </a:p>
          <a:p>
            <a:pPr marL="385763" indent="-385763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Both are correct</a:t>
            </a:r>
          </a:p>
          <a:p>
            <a:pPr marL="385763" indent="-385763">
              <a:buFont typeface="+mj-lt"/>
              <a:buAutoNum type="alphaUcPeriod"/>
            </a:pPr>
            <a:r>
              <a:rPr lang="en-US" dirty="0">
                <a:solidFill>
                  <a:srgbClr val="00B050"/>
                </a:solidFill>
              </a:rPr>
              <a:t>Both are incorrect</a:t>
            </a:r>
            <a:endParaRPr lang="nl-NL" dirty="0">
              <a:solidFill>
                <a:srgbClr val="00B050"/>
              </a:solidFill>
            </a:endParaRPr>
          </a:p>
          <a:p>
            <a:pPr marL="385763" indent="-385763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See lecture video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Explain core choices within each element of the case study protocol</a:t>
            </a:r>
          </a:p>
          <a:p>
            <a:pPr marL="385763" indent="-385763">
              <a:buFont typeface="+mj-lt"/>
              <a:buAutoNum type="arabicPeriod" startAt="3"/>
            </a:pPr>
            <a:endParaRPr lang="en-GB" dirty="0"/>
          </a:p>
          <a:p>
            <a:pPr marL="685800" lvl="1" indent="-385763">
              <a:buFont typeface="+mj-lt"/>
              <a:buAutoNum type="alphaUcPeriod" startAt="3"/>
            </a:pPr>
            <a:r>
              <a:rPr lang="en-US" sz="1950" dirty="0"/>
              <a:t>Protocol questions</a:t>
            </a:r>
          </a:p>
          <a:p>
            <a:pPr marL="985838" lvl="2" indent="-385763">
              <a:buFont typeface="Arial" panose="020B0604020202020204" pitchFamily="34" charset="0"/>
              <a:buChar char="•"/>
            </a:pPr>
            <a:r>
              <a:rPr lang="en-US" sz="1950" dirty="0"/>
              <a:t>the specific questions that the case study researcher must keep in mind in collecting data </a:t>
            </a:r>
          </a:p>
          <a:p>
            <a:pPr marL="985838" lvl="2" indent="-385763">
              <a:buFont typeface="Arial" panose="020B0604020202020204" pitchFamily="34" charset="0"/>
              <a:buChar char="•"/>
            </a:pPr>
            <a:r>
              <a:rPr lang="en-US" sz="1950" dirty="0"/>
              <a:t>the potential sources of evidence for addressing each question</a:t>
            </a:r>
          </a:p>
          <a:p>
            <a:pPr marL="985838" lvl="2" indent="-385763">
              <a:buFont typeface="Arial" panose="020B0604020202020204" pitchFamily="34" charset="0"/>
              <a:buChar char="•"/>
            </a:pPr>
            <a:r>
              <a:rPr lang="en-US" sz="1950" dirty="0"/>
              <a:t>unit </a:t>
            </a:r>
            <a:r>
              <a:rPr lang="en-US" dirty="0"/>
              <a:t>of analysis </a:t>
            </a:r>
          </a:p>
          <a:p>
            <a:pPr marL="985838" lvl="2" indent="-385763">
              <a:buFont typeface="Arial" panose="020B0604020202020204" pitchFamily="34" charset="0"/>
              <a:buChar char="•"/>
            </a:pPr>
            <a:endParaRPr lang="en-US" sz="1950" dirty="0"/>
          </a:p>
          <a:p>
            <a:pPr marL="385763" indent="-385763">
              <a:buFont typeface="+mj-lt"/>
              <a:buAutoNum type="arabicPeriod" startAt="3"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91406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 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Which of the following statements about case study protocol part D is correct? </a:t>
            </a:r>
          </a:p>
          <a:p>
            <a:endParaRPr lang="en-US" dirty="0"/>
          </a:p>
          <a:p>
            <a:pPr marL="385763" indent="-385763">
              <a:buFont typeface="+mj-lt"/>
              <a:buAutoNum type="alphaUcPeriod"/>
            </a:pPr>
            <a:r>
              <a:rPr lang="en-US" dirty="0"/>
              <a:t>Protocol part D forces the researcher to think about the audience of the case study report in advance </a:t>
            </a:r>
          </a:p>
          <a:p>
            <a:pPr marL="385763" indent="-385763">
              <a:buFont typeface="+mj-lt"/>
              <a:buAutoNum type="alphaUcPeriod"/>
            </a:pPr>
            <a:r>
              <a:rPr lang="en-US" dirty="0"/>
              <a:t>Protocol part D may outline the extent of documentation for the case study report</a:t>
            </a:r>
          </a:p>
          <a:p>
            <a:pPr marL="385763" indent="-385763">
              <a:buFont typeface="+mj-lt"/>
              <a:buAutoNum type="alphaUcPeriod"/>
            </a:pPr>
            <a:r>
              <a:rPr lang="en-US" dirty="0"/>
              <a:t>Both are correct</a:t>
            </a:r>
          </a:p>
          <a:p>
            <a:pPr marL="385763" indent="-385763">
              <a:buFont typeface="+mj-lt"/>
              <a:buAutoNum type="alphaUcPeriod"/>
            </a:pPr>
            <a:r>
              <a:rPr lang="en-US" dirty="0"/>
              <a:t>Both are incorrect</a:t>
            </a:r>
            <a:endParaRPr lang="nl-NL" dirty="0"/>
          </a:p>
          <a:p>
            <a:pPr marL="385763" indent="-385763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8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 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Which of the following statements about case study protocol part D is correct? </a:t>
            </a:r>
          </a:p>
          <a:p>
            <a:endParaRPr lang="en-US" dirty="0"/>
          </a:p>
          <a:p>
            <a:pPr marL="385763" indent="-385763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Protocol part D forces the researcher to think about the audience of the case study report in advance </a:t>
            </a:r>
          </a:p>
          <a:p>
            <a:pPr marL="385763" indent="-385763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Protocol part D may outline the extent of documentation for the case study report</a:t>
            </a:r>
          </a:p>
          <a:p>
            <a:pPr marL="385763" indent="-385763">
              <a:buFont typeface="+mj-lt"/>
              <a:buAutoNum type="alphaUcPeriod"/>
            </a:pPr>
            <a:r>
              <a:rPr lang="en-US" dirty="0">
                <a:solidFill>
                  <a:srgbClr val="00B050"/>
                </a:solidFill>
              </a:rPr>
              <a:t>Both are correct</a:t>
            </a:r>
          </a:p>
          <a:p>
            <a:pPr marL="385763" indent="-385763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Both are incorrect</a:t>
            </a:r>
            <a:endParaRPr lang="nl-NL" dirty="0">
              <a:solidFill>
                <a:srgbClr val="FF0000"/>
              </a:solidFill>
            </a:endParaRPr>
          </a:p>
          <a:p>
            <a:pPr marL="385763" indent="-385763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03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See lecture video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Explain core choices within each element of the case study protocol</a:t>
            </a:r>
          </a:p>
          <a:p>
            <a:pPr marL="385763" indent="-385763">
              <a:buFont typeface="+mj-lt"/>
              <a:buAutoNum type="arabicPeriod" startAt="3"/>
            </a:pPr>
            <a:endParaRPr lang="en-GB" dirty="0"/>
          </a:p>
          <a:p>
            <a:pPr marL="685800" lvl="1" indent="-385763">
              <a:buFont typeface="+mj-lt"/>
              <a:buAutoNum type="alphaUcPeriod" startAt="4"/>
            </a:pPr>
            <a:r>
              <a:rPr lang="en-US" sz="1950" dirty="0"/>
              <a:t>Tentative outline for the case study report, e.g.:</a:t>
            </a:r>
          </a:p>
          <a:p>
            <a:pPr marL="985838" lvl="2" indent="-385763">
              <a:buFont typeface="Arial" panose="020B0604020202020204" pitchFamily="34" charset="0"/>
              <a:buChar char="•"/>
            </a:pPr>
            <a:r>
              <a:rPr lang="en-US" sz="1950" dirty="0"/>
              <a:t>likely audience</a:t>
            </a:r>
          </a:p>
          <a:p>
            <a:pPr marL="985838" lvl="2" indent="-385763">
              <a:buFont typeface="Arial" panose="020B0604020202020204" pitchFamily="34" charset="0"/>
              <a:buChar char="•"/>
            </a:pPr>
            <a:r>
              <a:rPr lang="en-US" sz="1950" dirty="0"/>
              <a:t>data format and analysis</a:t>
            </a:r>
          </a:p>
          <a:p>
            <a:pPr marL="985838" lvl="2" indent="-385763">
              <a:buFont typeface="Arial" panose="020B0604020202020204" pitchFamily="34" charset="0"/>
              <a:buChar char="•"/>
            </a:pPr>
            <a:r>
              <a:rPr lang="en-US" sz="1950" dirty="0"/>
              <a:t>use and presentation of other documentation</a:t>
            </a:r>
          </a:p>
          <a:p>
            <a:pPr marL="985838" lvl="2" indent="-385763">
              <a:buFont typeface="Arial" panose="020B0604020202020204" pitchFamily="34" charset="0"/>
              <a:buChar char="•"/>
            </a:pPr>
            <a:r>
              <a:rPr lang="en-US" sz="1950" dirty="0"/>
              <a:t>bibliographic information</a:t>
            </a:r>
          </a:p>
          <a:p>
            <a:pPr marL="985838" lvl="2" indent="-385763">
              <a:buFont typeface="+mj-lt"/>
              <a:buAutoNum type="alphaUcPeriod" startAt="4"/>
            </a:pPr>
            <a:endParaRPr lang="en-US" dirty="0"/>
          </a:p>
          <a:p>
            <a:pPr marL="385763" indent="-385763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4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 on assignment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79CE1-34C9-F6C8-B7C2-06899E111FC6}"/>
              </a:ext>
            </a:extLst>
          </p:cNvPr>
          <p:cNvSpPr/>
          <p:nvPr/>
        </p:nvSpPr>
        <p:spPr>
          <a:xfrm>
            <a:off x="-142043" y="97654"/>
            <a:ext cx="1171853" cy="96557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4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 module 7: Qualitative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303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qualitative data?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form of words</a:t>
            </a:r>
          </a:p>
          <a:p>
            <a:pPr lvl="1"/>
            <a:r>
              <a:rPr lang="en-US" dirty="0"/>
              <a:t>Interview notes</a:t>
            </a:r>
          </a:p>
          <a:p>
            <a:pPr lvl="1"/>
            <a:r>
              <a:rPr lang="en-US" dirty="0"/>
              <a:t>Transcriptions </a:t>
            </a:r>
          </a:p>
          <a:p>
            <a:pPr lvl="2"/>
            <a:r>
              <a:rPr lang="en-US" dirty="0"/>
              <a:t>focus groups, open-ended questions, video recordings</a:t>
            </a:r>
          </a:p>
          <a:p>
            <a:pPr lvl="1"/>
            <a:r>
              <a:rPr lang="en-US" dirty="0"/>
              <a:t>Text from the Internet</a:t>
            </a:r>
            <a:endParaRPr lang="nl-NL" dirty="0"/>
          </a:p>
          <a:p>
            <a:pPr lvl="1"/>
            <a:r>
              <a:rPr lang="en-US" dirty="0"/>
              <a:t>News articles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7450" y="4795451"/>
            <a:ext cx="185813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1350" dirty="0" err="1">
                <a:solidFill>
                  <a:prstClr val="black"/>
                </a:solidFill>
                <a:latin typeface="Calibri"/>
              </a:rPr>
              <a:t>Sekaran</a:t>
            </a:r>
            <a:r>
              <a:rPr lang="en-US" sz="1350" dirty="0">
                <a:solidFill>
                  <a:prstClr val="black"/>
                </a:solidFill>
                <a:latin typeface="Calibri"/>
              </a:rPr>
              <a:t> &amp; </a:t>
            </a:r>
            <a:r>
              <a:rPr lang="en-US" sz="1350" dirty="0" err="1">
                <a:solidFill>
                  <a:prstClr val="black"/>
                </a:solidFill>
                <a:latin typeface="Calibri"/>
              </a:rPr>
              <a:t>Bougie</a:t>
            </a:r>
            <a:r>
              <a:rPr lang="en-US" sz="1350" dirty="0">
                <a:solidFill>
                  <a:prstClr val="black"/>
                </a:solidFill>
                <a:latin typeface="Calibri"/>
              </a:rPr>
              <a:t>, 2016</a:t>
            </a:r>
            <a:endParaRPr lang="nl-NL" sz="135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384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7"/>
    </mc:Choice>
    <mc:Fallback xmlns="">
      <p:transition spd="slow" advTm="77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1</a:t>
            </a:r>
            <a:br>
              <a:rPr lang="en-US" dirty="0"/>
            </a:br>
            <a:r>
              <a:rPr lang="en-US" dirty="0"/>
              <a:t>Why qualitative 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reasons for conducting qualitative research? </a:t>
            </a:r>
          </a:p>
          <a:p>
            <a:endParaRPr lang="en-US" dirty="0"/>
          </a:p>
          <a:p>
            <a:r>
              <a:rPr lang="en-US" dirty="0"/>
              <a:t>Menti.com</a:t>
            </a:r>
          </a:p>
          <a:p>
            <a:r>
              <a:rPr lang="en-US" dirty="0">
                <a:solidFill>
                  <a:srgbClr val="FF0000"/>
                </a:solidFill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675943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l-NL" sz="2400" dirty="0"/>
              <a:t>Feedback / Q&amp;A</a:t>
            </a:r>
            <a:br>
              <a:rPr lang="en-US" altLang="nl-NL" sz="2400" dirty="0"/>
            </a:br>
            <a:r>
              <a:rPr lang="en-US" altLang="nl-NL" sz="2400" dirty="0"/>
              <a:t>Why qualitative research?</a:t>
            </a:r>
            <a:endParaRPr lang="nl-NL" altLang="nl-NL" sz="24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nl-NL" dirty="0"/>
              <a:t>To develop theory on (new) phenomenon</a:t>
            </a:r>
          </a:p>
          <a:p>
            <a:r>
              <a:rPr lang="en-US" altLang="nl-NL" dirty="0"/>
              <a:t>To explore new concepts in-depth</a:t>
            </a:r>
          </a:p>
          <a:p>
            <a:r>
              <a:rPr lang="en-US" altLang="nl-NL" dirty="0"/>
              <a:t>To generate hypotheses</a:t>
            </a:r>
          </a:p>
          <a:p>
            <a:r>
              <a:rPr lang="en-US" altLang="nl-NL" dirty="0"/>
              <a:t>To specify hypotheses</a:t>
            </a:r>
          </a:p>
          <a:p>
            <a:r>
              <a:rPr lang="en-US" altLang="nl-NL" dirty="0"/>
              <a:t>To trace the direction of causality</a:t>
            </a:r>
          </a:p>
          <a:p>
            <a:r>
              <a:rPr lang="en-US" altLang="nl-NL" dirty="0"/>
              <a:t>To gain a rich understanding of causality</a:t>
            </a:r>
          </a:p>
          <a:p>
            <a:r>
              <a:rPr lang="en-US" altLang="nl-NL" dirty="0"/>
              <a:t>To understand the process of change</a:t>
            </a: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391669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protocol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quiz questions</a:t>
            </a:r>
          </a:p>
        </p:txBody>
      </p:sp>
    </p:spTree>
    <p:extLst>
      <p:ext uri="{BB962C8B-B14F-4D97-AF65-F5344CB8AC3E}">
        <p14:creationId xmlns:p14="http://schemas.microsoft.com/office/powerpoint/2010/main" val="225206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2</a:t>
            </a:r>
            <a:br>
              <a:rPr lang="en-US" dirty="0"/>
            </a:br>
            <a:r>
              <a:rPr lang="en-US" dirty="0"/>
              <a:t>Qualitative vs quantitative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Which characteristics are typical for qualitative research, which ones for quantitative?</a:t>
            </a:r>
          </a:p>
          <a:p>
            <a:r>
              <a:rPr lang="en-US" dirty="0"/>
              <a:t>The faster you answer, the more points you get</a:t>
            </a:r>
          </a:p>
          <a:p>
            <a:endParaRPr lang="en-US" dirty="0"/>
          </a:p>
          <a:p>
            <a:r>
              <a:rPr lang="en-US" dirty="0"/>
              <a:t>Menti.com</a:t>
            </a:r>
          </a:p>
          <a:p>
            <a:r>
              <a:rPr lang="en-US" dirty="0">
                <a:solidFill>
                  <a:srgbClr val="FF0000"/>
                </a:solidFill>
              </a:rPr>
              <a:t>Code: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51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63"/>
          <p:cNvGraphicFramePr>
            <a:graphicFrameLocks noGrp="1"/>
          </p:cNvGraphicFramePr>
          <p:nvPr/>
        </p:nvGraphicFramePr>
        <p:xfrm>
          <a:off x="1485900" y="1089110"/>
          <a:ext cx="6286500" cy="3470476"/>
        </p:xfrm>
        <a:graphic>
          <a:graphicData uri="http://schemas.openxmlformats.org/drawingml/2006/table">
            <a:tbl>
              <a:tblPr/>
              <a:tblGrid>
                <a:gridCol w="291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nl-NL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Qualitative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nl-NL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Quantitative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(Usually) Non-probability based sample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Typically a probability-based sample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Non-generalizable, lived experience, grounded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Generalizable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Answers Why? How?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Answers How many? When? Where?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Formative, earlier phases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Tests hypotheses, latter phases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Theory building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Theory testing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0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Data are </a:t>
                      </a:r>
                      <a:r>
                        <a:rPr kumimoji="0" lang="en-US" alt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“</a:t>
                      </a:r>
                      <a:r>
                        <a:rPr kumimoji="0" lang="en-US" alt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rich</a:t>
                      </a:r>
                      <a:r>
                        <a:rPr kumimoji="0" lang="en-US" alt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”</a:t>
                      </a:r>
                      <a:r>
                        <a:rPr kumimoji="0" lang="en-US" alt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, holistic,  and time-consuming to analyze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Data are collected more efficient, but may miss contextual detail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110926"/>
                  </a:ext>
                </a:extLst>
              </a:tr>
              <a:tr h="4800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Design may emerge as study unfolds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Design decided in advance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995202"/>
                  </a:ext>
                </a:extLst>
              </a:tr>
              <a:tr h="285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Researcher IS the instrument</a:t>
                      </a:r>
                    </a:p>
                  </a:txBody>
                  <a:tcPr marL="68580" marR="68580" marT="34306" marB="343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Various tools, instruments employed</a:t>
                      </a:r>
                    </a:p>
                  </a:txBody>
                  <a:tcPr marL="68580" marR="68580" marT="34306" marB="343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94592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2465330" y="205979"/>
            <a:ext cx="5329848" cy="8572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700" dirty="0"/>
              <a:t>Feedback / Q&amp;A</a:t>
            </a:r>
          </a:p>
          <a:p>
            <a:r>
              <a:rPr lang="en-US" sz="2700" dirty="0"/>
              <a:t>Qualitative vs quantitative research (1)</a:t>
            </a:r>
          </a:p>
        </p:txBody>
      </p:sp>
    </p:spTree>
    <p:extLst>
      <p:ext uri="{BB962C8B-B14F-4D97-AF65-F5344CB8AC3E}">
        <p14:creationId xmlns:p14="http://schemas.microsoft.com/office/powerpoint/2010/main" val="3968141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63"/>
          <p:cNvGraphicFramePr>
            <a:graphicFrameLocks noGrp="1"/>
          </p:cNvGraphicFramePr>
          <p:nvPr/>
        </p:nvGraphicFramePr>
        <p:xfrm>
          <a:off x="1485900" y="1061698"/>
          <a:ext cx="6286500" cy="3612147"/>
        </p:xfrm>
        <a:graphic>
          <a:graphicData uri="http://schemas.openxmlformats.org/drawingml/2006/table">
            <a:tbl>
              <a:tblPr/>
              <a:tblGrid>
                <a:gridCol w="291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6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nl-NL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Qualitative</a:t>
                      </a:r>
                    </a:p>
                  </a:txBody>
                  <a:tcPr marL="68580" marR="68580"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nl-NL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Quantitative</a:t>
                      </a: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Words</a:t>
                      </a:r>
                    </a:p>
                  </a:txBody>
                  <a:tcPr marL="68580" marR="68580"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Numbers</a:t>
                      </a: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Point of view participant</a:t>
                      </a:r>
                    </a:p>
                  </a:txBody>
                  <a:tcPr marL="68580" marR="68580"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Point of view researcher</a:t>
                      </a: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Researcher closely involved</a:t>
                      </a:r>
                    </a:p>
                  </a:txBody>
                  <a:tcPr marL="68580" marR="68580"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Researcher on distance</a:t>
                      </a: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Theory development</a:t>
                      </a:r>
                    </a:p>
                  </a:txBody>
                  <a:tcPr marL="68580" marR="68580"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Theory testing</a:t>
                      </a: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Process</a:t>
                      </a:r>
                    </a:p>
                  </a:txBody>
                  <a:tcPr marL="68580" marR="68580"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Static…..although longitudinal</a:t>
                      </a: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Unstructured</a:t>
                      </a:r>
                    </a:p>
                  </a:txBody>
                  <a:tcPr marL="68580" marR="68580"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Structured</a:t>
                      </a: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Contextual understanding</a:t>
                      </a:r>
                    </a:p>
                  </a:txBody>
                  <a:tcPr marL="68580" marR="68580"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Generalization</a:t>
                      </a: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Rich deep data: multiple sources of data</a:t>
                      </a:r>
                    </a:p>
                  </a:txBody>
                  <a:tcPr marL="68580" marR="68580"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Hard reliable data: single source of data</a:t>
                      </a: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Micro</a:t>
                      </a:r>
                    </a:p>
                  </a:txBody>
                  <a:tcPr marL="68580" marR="68580"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Macro</a:t>
                      </a: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Meaning</a:t>
                      </a:r>
                    </a:p>
                  </a:txBody>
                  <a:tcPr marL="68580" marR="68580"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Behavior, perceptions, attitudes</a:t>
                      </a: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Natural setting</a:t>
                      </a:r>
                    </a:p>
                  </a:txBody>
                  <a:tcPr marL="68580" marR="68580" marT="34282" marB="342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Artificial setting, although……</a:t>
                      </a:r>
                    </a:p>
                  </a:txBody>
                  <a:tcPr marL="68580" marR="68580" marT="34282" marB="342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465330" y="205979"/>
            <a:ext cx="5329848" cy="8572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700" dirty="0"/>
              <a:t>Feedback / Q&amp;A</a:t>
            </a:r>
          </a:p>
          <a:p>
            <a:r>
              <a:rPr lang="en-US" sz="2700" dirty="0"/>
              <a:t>Qualitative vs quantitative research (2)</a:t>
            </a:r>
          </a:p>
        </p:txBody>
      </p:sp>
    </p:spTree>
    <p:extLst>
      <p:ext uri="{BB962C8B-B14F-4D97-AF65-F5344CB8AC3E}">
        <p14:creationId xmlns:p14="http://schemas.microsoft.com/office/powerpoint/2010/main" val="257846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3</a:t>
            </a:r>
            <a:br>
              <a:rPr lang="en-US" dirty="0"/>
            </a:br>
            <a:r>
              <a:rPr lang="en-US" dirty="0"/>
              <a:t>Qualitative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Write down one </a:t>
            </a:r>
            <a:r>
              <a:rPr lang="en-GB" dirty="0"/>
              <a:t>research question on the topic of data and business models that can typically be answered using qualitative research</a:t>
            </a:r>
            <a:endParaRPr lang="en-US" dirty="0"/>
          </a:p>
          <a:p>
            <a:endParaRPr lang="en-US" dirty="0"/>
          </a:p>
          <a:p>
            <a:r>
              <a:rPr lang="en-US" dirty="0"/>
              <a:t>Focus on gaining in-depth insights, not on frequencies</a:t>
            </a:r>
          </a:p>
          <a:p>
            <a:r>
              <a:rPr lang="en-US" dirty="0"/>
              <a:t>For inspiration: use theme of data and business models</a:t>
            </a:r>
          </a:p>
          <a:p>
            <a:r>
              <a:rPr lang="en-US" dirty="0"/>
              <a:t>Pass to neighbor and discuss feedback (5 min.) – TA and I will walk around</a:t>
            </a:r>
          </a:p>
          <a:p>
            <a:r>
              <a:rPr lang="en-US" dirty="0"/>
              <a:t>Together improve the question, if needed</a:t>
            </a:r>
          </a:p>
          <a:p>
            <a:r>
              <a:rPr lang="en-US" dirty="0"/>
              <a:t>Enter the question in </a:t>
            </a:r>
            <a:r>
              <a:rPr lang="en-US" dirty="0" err="1"/>
              <a:t>Mentimeter</a:t>
            </a:r>
            <a:r>
              <a:rPr lang="en-US" dirty="0"/>
              <a:t> (menti.com, </a:t>
            </a:r>
            <a:r>
              <a:rPr lang="en-US" dirty="0">
                <a:solidFill>
                  <a:srgbClr val="FF0000"/>
                </a:solidFill>
              </a:rPr>
              <a:t>code: </a:t>
            </a:r>
          </a:p>
          <a:p>
            <a:r>
              <a:rPr lang="en-US" dirty="0"/>
              <a:t>Class discussion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2047753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Feedback / Q&amp;A</a:t>
            </a:r>
            <a:br>
              <a:rPr lang="en-US" dirty="0"/>
            </a:br>
            <a:r>
              <a:rPr lang="en-US" dirty="0"/>
              <a:t>Qualitative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The defined research question can be answered using qualitative research</a:t>
            </a:r>
            <a:endParaRPr lang="en-US" dirty="0"/>
          </a:p>
          <a:p>
            <a:pPr lvl="1"/>
            <a:r>
              <a:rPr lang="en-GB" dirty="0"/>
              <a:t>The question answers how or why a situation is as it is (it does not necessarily need to start with these words)</a:t>
            </a:r>
            <a:endParaRPr lang="en-US" dirty="0"/>
          </a:p>
          <a:p>
            <a:pPr lvl="1"/>
            <a:r>
              <a:rPr lang="en-GB" dirty="0"/>
              <a:t>The question is focused on contextual understanding, on</a:t>
            </a:r>
            <a:r>
              <a:rPr lang="en-US" dirty="0"/>
              <a:t> obtaining in depth insights and thoroughly understanding a certain phenomenon in reality</a:t>
            </a:r>
          </a:p>
          <a:p>
            <a:pPr lvl="1"/>
            <a:r>
              <a:rPr lang="en-GB" dirty="0"/>
              <a:t>The question is focused on theory building rather than theory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83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Which of the following statements about case study protocol part A is correct? </a:t>
            </a:r>
          </a:p>
          <a:p>
            <a:endParaRPr lang="en-US" dirty="0"/>
          </a:p>
          <a:p>
            <a:pPr marL="385763" indent="-385763">
              <a:buFont typeface="+mj-lt"/>
              <a:buAutoNum type="alphaUcPeriod"/>
            </a:pPr>
            <a:r>
              <a:rPr lang="en-US" dirty="0"/>
              <a:t>Literal replication is a rationale for single case design</a:t>
            </a:r>
          </a:p>
          <a:p>
            <a:pPr marL="385763" indent="-385763">
              <a:buFont typeface="+mj-lt"/>
              <a:buAutoNum type="alphaUcPeriod"/>
            </a:pPr>
            <a:r>
              <a:rPr lang="en-US" dirty="0"/>
              <a:t>Embedded case design provides more compelling evidence than holistic case design</a:t>
            </a:r>
          </a:p>
          <a:p>
            <a:pPr marL="385763" indent="-385763">
              <a:buFont typeface="+mj-lt"/>
              <a:buAutoNum type="alphaUcPeriod"/>
            </a:pPr>
            <a:r>
              <a:rPr lang="en-US" dirty="0"/>
              <a:t>Holistic case studies examine multiple units of analysis</a:t>
            </a:r>
          </a:p>
          <a:p>
            <a:pPr marL="385763" indent="-385763">
              <a:buFont typeface="+mj-lt"/>
              <a:buAutoNum type="alphaUcPeriod"/>
            </a:pPr>
            <a:r>
              <a:rPr lang="en-US" dirty="0"/>
              <a:t>None of those</a:t>
            </a:r>
            <a:endParaRPr lang="nl-NL" dirty="0"/>
          </a:p>
          <a:p>
            <a:pPr marL="385763" indent="-385763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2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Which of the following statements about case study protocol part A is correct? </a:t>
            </a:r>
          </a:p>
          <a:p>
            <a:endParaRPr lang="en-US" dirty="0"/>
          </a:p>
          <a:p>
            <a:pPr marL="385763" indent="-385763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Literal replication is a rationale for single case design</a:t>
            </a:r>
          </a:p>
          <a:p>
            <a:pPr marL="385763" indent="-385763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Embedded case design provides more compelling evidence than holistic case design</a:t>
            </a:r>
          </a:p>
          <a:p>
            <a:pPr marL="385763" indent="-385763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Holistic case studies examine multiple units of analysis</a:t>
            </a:r>
          </a:p>
          <a:p>
            <a:pPr marL="385763" indent="-385763">
              <a:buFont typeface="+mj-lt"/>
              <a:buAutoNum type="alphaUcPeriod"/>
            </a:pPr>
            <a:r>
              <a:rPr lang="en-US" dirty="0">
                <a:solidFill>
                  <a:srgbClr val="00B050"/>
                </a:solidFill>
              </a:rPr>
              <a:t>None of those</a:t>
            </a:r>
            <a:endParaRPr lang="nl-NL" dirty="0">
              <a:solidFill>
                <a:srgbClr val="00B050"/>
              </a:solidFill>
            </a:endParaRPr>
          </a:p>
          <a:p>
            <a:pPr marL="385763" indent="-385763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4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See lecture video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Explain core choices within each element of the case study protocol</a:t>
            </a:r>
          </a:p>
          <a:p>
            <a:pPr marL="385763" indent="-385763">
              <a:buFont typeface="+mj-lt"/>
              <a:buAutoNum type="arabicPeriod" startAt="3"/>
            </a:pPr>
            <a:endParaRPr lang="en-GB" dirty="0"/>
          </a:p>
          <a:p>
            <a:pPr marL="685800" lvl="1" indent="-385763">
              <a:buFont typeface="+mj-lt"/>
              <a:buAutoNum type="alphaUcPeriod"/>
            </a:pPr>
            <a:r>
              <a:rPr lang="en-US" sz="1950" dirty="0"/>
              <a:t>Overview of the case study</a:t>
            </a:r>
          </a:p>
          <a:p>
            <a:pPr marL="985838" lvl="2" indent="-385763">
              <a:buFont typeface="Arial" panose="020B0604020202020204" pitchFamily="34" charset="0"/>
              <a:buChar char="•"/>
            </a:pPr>
            <a:r>
              <a:rPr lang="en-US" sz="1950" dirty="0"/>
              <a:t>objectives and auspices</a:t>
            </a:r>
          </a:p>
          <a:p>
            <a:pPr marL="985838" lvl="2" indent="-385763">
              <a:buFont typeface="Arial" panose="020B0604020202020204" pitchFamily="34" charset="0"/>
              <a:buChar char="•"/>
            </a:pPr>
            <a:r>
              <a:rPr lang="en-US" sz="1950" dirty="0"/>
              <a:t>case study substantive issues (e.g. case selection criteria, rationale for selecting the case, propositions / hypotheses being examined)</a:t>
            </a:r>
          </a:p>
          <a:p>
            <a:pPr marL="985838" lvl="2" indent="-385763">
              <a:buFont typeface="Arial" panose="020B0604020202020204" pitchFamily="34" charset="0"/>
              <a:buChar char="•"/>
            </a:pPr>
            <a:r>
              <a:rPr lang="en-US" sz="1950" dirty="0"/>
              <a:t>relevant readings about the topic being investigated</a:t>
            </a:r>
          </a:p>
          <a:p>
            <a:pPr marL="385763" indent="-385763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4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Case study selection: designs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2286000" y="1771650"/>
            <a:ext cx="200025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342900">
              <a:spcBef>
                <a:spcPct val="0"/>
              </a:spcBef>
              <a:buNone/>
              <a:defRPr/>
            </a:pPr>
            <a:endParaRPr lang="en-US" altLang="en-US" sz="2100">
              <a:solidFill>
                <a:prstClr val="black"/>
              </a:solidFill>
            </a:endParaRP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2286000" y="2800350"/>
            <a:ext cx="200025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342900">
              <a:spcBef>
                <a:spcPct val="0"/>
              </a:spcBef>
              <a:buNone/>
              <a:defRPr/>
            </a:pPr>
            <a:endParaRPr lang="en-US" altLang="en-US" sz="210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343150" y="2857500"/>
            <a:ext cx="685800" cy="3429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42900">
              <a:defRPr/>
            </a:pP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543300" y="2857500"/>
            <a:ext cx="685800" cy="3429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42900">
              <a:defRPr/>
            </a:pP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4629150" y="1771650"/>
            <a:ext cx="596504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342900">
              <a:spcBef>
                <a:spcPct val="0"/>
              </a:spcBef>
              <a:buNone/>
              <a:defRPr/>
            </a:pPr>
            <a:endParaRPr lang="en-US" altLang="en-US" sz="2100">
              <a:solidFill>
                <a:prstClr val="black"/>
              </a:solidFill>
            </a:endParaRP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5363767" y="1771650"/>
            <a:ext cx="596503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342900">
              <a:spcBef>
                <a:spcPct val="0"/>
              </a:spcBef>
              <a:buNone/>
              <a:defRPr/>
            </a:pPr>
            <a:endParaRPr lang="en-US" altLang="en-US" sz="2100">
              <a:solidFill>
                <a:prstClr val="black"/>
              </a:solidFill>
            </a:endParaRP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4629150" y="2800350"/>
            <a:ext cx="596504" cy="742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342900">
              <a:spcBef>
                <a:spcPct val="0"/>
              </a:spcBef>
              <a:buNone/>
              <a:defRPr/>
            </a:pPr>
            <a:endParaRPr lang="en-US" altLang="en-US" sz="2100">
              <a:solidFill>
                <a:prstClr val="black"/>
              </a:solidFill>
            </a:endParaRPr>
          </a:p>
        </p:txBody>
      </p:sp>
      <p:sp>
        <p:nvSpPr>
          <p:cNvPr id="10252" name="Rectangle 11"/>
          <p:cNvSpPr>
            <a:spLocks noChangeArrowheads="1"/>
          </p:cNvSpPr>
          <p:nvPr/>
        </p:nvSpPr>
        <p:spPr bwMode="auto">
          <a:xfrm>
            <a:off x="5363767" y="2800350"/>
            <a:ext cx="596503" cy="742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342900">
              <a:spcBef>
                <a:spcPct val="0"/>
              </a:spcBef>
              <a:buNone/>
              <a:defRPr/>
            </a:pPr>
            <a:endParaRPr lang="en-US" altLang="en-US" sz="2100">
              <a:solidFill>
                <a:prstClr val="black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767264" y="2857500"/>
            <a:ext cx="413147" cy="28575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42900">
              <a:defRPr/>
            </a:pP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767264" y="3200400"/>
            <a:ext cx="413147" cy="28575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42900">
              <a:defRPr/>
            </a:pP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455445" y="2857500"/>
            <a:ext cx="413147" cy="28575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42900">
              <a:defRPr/>
            </a:pP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455445" y="3200400"/>
            <a:ext cx="413147" cy="28575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42900">
              <a:defRPr/>
            </a:pP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57" name="Rectangle 18"/>
          <p:cNvSpPr>
            <a:spLocks noChangeArrowheads="1"/>
          </p:cNvSpPr>
          <p:nvPr/>
        </p:nvSpPr>
        <p:spPr bwMode="auto">
          <a:xfrm>
            <a:off x="6098381" y="1771650"/>
            <a:ext cx="596504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342900">
              <a:spcBef>
                <a:spcPct val="0"/>
              </a:spcBef>
              <a:buNone/>
              <a:defRPr/>
            </a:pPr>
            <a:endParaRPr lang="en-US" altLang="en-US" sz="2100">
              <a:solidFill>
                <a:prstClr val="black"/>
              </a:solidFill>
            </a:endParaRPr>
          </a:p>
        </p:txBody>
      </p:sp>
      <p:sp>
        <p:nvSpPr>
          <p:cNvPr id="10258" name="Rectangle 19"/>
          <p:cNvSpPr>
            <a:spLocks noChangeArrowheads="1"/>
          </p:cNvSpPr>
          <p:nvPr/>
        </p:nvSpPr>
        <p:spPr bwMode="auto">
          <a:xfrm>
            <a:off x="6832998" y="1771650"/>
            <a:ext cx="596503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342900">
              <a:spcBef>
                <a:spcPct val="0"/>
              </a:spcBef>
              <a:buNone/>
              <a:defRPr/>
            </a:pPr>
            <a:endParaRPr lang="en-US" altLang="en-US" sz="2100">
              <a:solidFill>
                <a:prstClr val="black"/>
              </a:solidFill>
            </a:endParaRPr>
          </a:p>
        </p:txBody>
      </p:sp>
      <p:sp>
        <p:nvSpPr>
          <p:cNvPr id="10259" name="Rectangle 20"/>
          <p:cNvSpPr>
            <a:spLocks noChangeArrowheads="1"/>
          </p:cNvSpPr>
          <p:nvPr/>
        </p:nvSpPr>
        <p:spPr bwMode="auto">
          <a:xfrm>
            <a:off x="6098381" y="2800350"/>
            <a:ext cx="596504" cy="742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342900">
              <a:spcBef>
                <a:spcPct val="0"/>
              </a:spcBef>
              <a:buNone/>
              <a:defRPr/>
            </a:pPr>
            <a:endParaRPr lang="en-US" altLang="en-US" sz="2100">
              <a:solidFill>
                <a:prstClr val="black"/>
              </a:solidFill>
            </a:endParaRPr>
          </a:p>
        </p:txBody>
      </p:sp>
      <p:sp>
        <p:nvSpPr>
          <p:cNvPr id="10260" name="Rectangle 21"/>
          <p:cNvSpPr>
            <a:spLocks noChangeArrowheads="1"/>
          </p:cNvSpPr>
          <p:nvPr/>
        </p:nvSpPr>
        <p:spPr bwMode="auto">
          <a:xfrm>
            <a:off x="6832998" y="2800350"/>
            <a:ext cx="596503" cy="742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342900">
              <a:spcBef>
                <a:spcPct val="0"/>
              </a:spcBef>
              <a:buNone/>
              <a:defRPr/>
            </a:pPr>
            <a:endParaRPr lang="en-US" altLang="en-US" sz="2100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236495" y="2857500"/>
            <a:ext cx="413147" cy="28575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42900">
              <a:defRPr/>
            </a:pP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236495" y="3200400"/>
            <a:ext cx="413147" cy="28575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42900">
              <a:defRPr/>
            </a:pP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924676" y="2857500"/>
            <a:ext cx="413147" cy="28575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42900">
              <a:defRPr/>
            </a:pP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924676" y="3200400"/>
            <a:ext cx="413147" cy="28575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42900">
              <a:defRPr/>
            </a:pP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65" name="TextBox 28"/>
          <p:cNvSpPr txBox="1">
            <a:spLocks noChangeArrowheads="1"/>
          </p:cNvSpPr>
          <p:nvPr/>
        </p:nvSpPr>
        <p:spPr bwMode="auto">
          <a:xfrm>
            <a:off x="2286001" y="1314450"/>
            <a:ext cx="182774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342900">
              <a:spcBef>
                <a:spcPct val="0"/>
              </a:spcBef>
              <a:buNone/>
              <a:defRPr/>
            </a:pPr>
            <a:r>
              <a:rPr lang="en-US" altLang="en-US" sz="1500">
                <a:solidFill>
                  <a:prstClr val="black"/>
                </a:solidFill>
              </a:rPr>
              <a:t>Single case designs</a:t>
            </a:r>
          </a:p>
        </p:txBody>
      </p:sp>
      <p:sp>
        <p:nvSpPr>
          <p:cNvPr id="10266" name="TextBox 29"/>
          <p:cNvSpPr txBox="1">
            <a:spLocks noChangeArrowheads="1"/>
          </p:cNvSpPr>
          <p:nvPr/>
        </p:nvSpPr>
        <p:spPr bwMode="auto">
          <a:xfrm>
            <a:off x="4630342" y="1314450"/>
            <a:ext cx="197560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342900">
              <a:spcBef>
                <a:spcPct val="0"/>
              </a:spcBef>
              <a:buNone/>
              <a:defRPr/>
            </a:pPr>
            <a:r>
              <a:rPr lang="en-US" altLang="en-US" sz="1500">
                <a:solidFill>
                  <a:prstClr val="black"/>
                </a:solidFill>
              </a:rPr>
              <a:t>Multiple case designs</a:t>
            </a:r>
          </a:p>
        </p:txBody>
      </p:sp>
      <p:sp>
        <p:nvSpPr>
          <p:cNvPr id="10267" name="TextBox 30"/>
          <p:cNvSpPr txBox="1">
            <a:spLocks noChangeArrowheads="1"/>
          </p:cNvSpPr>
          <p:nvPr/>
        </p:nvSpPr>
        <p:spPr bwMode="auto">
          <a:xfrm>
            <a:off x="1391680" y="1871664"/>
            <a:ext cx="7234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342900">
              <a:spcBef>
                <a:spcPct val="0"/>
              </a:spcBef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</a:rPr>
              <a:t>Holistic:</a:t>
            </a:r>
          </a:p>
          <a:p>
            <a:pPr defTabSz="342900">
              <a:spcBef>
                <a:spcPct val="0"/>
              </a:spcBef>
              <a:buNone/>
              <a:defRPr/>
            </a:pPr>
            <a:r>
              <a:rPr lang="en-US" altLang="en-US" sz="1200" dirty="0">
                <a:solidFill>
                  <a:srgbClr val="FF0000"/>
                </a:solidFill>
              </a:rPr>
              <a:t>Single</a:t>
            </a:r>
            <a:r>
              <a:rPr lang="en-US" altLang="en-US" sz="1200" dirty="0">
                <a:solidFill>
                  <a:prstClr val="black"/>
                </a:solidFill>
              </a:rPr>
              <a:t> </a:t>
            </a:r>
          </a:p>
          <a:p>
            <a:pPr defTabSz="342900">
              <a:spcBef>
                <a:spcPct val="0"/>
              </a:spcBef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</a:rPr>
              <a:t>unit of </a:t>
            </a:r>
          </a:p>
          <a:p>
            <a:pPr defTabSz="342900">
              <a:spcBef>
                <a:spcPct val="0"/>
              </a:spcBef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</a:rPr>
              <a:t>analysis</a:t>
            </a:r>
          </a:p>
        </p:txBody>
      </p:sp>
      <p:sp>
        <p:nvSpPr>
          <p:cNvPr id="10268" name="TextBox 31"/>
          <p:cNvSpPr txBox="1">
            <a:spLocks noChangeArrowheads="1"/>
          </p:cNvSpPr>
          <p:nvPr/>
        </p:nvSpPr>
        <p:spPr bwMode="auto">
          <a:xfrm>
            <a:off x="1391680" y="2857501"/>
            <a:ext cx="9589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charset="-95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342900">
              <a:spcBef>
                <a:spcPct val="0"/>
              </a:spcBef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</a:rPr>
              <a:t>Embedded:</a:t>
            </a:r>
          </a:p>
          <a:p>
            <a:pPr defTabSz="342900">
              <a:spcBef>
                <a:spcPct val="0"/>
              </a:spcBef>
              <a:buNone/>
              <a:defRPr/>
            </a:pPr>
            <a:r>
              <a:rPr lang="en-US" altLang="en-US" sz="1200" dirty="0">
                <a:solidFill>
                  <a:srgbClr val="FF0000"/>
                </a:solidFill>
              </a:rPr>
              <a:t>Multiple</a:t>
            </a:r>
          </a:p>
          <a:p>
            <a:pPr defTabSz="342900">
              <a:spcBef>
                <a:spcPct val="0"/>
              </a:spcBef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</a:rPr>
              <a:t>units of </a:t>
            </a:r>
          </a:p>
          <a:p>
            <a:pPr defTabSz="342900">
              <a:spcBef>
                <a:spcPct val="0"/>
              </a:spcBef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</a:rPr>
              <a:t>analysis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2971800" y="3143250"/>
            <a:ext cx="685800" cy="3429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42900">
              <a:defRPr/>
            </a:pP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3017" y="3844748"/>
            <a:ext cx="3429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342900">
              <a:defRPr/>
            </a:pPr>
            <a:r>
              <a:rPr lang="en-US" altLang="en-US" sz="1500" dirty="0">
                <a:solidFill>
                  <a:prstClr val="black"/>
                </a:solidFill>
                <a:latin typeface="Calibri"/>
              </a:rPr>
              <a:t>- Critical case</a:t>
            </a:r>
          </a:p>
          <a:p>
            <a:pPr defTabSz="342900">
              <a:defRPr/>
            </a:pPr>
            <a:r>
              <a:rPr lang="en-US" altLang="en-US" sz="1500" dirty="0">
                <a:solidFill>
                  <a:prstClr val="black"/>
                </a:solidFill>
                <a:latin typeface="Calibri"/>
              </a:rPr>
              <a:t>- Extreme/unique case</a:t>
            </a:r>
          </a:p>
          <a:p>
            <a:pPr defTabSz="342900">
              <a:defRPr/>
            </a:pPr>
            <a:r>
              <a:rPr lang="en-US" altLang="en-US" sz="1500" dirty="0">
                <a:solidFill>
                  <a:prstClr val="black"/>
                </a:solidFill>
                <a:latin typeface="Calibri"/>
              </a:rPr>
              <a:t>- Representative/typical case</a:t>
            </a:r>
          </a:p>
          <a:p>
            <a:pPr defTabSz="342900">
              <a:defRPr/>
            </a:pPr>
            <a:r>
              <a:rPr lang="en-US" altLang="en-US" sz="1500" dirty="0">
                <a:solidFill>
                  <a:prstClr val="black"/>
                </a:solidFill>
                <a:latin typeface="Calibri"/>
              </a:rPr>
              <a:t>- Revelatory case</a:t>
            </a:r>
          </a:p>
          <a:p>
            <a:pPr defTabSz="342900">
              <a:defRPr/>
            </a:pPr>
            <a:r>
              <a:rPr lang="en-US" altLang="en-US" sz="1500" dirty="0">
                <a:solidFill>
                  <a:prstClr val="black"/>
                </a:solidFill>
                <a:latin typeface="Calibri"/>
              </a:rPr>
              <a:t>- Longitudinal case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4629150" y="3867637"/>
            <a:ext cx="3429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75" indent="-257175" defTabSz="342900">
              <a:buFontTx/>
              <a:buChar char="-"/>
              <a:defRPr/>
            </a:pPr>
            <a:r>
              <a:rPr lang="en-US" altLang="en-US" sz="1500" dirty="0">
                <a:solidFill>
                  <a:prstClr val="black"/>
                </a:solidFill>
                <a:latin typeface="Calibri"/>
              </a:rPr>
              <a:t>Replication logic </a:t>
            </a:r>
          </a:p>
          <a:p>
            <a:pPr marL="600075" lvl="1" indent="-257175" defTabSz="342900">
              <a:buFontTx/>
              <a:buChar char="-"/>
              <a:defRPr/>
            </a:pPr>
            <a:r>
              <a:rPr lang="en-US" altLang="en-US" sz="1500" dirty="0">
                <a:solidFill>
                  <a:prstClr val="black"/>
                </a:solidFill>
                <a:latin typeface="Calibri"/>
              </a:rPr>
              <a:t>literal </a:t>
            </a:r>
          </a:p>
          <a:p>
            <a:pPr marL="600075" lvl="1" indent="-257175" defTabSz="342900">
              <a:buFontTx/>
              <a:buChar char="-"/>
              <a:defRPr/>
            </a:pPr>
            <a:r>
              <a:rPr lang="en-US" altLang="en-US" sz="1500" dirty="0">
                <a:solidFill>
                  <a:prstClr val="black"/>
                </a:solidFill>
                <a:latin typeface="Calibri"/>
              </a:rPr>
              <a:t>theoretical</a:t>
            </a:r>
          </a:p>
          <a:p>
            <a:pPr defTabSz="342900">
              <a:defRPr/>
            </a:pPr>
            <a:endParaRPr lang="nl-NL" sz="15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4851" y="4729341"/>
            <a:ext cx="7895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>
              <a:defRPr/>
            </a:pPr>
            <a:r>
              <a:rPr lang="en-GB" sz="1350" dirty="0">
                <a:solidFill>
                  <a:prstClr val="black"/>
                </a:solidFill>
                <a:latin typeface="Calibri"/>
              </a:rPr>
              <a:t>Yin 2018</a:t>
            </a:r>
            <a:endParaRPr lang="nl-NL" sz="135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426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 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 or incorrect: </a:t>
            </a:r>
            <a:r>
              <a:rPr lang="en-US" altLang="en-US" dirty="0"/>
              <a:t>The unit of data collection and unit of analysis may differ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3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See lecture video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Explain core choices within each element of the case study protocol</a:t>
            </a:r>
          </a:p>
          <a:p>
            <a:pPr marL="385763" indent="-385763">
              <a:buFont typeface="+mj-lt"/>
              <a:buAutoNum type="arabicPeriod" startAt="3"/>
            </a:pPr>
            <a:endParaRPr lang="en-GB" dirty="0"/>
          </a:p>
          <a:p>
            <a:pPr marL="685800" lvl="1" indent="-385763">
              <a:buFont typeface="+mj-lt"/>
              <a:buAutoNum type="alphaUcPeriod" startAt="2"/>
            </a:pPr>
            <a:r>
              <a:rPr lang="en-US" sz="1950" dirty="0"/>
              <a:t>Data collection procedures, e.g.:</a:t>
            </a:r>
          </a:p>
          <a:p>
            <a:pPr marL="985838" lvl="2" indent="-385763">
              <a:buFont typeface="Arial" panose="020B0604020202020204" pitchFamily="34" charset="0"/>
              <a:buChar char="•"/>
            </a:pPr>
            <a:r>
              <a:rPr lang="en-US" sz="1950" dirty="0"/>
              <a:t>identification of likely sources of data</a:t>
            </a:r>
          </a:p>
          <a:p>
            <a:pPr marL="985838" lvl="2" indent="-385763">
              <a:buFont typeface="Arial" panose="020B0604020202020204" pitchFamily="34" charset="0"/>
              <a:buChar char="•"/>
            </a:pPr>
            <a:r>
              <a:rPr lang="en-US" sz="1950" dirty="0"/>
              <a:t>access to interviewees / organizations</a:t>
            </a:r>
          </a:p>
          <a:p>
            <a:pPr marL="985838" lvl="2" indent="-385763">
              <a:buFont typeface="Arial" panose="020B0604020202020204" pitchFamily="34" charset="0"/>
              <a:buChar char="•"/>
            </a:pPr>
            <a:r>
              <a:rPr lang="en-US" sz="1950" dirty="0"/>
              <a:t>presentation of credentials to field contacts</a:t>
            </a:r>
          </a:p>
          <a:p>
            <a:pPr marL="985838" lvl="2" indent="-385763">
              <a:buFont typeface="Arial" panose="020B0604020202020204" pitchFamily="34" charset="0"/>
              <a:buChar char="•"/>
            </a:pPr>
            <a:r>
              <a:rPr lang="en-US" sz="1950" dirty="0"/>
              <a:t>procedures for protecting human subjects</a:t>
            </a:r>
          </a:p>
          <a:p>
            <a:pPr marL="985838" lvl="2" indent="-385763">
              <a:buFont typeface="Arial" panose="020B0604020202020204" pitchFamily="34" charset="0"/>
              <a:buChar char="•"/>
            </a:pPr>
            <a:r>
              <a:rPr lang="en-US" sz="1950" dirty="0"/>
              <a:t>other logistical reminders</a:t>
            </a:r>
          </a:p>
          <a:p>
            <a:pPr marL="385763" indent="-385763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5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 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Which of the following statements about protocol questions is correct? </a:t>
            </a:r>
          </a:p>
          <a:p>
            <a:endParaRPr lang="en-US" dirty="0"/>
          </a:p>
          <a:p>
            <a:pPr marL="385763" indent="-385763">
              <a:buFont typeface="+mj-lt"/>
              <a:buAutoNum type="alphaUcPeriod"/>
            </a:pPr>
            <a:r>
              <a:rPr lang="en-US" dirty="0"/>
              <a:t>Protocol questions describe what types of data are planned to be collected</a:t>
            </a:r>
          </a:p>
          <a:p>
            <a:pPr marL="385763" indent="-385763">
              <a:buFont typeface="+mj-lt"/>
              <a:buAutoNum type="alphaUcPeriod"/>
            </a:pPr>
            <a:r>
              <a:rPr lang="en-US" dirty="0"/>
              <a:t>Protocol questions describe the intended audience for the case report</a:t>
            </a:r>
          </a:p>
          <a:p>
            <a:pPr marL="385763" indent="-385763">
              <a:buFont typeface="+mj-lt"/>
              <a:buAutoNum type="alphaUcPeriod"/>
            </a:pPr>
            <a:r>
              <a:rPr lang="en-US" dirty="0"/>
              <a:t>Both are correct</a:t>
            </a:r>
          </a:p>
          <a:p>
            <a:pPr marL="385763" indent="-385763">
              <a:buFont typeface="+mj-lt"/>
              <a:buAutoNum type="alphaUcPeriod"/>
            </a:pPr>
            <a:r>
              <a:rPr lang="en-US" dirty="0"/>
              <a:t>Both are incorrect</a:t>
            </a:r>
            <a:endParaRPr lang="nl-NL" dirty="0"/>
          </a:p>
          <a:p>
            <a:pPr marL="385763" indent="-385763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0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</TotalTime>
  <Words>1489</Words>
  <Application>Microsoft Office PowerPoint</Application>
  <PresentationFormat>On-screen Show (16:9)</PresentationFormat>
  <Paragraphs>217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Tahoma</vt:lpstr>
      <vt:lpstr>Times</vt:lpstr>
      <vt:lpstr>Wingdings</vt:lpstr>
      <vt:lpstr>Office Theme</vt:lpstr>
      <vt:lpstr>Custom Design</vt:lpstr>
      <vt:lpstr>Wrap-up: case studies Intro: Qualitative analysis</vt:lpstr>
      <vt:lpstr>Case study protocol</vt:lpstr>
      <vt:lpstr>Quiz question 1</vt:lpstr>
      <vt:lpstr>Quiz question 1</vt:lpstr>
      <vt:lpstr>See lecture video 2</vt:lpstr>
      <vt:lpstr>Case study selection: designs</vt:lpstr>
      <vt:lpstr>Quiz question 2</vt:lpstr>
      <vt:lpstr>See lecture video 3</vt:lpstr>
      <vt:lpstr>Quiz question 3</vt:lpstr>
      <vt:lpstr>Quiz question 3</vt:lpstr>
      <vt:lpstr>See lecture video 4</vt:lpstr>
      <vt:lpstr>Quiz question 4</vt:lpstr>
      <vt:lpstr>Quiz question 4</vt:lpstr>
      <vt:lpstr>See lecture video 5</vt:lpstr>
      <vt:lpstr>Feedback on assignment 4</vt:lpstr>
      <vt:lpstr>Intro module 7: Qualitative analysis</vt:lpstr>
      <vt:lpstr>What is qualitative data?</vt:lpstr>
      <vt:lpstr>Assignment 1 Why qualitative research?</vt:lpstr>
      <vt:lpstr>Feedback / Q&amp;A Why qualitative research?</vt:lpstr>
      <vt:lpstr>Assignment 2 Qualitative vs quantitative research</vt:lpstr>
      <vt:lpstr>PowerPoint Presentation</vt:lpstr>
      <vt:lpstr>PowerPoint Presentation</vt:lpstr>
      <vt:lpstr>Assignment 3 Qualitative research question</vt:lpstr>
      <vt:lpstr>Feedback / Q&amp;A Qualitative research question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Mark de Reuver</cp:lastModifiedBy>
  <cp:revision>74</cp:revision>
  <dcterms:created xsi:type="dcterms:W3CDTF">2015-07-09T11:57:30Z</dcterms:created>
  <dcterms:modified xsi:type="dcterms:W3CDTF">2023-11-06T09:49:30Z</dcterms:modified>
</cp:coreProperties>
</file>