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2" r:id="rId2"/>
    <p:sldId id="275" r:id="rId3"/>
    <p:sldId id="273" r:id="rId4"/>
    <p:sldId id="274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61612765723917E-2"/>
          <c:y val="1.9742022106083616E-2"/>
          <c:w val="0.90564860429398275"/>
          <c:h val="0.7687815955844437"/>
        </c:manualLayout>
      </c:layout>
      <c:lineChart>
        <c:grouping val="standard"/>
        <c:varyColors val="0"/>
        <c:ser>
          <c:idx val="0"/>
          <c:order val="0"/>
          <c:tx>
            <c:v>Nominal GDP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Sheet1!$F$8:$F$69</c:f>
              <c:numCache>
                <c:formatCode>##############</c:formatCod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numCache>
            </c:numRef>
          </c:cat>
          <c:val>
            <c:numRef>
              <c:f>Sheet1!$G$8:$G$69</c:f>
              <c:numCache>
                <c:formatCode>General</c:formatCode>
                <c:ptCount val="62"/>
                <c:pt idx="0">
                  <c:v>12.6</c:v>
                </c:pt>
                <c:pt idx="1">
                  <c:v>13.7</c:v>
                </c:pt>
                <c:pt idx="2">
                  <c:v>14.9</c:v>
                </c:pt>
                <c:pt idx="3">
                  <c:v>16.100000000000001</c:v>
                </c:pt>
                <c:pt idx="4">
                  <c:v>19</c:v>
                </c:pt>
                <c:pt idx="5">
                  <c:v>21.2</c:v>
                </c:pt>
                <c:pt idx="6">
                  <c:v>23.1</c:v>
                </c:pt>
                <c:pt idx="7">
                  <c:v>25.5</c:v>
                </c:pt>
                <c:pt idx="8">
                  <c:v>29.2</c:v>
                </c:pt>
                <c:pt idx="9">
                  <c:v>33.299999999999997</c:v>
                </c:pt>
                <c:pt idx="10">
                  <c:v>37.299999999999997</c:v>
                </c:pt>
                <c:pt idx="11">
                  <c:v>42.900000000000013</c:v>
                </c:pt>
                <c:pt idx="12">
                  <c:v>48.8</c:v>
                </c:pt>
                <c:pt idx="13">
                  <c:v>58.6</c:v>
                </c:pt>
                <c:pt idx="14">
                  <c:v>74</c:v>
                </c:pt>
                <c:pt idx="15">
                  <c:v>80.900000000000006</c:v>
                </c:pt>
                <c:pt idx="16">
                  <c:v>97.7</c:v>
                </c:pt>
                <c:pt idx="17">
                  <c:v>111.3</c:v>
                </c:pt>
                <c:pt idx="18">
                  <c:v>122.4</c:v>
                </c:pt>
                <c:pt idx="19">
                  <c:v>131.1</c:v>
                </c:pt>
                <c:pt idx="20">
                  <c:v>140.6</c:v>
                </c:pt>
                <c:pt idx="21">
                  <c:v>147.6</c:v>
                </c:pt>
                <c:pt idx="22">
                  <c:v>161.9</c:v>
                </c:pt>
                <c:pt idx="23">
                  <c:v>172.6</c:v>
                </c:pt>
                <c:pt idx="24">
                  <c:v>183</c:v>
                </c:pt>
                <c:pt idx="25">
                  <c:v>190.3</c:v>
                </c:pt>
                <c:pt idx="26">
                  <c:v>205</c:v>
                </c:pt>
                <c:pt idx="27">
                  <c:v>212.7</c:v>
                </c:pt>
                <c:pt idx="28">
                  <c:v>221.7</c:v>
                </c:pt>
                <c:pt idx="29">
                  <c:v>234.6</c:v>
                </c:pt>
                <c:pt idx="30">
                  <c:v>250.7</c:v>
                </c:pt>
                <c:pt idx="31">
                  <c:v>265</c:v>
                </c:pt>
                <c:pt idx="32">
                  <c:v>280.60000000000002</c:v>
                </c:pt>
                <c:pt idx="33">
                  <c:v>301.90000000000009</c:v>
                </c:pt>
                <c:pt idx="34">
                  <c:v>319.7</c:v>
                </c:pt>
                <c:pt idx="35">
                  <c:v>346</c:v>
                </c:pt>
                <c:pt idx="36">
                  <c:v>354.90000000000009</c:v>
                </c:pt>
                <c:pt idx="37">
                  <c:v>367.90000000000009</c:v>
                </c:pt>
                <c:pt idx="38">
                  <c:v>391.5</c:v>
                </c:pt>
                <c:pt idx="39">
                  <c:v>419.5</c:v>
                </c:pt>
                <c:pt idx="40">
                  <c:v>452</c:v>
                </c:pt>
                <c:pt idx="41">
                  <c:v>481.90000000000009</c:v>
                </c:pt>
                <c:pt idx="42">
                  <c:v>501.1</c:v>
                </c:pt>
                <c:pt idx="43">
                  <c:v>512.80000000000007</c:v>
                </c:pt>
                <c:pt idx="44">
                  <c:v>529.30000000000007</c:v>
                </c:pt>
                <c:pt idx="45">
                  <c:v>550.9</c:v>
                </c:pt>
                <c:pt idx="46">
                  <c:v>584.5</c:v>
                </c:pt>
                <c:pt idx="47">
                  <c:v>619.20000000000005</c:v>
                </c:pt>
                <c:pt idx="48">
                  <c:v>647.20000000000005</c:v>
                </c:pt>
                <c:pt idx="49">
                  <c:v>624.80000000000018</c:v>
                </c:pt>
                <c:pt idx="50">
                  <c:v>639.20000000000005</c:v>
                </c:pt>
                <c:pt idx="51">
                  <c:v>650.40000000000009</c:v>
                </c:pt>
                <c:pt idx="52">
                  <c:v>653</c:v>
                </c:pt>
                <c:pt idx="53">
                  <c:v>660.5</c:v>
                </c:pt>
                <c:pt idx="54">
                  <c:v>671.6</c:v>
                </c:pt>
                <c:pt idx="55">
                  <c:v>690</c:v>
                </c:pt>
                <c:pt idx="56">
                  <c:v>708.30000000000018</c:v>
                </c:pt>
                <c:pt idx="57">
                  <c:v>738.1</c:v>
                </c:pt>
                <c:pt idx="58">
                  <c:v>774</c:v>
                </c:pt>
                <c:pt idx="59">
                  <c:v>813.1</c:v>
                </c:pt>
                <c:pt idx="60">
                  <c:v>800.1</c:v>
                </c:pt>
                <c:pt idx="61">
                  <c:v>852.2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A0-4811-A030-2D598AA47BA2}"/>
            </c:ext>
          </c:extLst>
        </c:ser>
        <c:ser>
          <c:idx val="1"/>
          <c:order val="1"/>
          <c:tx>
            <c:v>Real GDP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Sheet1!$F$8:$F$69</c:f>
              <c:numCache>
                <c:formatCode>##############</c:formatCod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numCache>
            </c:numRef>
          </c:cat>
          <c:val>
            <c:numRef>
              <c:f>Sheet1!$K$8:$K$69</c:f>
              <c:numCache>
                <c:formatCode>0.0</c:formatCode>
                <c:ptCount val="62"/>
                <c:pt idx="0">
                  <c:v>12.6</c:v>
                </c:pt>
                <c:pt idx="1">
                  <c:v>12.979816513761467</c:v>
                </c:pt>
                <c:pt idx="2">
                  <c:v>13.500000000000002</c:v>
                </c:pt>
                <c:pt idx="3">
                  <c:v>13.987155963302754</c:v>
                </c:pt>
                <c:pt idx="4">
                  <c:v>15.143119266055047</c:v>
                </c:pt>
                <c:pt idx="5">
                  <c:v>15.944036697247707</c:v>
                </c:pt>
                <c:pt idx="6">
                  <c:v>16.381651376146788</c:v>
                </c:pt>
                <c:pt idx="7">
                  <c:v>17.240366972477066</c:v>
                </c:pt>
                <c:pt idx="8">
                  <c:v>18.346788990825686</c:v>
                </c:pt>
                <c:pt idx="9">
                  <c:v>19.527522935779817</c:v>
                </c:pt>
                <c:pt idx="10">
                  <c:v>20.724770642201836</c:v>
                </c:pt>
                <c:pt idx="11">
                  <c:v>21.624770642201835</c:v>
                </c:pt>
                <c:pt idx="12">
                  <c:v>22.384403669724776</c:v>
                </c:pt>
                <c:pt idx="13">
                  <c:v>23.606422018348624</c:v>
                </c:pt>
                <c:pt idx="14">
                  <c:v>24.415596330275232</c:v>
                </c:pt>
                <c:pt idx="15">
                  <c:v>24.415596330275228</c:v>
                </c:pt>
                <c:pt idx="16">
                  <c:v>25.505504587155972</c:v>
                </c:pt>
                <c:pt idx="17">
                  <c:v>26.149541284403668</c:v>
                </c:pt>
                <c:pt idx="18">
                  <c:v>26.851376146788994</c:v>
                </c:pt>
                <c:pt idx="19">
                  <c:v>27.39633027522936</c:v>
                </c:pt>
                <c:pt idx="20">
                  <c:v>27.759633027522934</c:v>
                </c:pt>
                <c:pt idx="21">
                  <c:v>27.54495412844037</c:v>
                </c:pt>
                <c:pt idx="22">
                  <c:v>27.206422018348626</c:v>
                </c:pt>
                <c:pt idx="23">
                  <c:v>27.76788990825688</c:v>
                </c:pt>
                <c:pt idx="24">
                  <c:v>28.618348623853215</c:v>
                </c:pt>
                <c:pt idx="25">
                  <c:v>29.353211009174313</c:v>
                </c:pt>
                <c:pt idx="26">
                  <c:v>30.170642201834873</c:v>
                </c:pt>
                <c:pt idx="27">
                  <c:v>30.756880733944953</c:v>
                </c:pt>
                <c:pt idx="28">
                  <c:v>31.813761467889911</c:v>
                </c:pt>
                <c:pt idx="29">
                  <c:v>33.217431192660555</c:v>
                </c:pt>
                <c:pt idx="30">
                  <c:v>34.612844036697247</c:v>
                </c:pt>
                <c:pt idx="31">
                  <c:v>35.455045871559641</c:v>
                </c:pt>
                <c:pt idx="32">
                  <c:v>36.057798165137612</c:v>
                </c:pt>
                <c:pt idx="33">
                  <c:v>36.511926605504584</c:v>
                </c:pt>
                <c:pt idx="34">
                  <c:v>37.593577981651379</c:v>
                </c:pt>
                <c:pt idx="35">
                  <c:v>38.76605504587156</c:v>
                </c:pt>
                <c:pt idx="36">
                  <c:v>40.120183486238538</c:v>
                </c:pt>
                <c:pt idx="37">
                  <c:v>41.862385321100916</c:v>
                </c:pt>
                <c:pt idx="38">
                  <c:v>43.811009174311934</c:v>
                </c:pt>
                <c:pt idx="39">
                  <c:v>46.015596330275244</c:v>
                </c:pt>
                <c:pt idx="40">
                  <c:v>47.947706422018356</c:v>
                </c:pt>
                <c:pt idx="41">
                  <c:v>49.062385321100926</c:v>
                </c:pt>
                <c:pt idx="42">
                  <c:v>49.169724770642205</c:v>
                </c:pt>
                <c:pt idx="43">
                  <c:v>49.244036697247708</c:v>
                </c:pt>
                <c:pt idx="44">
                  <c:v>50.226605504587177</c:v>
                </c:pt>
                <c:pt idx="45">
                  <c:v>51.250458715596338</c:v>
                </c:pt>
                <c:pt idx="46">
                  <c:v>53.025688073394505</c:v>
                </c:pt>
                <c:pt idx="47">
                  <c:v>55.032110091743121</c:v>
                </c:pt>
                <c:pt idx="48">
                  <c:v>56.221100917431201</c:v>
                </c:pt>
                <c:pt idx="49">
                  <c:v>54.165137614678898</c:v>
                </c:pt>
                <c:pt idx="50">
                  <c:v>54.891743119266067</c:v>
                </c:pt>
                <c:pt idx="51">
                  <c:v>55.742201834862385</c:v>
                </c:pt>
                <c:pt idx="52">
                  <c:v>55.164220183486243</c:v>
                </c:pt>
                <c:pt idx="53">
                  <c:v>55.0981651376147</c:v>
                </c:pt>
                <c:pt idx="54">
                  <c:v>55.874311926605515</c:v>
                </c:pt>
                <c:pt idx="55">
                  <c:v>56.972477064220186</c:v>
                </c:pt>
                <c:pt idx="56">
                  <c:v>58.219266055045885</c:v>
                </c:pt>
                <c:pt idx="57">
                  <c:v>59.920183486238543</c:v>
                </c:pt>
                <c:pt idx="58">
                  <c:v>61.332110091743139</c:v>
                </c:pt>
                <c:pt idx="59">
                  <c:v>62.529357798165151</c:v>
                </c:pt>
                <c:pt idx="60">
                  <c:v>60.151376146788998</c:v>
                </c:pt>
                <c:pt idx="61">
                  <c:v>62.545871559633035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A0-4811-A030-2D598AA47B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7359663"/>
        <c:axId val="817365903"/>
      </c:lineChart>
      <c:catAx>
        <c:axId val="817359663"/>
        <c:scaling>
          <c:orientation val="minMax"/>
        </c:scaling>
        <c:delete val="0"/>
        <c:axPos val="b"/>
        <c:numFmt formatCode="##############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817365903"/>
        <c:crosses val="autoZero"/>
        <c:auto val="1"/>
        <c:lblAlgn val="ctr"/>
        <c:lblOffset val="100"/>
        <c:noMultiLvlLbl val="0"/>
      </c:catAx>
      <c:valAx>
        <c:axId val="817365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817359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EECF03-2DB0-49E2-AA34-C021DEBFF71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8E0BE7C3-318C-4C2C-9629-E662C0083862}">
      <dgm:prSet phldrT="[Text]" custT="1"/>
      <dgm:spPr/>
      <dgm:t>
        <a:bodyPr/>
        <a:lstStyle/>
        <a:p>
          <a:r>
            <a:rPr lang="nl-NL" sz="2400" dirty="0"/>
            <a:t>Macro-economic policy</a:t>
          </a:r>
        </a:p>
      </dgm:t>
    </dgm:pt>
    <dgm:pt modelId="{44192F02-A9FF-4580-8862-E9EEE6D8E572}" type="parTrans" cxnId="{3E8780F1-B3FF-4C6C-9F6D-3D8E655CF430}">
      <dgm:prSet/>
      <dgm:spPr/>
      <dgm:t>
        <a:bodyPr/>
        <a:lstStyle/>
        <a:p>
          <a:endParaRPr lang="nl-NL"/>
        </a:p>
      </dgm:t>
    </dgm:pt>
    <dgm:pt modelId="{9BD47AAE-0350-4E43-A2F2-805821CDCC61}" type="sibTrans" cxnId="{3E8780F1-B3FF-4C6C-9F6D-3D8E655CF430}">
      <dgm:prSet/>
      <dgm:spPr/>
      <dgm:t>
        <a:bodyPr/>
        <a:lstStyle/>
        <a:p>
          <a:endParaRPr lang="nl-NL"/>
        </a:p>
      </dgm:t>
    </dgm:pt>
    <dgm:pt modelId="{BA908756-7334-47C6-B772-44E1E45BE84A}">
      <dgm:prSet phldrT="[Text]" custT="1"/>
      <dgm:spPr/>
      <dgm:t>
        <a:bodyPr/>
        <a:lstStyle/>
        <a:p>
          <a:r>
            <a:rPr lang="nl-NL" sz="2400" dirty="0"/>
            <a:t>Fiscal policy: government</a:t>
          </a:r>
        </a:p>
      </dgm:t>
    </dgm:pt>
    <dgm:pt modelId="{A397CC9F-43F2-421F-8C30-146A472A1A18}" type="parTrans" cxnId="{B4BCC559-CDE7-4334-88B1-CF69B7880216}">
      <dgm:prSet/>
      <dgm:spPr/>
      <dgm:t>
        <a:bodyPr/>
        <a:lstStyle/>
        <a:p>
          <a:endParaRPr lang="nl-NL"/>
        </a:p>
      </dgm:t>
    </dgm:pt>
    <dgm:pt modelId="{AA5BF9F9-C8BD-43AE-9AD7-016C44DD80B2}" type="sibTrans" cxnId="{B4BCC559-CDE7-4334-88B1-CF69B7880216}">
      <dgm:prSet/>
      <dgm:spPr/>
      <dgm:t>
        <a:bodyPr/>
        <a:lstStyle/>
        <a:p>
          <a:endParaRPr lang="nl-NL"/>
        </a:p>
      </dgm:t>
    </dgm:pt>
    <dgm:pt modelId="{2C558DC4-0C67-46F9-ADB3-35D734780088}">
      <dgm:prSet phldrT="[Text]" custT="1"/>
      <dgm:spPr/>
      <dgm:t>
        <a:bodyPr/>
        <a:lstStyle/>
        <a:p>
          <a:r>
            <a:rPr lang="nl-NL" sz="2000" dirty="0"/>
            <a:t>Public investment</a:t>
          </a:r>
        </a:p>
        <a:p>
          <a:r>
            <a:rPr lang="nl-NL" sz="2000" dirty="0"/>
            <a:t>Public current spending</a:t>
          </a:r>
        </a:p>
      </dgm:t>
    </dgm:pt>
    <dgm:pt modelId="{649E87DB-10F3-42EB-8F92-8DC3E458633F}" type="parTrans" cxnId="{68489314-A99D-4182-9E4D-3C219F0E179C}">
      <dgm:prSet/>
      <dgm:spPr/>
      <dgm:t>
        <a:bodyPr/>
        <a:lstStyle/>
        <a:p>
          <a:endParaRPr lang="nl-NL"/>
        </a:p>
      </dgm:t>
    </dgm:pt>
    <dgm:pt modelId="{75BE4A0C-046C-40D5-8D75-BE66BEB4CEEC}" type="sibTrans" cxnId="{68489314-A99D-4182-9E4D-3C219F0E179C}">
      <dgm:prSet/>
      <dgm:spPr/>
      <dgm:t>
        <a:bodyPr/>
        <a:lstStyle/>
        <a:p>
          <a:endParaRPr lang="nl-NL"/>
        </a:p>
      </dgm:t>
    </dgm:pt>
    <dgm:pt modelId="{505CFA59-FA1A-463F-A445-0AADFF893B1A}">
      <dgm:prSet phldrT="[Text]" custT="1"/>
      <dgm:spPr/>
      <dgm:t>
        <a:bodyPr/>
        <a:lstStyle/>
        <a:p>
          <a:r>
            <a:rPr lang="nl-NL" sz="1800" dirty="0"/>
            <a:t>Direct and indirect taxation; subsidies</a:t>
          </a:r>
        </a:p>
      </dgm:t>
    </dgm:pt>
    <dgm:pt modelId="{2BEBAD1A-6DA2-404B-A089-F8E826CDBC6E}" type="parTrans" cxnId="{851A7849-BB2E-4542-A9B2-0DB871342EBF}">
      <dgm:prSet/>
      <dgm:spPr/>
      <dgm:t>
        <a:bodyPr/>
        <a:lstStyle/>
        <a:p>
          <a:endParaRPr lang="nl-NL"/>
        </a:p>
      </dgm:t>
    </dgm:pt>
    <dgm:pt modelId="{4BA9044F-0294-443E-9FA5-75AD6CB1B932}" type="sibTrans" cxnId="{851A7849-BB2E-4542-A9B2-0DB871342EBF}">
      <dgm:prSet/>
      <dgm:spPr/>
      <dgm:t>
        <a:bodyPr/>
        <a:lstStyle/>
        <a:p>
          <a:endParaRPr lang="nl-NL"/>
        </a:p>
      </dgm:t>
    </dgm:pt>
    <dgm:pt modelId="{BF8E6F38-BCB5-4E61-B8C9-19CBDF898158}">
      <dgm:prSet phldrT="[Text]" custT="1"/>
      <dgm:spPr/>
      <dgm:t>
        <a:bodyPr/>
        <a:lstStyle/>
        <a:p>
          <a:r>
            <a:rPr lang="nl-NL" sz="2400" dirty="0"/>
            <a:t>Monetary policy: </a:t>
          </a:r>
        </a:p>
        <a:p>
          <a:r>
            <a:rPr lang="nl-NL" sz="2400" dirty="0"/>
            <a:t>central bank</a:t>
          </a:r>
        </a:p>
      </dgm:t>
    </dgm:pt>
    <dgm:pt modelId="{F4B69EF9-5E0C-4326-AD00-26C97F36B805}" type="parTrans" cxnId="{36E27280-1EF2-4D82-BBF5-54B33C20C8D6}">
      <dgm:prSet/>
      <dgm:spPr/>
      <dgm:t>
        <a:bodyPr/>
        <a:lstStyle/>
        <a:p>
          <a:endParaRPr lang="nl-NL"/>
        </a:p>
      </dgm:t>
    </dgm:pt>
    <dgm:pt modelId="{E71142D4-E1E0-4873-9491-121CBEE26388}" type="sibTrans" cxnId="{36E27280-1EF2-4D82-BBF5-54B33C20C8D6}">
      <dgm:prSet/>
      <dgm:spPr/>
      <dgm:t>
        <a:bodyPr/>
        <a:lstStyle/>
        <a:p>
          <a:endParaRPr lang="nl-NL"/>
        </a:p>
      </dgm:t>
    </dgm:pt>
    <dgm:pt modelId="{F6A1D52F-8E68-4258-AAC0-023305008B74}">
      <dgm:prSet phldrT="[Text]" custT="1"/>
      <dgm:spPr/>
      <dgm:t>
        <a:bodyPr/>
        <a:lstStyle/>
        <a:p>
          <a:r>
            <a:rPr lang="nl-NL" sz="1800" dirty="0"/>
            <a:t>Interest rate OR money supply</a:t>
          </a:r>
        </a:p>
      </dgm:t>
    </dgm:pt>
    <dgm:pt modelId="{46088C30-6592-42CA-8901-9A1C6D0CE974}" type="parTrans" cxnId="{CFDF6A0D-0A2D-413D-859F-FCB5D1599EAD}">
      <dgm:prSet/>
      <dgm:spPr/>
      <dgm:t>
        <a:bodyPr/>
        <a:lstStyle/>
        <a:p>
          <a:endParaRPr lang="nl-NL"/>
        </a:p>
      </dgm:t>
    </dgm:pt>
    <dgm:pt modelId="{F60D4755-FFCD-43FB-AD60-CB80DA130CCB}" type="sibTrans" cxnId="{CFDF6A0D-0A2D-413D-859F-FCB5D1599EAD}">
      <dgm:prSet/>
      <dgm:spPr/>
      <dgm:t>
        <a:bodyPr/>
        <a:lstStyle/>
        <a:p>
          <a:endParaRPr lang="nl-NL"/>
        </a:p>
      </dgm:t>
    </dgm:pt>
    <dgm:pt modelId="{2547F540-957D-4591-A3FF-E7DF520B8C13}" type="pres">
      <dgm:prSet presAssocID="{D3EECF03-2DB0-49E2-AA34-C021DEBFF71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E42C0DD-C1F7-4999-926D-C5BD2FD1475A}" type="pres">
      <dgm:prSet presAssocID="{8E0BE7C3-318C-4C2C-9629-E662C0083862}" presName="root1" presStyleCnt="0"/>
      <dgm:spPr/>
    </dgm:pt>
    <dgm:pt modelId="{EEB1B19A-A592-46D1-8B78-5F696E768167}" type="pres">
      <dgm:prSet presAssocID="{8E0BE7C3-318C-4C2C-9629-E662C0083862}" presName="LevelOneTextNode" presStyleLbl="node0" presStyleIdx="0" presStyleCnt="1">
        <dgm:presLayoutVars>
          <dgm:chPref val="3"/>
        </dgm:presLayoutVars>
      </dgm:prSet>
      <dgm:spPr/>
    </dgm:pt>
    <dgm:pt modelId="{F359C2AE-AFCF-4B03-BE3B-7E51CE155D1B}" type="pres">
      <dgm:prSet presAssocID="{8E0BE7C3-318C-4C2C-9629-E662C0083862}" presName="level2hierChild" presStyleCnt="0"/>
      <dgm:spPr/>
    </dgm:pt>
    <dgm:pt modelId="{007F38F1-CEFD-4B74-8DAD-02DAFC91EC29}" type="pres">
      <dgm:prSet presAssocID="{A397CC9F-43F2-421F-8C30-146A472A1A18}" presName="conn2-1" presStyleLbl="parChTrans1D2" presStyleIdx="0" presStyleCnt="2"/>
      <dgm:spPr/>
    </dgm:pt>
    <dgm:pt modelId="{77E62405-0F78-4CB5-9EB8-7B337DB5FF37}" type="pres">
      <dgm:prSet presAssocID="{A397CC9F-43F2-421F-8C30-146A472A1A18}" presName="connTx" presStyleLbl="parChTrans1D2" presStyleIdx="0" presStyleCnt="2"/>
      <dgm:spPr/>
    </dgm:pt>
    <dgm:pt modelId="{4DB12D30-8AE3-4071-A46A-E30F9A1E1EFD}" type="pres">
      <dgm:prSet presAssocID="{BA908756-7334-47C6-B772-44E1E45BE84A}" presName="root2" presStyleCnt="0"/>
      <dgm:spPr/>
    </dgm:pt>
    <dgm:pt modelId="{025CAAF6-E5BD-457C-A8B1-42E663B965EE}" type="pres">
      <dgm:prSet presAssocID="{BA908756-7334-47C6-B772-44E1E45BE84A}" presName="LevelTwoTextNode" presStyleLbl="node2" presStyleIdx="0" presStyleCnt="2">
        <dgm:presLayoutVars>
          <dgm:chPref val="3"/>
        </dgm:presLayoutVars>
      </dgm:prSet>
      <dgm:spPr/>
    </dgm:pt>
    <dgm:pt modelId="{48A082E7-1C6F-4ED8-91A4-166F2CFBC37D}" type="pres">
      <dgm:prSet presAssocID="{BA908756-7334-47C6-B772-44E1E45BE84A}" presName="level3hierChild" presStyleCnt="0"/>
      <dgm:spPr/>
    </dgm:pt>
    <dgm:pt modelId="{B5B36204-ABE3-4E90-BAFA-155F625ECD0A}" type="pres">
      <dgm:prSet presAssocID="{649E87DB-10F3-42EB-8F92-8DC3E458633F}" presName="conn2-1" presStyleLbl="parChTrans1D3" presStyleIdx="0" presStyleCnt="3"/>
      <dgm:spPr/>
    </dgm:pt>
    <dgm:pt modelId="{970E9604-A392-468F-A124-82A143CB34CF}" type="pres">
      <dgm:prSet presAssocID="{649E87DB-10F3-42EB-8F92-8DC3E458633F}" presName="connTx" presStyleLbl="parChTrans1D3" presStyleIdx="0" presStyleCnt="3"/>
      <dgm:spPr/>
    </dgm:pt>
    <dgm:pt modelId="{11844F0C-8DD6-4383-AF48-E3940E080824}" type="pres">
      <dgm:prSet presAssocID="{2C558DC4-0C67-46F9-ADB3-35D734780088}" presName="root2" presStyleCnt="0"/>
      <dgm:spPr/>
    </dgm:pt>
    <dgm:pt modelId="{5BD61324-0BBF-4A83-AA40-AA571B6C3D73}" type="pres">
      <dgm:prSet presAssocID="{2C558DC4-0C67-46F9-ADB3-35D734780088}" presName="LevelTwoTextNode" presStyleLbl="node3" presStyleIdx="0" presStyleCnt="3">
        <dgm:presLayoutVars>
          <dgm:chPref val="3"/>
        </dgm:presLayoutVars>
      </dgm:prSet>
      <dgm:spPr/>
    </dgm:pt>
    <dgm:pt modelId="{81352553-BA0C-4EA6-B1D4-F4128EDEB37D}" type="pres">
      <dgm:prSet presAssocID="{2C558DC4-0C67-46F9-ADB3-35D734780088}" presName="level3hierChild" presStyleCnt="0"/>
      <dgm:spPr/>
    </dgm:pt>
    <dgm:pt modelId="{BD1727D6-8F2A-4C0F-A5E2-EA71269A3E38}" type="pres">
      <dgm:prSet presAssocID="{2BEBAD1A-6DA2-404B-A089-F8E826CDBC6E}" presName="conn2-1" presStyleLbl="parChTrans1D3" presStyleIdx="1" presStyleCnt="3"/>
      <dgm:spPr/>
    </dgm:pt>
    <dgm:pt modelId="{88171AA7-5376-4C30-9C06-CD50F73D1007}" type="pres">
      <dgm:prSet presAssocID="{2BEBAD1A-6DA2-404B-A089-F8E826CDBC6E}" presName="connTx" presStyleLbl="parChTrans1D3" presStyleIdx="1" presStyleCnt="3"/>
      <dgm:spPr/>
    </dgm:pt>
    <dgm:pt modelId="{33B22AD8-A952-4FBA-A6F3-765BF1CFC6B0}" type="pres">
      <dgm:prSet presAssocID="{505CFA59-FA1A-463F-A445-0AADFF893B1A}" presName="root2" presStyleCnt="0"/>
      <dgm:spPr/>
    </dgm:pt>
    <dgm:pt modelId="{3AA39291-8E00-43BA-BA04-69682DD7C068}" type="pres">
      <dgm:prSet presAssocID="{505CFA59-FA1A-463F-A445-0AADFF893B1A}" presName="LevelTwoTextNode" presStyleLbl="node3" presStyleIdx="1" presStyleCnt="3">
        <dgm:presLayoutVars>
          <dgm:chPref val="3"/>
        </dgm:presLayoutVars>
      </dgm:prSet>
      <dgm:spPr/>
    </dgm:pt>
    <dgm:pt modelId="{09924888-0ACE-42C5-812D-D016EB5DEEAA}" type="pres">
      <dgm:prSet presAssocID="{505CFA59-FA1A-463F-A445-0AADFF893B1A}" presName="level3hierChild" presStyleCnt="0"/>
      <dgm:spPr/>
    </dgm:pt>
    <dgm:pt modelId="{B4A91603-63C3-4CBF-9AD3-552CB8542920}" type="pres">
      <dgm:prSet presAssocID="{F4B69EF9-5E0C-4326-AD00-26C97F36B805}" presName="conn2-1" presStyleLbl="parChTrans1D2" presStyleIdx="1" presStyleCnt="2"/>
      <dgm:spPr/>
    </dgm:pt>
    <dgm:pt modelId="{72A4E141-0BE2-4002-8E42-398D3357C8FA}" type="pres">
      <dgm:prSet presAssocID="{F4B69EF9-5E0C-4326-AD00-26C97F36B805}" presName="connTx" presStyleLbl="parChTrans1D2" presStyleIdx="1" presStyleCnt="2"/>
      <dgm:spPr/>
    </dgm:pt>
    <dgm:pt modelId="{6AF7AF16-8D3A-4254-A6B4-26995F5124C3}" type="pres">
      <dgm:prSet presAssocID="{BF8E6F38-BCB5-4E61-B8C9-19CBDF898158}" presName="root2" presStyleCnt="0"/>
      <dgm:spPr/>
    </dgm:pt>
    <dgm:pt modelId="{4BDA618B-CE8F-40E3-BA8E-947E8E7A79BE}" type="pres">
      <dgm:prSet presAssocID="{BF8E6F38-BCB5-4E61-B8C9-19CBDF898158}" presName="LevelTwoTextNode" presStyleLbl="node2" presStyleIdx="1" presStyleCnt="2">
        <dgm:presLayoutVars>
          <dgm:chPref val="3"/>
        </dgm:presLayoutVars>
      </dgm:prSet>
      <dgm:spPr/>
    </dgm:pt>
    <dgm:pt modelId="{4E35F4BF-1A08-462E-96FF-ABE4B1EF2523}" type="pres">
      <dgm:prSet presAssocID="{BF8E6F38-BCB5-4E61-B8C9-19CBDF898158}" presName="level3hierChild" presStyleCnt="0"/>
      <dgm:spPr/>
    </dgm:pt>
    <dgm:pt modelId="{A6C3435E-1EEC-4291-8203-F447B958847E}" type="pres">
      <dgm:prSet presAssocID="{46088C30-6592-42CA-8901-9A1C6D0CE974}" presName="conn2-1" presStyleLbl="parChTrans1D3" presStyleIdx="2" presStyleCnt="3"/>
      <dgm:spPr/>
    </dgm:pt>
    <dgm:pt modelId="{622D6009-6E01-459B-9589-269F2BBBCEF2}" type="pres">
      <dgm:prSet presAssocID="{46088C30-6592-42CA-8901-9A1C6D0CE974}" presName="connTx" presStyleLbl="parChTrans1D3" presStyleIdx="2" presStyleCnt="3"/>
      <dgm:spPr/>
    </dgm:pt>
    <dgm:pt modelId="{1954D85E-679D-4FC0-8C00-E28AC2741E95}" type="pres">
      <dgm:prSet presAssocID="{F6A1D52F-8E68-4258-AAC0-023305008B74}" presName="root2" presStyleCnt="0"/>
      <dgm:spPr/>
    </dgm:pt>
    <dgm:pt modelId="{53768AEF-D683-4AE9-B47C-B8BFBC48D8D3}" type="pres">
      <dgm:prSet presAssocID="{F6A1D52F-8E68-4258-AAC0-023305008B74}" presName="LevelTwoTextNode" presStyleLbl="node3" presStyleIdx="2" presStyleCnt="3">
        <dgm:presLayoutVars>
          <dgm:chPref val="3"/>
        </dgm:presLayoutVars>
      </dgm:prSet>
      <dgm:spPr/>
    </dgm:pt>
    <dgm:pt modelId="{5BF2DCAA-A302-44B6-8C85-A09FF6B69A4A}" type="pres">
      <dgm:prSet presAssocID="{F6A1D52F-8E68-4258-AAC0-023305008B74}" presName="level3hierChild" presStyleCnt="0"/>
      <dgm:spPr/>
    </dgm:pt>
  </dgm:ptLst>
  <dgm:cxnLst>
    <dgm:cxn modelId="{01B85604-9246-4FAC-BA24-310251FF152F}" type="presOf" srcId="{46088C30-6592-42CA-8901-9A1C6D0CE974}" destId="{A6C3435E-1EEC-4291-8203-F447B958847E}" srcOrd="0" destOrd="0" presId="urn:microsoft.com/office/officeart/2005/8/layout/hierarchy2"/>
    <dgm:cxn modelId="{A83B130D-31F0-430B-A059-B24519C10CA1}" type="presOf" srcId="{D3EECF03-2DB0-49E2-AA34-C021DEBFF71A}" destId="{2547F540-957D-4591-A3FF-E7DF520B8C13}" srcOrd="0" destOrd="0" presId="urn:microsoft.com/office/officeart/2005/8/layout/hierarchy2"/>
    <dgm:cxn modelId="{CFDF6A0D-0A2D-413D-859F-FCB5D1599EAD}" srcId="{BF8E6F38-BCB5-4E61-B8C9-19CBDF898158}" destId="{F6A1D52F-8E68-4258-AAC0-023305008B74}" srcOrd="0" destOrd="0" parTransId="{46088C30-6592-42CA-8901-9A1C6D0CE974}" sibTransId="{F60D4755-FFCD-43FB-AD60-CB80DA130CCB}"/>
    <dgm:cxn modelId="{ED81FE13-A1C4-4EED-8D11-177282B158A3}" type="presOf" srcId="{2BEBAD1A-6DA2-404B-A089-F8E826CDBC6E}" destId="{BD1727D6-8F2A-4C0F-A5E2-EA71269A3E38}" srcOrd="0" destOrd="0" presId="urn:microsoft.com/office/officeart/2005/8/layout/hierarchy2"/>
    <dgm:cxn modelId="{68489314-A99D-4182-9E4D-3C219F0E179C}" srcId="{BA908756-7334-47C6-B772-44E1E45BE84A}" destId="{2C558DC4-0C67-46F9-ADB3-35D734780088}" srcOrd="0" destOrd="0" parTransId="{649E87DB-10F3-42EB-8F92-8DC3E458633F}" sibTransId="{75BE4A0C-046C-40D5-8D75-BE66BEB4CEEC}"/>
    <dgm:cxn modelId="{51D85F15-0B70-4C91-9912-361713D2CADF}" type="presOf" srcId="{BF8E6F38-BCB5-4E61-B8C9-19CBDF898158}" destId="{4BDA618B-CE8F-40E3-BA8E-947E8E7A79BE}" srcOrd="0" destOrd="0" presId="urn:microsoft.com/office/officeart/2005/8/layout/hierarchy2"/>
    <dgm:cxn modelId="{3488F528-B617-4A7E-8A32-A7E683DD188E}" type="presOf" srcId="{F4B69EF9-5E0C-4326-AD00-26C97F36B805}" destId="{72A4E141-0BE2-4002-8E42-398D3357C8FA}" srcOrd="1" destOrd="0" presId="urn:microsoft.com/office/officeart/2005/8/layout/hierarchy2"/>
    <dgm:cxn modelId="{3B6D3866-9FCC-498A-AB0B-5097E87E7EE4}" type="presOf" srcId="{2C558DC4-0C67-46F9-ADB3-35D734780088}" destId="{5BD61324-0BBF-4A83-AA40-AA571B6C3D73}" srcOrd="0" destOrd="0" presId="urn:microsoft.com/office/officeart/2005/8/layout/hierarchy2"/>
    <dgm:cxn modelId="{E1BA1C47-5B83-47A4-ABDE-3583B74B8B4C}" type="presOf" srcId="{46088C30-6592-42CA-8901-9A1C6D0CE974}" destId="{622D6009-6E01-459B-9589-269F2BBBCEF2}" srcOrd="1" destOrd="0" presId="urn:microsoft.com/office/officeart/2005/8/layout/hierarchy2"/>
    <dgm:cxn modelId="{851A7849-BB2E-4542-A9B2-0DB871342EBF}" srcId="{BA908756-7334-47C6-B772-44E1E45BE84A}" destId="{505CFA59-FA1A-463F-A445-0AADFF893B1A}" srcOrd="1" destOrd="0" parTransId="{2BEBAD1A-6DA2-404B-A089-F8E826CDBC6E}" sibTransId="{4BA9044F-0294-443E-9FA5-75AD6CB1B932}"/>
    <dgm:cxn modelId="{0F527B6C-5C18-4510-9C41-CB97EC61B1E4}" type="presOf" srcId="{8E0BE7C3-318C-4C2C-9629-E662C0083862}" destId="{EEB1B19A-A592-46D1-8B78-5F696E768167}" srcOrd="0" destOrd="0" presId="urn:microsoft.com/office/officeart/2005/8/layout/hierarchy2"/>
    <dgm:cxn modelId="{A6FF864F-2306-4F6C-B399-0428D6508208}" type="presOf" srcId="{F4B69EF9-5E0C-4326-AD00-26C97F36B805}" destId="{B4A91603-63C3-4CBF-9AD3-552CB8542920}" srcOrd="0" destOrd="0" presId="urn:microsoft.com/office/officeart/2005/8/layout/hierarchy2"/>
    <dgm:cxn modelId="{B4BCC559-CDE7-4334-88B1-CF69B7880216}" srcId="{8E0BE7C3-318C-4C2C-9629-E662C0083862}" destId="{BA908756-7334-47C6-B772-44E1E45BE84A}" srcOrd="0" destOrd="0" parTransId="{A397CC9F-43F2-421F-8C30-146A472A1A18}" sibTransId="{AA5BF9F9-C8BD-43AE-9AD7-016C44DD80B2}"/>
    <dgm:cxn modelId="{591B0380-D859-4A8B-8BE7-CB71D4B9F65E}" type="presOf" srcId="{BA908756-7334-47C6-B772-44E1E45BE84A}" destId="{025CAAF6-E5BD-457C-A8B1-42E663B965EE}" srcOrd="0" destOrd="0" presId="urn:microsoft.com/office/officeart/2005/8/layout/hierarchy2"/>
    <dgm:cxn modelId="{36E27280-1EF2-4D82-BBF5-54B33C20C8D6}" srcId="{8E0BE7C3-318C-4C2C-9629-E662C0083862}" destId="{BF8E6F38-BCB5-4E61-B8C9-19CBDF898158}" srcOrd="1" destOrd="0" parTransId="{F4B69EF9-5E0C-4326-AD00-26C97F36B805}" sibTransId="{E71142D4-E1E0-4873-9491-121CBEE26388}"/>
    <dgm:cxn modelId="{E0DF4E90-D2B9-435F-987B-BE5471AF29A2}" type="presOf" srcId="{649E87DB-10F3-42EB-8F92-8DC3E458633F}" destId="{970E9604-A392-468F-A124-82A143CB34CF}" srcOrd="1" destOrd="0" presId="urn:microsoft.com/office/officeart/2005/8/layout/hierarchy2"/>
    <dgm:cxn modelId="{6E1FC6AA-AFED-47E1-B177-AFA9C27400CE}" type="presOf" srcId="{F6A1D52F-8E68-4258-AAC0-023305008B74}" destId="{53768AEF-D683-4AE9-B47C-B8BFBC48D8D3}" srcOrd="0" destOrd="0" presId="urn:microsoft.com/office/officeart/2005/8/layout/hierarchy2"/>
    <dgm:cxn modelId="{7253E7B6-7398-4FEE-B091-06CA906426EA}" type="presOf" srcId="{A397CC9F-43F2-421F-8C30-146A472A1A18}" destId="{77E62405-0F78-4CB5-9EB8-7B337DB5FF37}" srcOrd="1" destOrd="0" presId="urn:microsoft.com/office/officeart/2005/8/layout/hierarchy2"/>
    <dgm:cxn modelId="{0357ACD1-DF79-447C-9A49-F6C2260B5692}" type="presOf" srcId="{505CFA59-FA1A-463F-A445-0AADFF893B1A}" destId="{3AA39291-8E00-43BA-BA04-69682DD7C068}" srcOrd="0" destOrd="0" presId="urn:microsoft.com/office/officeart/2005/8/layout/hierarchy2"/>
    <dgm:cxn modelId="{C4D1DAD3-01F4-4C20-B42F-019B1DD9C7D0}" type="presOf" srcId="{A397CC9F-43F2-421F-8C30-146A472A1A18}" destId="{007F38F1-CEFD-4B74-8DAD-02DAFC91EC29}" srcOrd="0" destOrd="0" presId="urn:microsoft.com/office/officeart/2005/8/layout/hierarchy2"/>
    <dgm:cxn modelId="{0F6500E5-A6DF-4D89-A93C-A0F106CD40D8}" type="presOf" srcId="{649E87DB-10F3-42EB-8F92-8DC3E458633F}" destId="{B5B36204-ABE3-4E90-BAFA-155F625ECD0A}" srcOrd="0" destOrd="0" presId="urn:microsoft.com/office/officeart/2005/8/layout/hierarchy2"/>
    <dgm:cxn modelId="{00A631EE-B36F-4A0F-AFB1-E7329E1B3BEF}" type="presOf" srcId="{2BEBAD1A-6DA2-404B-A089-F8E826CDBC6E}" destId="{88171AA7-5376-4C30-9C06-CD50F73D1007}" srcOrd="1" destOrd="0" presId="urn:microsoft.com/office/officeart/2005/8/layout/hierarchy2"/>
    <dgm:cxn modelId="{3E8780F1-B3FF-4C6C-9F6D-3D8E655CF430}" srcId="{D3EECF03-2DB0-49E2-AA34-C021DEBFF71A}" destId="{8E0BE7C3-318C-4C2C-9629-E662C0083862}" srcOrd="0" destOrd="0" parTransId="{44192F02-A9FF-4580-8862-E9EEE6D8E572}" sibTransId="{9BD47AAE-0350-4E43-A2F2-805821CDCC61}"/>
    <dgm:cxn modelId="{1151BA20-591E-4FA0-830B-1347F2EA8E80}" type="presParOf" srcId="{2547F540-957D-4591-A3FF-E7DF520B8C13}" destId="{AE42C0DD-C1F7-4999-926D-C5BD2FD1475A}" srcOrd="0" destOrd="0" presId="urn:microsoft.com/office/officeart/2005/8/layout/hierarchy2"/>
    <dgm:cxn modelId="{D6D65C79-0436-433E-B357-BFDE41ECCF1D}" type="presParOf" srcId="{AE42C0DD-C1F7-4999-926D-C5BD2FD1475A}" destId="{EEB1B19A-A592-46D1-8B78-5F696E768167}" srcOrd="0" destOrd="0" presId="urn:microsoft.com/office/officeart/2005/8/layout/hierarchy2"/>
    <dgm:cxn modelId="{230035DD-1960-4C66-A8F3-ECDA43392556}" type="presParOf" srcId="{AE42C0DD-C1F7-4999-926D-C5BD2FD1475A}" destId="{F359C2AE-AFCF-4B03-BE3B-7E51CE155D1B}" srcOrd="1" destOrd="0" presId="urn:microsoft.com/office/officeart/2005/8/layout/hierarchy2"/>
    <dgm:cxn modelId="{E1AE9B23-B785-4D45-93ED-E39F9FA46F09}" type="presParOf" srcId="{F359C2AE-AFCF-4B03-BE3B-7E51CE155D1B}" destId="{007F38F1-CEFD-4B74-8DAD-02DAFC91EC29}" srcOrd="0" destOrd="0" presId="urn:microsoft.com/office/officeart/2005/8/layout/hierarchy2"/>
    <dgm:cxn modelId="{8B2CFFFE-75E9-4C21-AC39-AE119B60F806}" type="presParOf" srcId="{007F38F1-CEFD-4B74-8DAD-02DAFC91EC29}" destId="{77E62405-0F78-4CB5-9EB8-7B337DB5FF37}" srcOrd="0" destOrd="0" presId="urn:microsoft.com/office/officeart/2005/8/layout/hierarchy2"/>
    <dgm:cxn modelId="{25AA7BA9-1DDB-46B0-851E-E25B394AD846}" type="presParOf" srcId="{F359C2AE-AFCF-4B03-BE3B-7E51CE155D1B}" destId="{4DB12D30-8AE3-4071-A46A-E30F9A1E1EFD}" srcOrd="1" destOrd="0" presId="urn:microsoft.com/office/officeart/2005/8/layout/hierarchy2"/>
    <dgm:cxn modelId="{D7C460E2-424B-444B-AE67-1B4600ABA1C9}" type="presParOf" srcId="{4DB12D30-8AE3-4071-A46A-E30F9A1E1EFD}" destId="{025CAAF6-E5BD-457C-A8B1-42E663B965EE}" srcOrd="0" destOrd="0" presId="urn:microsoft.com/office/officeart/2005/8/layout/hierarchy2"/>
    <dgm:cxn modelId="{1C0ED6B4-2B57-490C-8EDE-2477D5F14FB2}" type="presParOf" srcId="{4DB12D30-8AE3-4071-A46A-E30F9A1E1EFD}" destId="{48A082E7-1C6F-4ED8-91A4-166F2CFBC37D}" srcOrd="1" destOrd="0" presId="urn:microsoft.com/office/officeart/2005/8/layout/hierarchy2"/>
    <dgm:cxn modelId="{5C8D4511-4A1C-4C2A-B9CD-671C189FEC8D}" type="presParOf" srcId="{48A082E7-1C6F-4ED8-91A4-166F2CFBC37D}" destId="{B5B36204-ABE3-4E90-BAFA-155F625ECD0A}" srcOrd="0" destOrd="0" presId="urn:microsoft.com/office/officeart/2005/8/layout/hierarchy2"/>
    <dgm:cxn modelId="{1FCF8D74-7525-4233-A9DD-29F0D7628FDF}" type="presParOf" srcId="{B5B36204-ABE3-4E90-BAFA-155F625ECD0A}" destId="{970E9604-A392-468F-A124-82A143CB34CF}" srcOrd="0" destOrd="0" presId="urn:microsoft.com/office/officeart/2005/8/layout/hierarchy2"/>
    <dgm:cxn modelId="{52977E49-5AB3-4A9F-B0B0-4651DCB7744C}" type="presParOf" srcId="{48A082E7-1C6F-4ED8-91A4-166F2CFBC37D}" destId="{11844F0C-8DD6-4383-AF48-E3940E080824}" srcOrd="1" destOrd="0" presId="urn:microsoft.com/office/officeart/2005/8/layout/hierarchy2"/>
    <dgm:cxn modelId="{0C9FC040-3C94-43F7-9564-A7404585E50C}" type="presParOf" srcId="{11844F0C-8DD6-4383-AF48-E3940E080824}" destId="{5BD61324-0BBF-4A83-AA40-AA571B6C3D73}" srcOrd="0" destOrd="0" presId="urn:microsoft.com/office/officeart/2005/8/layout/hierarchy2"/>
    <dgm:cxn modelId="{657B35A7-50D9-4D2E-B8DB-58C741F2347B}" type="presParOf" srcId="{11844F0C-8DD6-4383-AF48-E3940E080824}" destId="{81352553-BA0C-4EA6-B1D4-F4128EDEB37D}" srcOrd="1" destOrd="0" presId="urn:microsoft.com/office/officeart/2005/8/layout/hierarchy2"/>
    <dgm:cxn modelId="{8634AD1B-DDCC-470F-B780-817E0C9B9A20}" type="presParOf" srcId="{48A082E7-1C6F-4ED8-91A4-166F2CFBC37D}" destId="{BD1727D6-8F2A-4C0F-A5E2-EA71269A3E38}" srcOrd="2" destOrd="0" presId="urn:microsoft.com/office/officeart/2005/8/layout/hierarchy2"/>
    <dgm:cxn modelId="{DAF433DD-5DDB-4976-8E87-7BDDEE3D1DD5}" type="presParOf" srcId="{BD1727D6-8F2A-4C0F-A5E2-EA71269A3E38}" destId="{88171AA7-5376-4C30-9C06-CD50F73D1007}" srcOrd="0" destOrd="0" presId="urn:microsoft.com/office/officeart/2005/8/layout/hierarchy2"/>
    <dgm:cxn modelId="{4DED5EE4-3EEC-48E4-8907-72CE5F6EA05E}" type="presParOf" srcId="{48A082E7-1C6F-4ED8-91A4-166F2CFBC37D}" destId="{33B22AD8-A952-4FBA-A6F3-765BF1CFC6B0}" srcOrd="3" destOrd="0" presId="urn:microsoft.com/office/officeart/2005/8/layout/hierarchy2"/>
    <dgm:cxn modelId="{D82EEEE9-8E5A-4B19-90A1-C30B2BADAFE2}" type="presParOf" srcId="{33B22AD8-A952-4FBA-A6F3-765BF1CFC6B0}" destId="{3AA39291-8E00-43BA-BA04-69682DD7C068}" srcOrd="0" destOrd="0" presId="urn:microsoft.com/office/officeart/2005/8/layout/hierarchy2"/>
    <dgm:cxn modelId="{76D1EA67-9F39-4D24-86A0-A55234ECB597}" type="presParOf" srcId="{33B22AD8-A952-4FBA-A6F3-765BF1CFC6B0}" destId="{09924888-0ACE-42C5-812D-D016EB5DEEAA}" srcOrd="1" destOrd="0" presId="urn:microsoft.com/office/officeart/2005/8/layout/hierarchy2"/>
    <dgm:cxn modelId="{418E7C09-A0C0-4B49-9D43-EA6E89C41241}" type="presParOf" srcId="{F359C2AE-AFCF-4B03-BE3B-7E51CE155D1B}" destId="{B4A91603-63C3-4CBF-9AD3-552CB8542920}" srcOrd="2" destOrd="0" presId="urn:microsoft.com/office/officeart/2005/8/layout/hierarchy2"/>
    <dgm:cxn modelId="{FA1C6E0B-C466-4513-AB09-114910B8362D}" type="presParOf" srcId="{B4A91603-63C3-4CBF-9AD3-552CB8542920}" destId="{72A4E141-0BE2-4002-8E42-398D3357C8FA}" srcOrd="0" destOrd="0" presId="urn:microsoft.com/office/officeart/2005/8/layout/hierarchy2"/>
    <dgm:cxn modelId="{252F1860-D285-446C-9E7F-0D888959B0B3}" type="presParOf" srcId="{F359C2AE-AFCF-4B03-BE3B-7E51CE155D1B}" destId="{6AF7AF16-8D3A-4254-A6B4-26995F5124C3}" srcOrd="3" destOrd="0" presId="urn:microsoft.com/office/officeart/2005/8/layout/hierarchy2"/>
    <dgm:cxn modelId="{23014879-F7DD-4FE7-9442-F1AADF0E94A6}" type="presParOf" srcId="{6AF7AF16-8D3A-4254-A6B4-26995F5124C3}" destId="{4BDA618B-CE8F-40E3-BA8E-947E8E7A79BE}" srcOrd="0" destOrd="0" presId="urn:microsoft.com/office/officeart/2005/8/layout/hierarchy2"/>
    <dgm:cxn modelId="{6E48AB36-8E9E-4186-B8ED-F01857E79BFE}" type="presParOf" srcId="{6AF7AF16-8D3A-4254-A6B4-26995F5124C3}" destId="{4E35F4BF-1A08-462E-96FF-ABE4B1EF2523}" srcOrd="1" destOrd="0" presId="urn:microsoft.com/office/officeart/2005/8/layout/hierarchy2"/>
    <dgm:cxn modelId="{DC9374D4-7670-423E-8446-4A43013D397F}" type="presParOf" srcId="{4E35F4BF-1A08-462E-96FF-ABE4B1EF2523}" destId="{A6C3435E-1EEC-4291-8203-F447B958847E}" srcOrd="0" destOrd="0" presId="urn:microsoft.com/office/officeart/2005/8/layout/hierarchy2"/>
    <dgm:cxn modelId="{5582D18A-7DF3-4920-8839-D785726A384D}" type="presParOf" srcId="{A6C3435E-1EEC-4291-8203-F447B958847E}" destId="{622D6009-6E01-459B-9589-269F2BBBCEF2}" srcOrd="0" destOrd="0" presId="urn:microsoft.com/office/officeart/2005/8/layout/hierarchy2"/>
    <dgm:cxn modelId="{1400C7EB-8FBC-4B88-9036-1C6F82167AD1}" type="presParOf" srcId="{4E35F4BF-1A08-462E-96FF-ABE4B1EF2523}" destId="{1954D85E-679D-4FC0-8C00-E28AC2741E95}" srcOrd="1" destOrd="0" presId="urn:microsoft.com/office/officeart/2005/8/layout/hierarchy2"/>
    <dgm:cxn modelId="{C22B9109-4BD5-4436-9080-62F353A3E300}" type="presParOf" srcId="{1954D85E-679D-4FC0-8C00-E28AC2741E95}" destId="{53768AEF-D683-4AE9-B47C-B8BFBC48D8D3}" srcOrd="0" destOrd="0" presId="urn:microsoft.com/office/officeart/2005/8/layout/hierarchy2"/>
    <dgm:cxn modelId="{3800FE2F-4351-4200-9BCA-6F3C0D6D0C27}" type="presParOf" srcId="{1954D85E-679D-4FC0-8C00-E28AC2741E95}" destId="{5BF2DCAA-A302-44B6-8C85-A09FF6B69A4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1B19A-A592-46D1-8B78-5F696E768167}">
      <dsp:nvSpPr>
        <dsp:cNvPr id="0" name=""/>
        <dsp:cNvSpPr/>
      </dsp:nvSpPr>
      <dsp:spPr>
        <a:xfrm>
          <a:off x="6083" y="2482410"/>
          <a:ext cx="2135745" cy="1067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 dirty="0"/>
            <a:t>Macro-economic policy</a:t>
          </a:r>
        </a:p>
      </dsp:txBody>
      <dsp:txXfrm>
        <a:off x="37360" y="2513687"/>
        <a:ext cx="2073191" cy="1005318"/>
      </dsp:txXfrm>
    </dsp:sp>
    <dsp:sp modelId="{007F38F1-CEFD-4B74-8DAD-02DAFC91EC29}">
      <dsp:nvSpPr>
        <dsp:cNvPr id="0" name=""/>
        <dsp:cNvSpPr/>
      </dsp:nvSpPr>
      <dsp:spPr>
        <a:xfrm rot="18770822">
          <a:off x="1940857" y="2538090"/>
          <a:ext cx="1256240" cy="35473"/>
        </a:xfrm>
        <a:custGeom>
          <a:avLst/>
          <a:gdLst/>
          <a:ahLst/>
          <a:cxnLst/>
          <a:rect l="0" t="0" r="0" b="0"/>
          <a:pathLst>
            <a:path>
              <a:moveTo>
                <a:pt x="0" y="17736"/>
              </a:moveTo>
              <a:lnTo>
                <a:pt x="1256240" y="177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2537571" y="2524420"/>
        <a:ext cx="62812" cy="62812"/>
      </dsp:txXfrm>
    </dsp:sp>
    <dsp:sp modelId="{025CAAF6-E5BD-457C-A8B1-42E663B965EE}">
      <dsp:nvSpPr>
        <dsp:cNvPr id="0" name=""/>
        <dsp:cNvSpPr/>
      </dsp:nvSpPr>
      <dsp:spPr>
        <a:xfrm>
          <a:off x="2996127" y="1561370"/>
          <a:ext cx="2135745" cy="1067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 dirty="0"/>
            <a:t>Fiscal policy: government</a:t>
          </a:r>
        </a:p>
      </dsp:txBody>
      <dsp:txXfrm>
        <a:off x="3027404" y="1592647"/>
        <a:ext cx="2073191" cy="1005318"/>
      </dsp:txXfrm>
    </dsp:sp>
    <dsp:sp modelId="{B5B36204-ABE3-4E90-BAFA-155F625ECD0A}">
      <dsp:nvSpPr>
        <dsp:cNvPr id="0" name=""/>
        <dsp:cNvSpPr/>
      </dsp:nvSpPr>
      <dsp:spPr>
        <a:xfrm rot="19457599">
          <a:off x="5032986" y="1770556"/>
          <a:ext cx="1052071" cy="35473"/>
        </a:xfrm>
        <a:custGeom>
          <a:avLst/>
          <a:gdLst/>
          <a:ahLst/>
          <a:cxnLst/>
          <a:rect l="0" t="0" r="0" b="0"/>
          <a:pathLst>
            <a:path>
              <a:moveTo>
                <a:pt x="0" y="17736"/>
              </a:moveTo>
              <a:lnTo>
                <a:pt x="1052071" y="177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5532720" y="1761991"/>
        <a:ext cx="52603" cy="52603"/>
      </dsp:txXfrm>
    </dsp:sp>
    <dsp:sp modelId="{5BD61324-0BBF-4A83-AA40-AA571B6C3D73}">
      <dsp:nvSpPr>
        <dsp:cNvPr id="0" name=""/>
        <dsp:cNvSpPr/>
      </dsp:nvSpPr>
      <dsp:spPr>
        <a:xfrm>
          <a:off x="5986171" y="947343"/>
          <a:ext cx="2135745" cy="1067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 dirty="0"/>
            <a:t>Public investment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 dirty="0"/>
            <a:t>Public current spending</a:t>
          </a:r>
        </a:p>
      </dsp:txBody>
      <dsp:txXfrm>
        <a:off x="6017448" y="978620"/>
        <a:ext cx="2073191" cy="1005318"/>
      </dsp:txXfrm>
    </dsp:sp>
    <dsp:sp modelId="{BD1727D6-8F2A-4C0F-A5E2-EA71269A3E38}">
      <dsp:nvSpPr>
        <dsp:cNvPr id="0" name=""/>
        <dsp:cNvSpPr/>
      </dsp:nvSpPr>
      <dsp:spPr>
        <a:xfrm rot="2142401">
          <a:off x="5032986" y="2384583"/>
          <a:ext cx="1052071" cy="35473"/>
        </a:xfrm>
        <a:custGeom>
          <a:avLst/>
          <a:gdLst/>
          <a:ahLst/>
          <a:cxnLst/>
          <a:rect l="0" t="0" r="0" b="0"/>
          <a:pathLst>
            <a:path>
              <a:moveTo>
                <a:pt x="0" y="17736"/>
              </a:moveTo>
              <a:lnTo>
                <a:pt x="1052071" y="177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5532720" y="2376018"/>
        <a:ext cx="52603" cy="52603"/>
      </dsp:txXfrm>
    </dsp:sp>
    <dsp:sp modelId="{3AA39291-8E00-43BA-BA04-69682DD7C068}">
      <dsp:nvSpPr>
        <dsp:cNvPr id="0" name=""/>
        <dsp:cNvSpPr/>
      </dsp:nvSpPr>
      <dsp:spPr>
        <a:xfrm>
          <a:off x="5986171" y="2175397"/>
          <a:ext cx="2135745" cy="1067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/>
            <a:t>Direct and indirect taxation; subsidies</a:t>
          </a:r>
        </a:p>
      </dsp:txBody>
      <dsp:txXfrm>
        <a:off x="6017448" y="2206674"/>
        <a:ext cx="2073191" cy="1005318"/>
      </dsp:txXfrm>
    </dsp:sp>
    <dsp:sp modelId="{B4A91603-63C3-4CBF-9AD3-552CB8542920}">
      <dsp:nvSpPr>
        <dsp:cNvPr id="0" name=""/>
        <dsp:cNvSpPr/>
      </dsp:nvSpPr>
      <dsp:spPr>
        <a:xfrm rot="2829178">
          <a:off x="1940857" y="3459130"/>
          <a:ext cx="1256240" cy="35473"/>
        </a:xfrm>
        <a:custGeom>
          <a:avLst/>
          <a:gdLst/>
          <a:ahLst/>
          <a:cxnLst/>
          <a:rect l="0" t="0" r="0" b="0"/>
          <a:pathLst>
            <a:path>
              <a:moveTo>
                <a:pt x="0" y="17736"/>
              </a:moveTo>
              <a:lnTo>
                <a:pt x="1256240" y="177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2537571" y="3445461"/>
        <a:ext cx="62812" cy="62812"/>
      </dsp:txXfrm>
    </dsp:sp>
    <dsp:sp modelId="{4BDA618B-CE8F-40E3-BA8E-947E8E7A79BE}">
      <dsp:nvSpPr>
        <dsp:cNvPr id="0" name=""/>
        <dsp:cNvSpPr/>
      </dsp:nvSpPr>
      <dsp:spPr>
        <a:xfrm>
          <a:off x="2996127" y="3403450"/>
          <a:ext cx="2135745" cy="1067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 dirty="0"/>
            <a:t>Monetary policy: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 dirty="0"/>
            <a:t>central bank</a:t>
          </a:r>
        </a:p>
      </dsp:txBody>
      <dsp:txXfrm>
        <a:off x="3027404" y="3434727"/>
        <a:ext cx="2073191" cy="1005318"/>
      </dsp:txXfrm>
    </dsp:sp>
    <dsp:sp modelId="{A6C3435E-1EEC-4291-8203-F447B958847E}">
      <dsp:nvSpPr>
        <dsp:cNvPr id="0" name=""/>
        <dsp:cNvSpPr/>
      </dsp:nvSpPr>
      <dsp:spPr>
        <a:xfrm>
          <a:off x="5131872" y="3919650"/>
          <a:ext cx="854298" cy="35473"/>
        </a:xfrm>
        <a:custGeom>
          <a:avLst/>
          <a:gdLst/>
          <a:ahLst/>
          <a:cxnLst/>
          <a:rect l="0" t="0" r="0" b="0"/>
          <a:pathLst>
            <a:path>
              <a:moveTo>
                <a:pt x="0" y="17736"/>
              </a:moveTo>
              <a:lnTo>
                <a:pt x="854298" y="177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5537664" y="3916029"/>
        <a:ext cx="42714" cy="42714"/>
      </dsp:txXfrm>
    </dsp:sp>
    <dsp:sp modelId="{53768AEF-D683-4AE9-B47C-B8BFBC48D8D3}">
      <dsp:nvSpPr>
        <dsp:cNvPr id="0" name=""/>
        <dsp:cNvSpPr/>
      </dsp:nvSpPr>
      <dsp:spPr>
        <a:xfrm>
          <a:off x="5986171" y="3403450"/>
          <a:ext cx="2135745" cy="1067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/>
            <a:t>Interest rate OR money supply</a:t>
          </a:r>
        </a:p>
      </dsp:txBody>
      <dsp:txXfrm>
        <a:off x="6017448" y="3434727"/>
        <a:ext cx="2073191" cy="1005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2E1EA-4CF7-4758-85EB-B21EFD4539E0}" type="datetimeFigureOut">
              <a:rPr lang="nl-NL" smtClean="0"/>
              <a:t>16-4-2024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BC130-03CD-4212-BD18-999CF7B405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0363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88FA-032F-4275-AE08-6D2FD049A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78FC3-B55F-4FB1-973C-628B50E77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C1C3F-0632-4D2E-8F3F-ACE6DF05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CBB7-8ACF-43AD-A92C-BE786D829435}" type="datetime1">
              <a:rPr lang="nl-NL" smtClean="0"/>
              <a:t>16-4-2024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6F32A-871B-4449-B32D-35E27A00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9B544-4CC9-4731-80A2-8BC9DF22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460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1081-2261-4F48-A684-87E5AB26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9D98C-88E7-4AF9-8F57-7CF0F022E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2B525-D331-4441-85DC-89116B67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613F-CC5D-4D1D-B50C-A3923EC9CD01}" type="datetime1">
              <a:rPr lang="nl-NL" smtClean="0"/>
              <a:t>16-4-2024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F252F-A2A0-48B6-A920-B9703C01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FEA52-DB69-468B-B217-EF66B53D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17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2D4B4C-D78A-4E03-B88C-8741AAECD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446A4-3EA2-41C6-88D9-9FCD49CA2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D8974-83C2-47BA-B9E7-24A8DAD7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3C6F-BBAF-4477-AFFE-446647510200}" type="datetime1">
              <a:rPr lang="nl-NL" smtClean="0"/>
              <a:t>16-4-2024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0F93B-9119-4E7D-85B5-3C4FFF63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5A47B-CB2F-4F57-A37D-43FC38CF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462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0921-E2FB-44D3-95D5-8CB7856F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B69DF-CE10-4C3B-9C91-7B8080512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1FE8F-0DA2-4FC0-8AAF-D6820F06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8D81-36F7-4CBB-B800-680FB5283820}" type="datetime1">
              <a:rPr lang="nl-NL" smtClean="0"/>
              <a:t>16-4-2024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2544D-2C3D-452F-8B8E-BD38E7CE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A5CD5-C011-4F09-9B8A-04A1542B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996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8A18-874E-4324-A8C3-B1971820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1224C-87F8-4102-8154-99807A1DC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598FF-80E9-449D-BB62-AA0A4E7E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02B1-1859-4364-8135-1FAF2C8508C9}" type="datetime1">
              <a:rPr lang="nl-NL" smtClean="0"/>
              <a:t>16-4-2024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DA4E8-8055-4597-AC3D-85B0028C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2522D-5D67-4FDF-92A6-6BDF17C6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072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D849-B08F-4896-83F9-DB7BA42D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E5C64-63DF-4947-BDCE-79BC21462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24C81-20C5-452A-ABAC-8C5698887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350C5-E182-43FB-A160-4ADDB29F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B74E-62C6-446F-8E2E-C50BBB390B0E}" type="datetime1">
              <a:rPr lang="nl-NL" smtClean="0"/>
              <a:t>16-4-2024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DDF76-1C21-487B-A03E-759D4BD0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C3FF5-52D7-48B8-86A6-EECD3EA3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633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9D83-72EF-4B4C-8582-9078EA0E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1915F-D791-4E55-B233-F8B3503BC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ED1CA-A17B-49F2-9EA2-6C7A0467A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B6C61-4DEB-40A1-A45C-5B65994DC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BA8DC-DB30-41FE-8F1C-6A076AB25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465B3-A1A2-46C4-9E83-D501FBFC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C928-0F76-4322-AA1B-C6F2F5A564E0}" type="datetime1">
              <a:rPr lang="nl-NL" smtClean="0"/>
              <a:t>16-4-2024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C3537-3041-4B0C-AC29-51111DD1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89B16-2C11-4C24-AA27-3B4CD6AD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518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67F9-3A45-4AEF-8315-2920D8D5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F84849-9E7D-4B35-AD33-99618B4E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430D-B83A-45A2-BBC5-F8BB9C260740}" type="datetime1">
              <a:rPr lang="nl-NL" smtClean="0"/>
              <a:t>16-4-2024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8C0B5-E8FC-4957-83DA-F88EC4F2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EB84B-061E-40CF-B1AE-9FC3276C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863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A8689-6D46-4A17-953A-D826C512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929-6899-41A7-882A-382BB0DFECA3}" type="datetime1">
              <a:rPr lang="nl-NL" smtClean="0"/>
              <a:t>16-4-2024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5989A1-326D-4AF8-AA91-4D63110A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571DB-7B1D-4DC7-823B-D2356B4C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993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BE14-7909-474B-81D2-8E24CEB4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63071-FAF5-417F-9F6B-255B1094D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61DBC-2726-4AD5-9763-1CF5A2F29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878D0-5D9B-47CA-ABF1-1BB33014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6095-FB7D-4B69-809A-DD7C808DFFFA}" type="datetime1">
              <a:rPr lang="nl-NL" smtClean="0"/>
              <a:t>16-4-2024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91E5C-CC49-4A97-AE4B-0980D5FF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72377-1330-49E5-BA74-EF9ACF74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4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C529-DE37-4FA7-9FD6-C7C45252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D9E3F-775B-4F14-BA4A-1C00E1FD8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CF0F1-6785-48E3-8DFD-FB3AD60E7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3C357-E51D-43C2-B60B-0F0E29A0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596-4087-42B3-8BB8-7C956B401C7D}" type="datetime1">
              <a:rPr lang="nl-NL" smtClean="0"/>
              <a:t>16-4-2024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E6592-8B7B-4765-B505-FC7D2ADD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885A3-F4AB-4602-AAB6-6D1D7F54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051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9319B-C6A3-4C5A-93A3-E1D3B0503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1D5CF-EBD3-40EC-BD9D-278C09D5B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139CD-F682-4F2D-8B97-426771D58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09F4D-0639-446D-8591-E7F1889298EC}" type="datetime1">
              <a:rPr lang="nl-NL" smtClean="0"/>
              <a:t>16-4-2024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97082-A337-487D-A155-AE77D5E1B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5AAA3-10C5-42EB-8807-63B5EC6FC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503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F96-1785-4D42-AD18-C057D4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EPA143A: Economic Foundations</a:t>
            </a:r>
            <a:br>
              <a:rPr lang="nl-NL" sz="4000" dirty="0"/>
            </a:br>
            <a:r>
              <a:rPr lang="nl-NL" sz="4000" b="1" dirty="0"/>
              <a:t>Week 1: Introduction </a:t>
            </a:r>
            <a:r>
              <a:rPr lang="nl-NL" sz="4000" b="1" dirty="0">
                <a:solidFill>
                  <a:srgbClr val="FF0000"/>
                </a:solidFill>
              </a:rPr>
              <a:t>Macro-Economics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A008-3AD9-46C0-8A25-8DF35F8E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The purpose of Lecture Note W1 is to introduce you to important macro-economic concepts/variables.</a:t>
            </a:r>
          </a:p>
          <a:p>
            <a:pPr marL="0" indent="0">
              <a:buNone/>
            </a:pPr>
            <a:r>
              <a:rPr lang="nl-NL" dirty="0"/>
              <a:t>Most macro-economic variables are defined in the </a:t>
            </a:r>
            <a:r>
              <a:rPr lang="nl-NL" b="1" dirty="0">
                <a:solidFill>
                  <a:srgbClr val="FF0000"/>
                </a:solidFill>
              </a:rPr>
              <a:t>national accounts</a:t>
            </a:r>
            <a:r>
              <a:rPr lang="nl-NL" dirty="0"/>
              <a:t>. </a:t>
            </a:r>
            <a:r>
              <a:rPr lang="en-GB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</a:t>
            </a:r>
            <a:r>
              <a:rPr lang="en-GB" sz="1800" u="sng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national accounts</a:t>
            </a:r>
            <a:r>
              <a:rPr lang="en-GB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the macroeconomic depiction of the national ‘</a:t>
            </a:r>
            <a:r>
              <a:rPr lang="en-GB" sz="1800" u="sng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circular flow of income</a:t>
            </a:r>
            <a:r>
              <a:rPr lang="en-GB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’, using the double-entry bookkeeping principle and a sequence of accounts to show the relationship between the various economic variables. 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The national accounts, in turn, are based on the </a:t>
            </a:r>
            <a:r>
              <a:rPr lang="nl-NL" b="1" dirty="0">
                <a:solidFill>
                  <a:srgbClr val="FF0000"/>
                </a:solidFill>
              </a:rPr>
              <a:t>input-output table</a:t>
            </a:r>
            <a:r>
              <a:rPr lang="nl-NL" dirty="0"/>
              <a:t>, which records all transactions in the real economy. </a:t>
            </a:r>
            <a:r>
              <a:rPr lang="en-US" dirty="0"/>
              <a:t>The starting point of the </a:t>
            </a:r>
            <a:r>
              <a:rPr lang="en-US" b="1" dirty="0">
                <a:solidFill>
                  <a:srgbClr val="FF0000"/>
                </a:solidFill>
              </a:rPr>
              <a:t>IO table</a:t>
            </a:r>
            <a:r>
              <a:rPr lang="en-US" dirty="0"/>
              <a:t> is the following accounting identity: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total supply of goods &amp; services = total demand for goods &amp; services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D22D-36E4-4DC8-81D2-AD65D3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126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8E2E-47C6-45B5-AE60-312F1D4D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EPA143A: Economic Foundations</a:t>
            </a:r>
            <a:br>
              <a:rPr lang="nl-NL" sz="4400" dirty="0"/>
            </a:br>
            <a:r>
              <a:rPr lang="nl-NL" sz="4400" b="1" dirty="0"/>
              <a:t>Week 1: </a:t>
            </a:r>
            <a:r>
              <a:rPr lang="nl-NL" b="1" dirty="0"/>
              <a:t>Inflation and money supply growth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4D54-8509-43AD-B3F8-47C6F87F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No clear link between</a:t>
            </a:r>
          </a:p>
          <a:p>
            <a:pPr marL="0" indent="0">
              <a:buNone/>
            </a:pPr>
            <a:r>
              <a:rPr lang="nl-NL" dirty="0"/>
              <a:t>inflation and the growth</a:t>
            </a:r>
          </a:p>
          <a:p>
            <a:pPr marL="0" indent="0">
              <a:buNone/>
            </a:pPr>
            <a:r>
              <a:rPr lang="nl-NL" dirty="0"/>
              <a:t>of money supply .....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EE9F7-A45E-4ABB-A234-48EDE2A6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10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A72C2B-F3F4-4EBD-9B39-BAEC1E94D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930" y="1978880"/>
            <a:ext cx="5668070" cy="419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07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8E2E-47C6-45B5-AE60-312F1D4D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EPA143A: Economic Foundations</a:t>
            </a:r>
            <a:br>
              <a:rPr lang="nl-NL" sz="4400" dirty="0"/>
            </a:br>
            <a:r>
              <a:rPr lang="nl-NL" sz="4400" b="1" dirty="0"/>
              <a:t>Week 1: </a:t>
            </a:r>
            <a:r>
              <a:rPr lang="nl-NL" b="1" dirty="0"/>
              <a:t>Unemployment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4D54-8509-43AD-B3F8-47C6F87F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official </a:t>
            </a:r>
            <a:r>
              <a:rPr lang="en-US" b="1" dirty="0">
                <a:solidFill>
                  <a:srgbClr val="FF0000"/>
                </a:solidFill>
              </a:rPr>
              <a:t>unemployment rate</a:t>
            </a:r>
            <a:r>
              <a:rPr lang="en-US" dirty="0"/>
              <a:t> (known as </a:t>
            </a:r>
            <a:r>
              <a:rPr lang="en-US" b="1" dirty="0">
                <a:solidFill>
                  <a:srgbClr val="FF0000"/>
                </a:solidFill>
              </a:rPr>
              <a:t>U-3</a:t>
            </a:r>
            <a:r>
              <a:rPr lang="en-US" dirty="0"/>
              <a:t>) is defined as the number of unemployed persons as a share (or a percentage) of the total active population (= the </a:t>
            </a:r>
            <a:r>
              <a:rPr lang="en-US" dirty="0" err="1"/>
              <a:t>labour</a:t>
            </a:r>
            <a:r>
              <a:rPr lang="en-US" dirty="0"/>
              <a:t> force). 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labour</a:t>
            </a:r>
            <a:r>
              <a:rPr lang="en-US" dirty="0"/>
              <a:t> force is the number of people (in the age bracket 16-65 years) employed and unemployed. </a:t>
            </a:r>
          </a:p>
          <a:p>
            <a:pPr marL="0" indent="0">
              <a:buNone/>
            </a:pPr>
            <a:r>
              <a:rPr lang="en-US" dirty="0"/>
              <a:t>Persons in employment are those who during the reference week did any work for pay, or were not working but had jobs from which they were temporarily absent. </a:t>
            </a:r>
          </a:p>
          <a:p>
            <a:pPr marL="0" indent="0">
              <a:buNone/>
            </a:pPr>
            <a:r>
              <a:rPr lang="en-US" dirty="0"/>
              <a:t>Note: discouraged workers and/or persons marginally attached to the </a:t>
            </a:r>
            <a:r>
              <a:rPr lang="en-US" dirty="0" err="1"/>
              <a:t>labour</a:t>
            </a:r>
            <a:r>
              <a:rPr lang="en-US" dirty="0"/>
              <a:t> force. 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EE9F7-A45E-4ABB-A234-48EDE2A6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020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8E2E-47C6-45B5-AE60-312F1D4D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EPA143A: Economic Foundations</a:t>
            </a:r>
            <a:br>
              <a:rPr lang="nl-NL" sz="4400" dirty="0"/>
            </a:br>
            <a:r>
              <a:rPr lang="nl-NL" sz="4400" b="1" dirty="0"/>
              <a:t>Week 1: E.U. Unemployment rates Feb. 2020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4D54-8509-43AD-B3F8-47C6F87F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EE9F7-A45E-4ABB-A234-48EDE2A6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12</a:t>
            </a:fld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28658A-8DCF-467A-B731-F4244D712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91" y="1739106"/>
            <a:ext cx="104489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87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8E2E-47C6-45B5-AE60-312F1D4D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EPA143A: Economic Foundations</a:t>
            </a:r>
            <a:br>
              <a:rPr lang="nl-NL" sz="4400" dirty="0"/>
            </a:br>
            <a:r>
              <a:rPr lang="nl-NL" sz="4400" b="1" dirty="0"/>
              <a:t>Week 1: </a:t>
            </a:r>
            <a:r>
              <a:rPr lang="nl-NL" b="1" dirty="0"/>
              <a:t>Macro-economic policy instruments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4D54-8509-43AD-B3F8-47C6F87F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EE9F7-A45E-4ABB-A234-48EDE2A6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13</a:t>
            </a:fld>
            <a:endParaRPr lang="nl-NL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45C40FD-30A4-4707-A563-FB0490DA9F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888699"/>
              </p:ext>
            </p:extLst>
          </p:nvPr>
        </p:nvGraphicFramePr>
        <p:xfrm>
          <a:off x="1708443" y="13028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3082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8E2E-47C6-45B5-AE60-312F1D4D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EPA143A: Economic Foundations</a:t>
            </a:r>
            <a:br>
              <a:rPr lang="nl-NL" sz="4400" dirty="0"/>
            </a:br>
            <a:r>
              <a:rPr lang="nl-NL" sz="4400" b="1" dirty="0"/>
              <a:t>Week 1: Fiscal policy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4D54-8509-43AD-B3F8-47C6F87F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GDP = Y = C + </a:t>
            </a:r>
            <a:r>
              <a:rPr lang="nl-NL" b="1" dirty="0">
                <a:solidFill>
                  <a:srgbClr val="FF0000"/>
                </a:solidFill>
              </a:rPr>
              <a:t>G</a:t>
            </a:r>
            <a:r>
              <a:rPr lang="nl-NL" dirty="0"/>
              <a:t> + Ip + </a:t>
            </a:r>
            <a:r>
              <a:rPr lang="nl-NL" b="1" dirty="0">
                <a:solidFill>
                  <a:srgbClr val="FF0000"/>
                </a:solidFill>
              </a:rPr>
              <a:t>Ig</a:t>
            </a:r>
            <a:r>
              <a:rPr lang="nl-NL" dirty="0"/>
              <a:t> + (E – M)       -- see the circular flow of income</a:t>
            </a:r>
          </a:p>
          <a:p>
            <a:pPr marL="0" indent="0">
              <a:buNone/>
            </a:pPr>
            <a:r>
              <a:rPr lang="nl-NL" dirty="0"/>
              <a:t>G = government current spending</a:t>
            </a:r>
          </a:p>
          <a:p>
            <a:pPr marL="0" indent="0">
              <a:buNone/>
            </a:pPr>
            <a:r>
              <a:rPr lang="nl-NL" dirty="0"/>
              <a:t>Ig = public investment</a:t>
            </a:r>
          </a:p>
          <a:p>
            <a:pPr marL="0" indent="0">
              <a:buNone/>
            </a:pPr>
            <a:r>
              <a:rPr lang="nl-NL" b="1" dirty="0">
                <a:solidFill>
                  <a:srgbClr val="FF0000"/>
                </a:solidFill>
              </a:rPr>
              <a:t>Fiscal stimulus (expansionary fiscal policy):</a:t>
            </a:r>
          </a:p>
          <a:p>
            <a:pPr marL="0" indent="0">
              <a:buNone/>
            </a:pPr>
            <a:r>
              <a:rPr lang="nl-NL" dirty="0"/>
              <a:t>An increase in G or Ig will raise (final) demand, output and income (GDP). Or: a reduction in income taxation will increase private consumption C; demand, output and income (GDP) will rise.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dirty="0">
                <a:solidFill>
                  <a:srgbClr val="FF0000"/>
                </a:solidFill>
              </a:rPr>
              <a:t>Fiscal austerity: </a:t>
            </a:r>
            <a:r>
              <a:rPr lang="nl-NL" dirty="0"/>
              <a:t>“bezuinigingen” (cuts in G, Ig; higher taxes)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EE9F7-A45E-4ABB-A234-48EDE2A6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2925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8E2E-47C6-45B5-AE60-312F1D4D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EPA143A: Economic Foundations</a:t>
            </a:r>
            <a:br>
              <a:rPr lang="nl-NL" sz="4400" dirty="0"/>
            </a:br>
            <a:r>
              <a:rPr lang="nl-NL" sz="4400" b="1" dirty="0"/>
              <a:t>Week 1: </a:t>
            </a:r>
            <a:r>
              <a:rPr lang="nl-NL" b="1" dirty="0">
                <a:solidFill>
                  <a:srgbClr val="FF0000"/>
                </a:solidFill>
              </a:rPr>
              <a:t>Monetary policy by central banks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4D54-8509-43AD-B3F8-47C6F87F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514350" indent="-514350">
              <a:buAutoNum type="arabicPeriod"/>
            </a:pPr>
            <a:r>
              <a:rPr lang="nl-NL" b="1" u="sng" dirty="0">
                <a:solidFill>
                  <a:srgbClr val="FF0000"/>
                </a:solidFill>
              </a:rPr>
              <a:t>Interest rate</a:t>
            </a:r>
            <a:r>
              <a:rPr lang="nl-NL" dirty="0"/>
              <a:t>: the central bank (ECB) will increase the interest rate to lower inflation; a higher interest rate reduces (investment) demand; economic growth goes down; inflation goes down. </a:t>
            </a:r>
          </a:p>
          <a:p>
            <a:pPr marL="0" indent="0">
              <a:buNone/>
            </a:pPr>
            <a:endParaRPr lang="nl-NL" dirty="0"/>
          </a:p>
          <a:p>
            <a:pPr marL="514350" indent="-514350">
              <a:buAutoNum type="arabicPeriod" startAt="2"/>
            </a:pPr>
            <a:r>
              <a:rPr lang="nl-NL" b="1" u="sng" dirty="0">
                <a:solidFill>
                  <a:srgbClr val="FF0000"/>
                </a:solidFill>
              </a:rPr>
              <a:t>Money supply</a:t>
            </a:r>
            <a:r>
              <a:rPr lang="nl-NL" dirty="0"/>
              <a:t>: in the neoclassical model and the IS-LM it is assumed that the central bank can reduce inflation by directly lowering money supply. This is still a widespread view, but it is wrong (as we shall discuss later in the course).</a:t>
            </a:r>
          </a:p>
          <a:p>
            <a:pPr marL="514350" indent="-514350">
              <a:buAutoNum type="arabicPeriod" startAt="2"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EE9F7-A45E-4ABB-A234-48EDE2A6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2477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8E2E-47C6-45B5-AE60-312F1D4D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EPA143A: Economic Foundations</a:t>
            </a:r>
            <a:br>
              <a:rPr lang="nl-NL" sz="4400" dirty="0"/>
            </a:br>
            <a:r>
              <a:rPr lang="nl-NL" sz="4400" b="1" dirty="0"/>
              <a:t>Week 1: </a:t>
            </a:r>
            <a:r>
              <a:rPr lang="nl-NL" b="1" dirty="0"/>
              <a:t>The debt dynamics equation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A34D54-8509-43AD-B3F8-47C6F87FA3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lnSpc>
                    <a:spcPct val="110000"/>
                  </a:lnSpc>
                  <a:spcAft>
                    <a:spcPts val="800"/>
                  </a:spcAft>
                  <a:buNone/>
                </a:pPr>
                <a:endParaRPr lang="nl-NL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0000"/>
                  </a:lnSpc>
                  <a:spcAft>
                    <a:spcPts val="800"/>
                  </a:spcAft>
                  <a:buNone/>
                </a:pPr>
                <a:r>
                  <a:rPr lang="en-GB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𝑑𝑒𝑏𝑡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𝑓𝑖𝑠𝑐𝑎𝑙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𝑑𝑒𝑓𝑖𝑐𝑖𝑡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+(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)×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𝑑𝑒𝑏𝑡</m:t>
                    </m:r>
                  </m:oMath>
                </a14:m>
                <a:endParaRPr lang="nl-NL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0000"/>
                  </a:lnSpc>
                  <a:spcAft>
                    <a:spcPts val="800"/>
                  </a:spcAft>
                  <a:buNone/>
                </a:pPr>
                <a:r>
                  <a:rPr lang="en-GB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	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𝑑𝑒𝑏𝑡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GB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the change in the public debt-to-GDP ratio; </a:t>
                </a:r>
                <a:r>
                  <a:rPr lang="en-GB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the fiscal deficit (as a percentage of GDP) 	does not include interest payments; </a:t>
                </a:r>
                <a:r>
                  <a:rPr lang="en-GB" sz="1800" i="1" dirty="0" err="1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GB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the nominal rate of interest; </a:t>
                </a:r>
                <a:r>
                  <a:rPr lang="en-GB" sz="1800" i="1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en-GB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the growth of nominal GDP; 	and debt = the initial public debt-to-GDP ratio.</a:t>
                </a:r>
              </a:p>
              <a:p>
                <a:pPr marL="0" indent="0" algn="just">
                  <a:lnSpc>
                    <a:spcPct val="110000"/>
                  </a:lnSpc>
                  <a:spcAft>
                    <a:spcPts val="800"/>
                  </a:spcAft>
                  <a:buNone/>
                </a:pPr>
                <a:endParaRPr lang="en-GB" sz="1800" dirty="0">
                  <a:latin typeface="Calibri Light" panose="020F03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0000"/>
                  </a:lnSpc>
                  <a:spcAft>
                    <a:spcPts val="800"/>
                  </a:spcAft>
                  <a:buNone/>
                </a:pPr>
                <a:r>
                  <a:rPr lang="en-GB" sz="1800" dirty="0">
                    <a:latin typeface="Calibri Light" panose="020F0302020204030204" pitchFamily="34" charset="0"/>
                    <a:cs typeface="Times New Roman" panose="02020603050405020304" pitchFamily="18" charset="0"/>
                  </a:rPr>
                  <a:t>	See the exercises. </a:t>
                </a:r>
              </a:p>
              <a:p>
                <a:pPr marL="0" indent="0" algn="just">
                  <a:lnSpc>
                    <a:spcPct val="110000"/>
                  </a:lnSpc>
                  <a:spcAft>
                    <a:spcPts val="800"/>
                  </a:spcAft>
                  <a:buNone/>
                </a:pPr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A34D54-8509-43AD-B3F8-47C6F87FA3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46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EE9F7-A45E-4ABB-A234-48EDE2A6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482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8E2E-47C6-45B5-AE60-312F1D4D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EPA143A: Economic Foundations</a:t>
            </a:r>
            <a:br>
              <a:rPr lang="nl-NL" sz="4400" dirty="0"/>
            </a:br>
            <a:r>
              <a:rPr lang="nl-NL" sz="4400" b="1" dirty="0"/>
              <a:t>Week 1: </a:t>
            </a:r>
            <a:r>
              <a:rPr lang="nl-NL" b="1" dirty="0">
                <a:solidFill>
                  <a:srgbClr val="FF0000"/>
                </a:solidFill>
              </a:rPr>
              <a:t>Circular Flow of Income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4D54-8509-43AD-B3F8-47C6F87F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circular flow of income </a:t>
            </a:r>
          </a:p>
          <a:p>
            <a:pPr marL="0" indent="0">
              <a:buNone/>
            </a:pPr>
            <a:r>
              <a:rPr lang="en-US" dirty="0"/>
              <a:t>is at the heart of any </a:t>
            </a:r>
          </a:p>
          <a:p>
            <a:pPr marL="0" indent="0">
              <a:buNone/>
            </a:pPr>
            <a:r>
              <a:rPr lang="en-US" dirty="0"/>
              <a:t>macro-economic model; </a:t>
            </a:r>
          </a:p>
          <a:p>
            <a:pPr marL="0" indent="0">
              <a:buNone/>
            </a:pPr>
            <a:r>
              <a:rPr lang="en-US" dirty="0"/>
              <a:t>it describes the process of </a:t>
            </a:r>
          </a:p>
          <a:p>
            <a:pPr marL="0" indent="0">
              <a:buNone/>
            </a:pPr>
            <a:r>
              <a:rPr lang="en-US" dirty="0"/>
              <a:t>production of goods &amp; services </a:t>
            </a:r>
          </a:p>
          <a:p>
            <a:pPr marL="0" indent="0">
              <a:buNone/>
            </a:pPr>
            <a:r>
              <a:rPr lang="en-US" dirty="0"/>
              <a:t>→ employment → </a:t>
            </a:r>
          </a:p>
          <a:p>
            <a:pPr marL="0" indent="0">
              <a:buNone/>
            </a:pPr>
            <a:r>
              <a:rPr lang="en-US" dirty="0"/>
              <a:t>income generation (and income </a:t>
            </a:r>
          </a:p>
          <a:p>
            <a:pPr marL="0" indent="0">
              <a:buNone/>
            </a:pPr>
            <a:r>
              <a:rPr lang="en-US" dirty="0"/>
              <a:t>distribution and redistribution)  </a:t>
            </a:r>
          </a:p>
          <a:p>
            <a:pPr marL="0" indent="0">
              <a:buNone/>
            </a:pPr>
            <a:r>
              <a:rPr lang="en-US" dirty="0"/>
              <a:t>→ demand for goods &amp; services </a:t>
            </a:r>
          </a:p>
          <a:p>
            <a:pPr marL="0" indent="0">
              <a:buNone/>
            </a:pPr>
            <a:r>
              <a:rPr lang="en-US" dirty="0"/>
              <a:t>(based on income) </a:t>
            </a:r>
          </a:p>
          <a:p>
            <a:pPr marL="0" indent="0">
              <a:buNone/>
            </a:pPr>
            <a:r>
              <a:rPr lang="en-US" dirty="0"/>
              <a:t>→ production etc.</a:t>
            </a:r>
            <a:r>
              <a:rPr lang="nl-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EE9F7-A45E-4ABB-A234-48EDE2A6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2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536109-F694-485C-A706-6F2CE7AAF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036" y="1846539"/>
            <a:ext cx="4401164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28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8E2E-47C6-45B5-AE60-312F1D4D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EPA143A: Economic Foundations</a:t>
            </a:r>
            <a:br>
              <a:rPr lang="nl-NL" sz="4400" dirty="0"/>
            </a:br>
            <a:r>
              <a:rPr lang="nl-NL" sz="4400" b="1" dirty="0"/>
              <a:t>Week 1: </a:t>
            </a:r>
            <a:r>
              <a:rPr lang="nl-NL" b="1" dirty="0">
                <a:solidFill>
                  <a:srgbClr val="FF0000"/>
                </a:solidFill>
              </a:rPr>
              <a:t>Gross Domestic Product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4D54-8509-43AD-B3F8-47C6F87FA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Input-Output Table: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GDP = sum of industry value added = 720  (estimated based on costs)</a:t>
            </a:r>
          </a:p>
          <a:p>
            <a:pPr marL="0" indent="0">
              <a:buNone/>
            </a:pPr>
            <a:r>
              <a:rPr lang="nl-NL" dirty="0"/>
              <a:t>GDP = final demand = 720 (estimated based on final demand)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EE9F7-A45E-4ABB-A234-48EDE2A6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3</a:t>
            </a:fld>
            <a:endParaRPr lang="nl-NL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FCAF5B0-F086-4F3B-9901-341073E56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375641"/>
              </p:ext>
            </p:extLst>
          </p:nvPr>
        </p:nvGraphicFramePr>
        <p:xfrm>
          <a:off x="2519016" y="2184400"/>
          <a:ext cx="8834784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018">
                  <a:extLst>
                    <a:ext uri="{9D8B030D-6E8A-4147-A177-3AD203B41FA5}">
                      <a16:colId xmlns:a16="http://schemas.microsoft.com/office/drawing/2014/main" val="4824282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83595884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46347252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val="344591868"/>
                    </a:ext>
                  </a:extLst>
                </a:gridCol>
                <a:gridCol w="1660940">
                  <a:extLst>
                    <a:ext uri="{9D8B030D-6E8A-4147-A177-3AD203B41FA5}">
                      <a16:colId xmlns:a16="http://schemas.microsoft.com/office/drawing/2014/main" val="111034645"/>
                    </a:ext>
                  </a:extLst>
                </a:gridCol>
                <a:gridCol w="1766957">
                  <a:extLst>
                    <a:ext uri="{9D8B030D-6E8A-4147-A177-3AD203B41FA5}">
                      <a16:colId xmlns:a16="http://schemas.microsoft.com/office/drawing/2014/main" val="1930965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agriculture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industry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Final 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Total demand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79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Agriculture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74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Industry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2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68042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nl-NL" dirty="0"/>
                        <a:t>Value-added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6683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nl-NL" dirty="0"/>
                        <a:t>Gross output</a:t>
                      </a:r>
                    </a:p>
                    <a:p>
                      <a:r>
                        <a:rPr lang="nl-NL" dirty="0"/>
                        <a:t>(supply)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  <a:p>
                      <a:pPr algn="ctr"/>
                      <a:r>
                        <a:rPr lang="nl-NL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  <a:p>
                      <a:pPr algn="ctr"/>
                      <a:r>
                        <a:rPr lang="nl-NL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  <a:p>
                      <a:pPr algn="ctr"/>
                      <a:r>
                        <a:rPr lang="nl-NL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  <a:p>
                      <a:pPr algn="ctr"/>
                      <a:r>
                        <a:rPr lang="nl-NL" dirty="0"/>
                        <a:t>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  <a:p>
                      <a:pPr algn="ctr"/>
                      <a:r>
                        <a:rPr lang="nl-NL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5942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6ACA109F-7EE4-4A74-BE83-B49689B5E1BD}"/>
              </a:ext>
            </a:extLst>
          </p:cNvPr>
          <p:cNvSpPr/>
          <p:nvPr/>
        </p:nvSpPr>
        <p:spPr>
          <a:xfrm>
            <a:off x="4306957" y="3604591"/>
            <a:ext cx="3525078" cy="477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962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8E2E-47C6-45B5-AE60-312F1D4D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EPA143A: Economic Foundations</a:t>
            </a:r>
            <a:br>
              <a:rPr lang="nl-NL" sz="4400" dirty="0"/>
            </a:br>
            <a:r>
              <a:rPr lang="nl-NL" sz="4400" b="1" dirty="0"/>
              <a:t>Week 1: GDP per capita = indicator of living standards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4D54-8509-43AD-B3F8-47C6F87FA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487" y="182562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Lowest $600 per year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Highest $ 66000 per</a:t>
            </a:r>
          </a:p>
          <a:p>
            <a:pPr marL="0" indent="0">
              <a:buNone/>
            </a:pPr>
            <a:r>
              <a:rPr lang="nl-NL" dirty="0"/>
              <a:t>year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Ratio: 1 : 110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EE9F7-A45E-4ABB-A234-48EDE2A6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4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573660-33F4-44C9-AD58-29748F23D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861" y="1740520"/>
            <a:ext cx="7093226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3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8E2E-47C6-45B5-AE60-312F1D4D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EPA143A: Economic Foundations</a:t>
            </a:r>
            <a:br>
              <a:rPr lang="nl-NL" sz="4400" dirty="0"/>
            </a:br>
            <a:r>
              <a:rPr lang="nl-NL" sz="4400" b="1" dirty="0"/>
              <a:t>Week 1: Final Demand for goods &amp; services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4D54-8509-43AD-B3F8-47C6F87F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b="1" dirty="0">
                <a:solidFill>
                  <a:srgbClr val="FF0000"/>
                </a:solidFill>
              </a:rPr>
              <a:t>Final demand = C + G + I + E – M</a:t>
            </a:r>
          </a:p>
          <a:p>
            <a:pPr marL="0" indent="0">
              <a:buNone/>
            </a:pPr>
            <a:r>
              <a:rPr lang="nl-NL" dirty="0"/>
              <a:t>C = private consumption demand (by households)</a:t>
            </a:r>
          </a:p>
          <a:p>
            <a:pPr marL="0" indent="0">
              <a:buNone/>
            </a:pPr>
            <a:r>
              <a:rPr lang="nl-NL" dirty="0"/>
              <a:t>G = current expenditure by the government</a:t>
            </a:r>
          </a:p>
          <a:p>
            <a:pPr marL="0" indent="0">
              <a:buNone/>
            </a:pPr>
            <a:r>
              <a:rPr lang="nl-NL" dirty="0"/>
              <a:t>I = investment demand (by firms and the state)</a:t>
            </a:r>
          </a:p>
          <a:p>
            <a:pPr marL="0" indent="0">
              <a:buNone/>
            </a:pPr>
            <a:r>
              <a:rPr lang="nl-NL" dirty="0"/>
              <a:t>E = export demand (= demand by Rest of World)</a:t>
            </a:r>
          </a:p>
          <a:p>
            <a:pPr marL="0" indent="0">
              <a:buNone/>
            </a:pPr>
            <a:r>
              <a:rPr lang="nl-NL" dirty="0"/>
              <a:t>M = import demand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Note that if E &gt; M -&gt; trade balance surplus; if E &lt; M -&gt; trade balance deficit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EE9F7-A45E-4ABB-A234-48EDE2A6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51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8E2E-47C6-45B5-AE60-312F1D4D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EPA143A: Economic Foundations</a:t>
            </a:r>
            <a:br>
              <a:rPr lang="nl-NL" sz="4400" dirty="0"/>
            </a:br>
            <a:r>
              <a:rPr lang="nl-NL" sz="4400" b="1" dirty="0"/>
              <a:t>Week 1: recession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4D54-8509-43AD-B3F8-47C6F87FA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597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Recessions</a:t>
            </a:r>
            <a:r>
              <a:rPr lang="en-US" dirty="0"/>
              <a:t> are defined </a:t>
            </a:r>
          </a:p>
          <a:p>
            <a:pPr marL="0" indent="0">
              <a:buNone/>
            </a:pPr>
            <a:r>
              <a:rPr lang="en-US" dirty="0"/>
              <a:t>as two consecutive </a:t>
            </a:r>
          </a:p>
          <a:p>
            <a:pPr marL="0" indent="0">
              <a:buNone/>
            </a:pPr>
            <a:r>
              <a:rPr lang="en-US" dirty="0"/>
              <a:t>quarters of negative </a:t>
            </a:r>
          </a:p>
          <a:p>
            <a:pPr marL="0" indent="0">
              <a:buNone/>
            </a:pPr>
            <a:r>
              <a:rPr lang="en-US" dirty="0"/>
              <a:t>economic growth, </a:t>
            </a:r>
          </a:p>
          <a:p>
            <a:pPr marL="0" indent="0">
              <a:buNone/>
            </a:pPr>
            <a:r>
              <a:rPr lang="en-US" dirty="0"/>
              <a:t>as measured by </a:t>
            </a:r>
          </a:p>
          <a:p>
            <a:pPr marL="0" indent="0">
              <a:buNone/>
            </a:pPr>
            <a:r>
              <a:rPr lang="en-US" dirty="0"/>
              <a:t>the quarter-on-quarter </a:t>
            </a:r>
          </a:p>
          <a:p>
            <a:pPr marL="0" indent="0">
              <a:buNone/>
            </a:pPr>
            <a:r>
              <a:rPr lang="en-US" dirty="0"/>
              <a:t>figures for real GDP </a:t>
            </a:r>
          </a:p>
          <a:p>
            <a:pPr marL="0" indent="0">
              <a:buNone/>
            </a:pPr>
            <a:r>
              <a:rPr lang="en-US" dirty="0"/>
              <a:t>(after seasonal adjustment). 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EE9F7-A45E-4ABB-A234-48EDE2A6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6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12C795-1927-450D-8955-2CDB953AC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27" y="1600597"/>
            <a:ext cx="4784034" cy="45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70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8E2E-47C6-45B5-AE60-312F1D4D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EPA143A: Economic Foundations</a:t>
            </a:r>
            <a:br>
              <a:rPr lang="nl-NL" sz="4400" dirty="0"/>
            </a:br>
            <a:r>
              <a:rPr lang="nl-NL" sz="4400" b="1" dirty="0"/>
              <a:t>Week 1: Nominal versus real GDP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4D54-8509-43AD-B3F8-47C6F87F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Nominal GDP = real GDP  x  general price level (P)</a:t>
            </a:r>
          </a:p>
          <a:p>
            <a:pPr marL="0" indent="0">
              <a:buNone/>
            </a:pPr>
            <a:r>
              <a:rPr lang="nl-NL" dirty="0"/>
              <a:t>or</a:t>
            </a:r>
          </a:p>
          <a:p>
            <a:pPr marL="0" indent="0">
              <a:buNone/>
            </a:pPr>
            <a:r>
              <a:rPr lang="nl-NL" dirty="0"/>
              <a:t>Real GDP = nominal GDP / general price level (P)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Hence (by approximation):</a:t>
            </a:r>
          </a:p>
          <a:p>
            <a:pPr marL="0" indent="0">
              <a:buNone/>
            </a:pPr>
            <a:r>
              <a:rPr lang="nl-NL" dirty="0"/>
              <a:t>Growth rate of real GDP = growth rate of nominal GDP – inflation rate</a:t>
            </a:r>
          </a:p>
          <a:p>
            <a:pPr marL="0" indent="0">
              <a:buNone/>
            </a:pPr>
            <a:r>
              <a:rPr lang="nl-NL" dirty="0"/>
              <a:t>                     1%                 =      2.2% – 1.2%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EE9F7-A45E-4ABB-A234-48EDE2A6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967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8E2E-47C6-45B5-AE60-312F1D4D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EPA143A: Economic Foundations</a:t>
            </a:r>
            <a:br>
              <a:rPr lang="nl-NL" sz="4400" dirty="0"/>
            </a:br>
            <a:r>
              <a:rPr lang="nl-NL" sz="4400" b="1" dirty="0"/>
              <a:t>Week 1: Nominal versus real GDP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4D54-8509-43AD-B3F8-47C6F87F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/>
              <a:t>Suppose your nominal income is € 2000 per month in 2021.</a:t>
            </a:r>
          </a:p>
          <a:p>
            <a:pPr marL="0" indent="0">
              <a:buNone/>
            </a:pPr>
            <a:r>
              <a:rPr lang="nl-NL" dirty="0"/>
              <a:t>We assume that the general price level P = 1.00 in 2021.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Inflation is expected to be 6% in 2022. The expected price level in 2022 is 1.06. Your nominal income will increase by 3% in 2021 – to € 2060 per month.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What will happen to your </a:t>
            </a:r>
            <a:r>
              <a:rPr lang="nl-NL" b="1" dirty="0">
                <a:solidFill>
                  <a:srgbClr val="FF0000"/>
                </a:solidFill>
              </a:rPr>
              <a:t>real income per month</a:t>
            </a:r>
            <a:r>
              <a:rPr lang="nl-NL" dirty="0"/>
              <a:t>?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Your monthly real income will </a:t>
            </a:r>
            <a:r>
              <a:rPr lang="nl-NL" b="1" dirty="0">
                <a:solidFill>
                  <a:srgbClr val="FF0000"/>
                </a:solidFill>
              </a:rPr>
              <a:t>decline</a:t>
            </a:r>
            <a:r>
              <a:rPr lang="nl-NL" dirty="0"/>
              <a:t>: € 2060/1.06 = € 1943, 40.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EE9F7-A45E-4ABB-A234-48EDE2A6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112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8E2E-47C6-45B5-AE60-312F1D4D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EPA143A: Economic Foundations</a:t>
            </a:r>
            <a:br>
              <a:rPr lang="nl-NL" sz="4400" dirty="0"/>
            </a:br>
            <a:r>
              <a:rPr lang="nl-NL" sz="4400" b="1" dirty="0"/>
              <a:t>Week 1: Nominal versus real GDP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4D54-8509-43AD-B3F8-47C6F87F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Nominal GDP (blue line)</a:t>
            </a:r>
          </a:p>
          <a:p>
            <a:pPr marL="0" indent="0">
              <a:buNone/>
            </a:pPr>
            <a:r>
              <a:rPr lang="nl-NL" dirty="0"/>
              <a:t>versus real GDP (orange</a:t>
            </a:r>
          </a:p>
          <a:p>
            <a:pPr marL="0" indent="0">
              <a:buNone/>
            </a:pPr>
            <a:r>
              <a:rPr lang="nl-NL" dirty="0"/>
              <a:t>line) of the Netherlands</a:t>
            </a:r>
          </a:p>
          <a:p>
            <a:pPr marL="0" indent="0">
              <a:buNone/>
            </a:pPr>
            <a:r>
              <a:rPr lang="nl-NL" dirty="0"/>
              <a:t>(1960-2020) at 1960</a:t>
            </a:r>
          </a:p>
          <a:p>
            <a:pPr marL="0" indent="0">
              <a:buNone/>
            </a:pPr>
            <a:r>
              <a:rPr lang="nl-NL" dirty="0"/>
              <a:t>(constant) prices</a:t>
            </a:r>
          </a:p>
          <a:p>
            <a:pPr marL="0" indent="0">
              <a:buNone/>
            </a:pPr>
            <a:r>
              <a:rPr lang="nl-NL" dirty="0"/>
              <a:t>(in 1960 P = 1.00) </a:t>
            </a:r>
          </a:p>
          <a:p>
            <a:pPr marL="0" indent="0">
              <a:buNone/>
            </a:pPr>
            <a:r>
              <a:rPr lang="nl-NL" dirty="0"/>
              <a:t>P increases from 1.00 in 1960</a:t>
            </a:r>
          </a:p>
          <a:p>
            <a:pPr marL="0" indent="0">
              <a:buNone/>
            </a:pPr>
            <a:r>
              <a:rPr lang="nl-NL" dirty="0"/>
              <a:t>to 13.60 in 2020. Average annual inflation = 4.4%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EE9F7-A45E-4ABB-A234-48EDE2A6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9</a:t>
            </a:fld>
            <a:endParaRPr lang="nl-NL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AD24B2A-676F-4E35-9F57-D2BA678F33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3814473"/>
              </p:ext>
            </p:extLst>
          </p:nvPr>
        </p:nvGraphicFramePr>
        <p:xfrm>
          <a:off x="5506278" y="1690688"/>
          <a:ext cx="5320748" cy="3533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52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1143</Words>
  <Application>Microsoft Office PowerPoint</Application>
  <PresentationFormat>Widescreen</PresentationFormat>
  <Paragraphs>181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EPA143A: Economic Foundations Week 1: Introduction Macro-Economics</vt:lpstr>
      <vt:lpstr>EPA143A: Economic Foundations Week 1: Circular Flow of Income</vt:lpstr>
      <vt:lpstr>EPA143A: Economic Foundations Week 1: Gross Domestic Product</vt:lpstr>
      <vt:lpstr>EPA143A: Economic Foundations Week 1: GDP per capita = indicator of living standards</vt:lpstr>
      <vt:lpstr>EPA143A: Economic Foundations Week 1: Final Demand for goods &amp; services</vt:lpstr>
      <vt:lpstr>EPA143A: Economic Foundations Week 1: recession</vt:lpstr>
      <vt:lpstr>EPA143A: Economic Foundations Week 1: Nominal versus real GDP</vt:lpstr>
      <vt:lpstr>EPA143A: Economic Foundations Week 1: Nominal versus real GDP</vt:lpstr>
      <vt:lpstr>EPA143A: Economic Foundations Week 1: Nominal versus real GDP</vt:lpstr>
      <vt:lpstr>EPA143A: Economic Foundations Week 1: Inflation and money supply growth</vt:lpstr>
      <vt:lpstr>EPA143A: Economic Foundations Week 1: Unemployment</vt:lpstr>
      <vt:lpstr>EPA143A: Economic Foundations Week 1: E.U. Unemployment rates Feb. 2020</vt:lpstr>
      <vt:lpstr>EPA143A: Economic Foundations Week 1: Macro-economic policy instruments</vt:lpstr>
      <vt:lpstr>EPA143A: Economic Foundations Week 1: Fiscal policy</vt:lpstr>
      <vt:lpstr>EPA143A: Economic Foundations Week 1: Monetary policy by central banks</vt:lpstr>
      <vt:lpstr>EPA143A: Economic Foundations Week 1: The debt dynamics equation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SET3055: Economics and Regulation .... Perfect Competition</dc:title>
  <dc:creator>Gebruiker</dc:creator>
  <cp:lastModifiedBy>Gebruiker</cp:lastModifiedBy>
  <cp:revision>90</cp:revision>
  <dcterms:created xsi:type="dcterms:W3CDTF">2021-09-05T12:58:31Z</dcterms:created>
  <dcterms:modified xsi:type="dcterms:W3CDTF">2024-04-16T17:38:34Z</dcterms:modified>
</cp:coreProperties>
</file>